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8"/>
  </p:notesMasterIdLst>
  <p:handoutMasterIdLst>
    <p:handoutMasterId r:id="rId39"/>
  </p:handoutMasterIdLst>
  <p:sldIdLst>
    <p:sldId id="256" r:id="rId2"/>
    <p:sldId id="258" r:id="rId3"/>
    <p:sldId id="259" r:id="rId4"/>
    <p:sldId id="263" r:id="rId5"/>
    <p:sldId id="264" r:id="rId6"/>
    <p:sldId id="265" r:id="rId7"/>
    <p:sldId id="266" r:id="rId8"/>
    <p:sldId id="260" r:id="rId9"/>
    <p:sldId id="267" r:id="rId10"/>
    <p:sldId id="268" r:id="rId11"/>
    <p:sldId id="269" r:id="rId12"/>
    <p:sldId id="270" r:id="rId13"/>
    <p:sldId id="271" r:id="rId14"/>
    <p:sldId id="272" r:id="rId15"/>
    <p:sldId id="273" r:id="rId16"/>
    <p:sldId id="274" r:id="rId17"/>
    <p:sldId id="275" r:id="rId18"/>
    <p:sldId id="261" r:id="rId19"/>
    <p:sldId id="276" r:id="rId20"/>
    <p:sldId id="277" r:id="rId21"/>
    <p:sldId id="278" r:id="rId22"/>
    <p:sldId id="279" r:id="rId23"/>
    <p:sldId id="280" r:id="rId24"/>
    <p:sldId id="281" r:id="rId25"/>
    <p:sldId id="282" r:id="rId26"/>
    <p:sldId id="284" r:id="rId27"/>
    <p:sldId id="285" r:id="rId28"/>
    <p:sldId id="286" r:id="rId29"/>
    <p:sldId id="287" r:id="rId30"/>
    <p:sldId id="288" r:id="rId31"/>
    <p:sldId id="289" r:id="rId32"/>
    <p:sldId id="262" r:id="rId33"/>
    <p:sldId id="290" r:id="rId34"/>
    <p:sldId id="291" r:id="rId35"/>
    <p:sldId id="293" r:id="rId36"/>
    <p:sldId id="29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3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23/10/12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23/10/12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23/10/12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23/10/12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23/10/12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23/10/12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23/10/12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23/10/12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23/10/12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23/10/12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23/10/12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23/10/12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23/10/12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23/10/12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2" name="Title 1"/>
          <p:cNvSpPr>
            <a:spLocks noGrp="1"/>
          </p:cNvSpPr>
          <p:nvPr>
            <p:ph type="ctrTitle"/>
          </p:nvPr>
        </p:nvSpPr>
        <p:spPr>
          <a:xfrm>
            <a:off x="468313" y="1916798"/>
            <a:ext cx="8207375" cy="646331"/>
          </a:xfrm>
        </p:spPr>
        <p:txBody>
          <a:bodyPr/>
          <a:lstStyle/>
          <a:p>
            <a:r>
              <a:rPr lang="en-US" dirty="0" smtClean="0"/>
              <a:t>Effective Embedded Systems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10</a:t>
            </a:fld>
            <a:endParaRPr lang="en-US"/>
          </a:p>
        </p:txBody>
      </p:sp>
      <p:sp>
        <p:nvSpPr>
          <p:cNvPr id="4" name="Content Placeholder 3"/>
          <p:cNvSpPr>
            <a:spLocks noGrp="1"/>
          </p:cNvSpPr>
          <p:nvPr>
            <p:ph idx="1"/>
          </p:nvPr>
        </p:nvSpPr>
        <p:spPr/>
        <p:txBody>
          <a:bodyPr/>
          <a:lstStyle/>
          <a:p>
            <a:pPr marL="0" indent="0">
              <a:buNone/>
            </a:pPr>
            <a:r>
              <a:rPr lang="en-US" sz="2400" dirty="0" smtClean="0"/>
              <a:t>Once the project requirements are stated, they can be re-cast as technical requirements.  This is the point at which the business problem is stated as a technical problem; it’s the most critical to get right.</a:t>
            </a:r>
          </a:p>
          <a:p>
            <a:pPr marL="0" indent="0">
              <a:buNone/>
            </a:pPr>
            <a:endParaRPr lang="en-US" sz="2400" dirty="0"/>
          </a:p>
          <a:p>
            <a:pPr marL="0" indent="0">
              <a:buNone/>
            </a:pPr>
            <a:r>
              <a:rPr lang="en-US" sz="2400" dirty="0" smtClean="0"/>
              <a:t>The technical requirements lead to the creation of a system which is then passed back to sales and marketing for evaluation.</a:t>
            </a:r>
            <a:endParaRPr lang="en-US" sz="2400" dirty="0"/>
          </a:p>
        </p:txBody>
      </p:sp>
    </p:spTree>
    <p:extLst>
      <p:ext uri="{BB962C8B-B14F-4D97-AF65-F5344CB8AC3E}">
        <p14:creationId xmlns:p14="http://schemas.microsoft.com/office/powerpoint/2010/main" val="221465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11</a:t>
            </a:fld>
            <a:endParaRPr lang="en-US"/>
          </a:p>
        </p:txBody>
      </p:sp>
      <p:sp>
        <p:nvSpPr>
          <p:cNvPr id="4" name="Content Placeholder 3"/>
          <p:cNvSpPr>
            <a:spLocks noGrp="1"/>
          </p:cNvSpPr>
          <p:nvPr>
            <p:ph idx="1"/>
          </p:nvPr>
        </p:nvSpPr>
        <p:spPr/>
        <p:txBody>
          <a:bodyPr/>
          <a:lstStyle/>
          <a:p>
            <a:pPr marL="0" indent="0">
              <a:buNone/>
            </a:pPr>
            <a:r>
              <a:rPr lang="en-US" sz="2400" dirty="0" smtClean="0"/>
              <a:t>The ABC might be seen as competing with the System Engineering principles introduced through the rest of the degree, however this is not the case.  The ABC is a minimal abstraction of the common elements of many other Systems Engineering processes, it’s the necessary and sufficient subset for our discussions.</a:t>
            </a:r>
          </a:p>
          <a:p>
            <a:pPr marL="0" indent="0">
              <a:buNone/>
            </a:pPr>
            <a:endParaRPr lang="en-US" sz="2400" dirty="0"/>
          </a:p>
          <a:p>
            <a:pPr marL="0" indent="0">
              <a:buNone/>
            </a:pPr>
            <a:r>
              <a:rPr lang="en-US" sz="2400" dirty="0" smtClean="0"/>
              <a:t>If more detail and formal process is required to implement the assessment of ‘Sales and Marketing Requirements’, draw out a ‘System Architecture’ etc., refer to a Systems text such as Blanchard and </a:t>
            </a:r>
            <a:r>
              <a:rPr lang="en-US" sz="2400" dirty="0" err="1" smtClean="0"/>
              <a:t>Fabricky</a:t>
            </a:r>
            <a:r>
              <a:rPr lang="en-US" sz="2400" dirty="0" smtClean="0"/>
              <a:t>.</a:t>
            </a:r>
          </a:p>
        </p:txBody>
      </p:sp>
    </p:spTree>
    <p:extLst>
      <p:ext uri="{BB962C8B-B14F-4D97-AF65-F5344CB8AC3E}">
        <p14:creationId xmlns:p14="http://schemas.microsoft.com/office/powerpoint/2010/main" val="408696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12</a:t>
            </a:fld>
            <a:endParaRPr lang="en-US"/>
          </a:p>
        </p:txBody>
      </p:sp>
      <p:sp>
        <p:nvSpPr>
          <p:cNvPr id="4" name="Content Placeholder 3"/>
          <p:cNvSpPr>
            <a:spLocks noGrp="1"/>
          </p:cNvSpPr>
          <p:nvPr>
            <p:ph idx="1"/>
          </p:nvPr>
        </p:nvSpPr>
        <p:spPr/>
        <p:txBody>
          <a:bodyPr/>
          <a:lstStyle/>
          <a:p>
            <a:pPr marL="0" indent="0">
              <a:buNone/>
            </a:pPr>
            <a:r>
              <a:rPr lang="en-US" sz="2400" dirty="0" smtClean="0"/>
              <a:t>Most of the steps of the ABC have obvious consequences when skipped, however a few warrant closer investigation:</a:t>
            </a:r>
          </a:p>
          <a:p>
            <a:pPr marL="0" indent="0">
              <a:buNone/>
            </a:pPr>
            <a:endParaRPr lang="en-US" sz="1800" dirty="0"/>
          </a:p>
          <a:p>
            <a:pPr marL="0" indent="0">
              <a:buNone/>
            </a:pPr>
            <a:r>
              <a:rPr lang="en-US" sz="1800" dirty="0" smtClean="0">
                <a:solidFill>
                  <a:srgbClr val="FF6600"/>
                </a:solidFill>
              </a:rPr>
              <a:t>Don’t examine industry requirements separately from the sales and marketing ones.  </a:t>
            </a:r>
            <a:r>
              <a:rPr lang="en-US" sz="1800" dirty="0" smtClean="0">
                <a:solidFill>
                  <a:srgbClr val="000000"/>
                </a:solidFill>
              </a:rPr>
              <a:t>Engineers may assume that the client is sufficiently well versed in the field to identify environmental targets, required interoperability, required manufacturing process etc.  This is rarely the case, the client and Engineer should both identify (potentially) relevant standards and bring their research together during the stakeholder meeting.</a:t>
            </a:r>
          </a:p>
        </p:txBody>
      </p:sp>
    </p:spTree>
    <p:extLst>
      <p:ext uri="{BB962C8B-B14F-4D97-AF65-F5344CB8AC3E}">
        <p14:creationId xmlns:p14="http://schemas.microsoft.com/office/powerpoint/2010/main" val="102187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13</a:t>
            </a:fld>
            <a:endParaRPr lang="en-US"/>
          </a:p>
        </p:txBody>
      </p:sp>
      <p:sp>
        <p:nvSpPr>
          <p:cNvPr id="4" name="Content Placeholder 3"/>
          <p:cNvSpPr>
            <a:spLocks noGrp="1"/>
          </p:cNvSpPr>
          <p:nvPr>
            <p:ph idx="1"/>
          </p:nvPr>
        </p:nvSpPr>
        <p:spPr/>
        <p:txBody>
          <a:bodyPr/>
          <a:lstStyle/>
          <a:p>
            <a:pPr marL="0" indent="0">
              <a:buNone/>
            </a:pPr>
            <a:r>
              <a:rPr lang="en-US" sz="2400" dirty="0" smtClean="0"/>
              <a:t>Most of the steps of the ABC have obvious consequences when skipped, however a few warrant closer investigation:</a:t>
            </a:r>
          </a:p>
          <a:p>
            <a:pPr marL="0" indent="0">
              <a:buNone/>
            </a:pPr>
            <a:endParaRPr lang="en-US" sz="1800" dirty="0"/>
          </a:p>
          <a:p>
            <a:pPr marL="0" indent="0">
              <a:buNone/>
            </a:pPr>
            <a:r>
              <a:rPr lang="en-US" sz="1800" dirty="0">
                <a:solidFill>
                  <a:srgbClr val="FF6600"/>
                </a:solidFill>
              </a:rPr>
              <a:t>Focus on getting a good technical solution, assuming that such a solution will necessarily be of high quality.  </a:t>
            </a:r>
            <a:r>
              <a:rPr lang="en-US" sz="1800" dirty="0">
                <a:solidFill>
                  <a:srgbClr val="000000"/>
                </a:solidFill>
              </a:rPr>
              <a:t>Quality goals should be an input to the technical design process, not a byproduct.  Quality will almost certainly have to be traded off against other variables and the value of the trade will be set by business outcomes.</a:t>
            </a:r>
          </a:p>
        </p:txBody>
      </p:sp>
    </p:spTree>
    <p:extLst>
      <p:ext uri="{BB962C8B-B14F-4D97-AF65-F5344CB8AC3E}">
        <p14:creationId xmlns:p14="http://schemas.microsoft.com/office/powerpoint/2010/main" val="311249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14</a:t>
            </a:fld>
            <a:endParaRPr lang="en-US"/>
          </a:p>
        </p:txBody>
      </p:sp>
      <p:sp>
        <p:nvSpPr>
          <p:cNvPr id="4" name="Content Placeholder 3"/>
          <p:cNvSpPr>
            <a:spLocks noGrp="1"/>
          </p:cNvSpPr>
          <p:nvPr>
            <p:ph idx="1"/>
          </p:nvPr>
        </p:nvSpPr>
        <p:spPr/>
        <p:txBody>
          <a:bodyPr/>
          <a:lstStyle/>
          <a:p>
            <a:pPr marL="0" indent="0">
              <a:buNone/>
            </a:pPr>
            <a:r>
              <a:rPr lang="en-US" sz="2400" dirty="0" smtClean="0"/>
              <a:t>Most of the steps of the ABC have obvious consequences when skipped, however a few warrant closer investigation:</a:t>
            </a:r>
          </a:p>
          <a:p>
            <a:pPr marL="0" indent="0">
              <a:buNone/>
            </a:pPr>
            <a:endParaRPr lang="en-US" sz="1800" dirty="0"/>
          </a:p>
          <a:p>
            <a:pPr marL="0" indent="0">
              <a:buNone/>
            </a:pPr>
            <a:r>
              <a:rPr lang="en-US" sz="1800" dirty="0" smtClean="0">
                <a:solidFill>
                  <a:srgbClr val="FF6600"/>
                </a:solidFill>
              </a:rPr>
              <a:t>Asking stakeholders to commit to positions during a single stakeholder meeting.  </a:t>
            </a:r>
            <a:r>
              <a:rPr lang="en-US" sz="1800" dirty="0" smtClean="0">
                <a:solidFill>
                  <a:srgbClr val="000000"/>
                </a:solidFill>
              </a:rPr>
              <a:t>An Engineer may not know whether something is technically possible off the top of their heads.  Similarly, a marketer may not have all their client research to hand and a customer may have an impulse reaction to a concept quite different from if they think about it for a while.  One of the most dangerous things in design is committing to something too early.</a:t>
            </a:r>
            <a:endParaRPr lang="en-US" sz="1800" dirty="0">
              <a:solidFill>
                <a:srgbClr val="000000"/>
              </a:solidFill>
            </a:endParaRPr>
          </a:p>
        </p:txBody>
      </p:sp>
    </p:spTree>
    <p:extLst>
      <p:ext uri="{BB962C8B-B14F-4D97-AF65-F5344CB8AC3E}">
        <p14:creationId xmlns:p14="http://schemas.microsoft.com/office/powerpoint/2010/main" val="311768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15</a:t>
            </a:fld>
            <a:endParaRPr lang="en-US"/>
          </a:p>
        </p:txBody>
      </p:sp>
      <p:sp>
        <p:nvSpPr>
          <p:cNvPr id="4" name="Content Placeholder 3"/>
          <p:cNvSpPr>
            <a:spLocks noGrp="1"/>
          </p:cNvSpPr>
          <p:nvPr>
            <p:ph idx="1"/>
          </p:nvPr>
        </p:nvSpPr>
        <p:spPr/>
        <p:txBody>
          <a:bodyPr/>
          <a:lstStyle/>
          <a:p>
            <a:pPr marL="0" indent="0">
              <a:buNone/>
            </a:pPr>
            <a:r>
              <a:rPr lang="en-US" sz="2400" dirty="0" smtClean="0"/>
              <a:t>General feature outputs from an ABC may be obvious things to be traded off against each other, such as</a:t>
            </a:r>
          </a:p>
          <a:p>
            <a:pPr marL="0" indent="0">
              <a:buNone/>
            </a:pPr>
            <a:endParaRPr lang="en-US" sz="2400" dirty="0">
              <a:solidFill>
                <a:srgbClr val="000000"/>
              </a:solidFill>
            </a:endParaRPr>
          </a:p>
          <a:p>
            <a:pPr marL="0" indent="0">
              <a:buNone/>
            </a:pPr>
            <a:r>
              <a:rPr lang="en-US" sz="2400" dirty="0" smtClean="0">
                <a:solidFill>
                  <a:srgbClr val="FF6600"/>
                </a:solidFill>
              </a:rPr>
              <a:t>Cost</a:t>
            </a:r>
          </a:p>
          <a:p>
            <a:pPr marL="0" indent="0">
              <a:buNone/>
            </a:pPr>
            <a:r>
              <a:rPr lang="en-US" sz="1800" dirty="0" smtClean="0">
                <a:solidFill>
                  <a:srgbClr val="000000"/>
                </a:solidFill>
              </a:rPr>
              <a:t>Always </a:t>
            </a:r>
            <a:r>
              <a:rPr lang="en-US" sz="1800" dirty="0" err="1" smtClean="0">
                <a:solidFill>
                  <a:srgbClr val="000000"/>
                </a:solidFill>
              </a:rPr>
              <a:t>minimised</a:t>
            </a:r>
            <a:r>
              <a:rPr lang="en-US" sz="1800" dirty="0" smtClean="0">
                <a:solidFill>
                  <a:srgbClr val="000000"/>
                </a:solidFill>
              </a:rPr>
              <a:t> within the other requirements</a:t>
            </a:r>
          </a:p>
          <a:p>
            <a:pPr marL="0" indent="0">
              <a:buNone/>
            </a:pPr>
            <a:endParaRPr lang="en-US" sz="1800" dirty="0" smtClean="0">
              <a:solidFill>
                <a:srgbClr val="FF6600"/>
              </a:solidFill>
            </a:endParaRPr>
          </a:p>
          <a:p>
            <a:pPr marL="0" indent="0">
              <a:buNone/>
            </a:pPr>
            <a:r>
              <a:rPr lang="en-US" sz="2400" dirty="0" smtClean="0">
                <a:solidFill>
                  <a:srgbClr val="FF6600"/>
                </a:solidFill>
              </a:rPr>
              <a:t>Schedule, Time to Market</a:t>
            </a:r>
          </a:p>
          <a:p>
            <a:pPr marL="0" indent="0">
              <a:buNone/>
            </a:pPr>
            <a:r>
              <a:rPr lang="en-US" sz="1800" dirty="0" smtClean="0"/>
              <a:t>Always </a:t>
            </a:r>
            <a:r>
              <a:rPr lang="en-US" sz="1800" dirty="0" err="1" smtClean="0"/>
              <a:t>minimised</a:t>
            </a:r>
            <a:r>
              <a:rPr lang="en-US" sz="1800" dirty="0" smtClean="0"/>
              <a:t> within the other requirements</a:t>
            </a:r>
          </a:p>
          <a:p>
            <a:pPr marL="0" indent="0">
              <a:buNone/>
            </a:pPr>
            <a:endParaRPr lang="en-US" sz="1800" dirty="0" smtClean="0">
              <a:solidFill>
                <a:srgbClr val="FF6600"/>
              </a:solidFill>
            </a:endParaRPr>
          </a:p>
          <a:p>
            <a:pPr marL="0" indent="0">
              <a:buNone/>
            </a:pPr>
            <a:r>
              <a:rPr lang="en-US" sz="2400" dirty="0" smtClean="0">
                <a:solidFill>
                  <a:srgbClr val="FF6600"/>
                </a:solidFill>
              </a:rPr>
              <a:t>Risk Profile</a:t>
            </a:r>
            <a:endParaRPr lang="en-US" sz="1800" dirty="0">
              <a:solidFill>
                <a:srgbClr val="000000"/>
              </a:solidFill>
            </a:endParaRPr>
          </a:p>
          <a:p>
            <a:pPr marL="0" indent="0">
              <a:buNone/>
            </a:pPr>
            <a:r>
              <a:rPr lang="en-US" sz="1800" dirty="0" smtClean="0">
                <a:solidFill>
                  <a:srgbClr val="000000"/>
                </a:solidFill>
              </a:rPr>
              <a:t>Always </a:t>
            </a:r>
            <a:r>
              <a:rPr lang="en-US" sz="1800" dirty="0" err="1" smtClean="0">
                <a:solidFill>
                  <a:srgbClr val="000000"/>
                </a:solidFill>
              </a:rPr>
              <a:t>minimised</a:t>
            </a:r>
            <a:r>
              <a:rPr lang="en-US" sz="1800" dirty="0" smtClean="0">
                <a:solidFill>
                  <a:srgbClr val="000000"/>
                </a:solidFill>
              </a:rPr>
              <a:t> within the other requirements</a:t>
            </a:r>
            <a:endParaRPr lang="en-US" sz="2400" dirty="0" smtClean="0">
              <a:solidFill>
                <a:srgbClr val="FF6600"/>
              </a:solidFill>
            </a:endParaRPr>
          </a:p>
        </p:txBody>
      </p:sp>
    </p:spTree>
    <p:extLst>
      <p:ext uri="{BB962C8B-B14F-4D97-AF65-F5344CB8AC3E}">
        <p14:creationId xmlns:p14="http://schemas.microsoft.com/office/powerpoint/2010/main" val="3682341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16</a:t>
            </a:fld>
            <a:endParaRPr lang="en-US"/>
          </a:p>
        </p:txBody>
      </p:sp>
      <p:sp>
        <p:nvSpPr>
          <p:cNvPr id="4" name="Content Placeholder 3"/>
          <p:cNvSpPr>
            <a:spLocks noGrp="1"/>
          </p:cNvSpPr>
          <p:nvPr>
            <p:ph idx="1"/>
          </p:nvPr>
        </p:nvSpPr>
        <p:spPr/>
        <p:txBody>
          <a:bodyPr/>
          <a:lstStyle/>
          <a:p>
            <a:pPr marL="0" indent="0">
              <a:buNone/>
            </a:pPr>
            <a:r>
              <a:rPr lang="en-US" sz="2400" dirty="0" smtClean="0"/>
              <a:t>Some more interesting ones are</a:t>
            </a:r>
          </a:p>
          <a:p>
            <a:pPr marL="0" indent="0">
              <a:buNone/>
            </a:pPr>
            <a:endParaRPr lang="en-US" sz="1600" dirty="0"/>
          </a:p>
          <a:p>
            <a:pPr marL="0" indent="0">
              <a:buNone/>
            </a:pPr>
            <a:r>
              <a:rPr lang="en-US" sz="2400" dirty="0" smtClean="0">
                <a:solidFill>
                  <a:srgbClr val="FF6600"/>
                </a:solidFill>
              </a:rPr>
              <a:t>Capability</a:t>
            </a:r>
          </a:p>
          <a:p>
            <a:pPr marL="0" indent="0">
              <a:buNone/>
            </a:pPr>
            <a:r>
              <a:rPr lang="en-US" sz="1800" dirty="0" smtClean="0"/>
              <a:t>Should all features be implemented immediately or will some be held back to motivate a client upgrade later?  Should the upgrade functionality be by unit replacement of firmware/software upgrade?  Should multiple versions be offered with different capabilities, and what technical mechanism should control this?</a:t>
            </a:r>
          </a:p>
          <a:p>
            <a:pPr marL="0" indent="0">
              <a:buNone/>
            </a:pPr>
            <a:endParaRPr lang="en-US" sz="1800" dirty="0" smtClean="0"/>
          </a:p>
          <a:p>
            <a:pPr marL="0" indent="0">
              <a:buNone/>
            </a:pPr>
            <a:r>
              <a:rPr lang="en-US" sz="2400" dirty="0" smtClean="0">
                <a:solidFill>
                  <a:srgbClr val="FF6600"/>
                </a:solidFill>
              </a:rPr>
              <a:t>Device Lifetime</a:t>
            </a:r>
          </a:p>
          <a:p>
            <a:pPr marL="0" indent="0">
              <a:buNone/>
            </a:pPr>
            <a:r>
              <a:rPr lang="en-US" sz="1800" dirty="0" smtClean="0"/>
              <a:t>Should the devices have a target lifetime that isn’t simply the maximum within the other bounds?  For example, should a poor quality battery be used to motivate the client upgrading in the future?</a:t>
            </a:r>
          </a:p>
          <a:p>
            <a:pPr marL="0" indent="0">
              <a:buNone/>
            </a:pPr>
            <a:endParaRPr lang="en-US" sz="2400" dirty="0">
              <a:solidFill>
                <a:srgbClr val="000000"/>
              </a:solidFill>
            </a:endParaRPr>
          </a:p>
          <a:p>
            <a:pPr marL="0" indent="0">
              <a:buNone/>
            </a:pPr>
            <a:endParaRPr lang="en-US" sz="2400" dirty="0" smtClean="0">
              <a:solidFill>
                <a:srgbClr val="000000"/>
              </a:solidFill>
            </a:endParaRPr>
          </a:p>
          <a:p>
            <a:endParaRPr lang="en-US" sz="1800" dirty="0">
              <a:solidFill>
                <a:srgbClr val="000000"/>
              </a:solidFill>
            </a:endParaRPr>
          </a:p>
        </p:txBody>
      </p:sp>
    </p:spTree>
    <p:extLst>
      <p:ext uri="{BB962C8B-B14F-4D97-AF65-F5344CB8AC3E}">
        <p14:creationId xmlns:p14="http://schemas.microsoft.com/office/powerpoint/2010/main" val="156274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17</a:t>
            </a:fld>
            <a:endParaRPr lang="en-US"/>
          </a:p>
        </p:txBody>
      </p:sp>
      <p:sp>
        <p:nvSpPr>
          <p:cNvPr id="4" name="Content Placeholder 3"/>
          <p:cNvSpPr>
            <a:spLocks noGrp="1"/>
          </p:cNvSpPr>
          <p:nvPr>
            <p:ph idx="1"/>
          </p:nvPr>
        </p:nvSpPr>
        <p:spPr/>
        <p:txBody>
          <a:bodyPr/>
          <a:lstStyle/>
          <a:p>
            <a:pPr marL="0" indent="0">
              <a:buNone/>
            </a:pPr>
            <a:r>
              <a:rPr lang="en-US" sz="2400" dirty="0" smtClean="0"/>
              <a:t>Capability and Device Lifetime are interesting in that they are technical parameters that may be primarily or directly driven by business requirements.</a:t>
            </a:r>
          </a:p>
          <a:p>
            <a:pPr marL="0" indent="0">
              <a:buNone/>
            </a:pPr>
            <a:endParaRPr lang="en-US" sz="2400" dirty="0">
              <a:solidFill>
                <a:srgbClr val="000000"/>
              </a:solidFill>
            </a:endParaRPr>
          </a:p>
          <a:p>
            <a:pPr marL="0" indent="0">
              <a:buNone/>
            </a:pPr>
            <a:r>
              <a:rPr lang="en-US" sz="2400" dirty="0" smtClean="0">
                <a:solidFill>
                  <a:srgbClr val="000000"/>
                </a:solidFill>
              </a:rPr>
              <a:t>Other requirements in this category might be portability (especially </a:t>
            </a:r>
            <a:r>
              <a:rPr lang="en-US" sz="2400" dirty="0" err="1" smtClean="0">
                <a:solidFill>
                  <a:srgbClr val="000000"/>
                </a:solidFill>
              </a:rPr>
              <a:t>w.r.t</a:t>
            </a:r>
            <a:r>
              <a:rPr lang="en-US" sz="2400" dirty="0" smtClean="0">
                <a:solidFill>
                  <a:srgbClr val="000000"/>
                </a:solidFill>
              </a:rPr>
              <a:t> software), availability, conformance to standards etc.</a:t>
            </a:r>
            <a:endParaRPr lang="en-US" sz="2400" dirty="0">
              <a:solidFill>
                <a:srgbClr val="000000"/>
              </a:solidFill>
            </a:endParaRPr>
          </a:p>
          <a:p>
            <a:pPr marL="0" indent="0">
              <a:buNone/>
            </a:pPr>
            <a:endParaRPr lang="en-US" sz="2400" dirty="0" smtClean="0">
              <a:solidFill>
                <a:srgbClr val="000000"/>
              </a:solidFill>
            </a:endParaRPr>
          </a:p>
          <a:p>
            <a:endParaRPr lang="en-US" sz="1800" dirty="0">
              <a:solidFill>
                <a:srgbClr val="000000"/>
              </a:solidFill>
            </a:endParaRPr>
          </a:p>
        </p:txBody>
      </p:sp>
    </p:spTree>
    <p:extLst>
      <p:ext uri="{BB962C8B-B14F-4D97-AF65-F5344CB8AC3E}">
        <p14:creationId xmlns:p14="http://schemas.microsoft.com/office/powerpoint/2010/main" val="1879493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18</a:t>
            </a:fld>
            <a:endParaRPr lang="en-US"/>
          </a:p>
        </p:txBody>
      </p:sp>
      <p:sp>
        <p:nvSpPr>
          <p:cNvPr id="4" name="Content Placeholder 3"/>
          <p:cNvSpPr>
            <a:spLocks noGrp="1"/>
          </p:cNvSpPr>
          <p:nvPr>
            <p:ph idx="1"/>
          </p:nvPr>
        </p:nvSpPr>
        <p:spPr/>
        <p:txBody>
          <a:bodyPr/>
          <a:lstStyle/>
          <a:p>
            <a:pPr marL="0" indent="0">
              <a:buNone/>
            </a:pPr>
            <a:r>
              <a:rPr lang="en-US" sz="2400" dirty="0" smtClean="0"/>
              <a:t>The ABC defines a circular pattern, implying that there must be different stages of prototyping and testing.</a:t>
            </a:r>
          </a:p>
          <a:p>
            <a:pPr marL="0" indent="0">
              <a:buNone/>
            </a:pPr>
            <a:endParaRPr lang="en-US" sz="2400" dirty="0"/>
          </a:p>
          <a:p>
            <a:pPr marL="0" indent="0">
              <a:buNone/>
            </a:pPr>
            <a:r>
              <a:rPr lang="en-US" sz="2400" dirty="0" smtClean="0"/>
              <a:t>It’s rare that a specification is complete and correct at the beginning of a project; the marketplace may change, a feature may be modified once it’s seen in action, new influences may be thought of and integrated.  The specification is often a living document, although of course its life should be strictly controlled.</a:t>
            </a:r>
            <a:endParaRPr lang="en-US" sz="2400" dirty="0"/>
          </a:p>
        </p:txBody>
      </p:sp>
    </p:spTree>
    <p:extLst>
      <p:ext uri="{BB962C8B-B14F-4D97-AF65-F5344CB8AC3E}">
        <p14:creationId xmlns:p14="http://schemas.microsoft.com/office/powerpoint/2010/main" val="2185175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19</a:t>
            </a:fld>
            <a:endParaRPr lang="en-US"/>
          </a:p>
        </p:txBody>
      </p:sp>
      <p:sp>
        <p:nvSpPr>
          <p:cNvPr id="4" name="Content Placeholder 3"/>
          <p:cNvSpPr>
            <a:spLocks noGrp="1"/>
          </p:cNvSpPr>
          <p:nvPr>
            <p:ph idx="1"/>
          </p:nvPr>
        </p:nvSpPr>
        <p:spPr/>
        <p:txBody>
          <a:bodyPr/>
          <a:lstStyle/>
          <a:p>
            <a:pPr marL="0" indent="0">
              <a:buNone/>
            </a:pPr>
            <a:r>
              <a:rPr lang="en-US" sz="2400" dirty="0" smtClean="0"/>
              <a:t>The key to keeping the specification evolving in a sensible way is to control the prototyping and testing of the system.</a:t>
            </a:r>
          </a:p>
          <a:p>
            <a:pPr marL="0" indent="0">
              <a:buNone/>
            </a:pPr>
            <a:endParaRPr lang="en-US" sz="2400" dirty="0"/>
          </a:p>
          <a:p>
            <a:pPr marL="0" indent="0">
              <a:buNone/>
            </a:pPr>
            <a:r>
              <a:rPr lang="en-US" sz="2400" dirty="0" smtClean="0"/>
              <a:t>Prototyping is the process of making preliminary systems, or parts of systems, in order to evaluate particular options for implementation.  </a:t>
            </a:r>
            <a:r>
              <a:rPr lang="en-US" sz="2400" dirty="0" err="1" smtClean="0"/>
              <a:t>Minimising</a:t>
            </a:r>
            <a:r>
              <a:rPr lang="en-US" sz="2400" dirty="0" smtClean="0"/>
              <a:t> the number of prototype cycles is often seen as an effective way to </a:t>
            </a:r>
            <a:r>
              <a:rPr lang="en-US" sz="2400" dirty="0" err="1" smtClean="0"/>
              <a:t>minimise</a:t>
            </a:r>
            <a:r>
              <a:rPr lang="en-US" sz="2400" dirty="0" smtClean="0"/>
              <a:t> cost, however it is often a false economy as the end product may fall short of requirements.</a:t>
            </a:r>
            <a:endParaRPr lang="en-US" sz="2400" dirty="0"/>
          </a:p>
        </p:txBody>
      </p:sp>
    </p:spTree>
    <p:extLst>
      <p:ext uri="{BB962C8B-B14F-4D97-AF65-F5344CB8AC3E}">
        <p14:creationId xmlns:p14="http://schemas.microsoft.com/office/powerpoint/2010/main" val="58320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
        <p:nvSpPr>
          <p:cNvPr id="4" name="Content Placeholder 3"/>
          <p:cNvSpPr>
            <a:spLocks noGrp="1"/>
          </p:cNvSpPr>
          <p:nvPr>
            <p:ph idx="1"/>
          </p:nvPr>
        </p:nvSpPr>
        <p:spPr/>
        <p:txBody>
          <a:bodyPr/>
          <a:lstStyle/>
          <a:p>
            <a:r>
              <a:rPr lang="en-US" dirty="0" smtClean="0"/>
              <a:t>Measures of Success</a:t>
            </a:r>
          </a:p>
          <a:p>
            <a:r>
              <a:rPr lang="en-US" dirty="0" smtClean="0"/>
              <a:t>Architecture Business Cycle</a:t>
            </a:r>
          </a:p>
          <a:p>
            <a:r>
              <a:rPr lang="en-US" dirty="0" smtClean="0"/>
              <a:t>Prototyping and Testing</a:t>
            </a:r>
          </a:p>
          <a:p>
            <a:r>
              <a:rPr lang="en-US" dirty="0" smtClean="0"/>
              <a:t>Maintenance and Support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20</a:t>
            </a:fld>
            <a:endParaRPr lang="en-US"/>
          </a:p>
        </p:txBody>
      </p:sp>
      <p:sp>
        <p:nvSpPr>
          <p:cNvPr id="4" name="Content Placeholder 3"/>
          <p:cNvSpPr>
            <a:spLocks noGrp="1"/>
          </p:cNvSpPr>
          <p:nvPr>
            <p:ph idx="1"/>
          </p:nvPr>
        </p:nvSpPr>
        <p:spPr/>
        <p:txBody>
          <a:bodyPr/>
          <a:lstStyle/>
          <a:p>
            <a:pPr marL="0" indent="0">
              <a:buNone/>
            </a:pPr>
            <a:r>
              <a:rPr lang="en-US" sz="2400" dirty="0" smtClean="0"/>
              <a:t>It’s important to distinguish between two different types of prototypes; </a:t>
            </a:r>
            <a:r>
              <a:rPr lang="en-US" sz="2400" dirty="0" smtClean="0">
                <a:solidFill>
                  <a:srgbClr val="FF6600"/>
                </a:solidFill>
              </a:rPr>
              <a:t>functional</a:t>
            </a:r>
            <a:r>
              <a:rPr lang="en-US" sz="2400" dirty="0" smtClean="0"/>
              <a:t> and </a:t>
            </a:r>
            <a:r>
              <a:rPr lang="en-US" sz="2400" dirty="0" smtClean="0">
                <a:solidFill>
                  <a:srgbClr val="FF6600"/>
                </a:solidFill>
              </a:rPr>
              <a:t>technical</a:t>
            </a:r>
            <a:r>
              <a:rPr lang="en-US" sz="2400" dirty="0" smtClean="0"/>
              <a:t>.</a:t>
            </a:r>
          </a:p>
          <a:p>
            <a:pPr marL="0" indent="0">
              <a:buNone/>
            </a:pPr>
            <a:endParaRPr lang="en-US" sz="2400" dirty="0"/>
          </a:p>
          <a:p>
            <a:pPr marL="0" indent="0">
              <a:buNone/>
            </a:pPr>
            <a:r>
              <a:rPr lang="en-US" sz="2400" dirty="0" smtClean="0"/>
              <a:t>Functional prototypes are created during early iterations and don’t share much in the way of technology with a final system.  They are designed to allow rapid evaluation of design choices, everything from user interface design to data quality from particular sensors.</a:t>
            </a:r>
            <a:endParaRPr lang="en-US" sz="2400" dirty="0"/>
          </a:p>
        </p:txBody>
      </p:sp>
    </p:spTree>
    <p:extLst>
      <p:ext uri="{BB962C8B-B14F-4D97-AF65-F5344CB8AC3E}">
        <p14:creationId xmlns:p14="http://schemas.microsoft.com/office/powerpoint/2010/main" val="809023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21</a:t>
            </a:fld>
            <a:endParaRPr lang="en-US"/>
          </a:p>
        </p:txBody>
      </p:sp>
      <p:sp>
        <p:nvSpPr>
          <p:cNvPr id="4" name="Content Placeholder 3"/>
          <p:cNvSpPr>
            <a:spLocks noGrp="1"/>
          </p:cNvSpPr>
          <p:nvPr>
            <p:ph idx="1"/>
          </p:nvPr>
        </p:nvSpPr>
        <p:spPr/>
        <p:txBody>
          <a:bodyPr/>
          <a:lstStyle/>
          <a:p>
            <a:pPr marL="0" indent="0">
              <a:buNone/>
            </a:pPr>
            <a:r>
              <a:rPr lang="en-US" sz="2400" dirty="0" smtClean="0"/>
              <a:t>A common functional prototype for Embedded Systems is to use an off the shelf hardware design and simulated peripherals to allow software development to commence.  </a:t>
            </a:r>
          </a:p>
          <a:p>
            <a:pPr marL="0" indent="0">
              <a:buNone/>
            </a:pPr>
            <a:r>
              <a:rPr lang="en-US" sz="2400" dirty="0" smtClean="0"/>
              <a:t>Examples might be:</a:t>
            </a:r>
          </a:p>
          <a:p>
            <a:pPr marL="0" indent="0">
              <a:buNone/>
            </a:pPr>
            <a:endParaRPr lang="en-US" sz="1800" dirty="0" smtClean="0"/>
          </a:p>
          <a:p>
            <a:pPr marL="0" indent="0">
              <a:buNone/>
            </a:pPr>
            <a:r>
              <a:rPr lang="en-US" sz="1800" dirty="0" smtClean="0"/>
              <a:t>The use of </a:t>
            </a:r>
            <a:r>
              <a:rPr lang="en-US" sz="1800" dirty="0" smtClean="0"/>
              <a:t>an </a:t>
            </a:r>
            <a:r>
              <a:rPr lang="en-US" sz="1800" dirty="0" smtClean="0">
                <a:solidFill>
                  <a:srgbClr val="FF6600"/>
                </a:solidFill>
              </a:rPr>
              <a:t>off the shelf </a:t>
            </a:r>
            <a:r>
              <a:rPr lang="en-US" sz="1800" dirty="0" smtClean="0"/>
              <a:t>consumer tablet as a development system for a touchscreen medical device, even though the final system will be unlikely to share the same hardware, or even library sets.</a:t>
            </a:r>
          </a:p>
          <a:p>
            <a:pPr marL="0" indent="0">
              <a:buNone/>
            </a:pPr>
            <a:endParaRPr lang="en-US" sz="1800" dirty="0" smtClean="0"/>
          </a:p>
          <a:p>
            <a:pPr marL="0" indent="0">
              <a:buNone/>
            </a:pPr>
            <a:r>
              <a:rPr lang="en-US" sz="1800" dirty="0" smtClean="0"/>
              <a:t>The recording and comparison of data from supplied </a:t>
            </a:r>
            <a:r>
              <a:rPr lang="en-US" sz="1800" dirty="0" smtClean="0">
                <a:solidFill>
                  <a:srgbClr val="FF6600"/>
                </a:solidFill>
              </a:rPr>
              <a:t>evaluation kits </a:t>
            </a:r>
            <a:r>
              <a:rPr lang="en-US" sz="1800" dirty="0" smtClean="0"/>
              <a:t>when assessing GPS module performance, even if the final system will be much more tightly integrated.</a:t>
            </a:r>
            <a:endParaRPr lang="en-US" sz="1800" dirty="0"/>
          </a:p>
        </p:txBody>
      </p:sp>
    </p:spTree>
    <p:extLst>
      <p:ext uri="{BB962C8B-B14F-4D97-AF65-F5344CB8AC3E}">
        <p14:creationId xmlns:p14="http://schemas.microsoft.com/office/powerpoint/2010/main" val="2337174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22</a:t>
            </a:fld>
            <a:endParaRPr lang="en-US"/>
          </a:p>
        </p:txBody>
      </p:sp>
      <p:sp>
        <p:nvSpPr>
          <p:cNvPr id="4" name="Content Placeholder 3"/>
          <p:cNvSpPr>
            <a:spLocks noGrp="1"/>
          </p:cNvSpPr>
          <p:nvPr>
            <p:ph idx="1"/>
          </p:nvPr>
        </p:nvSpPr>
        <p:spPr/>
        <p:txBody>
          <a:bodyPr/>
          <a:lstStyle/>
          <a:p>
            <a:pPr marL="0" indent="0">
              <a:buNone/>
            </a:pPr>
            <a:r>
              <a:rPr lang="en-US" sz="2400" dirty="0" smtClean="0"/>
              <a:t>A good functional prototype is as high fidelity as can reasonably be expected, but no more.  It should be cheap, quick and easy to </a:t>
            </a:r>
            <a:r>
              <a:rPr lang="en-US" sz="2400" dirty="0" smtClean="0"/>
              <a:t>debug.</a:t>
            </a:r>
          </a:p>
          <a:p>
            <a:pPr marL="0" indent="0">
              <a:buNone/>
            </a:pPr>
            <a:endParaRPr lang="en-US" sz="2400" dirty="0"/>
          </a:p>
          <a:p>
            <a:pPr marL="0" indent="0">
              <a:buNone/>
            </a:pPr>
            <a:r>
              <a:rPr lang="en-US" sz="2400" dirty="0" smtClean="0"/>
              <a:t>Focus </a:t>
            </a:r>
            <a:r>
              <a:rPr lang="en-US" sz="2400" dirty="0" smtClean="0"/>
              <a:t>must be kept on its core purpose, the phrase “while we’re at it, let’s just add X as well” doesn’t often lead to good </a:t>
            </a:r>
            <a:r>
              <a:rPr lang="en-US" sz="2400" dirty="0" smtClean="0"/>
              <a:t>prototypes</a:t>
            </a:r>
            <a:r>
              <a:rPr lang="en-US" sz="2400" dirty="0"/>
              <a:t> </a:t>
            </a:r>
            <a:r>
              <a:rPr lang="en-US" sz="2400" dirty="0" smtClean="0"/>
              <a:t>as unforeseen interactions between untested parts may end up taking time away from the actual purpose for which the prototype was created.  For the same reason, </a:t>
            </a:r>
            <a:r>
              <a:rPr lang="en-US" sz="2400" dirty="0"/>
              <a:t>i</a:t>
            </a:r>
            <a:r>
              <a:rPr lang="en-US" sz="2400" dirty="0" smtClean="0"/>
              <a:t>t </a:t>
            </a:r>
            <a:r>
              <a:rPr lang="en-US" sz="2400" dirty="0" smtClean="0"/>
              <a:t>should not attempt to fit inside final </a:t>
            </a:r>
            <a:r>
              <a:rPr lang="en-US" sz="2400" dirty="0" smtClean="0"/>
              <a:t>enclosures or </a:t>
            </a:r>
            <a:r>
              <a:rPr lang="en-US" sz="2400" dirty="0" smtClean="0"/>
              <a:t>exactly represent final choices of components unrelated to the purpose of the </a:t>
            </a:r>
            <a:r>
              <a:rPr lang="en-US" sz="2400" dirty="0" smtClean="0"/>
              <a:t>prototype.</a:t>
            </a:r>
            <a:endParaRPr lang="en-US" sz="1800" dirty="0"/>
          </a:p>
        </p:txBody>
      </p:sp>
    </p:spTree>
    <p:extLst>
      <p:ext uri="{BB962C8B-B14F-4D97-AF65-F5344CB8AC3E}">
        <p14:creationId xmlns:p14="http://schemas.microsoft.com/office/powerpoint/2010/main" val="1351073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23</a:t>
            </a:fld>
            <a:endParaRPr lang="en-US"/>
          </a:p>
        </p:txBody>
      </p:sp>
      <p:sp>
        <p:nvSpPr>
          <p:cNvPr id="4" name="Content Placeholder 3"/>
          <p:cNvSpPr>
            <a:spLocks noGrp="1"/>
          </p:cNvSpPr>
          <p:nvPr>
            <p:ph idx="1"/>
          </p:nvPr>
        </p:nvSpPr>
        <p:spPr/>
        <p:txBody>
          <a:bodyPr/>
          <a:lstStyle/>
          <a:p>
            <a:pPr marL="0" indent="0">
              <a:buNone/>
            </a:pPr>
            <a:r>
              <a:rPr lang="en-US" sz="2400" dirty="0" smtClean="0"/>
              <a:t>Once functional prototypes determine the best components and interfaces, technical prototypes can be employed to start testing interactions.</a:t>
            </a:r>
          </a:p>
          <a:p>
            <a:pPr marL="0" indent="0">
              <a:buNone/>
            </a:pPr>
            <a:endParaRPr lang="en-US" sz="2400" dirty="0"/>
          </a:p>
          <a:p>
            <a:pPr marL="0" indent="0">
              <a:buNone/>
            </a:pPr>
            <a:r>
              <a:rPr lang="en-US" sz="2400" dirty="0" smtClean="0"/>
              <a:t>These interactions may be between different subsystems or between components and enclosures.</a:t>
            </a:r>
          </a:p>
        </p:txBody>
      </p:sp>
    </p:spTree>
    <p:extLst>
      <p:ext uri="{BB962C8B-B14F-4D97-AF65-F5344CB8AC3E}">
        <p14:creationId xmlns:p14="http://schemas.microsoft.com/office/powerpoint/2010/main" val="15438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24</a:t>
            </a:fld>
            <a:endParaRPr lang="en-US"/>
          </a:p>
        </p:txBody>
      </p:sp>
      <p:sp>
        <p:nvSpPr>
          <p:cNvPr id="4" name="Content Placeholder 3"/>
          <p:cNvSpPr>
            <a:spLocks noGrp="1"/>
          </p:cNvSpPr>
          <p:nvPr>
            <p:ph idx="1"/>
          </p:nvPr>
        </p:nvSpPr>
        <p:spPr/>
        <p:txBody>
          <a:bodyPr/>
          <a:lstStyle/>
          <a:p>
            <a:pPr marL="0" indent="0">
              <a:buNone/>
            </a:pPr>
            <a:r>
              <a:rPr lang="en-US" sz="2400" dirty="0" smtClean="0"/>
              <a:t>Prototypes exist in order to be tested.  Like interfaces, there’s often no need to re-invent the wheel when you can </a:t>
            </a:r>
            <a:r>
              <a:rPr lang="en-US" sz="2400" dirty="0" err="1" smtClean="0"/>
              <a:t>standardise</a:t>
            </a:r>
            <a:r>
              <a:rPr lang="en-US" sz="2400" dirty="0" smtClean="0"/>
              <a:t>:</a:t>
            </a:r>
          </a:p>
          <a:p>
            <a:pPr marL="0" indent="0">
              <a:buNone/>
            </a:pPr>
            <a:endParaRPr lang="en-US" sz="2400" dirty="0"/>
          </a:p>
          <a:p>
            <a:pPr marL="0" indent="0">
              <a:buNone/>
            </a:pPr>
            <a:r>
              <a:rPr lang="en-US" sz="2400" dirty="0" smtClean="0">
                <a:solidFill>
                  <a:srgbClr val="FF6600"/>
                </a:solidFill>
              </a:rPr>
              <a:t>Mil-STD-180G  </a:t>
            </a:r>
            <a:r>
              <a:rPr lang="en-US" sz="1800" dirty="0" smtClean="0"/>
              <a:t>Dynamic (vibration and shock) and Environmental tests for electronic equipment</a:t>
            </a:r>
          </a:p>
          <a:p>
            <a:pPr marL="0" indent="0">
              <a:buNone/>
            </a:pPr>
            <a:r>
              <a:rPr lang="en-US" sz="2400" dirty="0" smtClean="0">
                <a:solidFill>
                  <a:srgbClr val="FF6600"/>
                </a:solidFill>
              </a:rPr>
              <a:t>Mil-STD-202</a:t>
            </a:r>
            <a:r>
              <a:rPr lang="en-US" sz="2400" dirty="0" smtClean="0"/>
              <a:t>	</a:t>
            </a:r>
            <a:r>
              <a:rPr lang="en-US" sz="1800" dirty="0" smtClean="0"/>
              <a:t>Test methods for electronic components</a:t>
            </a:r>
          </a:p>
          <a:p>
            <a:pPr marL="0" indent="0">
              <a:buNone/>
            </a:pPr>
            <a:r>
              <a:rPr lang="en-US" sz="2400" dirty="0" smtClean="0">
                <a:solidFill>
                  <a:srgbClr val="FF6600"/>
                </a:solidFill>
              </a:rPr>
              <a:t>Mil-STD-750</a:t>
            </a:r>
            <a:r>
              <a:rPr lang="en-US" sz="2400" dirty="0" smtClean="0"/>
              <a:t>	</a:t>
            </a:r>
            <a:r>
              <a:rPr lang="en-US" sz="1800" dirty="0" smtClean="0"/>
              <a:t>Test methods for semiconductors</a:t>
            </a:r>
          </a:p>
          <a:p>
            <a:pPr marL="0" indent="0">
              <a:buNone/>
            </a:pPr>
            <a:r>
              <a:rPr lang="en-US" sz="2400" dirty="0" smtClean="0">
                <a:solidFill>
                  <a:srgbClr val="FF6600"/>
                </a:solidFill>
              </a:rPr>
              <a:t>IPC-610</a:t>
            </a:r>
            <a:r>
              <a:rPr lang="en-US" sz="1800" dirty="0" smtClean="0"/>
              <a:t>	Acceptability of Electronic Assemblies</a:t>
            </a:r>
            <a:endParaRPr lang="en-US" sz="1800" dirty="0"/>
          </a:p>
          <a:p>
            <a:pPr marL="0" indent="0">
              <a:buNone/>
            </a:pPr>
            <a:endParaRPr lang="en-US" sz="2400" dirty="0" smtClean="0"/>
          </a:p>
          <a:p>
            <a:pPr marL="0" indent="0">
              <a:buNone/>
            </a:pPr>
            <a:r>
              <a:rPr lang="en-US" sz="2400" dirty="0" smtClean="0"/>
              <a:t>and many more</a:t>
            </a:r>
            <a:endParaRPr lang="en-US" sz="2400" dirty="0" smtClean="0"/>
          </a:p>
        </p:txBody>
      </p:sp>
    </p:spTree>
    <p:extLst>
      <p:ext uri="{BB962C8B-B14F-4D97-AF65-F5344CB8AC3E}">
        <p14:creationId xmlns:p14="http://schemas.microsoft.com/office/powerpoint/2010/main" val="94158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25</a:t>
            </a:fld>
            <a:endParaRPr lang="en-US"/>
          </a:p>
        </p:txBody>
      </p:sp>
      <p:sp>
        <p:nvSpPr>
          <p:cNvPr id="4" name="Content Placeholder 3"/>
          <p:cNvSpPr>
            <a:spLocks noGrp="1"/>
          </p:cNvSpPr>
          <p:nvPr>
            <p:ph idx="1"/>
          </p:nvPr>
        </p:nvSpPr>
        <p:spPr/>
        <p:txBody>
          <a:bodyPr/>
          <a:lstStyle/>
          <a:p>
            <a:pPr marL="0" indent="0">
              <a:buNone/>
            </a:pPr>
            <a:r>
              <a:rPr lang="en-US" sz="2400" dirty="0" smtClean="0"/>
              <a:t>It’s important that testing be done to a top-level specification.  The requirement from the customer may be “quality better than competitor X” or “lifetime more than Y under normal use”.</a:t>
            </a:r>
          </a:p>
          <a:p>
            <a:pPr marL="0" indent="0">
              <a:buNone/>
            </a:pPr>
            <a:endParaRPr lang="en-US" sz="2400" dirty="0"/>
          </a:p>
          <a:p>
            <a:pPr marL="0" indent="0">
              <a:buNone/>
            </a:pPr>
            <a:r>
              <a:rPr lang="en-US" sz="2400" dirty="0" smtClean="0"/>
              <a:t>By what metric do you measure that quality, and under what conditions?  What conditions qualify as “normal use”?  These questions are usually driven by the Engineer but must be justified in writing and agreed to by the client.</a:t>
            </a:r>
          </a:p>
        </p:txBody>
      </p:sp>
    </p:spTree>
    <p:extLst>
      <p:ext uri="{BB962C8B-B14F-4D97-AF65-F5344CB8AC3E}">
        <p14:creationId xmlns:p14="http://schemas.microsoft.com/office/powerpoint/2010/main" val="121521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26</a:t>
            </a:fld>
            <a:endParaRPr lang="en-US"/>
          </a:p>
        </p:txBody>
      </p:sp>
      <p:sp>
        <p:nvSpPr>
          <p:cNvPr id="4" name="Content Placeholder 3"/>
          <p:cNvSpPr>
            <a:spLocks noGrp="1"/>
          </p:cNvSpPr>
          <p:nvPr>
            <p:ph idx="1"/>
          </p:nvPr>
        </p:nvSpPr>
        <p:spPr/>
        <p:txBody>
          <a:bodyPr/>
          <a:lstStyle/>
          <a:p>
            <a:pPr marL="0" indent="0">
              <a:buNone/>
            </a:pPr>
            <a:r>
              <a:rPr lang="en-US" sz="2400" dirty="0" smtClean="0"/>
              <a:t>Example: GNSS Modules</a:t>
            </a:r>
          </a:p>
          <a:p>
            <a:pPr marL="0" indent="0">
              <a:buNone/>
            </a:pPr>
            <a:r>
              <a:rPr lang="en-US" sz="2400" dirty="0" smtClean="0">
                <a:solidFill>
                  <a:srgbClr val="FF6600"/>
                </a:solidFill>
              </a:rPr>
              <a:t>From the data sheets</a:t>
            </a:r>
          </a:p>
        </p:txBody>
      </p:sp>
      <p:graphicFrame>
        <p:nvGraphicFramePr>
          <p:cNvPr id="3" name="Table 2"/>
          <p:cNvGraphicFramePr>
            <a:graphicFrameLocks noGrp="1"/>
          </p:cNvGraphicFramePr>
          <p:nvPr>
            <p:extLst>
              <p:ext uri="{D42A27DB-BD31-4B8C-83A1-F6EECF244321}">
                <p14:modId xmlns:p14="http://schemas.microsoft.com/office/powerpoint/2010/main" val="1710966272"/>
              </p:ext>
            </p:extLst>
          </p:nvPr>
        </p:nvGraphicFramePr>
        <p:xfrm>
          <a:off x="640866" y="2958821"/>
          <a:ext cx="7888484" cy="3134360"/>
        </p:xfrm>
        <a:graphic>
          <a:graphicData uri="http://schemas.openxmlformats.org/drawingml/2006/table">
            <a:tbl>
              <a:tblPr firstRow="1" bandRow="1">
                <a:tableStyleId>{5940675A-B579-460E-94D1-54222C63F5DA}</a:tableStyleId>
              </a:tblPr>
              <a:tblGrid>
                <a:gridCol w="2213903"/>
                <a:gridCol w="1891527"/>
                <a:gridCol w="1891527"/>
                <a:gridCol w="1891527"/>
              </a:tblGrid>
              <a:tr h="370840">
                <a:tc>
                  <a:txBody>
                    <a:bodyPr/>
                    <a:lstStyle/>
                    <a:p>
                      <a:endParaRPr lang="en-US" dirty="0"/>
                    </a:p>
                  </a:txBody>
                  <a:tcPr/>
                </a:tc>
                <a:tc>
                  <a:txBody>
                    <a:bodyPr/>
                    <a:lstStyle/>
                    <a:p>
                      <a:r>
                        <a:rPr lang="en-US" dirty="0" err="1" smtClean="0"/>
                        <a:t>uBlox</a:t>
                      </a:r>
                      <a:r>
                        <a:rPr lang="en-US" dirty="0" smtClean="0"/>
                        <a:t> MAX7</a:t>
                      </a:r>
                      <a:endParaRPr lang="en-US" dirty="0"/>
                    </a:p>
                  </a:txBody>
                  <a:tcPr/>
                </a:tc>
                <a:tc>
                  <a:txBody>
                    <a:bodyPr/>
                    <a:lstStyle/>
                    <a:p>
                      <a:r>
                        <a:rPr lang="en-US" dirty="0" err="1" smtClean="0"/>
                        <a:t>Fastrax</a:t>
                      </a:r>
                      <a:r>
                        <a:rPr lang="en-US" dirty="0" smtClean="0"/>
                        <a:t> IT600</a:t>
                      </a:r>
                      <a:endParaRPr lang="en-US" dirty="0"/>
                    </a:p>
                  </a:txBody>
                  <a:tcPr/>
                </a:tc>
                <a:tc>
                  <a:txBody>
                    <a:bodyPr/>
                    <a:lstStyle/>
                    <a:p>
                      <a:r>
                        <a:rPr lang="en-US" dirty="0" err="1" smtClean="0"/>
                        <a:t>Skytraq</a:t>
                      </a:r>
                      <a:r>
                        <a:rPr lang="en-US" dirty="0" smtClean="0"/>
                        <a:t> Venus</a:t>
                      </a:r>
                      <a:endParaRPr lang="en-US" dirty="0"/>
                    </a:p>
                  </a:txBody>
                  <a:tcPr/>
                </a:tc>
              </a:tr>
              <a:tr h="370840">
                <a:tc>
                  <a:txBody>
                    <a:bodyPr/>
                    <a:lstStyle/>
                    <a:p>
                      <a:r>
                        <a:rPr lang="en-US" dirty="0" smtClean="0"/>
                        <a:t>Power consumption</a:t>
                      </a:r>
                      <a:endParaRPr lang="en-US" dirty="0"/>
                    </a:p>
                  </a:txBody>
                  <a:tcPr/>
                </a:tc>
                <a:tc>
                  <a:txBody>
                    <a:bodyPr/>
                    <a:lstStyle/>
                    <a:p>
                      <a:r>
                        <a:rPr lang="en-US" sz="1600" dirty="0" smtClean="0"/>
                        <a:t>69mW</a:t>
                      </a:r>
                      <a:endParaRPr lang="en-US" sz="1600" dirty="0"/>
                    </a:p>
                  </a:txBody>
                  <a:tcPr/>
                </a:tc>
                <a:tc>
                  <a:txBody>
                    <a:bodyPr/>
                    <a:lstStyle/>
                    <a:p>
                      <a:r>
                        <a:rPr lang="en-US" sz="1600" dirty="0" smtClean="0"/>
                        <a:t>170mW</a:t>
                      </a:r>
                      <a:endParaRPr lang="en-US" sz="1600" dirty="0"/>
                    </a:p>
                  </a:txBody>
                  <a:tcPr/>
                </a:tc>
                <a:tc>
                  <a:txBody>
                    <a:bodyPr/>
                    <a:lstStyle/>
                    <a:p>
                      <a:r>
                        <a:rPr lang="en-US" sz="1600" dirty="0" smtClean="0"/>
                        <a:t>60mW</a:t>
                      </a:r>
                      <a:endParaRPr lang="en-US" sz="1600" dirty="0"/>
                    </a:p>
                  </a:txBody>
                  <a:tcPr/>
                </a:tc>
              </a:tr>
              <a:tr h="370840">
                <a:tc>
                  <a:txBody>
                    <a:bodyPr/>
                    <a:lstStyle/>
                    <a:p>
                      <a:r>
                        <a:rPr lang="en-US" dirty="0" smtClean="0"/>
                        <a:t>Accuracy</a:t>
                      </a:r>
                      <a:endParaRPr lang="en-US" dirty="0"/>
                    </a:p>
                  </a:txBody>
                  <a:tcPr/>
                </a:tc>
                <a:tc>
                  <a:txBody>
                    <a:bodyPr/>
                    <a:lstStyle/>
                    <a:p>
                      <a:r>
                        <a:rPr lang="en-US" sz="1600" dirty="0" smtClean="0"/>
                        <a:t>2.5m RMS</a:t>
                      </a:r>
                      <a:endParaRPr lang="en-US" sz="1600" dirty="0"/>
                    </a:p>
                  </a:txBody>
                  <a:tcPr/>
                </a:tc>
                <a:tc>
                  <a:txBody>
                    <a:bodyPr/>
                    <a:lstStyle/>
                    <a:p>
                      <a:r>
                        <a:rPr lang="en-US" sz="1600" dirty="0" smtClean="0"/>
                        <a:t>3m</a:t>
                      </a:r>
                      <a:r>
                        <a:rPr lang="en-US" sz="1600" baseline="0" dirty="0" smtClean="0"/>
                        <a:t> RMS</a:t>
                      </a:r>
                      <a:endParaRPr lang="en-US" sz="1600" dirty="0"/>
                    </a:p>
                  </a:txBody>
                  <a:tcPr/>
                </a:tc>
                <a:tc>
                  <a:txBody>
                    <a:bodyPr/>
                    <a:lstStyle/>
                    <a:p>
                      <a:r>
                        <a:rPr lang="en-US" sz="1600" dirty="0" smtClean="0"/>
                        <a:t>2.5m RMS</a:t>
                      </a:r>
                      <a:endParaRPr lang="en-US" sz="1600" dirty="0"/>
                    </a:p>
                  </a:txBody>
                  <a:tcPr/>
                </a:tc>
              </a:tr>
              <a:tr h="370840">
                <a:tc>
                  <a:txBody>
                    <a:bodyPr/>
                    <a:lstStyle/>
                    <a:p>
                      <a:r>
                        <a:rPr lang="en-US" dirty="0" smtClean="0"/>
                        <a:t>Time to First Fix (cold)</a:t>
                      </a:r>
                      <a:endParaRPr lang="en-US" dirty="0"/>
                    </a:p>
                  </a:txBody>
                  <a:tcPr/>
                </a:tc>
                <a:tc>
                  <a:txBody>
                    <a:bodyPr/>
                    <a:lstStyle/>
                    <a:p>
                      <a:r>
                        <a:rPr lang="en-US" sz="1600" dirty="0" smtClean="0"/>
                        <a:t>29s</a:t>
                      </a:r>
                      <a:endParaRPr lang="en-US" sz="1600" dirty="0"/>
                    </a:p>
                  </a:txBody>
                  <a:tcPr/>
                </a:tc>
                <a:tc>
                  <a:txBody>
                    <a:bodyPr/>
                    <a:lstStyle/>
                    <a:p>
                      <a:r>
                        <a:rPr lang="en-US" sz="1600" dirty="0" smtClean="0"/>
                        <a:t>35s</a:t>
                      </a:r>
                      <a:endParaRPr lang="en-US" sz="1600" dirty="0"/>
                    </a:p>
                  </a:txBody>
                  <a:tcPr/>
                </a:tc>
                <a:tc>
                  <a:txBody>
                    <a:bodyPr/>
                    <a:lstStyle/>
                    <a:p>
                      <a:r>
                        <a:rPr lang="en-US" sz="1600" dirty="0" smtClean="0"/>
                        <a:t>29s</a:t>
                      </a:r>
                      <a:endParaRPr lang="en-US" sz="1600" dirty="0"/>
                    </a:p>
                  </a:txBody>
                  <a:tcPr/>
                </a:tc>
              </a:tr>
              <a:tr h="370840">
                <a:tc>
                  <a:txBody>
                    <a:bodyPr/>
                    <a:lstStyle/>
                    <a:p>
                      <a:r>
                        <a:rPr lang="en-US" dirty="0" smtClean="0"/>
                        <a:t>Sensitivity</a:t>
                      </a:r>
                      <a:endParaRPr lang="en-US" dirty="0"/>
                    </a:p>
                  </a:txBody>
                  <a:tcPr/>
                </a:tc>
                <a:tc>
                  <a:txBody>
                    <a:bodyPr/>
                    <a:lstStyle/>
                    <a:p>
                      <a:r>
                        <a:rPr lang="en-US" sz="1600" dirty="0" smtClean="0"/>
                        <a:t>-162 </a:t>
                      </a:r>
                      <a:r>
                        <a:rPr lang="en-US" sz="1600" dirty="0" err="1" smtClean="0"/>
                        <a:t>dBm</a:t>
                      </a:r>
                      <a:endParaRPr lang="en-US" sz="1600" dirty="0"/>
                    </a:p>
                  </a:txBody>
                  <a:tcPr/>
                </a:tc>
                <a:tc>
                  <a:txBody>
                    <a:bodyPr/>
                    <a:lstStyle/>
                    <a:p>
                      <a:r>
                        <a:rPr lang="en-US" sz="1600" dirty="0" smtClean="0"/>
                        <a:t>-161 </a:t>
                      </a:r>
                      <a:r>
                        <a:rPr lang="en-US" sz="1600" dirty="0" err="1" smtClean="0"/>
                        <a:t>dBm</a:t>
                      </a:r>
                      <a:endParaRPr lang="en-US" sz="1600" dirty="0"/>
                    </a:p>
                  </a:txBody>
                  <a:tcPr/>
                </a:tc>
                <a:tc>
                  <a:txBody>
                    <a:bodyPr/>
                    <a:lstStyle/>
                    <a:p>
                      <a:r>
                        <a:rPr lang="en-US" sz="1600" dirty="0" smtClean="0"/>
                        <a:t>-165 </a:t>
                      </a:r>
                      <a:r>
                        <a:rPr lang="en-US" sz="1600" dirty="0" err="1" smtClean="0"/>
                        <a:t>dBm</a:t>
                      </a:r>
                      <a:endParaRPr lang="en-US" sz="1600" dirty="0"/>
                    </a:p>
                  </a:txBody>
                  <a:tcPr/>
                </a:tc>
              </a:tr>
              <a:tr h="370840">
                <a:tc>
                  <a:txBody>
                    <a:bodyPr/>
                    <a:lstStyle/>
                    <a:p>
                      <a:r>
                        <a:rPr lang="en-US" dirty="0" smtClean="0"/>
                        <a:t>Update Rate (max)</a:t>
                      </a:r>
                      <a:endParaRPr lang="en-US" dirty="0"/>
                    </a:p>
                  </a:txBody>
                  <a:tcPr/>
                </a:tc>
                <a:tc>
                  <a:txBody>
                    <a:bodyPr/>
                    <a:lstStyle/>
                    <a:p>
                      <a:r>
                        <a:rPr lang="en-US" sz="1600" dirty="0" smtClean="0"/>
                        <a:t>10Hz</a:t>
                      </a:r>
                      <a:endParaRPr lang="en-US" sz="1600" dirty="0"/>
                    </a:p>
                  </a:txBody>
                  <a:tcPr/>
                </a:tc>
                <a:tc>
                  <a:txBody>
                    <a:bodyPr/>
                    <a:lstStyle/>
                    <a:p>
                      <a:r>
                        <a:rPr lang="en-US" sz="1600" dirty="0" smtClean="0"/>
                        <a:t>10Hz</a:t>
                      </a:r>
                      <a:endParaRPr lang="en-US" sz="1600" dirty="0"/>
                    </a:p>
                  </a:txBody>
                  <a:tcPr/>
                </a:tc>
                <a:tc>
                  <a:txBody>
                    <a:bodyPr/>
                    <a:lstStyle/>
                    <a:p>
                      <a:r>
                        <a:rPr lang="en-US" sz="1600" dirty="0" smtClean="0"/>
                        <a:t>20Hz</a:t>
                      </a:r>
                      <a:endParaRPr lang="en-US" sz="1600" dirty="0"/>
                    </a:p>
                  </a:txBody>
                  <a:tcPr/>
                </a:tc>
              </a:tr>
              <a:tr h="370840">
                <a:tc>
                  <a:txBody>
                    <a:bodyPr/>
                    <a:lstStyle/>
                    <a:p>
                      <a:r>
                        <a:rPr lang="en-US" dirty="0" smtClean="0"/>
                        <a:t>Constellation Compatibility</a:t>
                      </a:r>
                      <a:endParaRPr lang="en-US" dirty="0"/>
                    </a:p>
                  </a:txBody>
                  <a:tcPr/>
                </a:tc>
                <a:tc>
                  <a:txBody>
                    <a:bodyPr/>
                    <a:lstStyle/>
                    <a:p>
                      <a:r>
                        <a:rPr lang="en-US" sz="1600" dirty="0" smtClean="0"/>
                        <a:t>GPS, GLONASS</a:t>
                      </a:r>
                      <a:endParaRPr lang="en-US" sz="1600" dirty="0"/>
                    </a:p>
                  </a:txBody>
                  <a:tcPr/>
                </a:tc>
                <a:tc>
                  <a:txBody>
                    <a:bodyPr/>
                    <a:lstStyle/>
                    <a:p>
                      <a:r>
                        <a:rPr lang="en-US" sz="1600" dirty="0" smtClean="0"/>
                        <a:t>GPS, GLONASS, BAIDU, GALILEO</a:t>
                      </a:r>
                      <a:endParaRPr lang="en-US" sz="1600" dirty="0"/>
                    </a:p>
                  </a:txBody>
                  <a:tcPr/>
                </a:tc>
                <a:tc>
                  <a:txBody>
                    <a:bodyPr/>
                    <a:lstStyle/>
                    <a:p>
                      <a:r>
                        <a:rPr lang="en-US" sz="1600" dirty="0" smtClean="0"/>
                        <a:t>GPS</a:t>
                      </a:r>
                      <a:endParaRPr lang="en-US" sz="1600" dirty="0"/>
                    </a:p>
                  </a:txBody>
                  <a:tcPr/>
                </a:tc>
              </a:tr>
            </a:tbl>
          </a:graphicData>
        </a:graphic>
      </p:graphicFrame>
    </p:spTree>
    <p:extLst>
      <p:ext uri="{BB962C8B-B14F-4D97-AF65-F5344CB8AC3E}">
        <p14:creationId xmlns:p14="http://schemas.microsoft.com/office/powerpoint/2010/main" val="3270586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27</a:t>
            </a:fld>
            <a:endParaRPr lang="en-US"/>
          </a:p>
        </p:txBody>
      </p:sp>
      <p:sp>
        <p:nvSpPr>
          <p:cNvPr id="4" name="Content Placeholder 3"/>
          <p:cNvSpPr>
            <a:spLocks noGrp="1"/>
          </p:cNvSpPr>
          <p:nvPr>
            <p:ph idx="1"/>
          </p:nvPr>
        </p:nvSpPr>
        <p:spPr/>
        <p:txBody>
          <a:bodyPr/>
          <a:lstStyle/>
          <a:p>
            <a:pPr marL="0" indent="0">
              <a:buNone/>
            </a:pPr>
            <a:r>
              <a:rPr lang="en-US" sz="2400" dirty="0" smtClean="0"/>
              <a:t>Example: GNSS Modules</a:t>
            </a:r>
          </a:p>
          <a:p>
            <a:pPr marL="0" indent="0">
              <a:buNone/>
            </a:pPr>
            <a:r>
              <a:rPr lang="en-US" sz="2400" dirty="0" smtClean="0">
                <a:solidFill>
                  <a:srgbClr val="FF6600"/>
                </a:solidFill>
              </a:rPr>
              <a:t>From the data sheets</a:t>
            </a:r>
          </a:p>
        </p:txBody>
      </p:sp>
      <p:graphicFrame>
        <p:nvGraphicFramePr>
          <p:cNvPr id="3" name="Table 2"/>
          <p:cNvGraphicFramePr>
            <a:graphicFrameLocks noGrp="1"/>
          </p:cNvGraphicFramePr>
          <p:nvPr>
            <p:extLst>
              <p:ext uri="{D42A27DB-BD31-4B8C-83A1-F6EECF244321}">
                <p14:modId xmlns:p14="http://schemas.microsoft.com/office/powerpoint/2010/main" val="3260180116"/>
              </p:ext>
            </p:extLst>
          </p:nvPr>
        </p:nvGraphicFramePr>
        <p:xfrm>
          <a:off x="640866" y="2958821"/>
          <a:ext cx="7888484" cy="3073400"/>
        </p:xfrm>
        <a:graphic>
          <a:graphicData uri="http://schemas.openxmlformats.org/drawingml/2006/table">
            <a:tbl>
              <a:tblPr firstRow="1" bandRow="1">
                <a:tableStyleId>{5940675A-B579-460E-94D1-54222C63F5DA}</a:tableStyleId>
              </a:tblPr>
              <a:tblGrid>
                <a:gridCol w="2213903"/>
                <a:gridCol w="1891527"/>
                <a:gridCol w="1891527"/>
                <a:gridCol w="1891527"/>
              </a:tblGrid>
              <a:tr h="370840">
                <a:tc>
                  <a:txBody>
                    <a:bodyPr/>
                    <a:lstStyle/>
                    <a:p>
                      <a:endParaRPr lang="en-US" dirty="0"/>
                    </a:p>
                  </a:txBody>
                  <a:tcPr/>
                </a:tc>
                <a:tc>
                  <a:txBody>
                    <a:bodyPr/>
                    <a:lstStyle/>
                    <a:p>
                      <a:r>
                        <a:rPr lang="en-US" dirty="0" err="1" smtClean="0"/>
                        <a:t>uBlox</a:t>
                      </a:r>
                      <a:r>
                        <a:rPr lang="en-US" dirty="0" smtClean="0"/>
                        <a:t> MAX7</a:t>
                      </a:r>
                      <a:endParaRPr lang="en-US" dirty="0"/>
                    </a:p>
                  </a:txBody>
                  <a:tcPr/>
                </a:tc>
                <a:tc>
                  <a:txBody>
                    <a:bodyPr/>
                    <a:lstStyle/>
                    <a:p>
                      <a:r>
                        <a:rPr lang="en-US" dirty="0" err="1" smtClean="0"/>
                        <a:t>Fastrax</a:t>
                      </a:r>
                      <a:r>
                        <a:rPr lang="en-US" dirty="0" smtClean="0"/>
                        <a:t> IT600</a:t>
                      </a:r>
                      <a:endParaRPr lang="en-US" dirty="0"/>
                    </a:p>
                  </a:txBody>
                  <a:tcPr/>
                </a:tc>
                <a:tc>
                  <a:txBody>
                    <a:bodyPr/>
                    <a:lstStyle/>
                    <a:p>
                      <a:r>
                        <a:rPr lang="en-US" dirty="0" err="1" smtClean="0"/>
                        <a:t>Skytraq</a:t>
                      </a:r>
                      <a:r>
                        <a:rPr lang="en-US" dirty="0" smtClean="0"/>
                        <a:t> Venus</a:t>
                      </a:r>
                      <a:endParaRPr lang="en-US" dirty="0"/>
                    </a:p>
                  </a:txBody>
                  <a:tcPr/>
                </a:tc>
              </a:tr>
              <a:tr h="370840">
                <a:tc>
                  <a:txBody>
                    <a:bodyPr/>
                    <a:lstStyle/>
                    <a:p>
                      <a:r>
                        <a:rPr lang="en-US" dirty="0" smtClean="0"/>
                        <a:t>Power consumption</a:t>
                      </a:r>
                      <a:endParaRPr lang="en-US" dirty="0"/>
                    </a:p>
                  </a:txBody>
                  <a:tcPr/>
                </a:tc>
                <a:tc>
                  <a:txBody>
                    <a:bodyPr/>
                    <a:lstStyle/>
                    <a:p>
                      <a:r>
                        <a:rPr lang="en-US" sz="1600" dirty="0" smtClean="0"/>
                        <a:t>69mW</a:t>
                      </a:r>
                      <a:endParaRPr lang="en-US" sz="1600" dirty="0"/>
                    </a:p>
                  </a:txBody>
                  <a:tcPr/>
                </a:tc>
                <a:tc>
                  <a:txBody>
                    <a:bodyPr/>
                    <a:lstStyle/>
                    <a:p>
                      <a:r>
                        <a:rPr lang="en-US" sz="1600" dirty="0" smtClean="0"/>
                        <a:t>170mW</a:t>
                      </a:r>
                      <a:endParaRPr lang="en-US" sz="1600" dirty="0"/>
                    </a:p>
                  </a:txBody>
                  <a:tcPr/>
                </a:tc>
                <a:tc>
                  <a:txBody>
                    <a:bodyPr/>
                    <a:lstStyle/>
                    <a:p>
                      <a:r>
                        <a:rPr lang="en-US" sz="1600" dirty="0" smtClean="0"/>
                        <a:t>60mW</a:t>
                      </a:r>
                      <a:endParaRPr lang="en-US" sz="1600" dirty="0"/>
                    </a:p>
                  </a:txBody>
                  <a:tcPr/>
                </a:tc>
              </a:tr>
              <a:tr h="370840">
                <a:tc>
                  <a:txBody>
                    <a:bodyPr/>
                    <a:lstStyle/>
                    <a:p>
                      <a:r>
                        <a:rPr lang="en-US" dirty="0" smtClean="0"/>
                        <a:t>Accuracy</a:t>
                      </a:r>
                      <a:endParaRPr lang="en-US" dirty="0"/>
                    </a:p>
                  </a:txBody>
                  <a:tcPr/>
                </a:tc>
                <a:tc>
                  <a:txBody>
                    <a:bodyPr/>
                    <a:lstStyle/>
                    <a:p>
                      <a:r>
                        <a:rPr lang="en-US" sz="1600" dirty="0" smtClean="0"/>
                        <a:t>2.5m RMS</a:t>
                      </a:r>
                      <a:endParaRPr lang="en-US" sz="1600" dirty="0"/>
                    </a:p>
                  </a:txBody>
                  <a:tcPr/>
                </a:tc>
                <a:tc>
                  <a:txBody>
                    <a:bodyPr/>
                    <a:lstStyle/>
                    <a:p>
                      <a:r>
                        <a:rPr lang="en-US" sz="1600" dirty="0" smtClean="0"/>
                        <a:t>3m</a:t>
                      </a:r>
                      <a:r>
                        <a:rPr lang="en-US" sz="1600" baseline="0" dirty="0" smtClean="0"/>
                        <a:t> RMS</a:t>
                      </a:r>
                      <a:endParaRPr lang="en-US" sz="1600" dirty="0"/>
                    </a:p>
                  </a:txBody>
                  <a:tcPr/>
                </a:tc>
                <a:tc>
                  <a:txBody>
                    <a:bodyPr/>
                    <a:lstStyle/>
                    <a:p>
                      <a:r>
                        <a:rPr lang="en-US" sz="1600" dirty="0" smtClean="0"/>
                        <a:t>2.5m RMS</a:t>
                      </a:r>
                      <a:endParaRPr lang="en-US" sz="1600" dirty="0"/>
                    </a:p>
                  </a:txBody>
                  <a:tcPr/>
                </a:tc>
              </a:tr>
              <a:tr h="370840">
                <a:tc>
                  <a:txBody>
                    <a:bodyPr/>
                    <a:lstStyle/>
                    <a:p>
                      <a:r>
                        <a:rPr lang="en-US" dirty="0" smtClean="0"/>
                        <a:t>Time to First Fix (cold)</a:t>
                      </a:r>
                      <a:endParaRPr lang="en-US" dirty="0"/>
                    </a:p>
                  </a:txBody>
                  <a:tcPr/>
                </a:tc>
                <a:tc>
                  <a:txBody>
                    <a:bodyPr/>
                    <a:lstStyle/>
                    <a:p>
                      <a:r>
                        <a:rPr lang="en-US" sz="1600" dirty="0" smtClean="0"/>
                        <a:t>29s</a:t>
                      </a:r>
                      <a:endParaRPr lang="en-US" sz="1600" dirty="0"/>
                    </a:p>
                  </a:txBody>
                  <a:tcPr/>
                </a:tc>
                <a:tc>
                  <a:txBody>
                    <a:bodyPr/>
                    <a:lstStyle/>
                    <a:p>
                      <a:r>
                        <a:rPr lang="en-US" sz="1600" dirty="0" smtClean="0"/>
                        <a:t>35s</a:t>
                      </a:r>
                      <a:endParaRPr lang="en-US" sz="1600" dirty="0"/>
                    </a:p>
                  </a:txBody>
                  <a:tcPr/>
                </a:tc>
                <a:tc>
                  <a:txBody>
                    <a:bodyPr/>
                    <a:lstStyle/>
                    <a:p>
                      <a:r>
                        <a:rPr lang="en-US" sz="1600" dirty="0" smtClean="0"/>
                        <a:t>29s</a:t>
                      </a:r>
                      <a:endParaRPr lang="en-US" sz="1600" dirty="0"/>
                    </a:p>
                  </a:txBody>
                  <a:tcPr/>
                </a:tc>
              </a:tr>
              <a:tr h="370840">
                <a:tc>
                  <a:txBody>
                    <a:bodyPr/>
                    <a:lstStyle/>
                    <a:p>
                      <a:r>
                        <a:rPr lang="en-US" dirty="0" smtClean="0"/>
                        <a:t>Sensitivity</a:t>
                      </a:r>
                      <a:endParaRPr lang="en-US" dirty="0"/>
                    </a:p>
                  </a:txBody>
                  <a:tcPr/>
                </a:tc>
                <a:tc>
                  <a:txBody>
                    <a:bodyPr/>
                    <a:lstStyle/>
                    <a:p>
                      <a:r>
                        <a:rPr lang="en-US" sz="1600" dirty="0" smtClean="0"/>
                        <a:t>-162 </a:t>
                      </a:r>
                      <a:r>
                        <a:rPr lang="en-US" sz="1600" dirty="0" err="1" smtClean="0"/>
                        <a:t>dBm</a:t>
                      </a:r>
                      <a:endParaRPr lang="en-US" sz="1600" dirty="0"/>
                    </a:p>
                  </a:txBody>
                  <a:tcPr/>
                </a:tc>
                <a:tc>
                  <a:txBody>
                    <a:bodyPr/>
                    <a:lstStyle/>
                    <a:p>
                      <a:r>
                        <a:rPr lang="en-US" sz="1600" dirty="0" smtClean="0"/>
                        <a:t>-161 </a:t>
                      </a:r>
                      <a:r>
                        <a:rPr lang="en-US" sz="1600" dirty="0" err="1" smtClean="0"/>
                        <a:t>dBm</a:t>
                      </a:r>
                      <a:endParaRPr lang="en-US" sz="1600" dirty="0"/>
                    </a:p>
                  </a:txBody>
                  <a:tcPr/>
                </a:tc>
                <a:tc>
                  <a:txBody>
                    <a:bodyPr/>
                    <a:lstStyle/>
                    <a:p>
                      <a:r>
                        <a:rPr lang="en-US" sz="1600" dirty="0" smtClean="0"/>
                        <a:t>-165 </a:t>
                      </a:r>
                      <a:r>
                        <a:rPr lang="en-US" sz="1600" dirty="0" err="1" smtClean="0"/>
                        <a:t>dBm</a:t>
                      </a:r>
                      <a:endParaRPr lang="en-US" sz="1600" dirty="0"/>
                    </a:p>
                  </a:txBody>
                  <a:tcPr/>
                </a:tc>
              </a:tr>
              <a:tr h="370840">
                <a:tc>
                  <a:txBody>
                    <a:bodyPr/>
                    <a:lstStyle/>
                    <a:p>
                      <a:r>
                        <a:rPr lang="en-US" dirty="0" smtClean="0"/>
                        <a:t>Update Rate</a:t>
                      </a:r>
                      <a:endParaRPr lang="en-US" dirty="0"/>
                    </a:p>
                  </a:txBody>
                  <a:tcPr/>
                </a:tc>
                <a:tc>
                  <a:txBody>
                    <a:bodyPr/>
                    <a:lstStyle/>
                    <a:p>
                      <a:r>
                        <a:rPr lang="en-US" sz="1600" dirty="0" smtClean="0"/>
                        <a:t>10Hz</a:t>
                      </a:r>
                      <a:endParaRPr lang="en-US" sz="1600" dirty="0"/>
                    </a:p>
                  </a:txBody>
                  <a:tcPr/>
                </a:tc>
                <a:tc>
                  <a:txBody>
                    <a:bodyPr/>
                    <a:lstStyle/>
                    <a:p>
                      <a:r>
                        <a:rPr lang="en-US" sz="1600" dirty="0" smtClean="0"/>
                        <a:t>10Hz</a:t>
                      </a:r>
                      <a:endParaRPr lang="en-US" sz="1600" dirty="0"/>
                    </a:p>
                  </a:txBody>
                  <a:tcPr/>
                </a:tc>
                <a:tc>
                  <a:txBody>
                    <a:bodyPr/>
                    <a:lstStyle/>
                    <a:p>
                      <a:r>
                        <a:rPr lang="en-US" sz="1600" dirty="0" smtClean="0"/>
                        <a:t>20Hz</a:t>
                      </a:r>
                      <a:endParaRPr lang="en-US" sz="1600" dirty="0"/>
                    </a:p>
                  </a:txBody>
                  <a:tcPr/>
                </a:tc>
              </a:tr>
              <a:tr h="370840">
                <a:tc>
                  <a:txBody>
                    <a:bodyPr/>
                    <a:lstStyle/>
                    <a:p>
                      <a:r>
                        <a:rPr lang="en-US" dirty="0" smtClean="0"/>
                        <a:t>Compatibility</a:t>
                      </a:r>
                      <a:endParaRPr lang="en-US" dirty="0"/>
                    </a:p>
                  </a:txBody>
                  <a:tcPr/>
                </a:tc>
                <a:tc>
                  <a:txBody>
                    <a:bodyPr/>
                    <a:lstStyle/>
                    <a:p>
                      <a:r>
                        <a:rPr lang="en-US" sz="1600" dirty="0" smtClean="0"/>
                        <a:t>GPS, GLONASS</a:t>
                      </a:r>
                      <a:endParaRPr lang="en-US" sz="1600" dirty="0"/>
                    </a:p>
                  </a:txBody>
                  <a:tcPr/>
                </a:tc>
                <a:tc>
                  <a:txBody>
                    <a:bodyPr/>
                    <a:lstStyle/>
                    <a:p>
                      <a:r>
                        <a:rPr lang="en-US" sz="1600" dirty="0" smtClean="0"/>
                        <a:t>GPS, GLONASS, BAIDU, GALILEO</a:t>
                      </a:r>
                      <a:endParaRPr lang="en-US" sz="1600" dirty="0"/>
                    </a:p>
                  </a:txBody>
                  <a:tcPr/>
                </a:tc>
                <a:tc>
                  <a:txBody>
                    <a:bodyPr/>
                    <a:lstStyle/>
                    <a:p>
                      <a:r>
                        <a:rPr lang="en-US" sz="1600" dirty="0" smtClean="0"/>
                        <a:t>GPS</a:t>
                      </a:r>
                      <a:endParaRPr lang="en-US" sz="1600" dirty="0"/>
                    </a:p>
                  </a:txBody>
                  <a:tcPr/>
                </a:tc>
              </a:tr>
            </a:tbl>
          </a:graphicData>
        </a:graphic>
      </p:graphicFrame>
      <p:sp>
        <p:nvSpPr>
          <p:cNvPr id="5" name="TextBox 4"/>
          <p:cNvSpPr txBox="1"/>
          <p:nvPr/>
        </p:nvSpPr>
        <p:spPr>
          <a:xfrm>
            <a:off x="2913030" y="2000101"/>
            <a:ext cx="337911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solidFill>
                  <a:schemeClr val="tx1"/>
                </a:solidFill>
              </a:rPr>
              <a:t>Skytraq</a:t>
            </a:r>
            <a:r>
              <a:rPr lang="en-US" dirty="0" smtClean="0">
                <a:solidFill>
                  <a:schemeClr val="tx1"/>
                </a:solidFill>
              </a:rPr>
              <a:t> module has the lowest power consumption, best sensitivity, highest update rate and equal best accuracy.</a:t>
            </a:r>
            <a:endParaRPr lang="en-US" dirty="0" smtClean="0">
              <a:solidFill>
                <a:schemeClr val="tx1"/>
              </a:solidFill>
            </a:endParaRPr>
          </a:p>
        </p:txBody>
      </p:sp>
      <p:cxnSp>
        <p:nvCxnSpPr>
          <p:cNvPr id="7" name="Straight Arrow Connector 6"/>
          <p:cNvCxnSpPr>
            <a:stCxn id="5" idx="3"/>
          </p:cNvCxnSpPr>
          <p:nvPr/>
        </p:nvCxnSpPr>
        <p:spPr>
          <a:xfrm>
            <a:off x="6292144" y="2600266"/>
            <a:ext cx="605910" cy="45226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2860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28</a:t>
            </a:fld>
            <a:endParaRPr lang="en-US"/>
          </a:p>
        </p:txBody>
      </p:sp>
      <p:sp>
        <p:nvSpPr>
          <p:cNvPr id="4" name="Content Placeholder 3"/>
          <p:cNvSpPr>
            <a:spLocks noGrp="1"/>
          </p:cNvSpPr>
          <p:nvPr>
            <p:ph idx="1"/>
          </p:nvPr>
        </p:nvSpPr>
        <p:spPr/>
        <p:txBody>
          <a:bodyPr/>
          <a:lstStyle/>
          <a:p>
            <a:pPr marL="0" indent="0">
              <a:buNone/>
            </a:pPr>
            <a:r>
              <a:rPr lang="en-US" sz="2400" dirty="0" smtClean="0"/>
              <a:t>Example: GNSS Modules</a:t>
            </a:r>
          </a:p>
          <a:p>
            <a:pPr marL="0" indent="0">
              <a:buNone/>
            </a:pPr>
            <a:r>
              <a:rPr lang="en-US" sz="2400" dirty="0" smtClean="0">
                <a:solidFill>
                  <a:srgbClr val="FF6600"/>
                </a:solidFill>
              </a:rPr>
              <a:t>In Testing</a:t>
            </a:r>
          </a:p>
        </p:txBody>
      </p:sp>
      <p:graphicFrame>
        <p:nvGraphicFramePr>
          <p:cNvPr id="3" name="Table 2"/>
          <p:cNvGraphicFramePr>
            <a:graphicFrameLocks noGrp="1"/>
          </p:cNvGraphicFramePr>
          <p:nvPr>
            <p:extLst>
              <p:ext uri="{D42A27DB-BD31-4B8C-83A1-F6EECF244321}">
                <p14:modId xmlns:p14="http://schemas.microsoft.com/office/powerpoint/2010/main" val="1628422329"/>
              </p:ext>
            </p:extLst>
          </p:nvPr>
        </p:nvGraphicFramePr>
        <p:xfrm>
          <a:off x="640866" y="2958821"/>
          <a:ext cx="7888484" cy="2865120"/>
        </p:xfrm>
        <a:graphic>
          <a:graphicData uri="http://schemas.openxmlformats.org/drawingml/2006/table">
            <a:tbl>
              <a:tblPr firstRow="1" bandRow="1">
                <a:tableStyleId>{5940675A-B579-460E-94D1-54222C63F5DA}</a:tableStyleId>
              </a:tblPr>
              <a:tblGrid>
                <a:gridCol w="2213903"/>
                <a:gridCol w="1891527"/>
                <a:gridCol w="1891527"/>
                <a:gridCol w="1891527"/>
              </a:tblGrid>
              <a:tr h="370840">
                <a:tc>
                  <a:txBody>
                    <a:bodyPr/>
                    <a:lstStyle/>
                    <a:p>
                      <a:endParaRPr lang="en-US" dirty="0"/>
                    </a:p>
                  </a:txBody>
                  <a:tcPr/>
                </a:tc>
                <a:tc>
                  <a:txBody>
                    <a:bodyPr/>
                    <a:lstStyle/>
                    <a:p>
                      <a:r>
                        <a:rPr lang="en-US" dirty="0" err="1" smtClean="0"/>
                        <a:t>uBlox</a:t>
                      </a:r>
                      <a:r>
                        <a:rPr lang="en-US" dirty="0" smtClean="0"/>
                        <a:t> MAX7</a:t>
                      </a:r>
                      <a:endParaRPr lang="en-US" dirty="0"/>
                    </a:p>
                  </a:txBody>
                  <a:tcPr/>
                </a:tc>
                <a:tc>
                  <a:txBody>
                    <a:bodyPr/>
                    <a:lstStyle/>
                    <a:p>
                      <a:r>
                        <a:rPr lang="en-US" dirty="0" err="1" smtClean="0"/>
                        <a:t>Fastrax</a:t>
                      </a:r>
                      <a:r>
                        <a:rPr lang="en-US" dirty="0" smtClean="0"/>
                        <a:t> IT600</a:t>
                      </a:r>
                      <a:endParaRPr lang="en-US" dirty="0"/>
                    </a:p>
                  </a:txBody>
                  <a:tcPr/>
                </a:tc>
                <a:tc>
                  <a:txBody>
                    <a:bodyPr/>
                    <a:lstStyle/>
                    <a:p>
                      <a:r>
                        <a:rPr lang="en-US" dirty="0" err="1" smtClean="0"/>
                        <a:t>Skytraq</a:t>
                      </a:r>
                      <a:r>
                        <a:rPr lang="en-US" dirty="0" smtClean="0"/>
                        <a:t> Venus</a:t>
                      </a:r>
                      <a:endParaRPr lang="en-US" dirty="0"/>
                    </a:p>
                  </a:txBody>
                  <a:tcPr/>
                </a:tc>
              </a:tr>
              <a:tr h="370840">
                <a:tc>
                  <a:txBody>
                    <a:bodyPr/>
                    <a:lstStyle/>
                    <a:p>
                      <a:r>
                        <a:rPr lang="en-US" dirty="0" smtClean="0"/>
                        <a:t>Power consumption</a:t>
                      </a:r>
                      <a:endParaRPr lang="en-US" dirty="0"/>
                    </a:p>
                  </a:txBody>
                  <a:tcPr/>
                </a:tc>
                <a:tc gridSpan="3">
                  <a:txBody>
                    <a:bodyPr/>
                    <a:lstStyle/>
                    <a:p>
                      <a:r>
                        <a:rPr lang="en-US" dirty="0" smtClean="0">
                          <a:solidFill>
                            <a:srgbClr val="FF6600"/>
                          </a:solidFill>
                        </a:rPr>
                        <a:t>Not significant </a:t>
                      </a:r>
                      <a:r>
                        <a:rPr lang="en-US" dirty="0" err="1" smtClean="0">
                          <a:solidFill>
                            <a:srgbClr val="FF6600"/>
                          </a:solidFill>
                        </a:rPr>
                        <a:t>w.r.t</a:t>
                      </a:r>
                      <a:r>
                        <a:rPr lang="en-US" baseline="0" dirty="0" smtClean="0">
                          <a:solidFill>
                            <a:srgbClr val="FF6600"/>
                          </a:solidFill>
                        </a:rPr>
                        <a:t> overall system consumption</a:t>
                      </a:r>
                      <a:endParaRPr lang="en-US" dirty="0">
                        <a:solidFill>
                          <a:srgbClr val="FF6600"/>
                        </a:solidFill>
                      </a:endParaRPr>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Accuracy</a:t>
                      </a:r>
                      <a:endParaRPr lang="en-US" dirty="0"/>
                    </a:p>
                  </a:txBody>
                  <a:tcPr/>
                </a:tc>
                <a:tc>
                  <a:txBody>
                    <a:bodyPr/>
                    <a:lstStyle/>
                    <a:p>
                      <a:r>
                        <a:rPr lang="en-US" sz="1600" dirty="0" smtClean="0"/>
                        <a:t>2-5m</a:t>
                      </a:r>
                      <a:endParaRPr lang="en-US" sz="1600" dirty="0"/>
                    </a:p>
                  </a:txBody>
                  <a:tcPr/>
                </a:tc>
                <a:tc>
                  <a:txBody>
                    <a:bodyPr/>
                    <a:lstStyle/>
                    <a:p>
                      <a:r>
                        <a:rPr lang="en-US" sz="1600" dirty="0" smtClean="0"/>
                        <a:t>3-7m</a:t>
                      </a:r>
                      <a:endParaRPr lang="en-US" sz="1600" dirty="0"/>
                    </a:p>
                  </a:txBody>
                  <a:tcPr/>
                </a:tc>
                <a:tc>
                  <a:txBody>
                    <a:bodyPr/>
                    <a:lstStyle/>
                    <a:p>
                      <a:r>
                        <a:rPr lang="en-US" sz="1600" dirty="0" smtClean="0"/>
                        <a:t>10-15m</a:t>
                      </a:r>
                      <a:endParaRPr lang="en-US" sz="1600" dirty="0"/>
                    </a:p>
                  </a:txBody>
                  <a:tcPr/>
                </a:tc>
              </a:tr>
              <a:tr h="370840">
                <a:tc>
                  <a:txBody>
                    <a:bodyPr/>
                    <a:lstStyle/>
                    <a:p>
                      <a:r>
                        <a:rPr lang="en-US" dirty="0" smtClean="0"/>
                        <a:t>Time to First Fix (cold)</a:t>
                      </a:r>
                      <a:endParaRPr lang="en-US" dirty="0"/>
                    </a:p>
                  </a:txBody>
                  <a:tcPr/>
                </a:tc>
                <a:tc>
                  <a:txBody>
                    <a:bodyPr/>
                    <a:lstStyle/>
                    <a:p>
                      <a:r>
                        <a:rPr lang="en-US" sz="1600" dirty="0" smtClean="0"/>
                        <a:t>~30s</a:t>
                      </a:r>
                      <a:endParaRPr lang="en-US" sz="1600" dirty="0"/>
                    </a:p>
                  </a:txBody>
                  <a:tcPr/>
                </a:tc>
                <a:tc>
                  <a:txBody>
                    <a:bodyPr/>
                    <a:lstStyle/>
                    <a:p>
                      <a:r>
                        <a:rPr lang="en-US" sz="1600" dirty="0" smtClean="0"/>
                        <a:t>~30s</a:t>
                      </a:r>
                      <a:endParaRPr lang="en-US" sz="1600" dirty="0"/>
                    </a:p>
                  </a:txBody>
                  <a:tcPr/>
                </a:tc>
                <a:tc>
                  <a:txBody>
                    <a:bodyPr/>
                    <a:lstStyle/>
                    <a:p>
                      <a:r>
                        <a:rPr lang="en-US" sz="1600" dirty="0" smtClean="0"/>
                        <a:t>30-60s</a:t>
                      </a:r>
                      <a:endParaRPr lang="en-US" sz="1600" dirty="0"/>
                    </a:p>
                  </a:txBody>
                  <a:tcPr/>
                </a:tc>
              </a:tr>
              <a:tr h="370840">
                <a:tc>
                  <a:txBody>
                    <a:bodyPr/>
                    <a:lstStyle/>
                    <a:p>
                      <a:r>
                        <a:rPr lang="en-US" dirty="0" smtClean="0"/>
                        <a:t>Sensitivity</a:t>
                      </a:r>
                      <a:endParaRPr lang="en-US" dirty="0"/>
                    </a:p>
                  </a:txBody>
                  <a:tcPr/>
                </a:tc>
                <a:tc gridSpan="3">
                  <a:txBody>
                    <a:bodyPr/>
                    <a:lstStyle/>
                    <a:p>
                      <a:r>
                        <a:rPr lang="en-US" dirty="0" smtClean="0">
                          <a:solidFill>
                            <a:srgbClr val="FF6600"/>
                          </a:solidFill>
                        </a:rPr>
                        <a:t>Irrelevant!</a:t>
                      </a:r>
                      <a:r>
                        <a:rPr lang="en-US" baseline="0" dirty="0" smtClean="0">
                          <a:solidFill>
                            <a:srgbClr val="FF6600"/>
                          </a:solidFill>
                        </a:rPr>
                        <a:t> Accuracy and TTFF are all that matter</a:t>
                      </a:r>
                      <a:endParaRPr lang="en-US" dirty="0">
                        <a:solidFill>
                          <a:srgbClr val="FF6600"/>
                        </a:solidFill>
                      </a:endParaRPr>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Update Rate</a:t>
                      </a:r>
                      <a:endParaRPr lang="en-US" dirty="0"/>
                    </a:p>
                  </a:txBody>
                  <a:tcPr/>
                </a:tc>
                <a:tc>
                  <a:txBody>
                    <a:bodyPr/>
                    <a:lstStyle/>
                    <a:p>
                      <a:r>
                        <a:rPr lang="en-US" sz="1600" dirty="0" smtClean="0"/>
                        <a:t>5Hz</a:t>
                      </a:r>
                      <a:endParaRPr lang="en-US" sz="1600" dirty="0"/>
                    </a:p>
                  </a:txBody>
                  <a:tcPr/>
                </a:tc>
                <a:tc>
                  <a:txBody>
                    <a:bodyPr/>
                    <a:lstStyle/>
                    <a:p>
                      <a:r>
                        <a:rPr lang="en-US" sz="1600" dirty="0" smtClean="0"/>
                        <a:t>5Hz</a:t>
                      </a:r>
                      <a:endParaRPr lang="en-US" sz="1600" dirty="0"/>
                    </a:p>
                  </a:txBody>
                  <a:tcPr/>
                </a:tc>
                <a:tc>
                  <a:txBody>
                    <a:bodyPr/>
                    <a:lstStyle/>
                    <a:p>
                      <a:r>
                        <a:rPr lang="en-US" sz="1600" dirty="0" smtClean="0"/>
                        <a:t>5Hz</a:t>
                      </a:r>
                      <a:endParaRPr lang="en-US" sz="1600" dirty="0"/>
                    </a:p>
                  </a:txBody>
                  <a:tcPr/>
                </a:tc>
              </a:tr>
              <a:tr h="370840">
                <a:tc>
                  <a:txBody>
                    <a:bodyPr/>
                    <a:lstStyle/>
                    <a:p>
                      <a:r>
                        <a:rPr lang="en-US" dirty="0" smtClean="0"/>
                        <a:t>Compatibility</a:t>
                      </a:r>
                      <a:endParaRPr lang="en-US" dirty="0"/>
                    </a:p>
                  </a:txBody>
                  <a:tcPr/>
                </a:tc>
                <a:tc>
                  <a:txBody>
                    <a:bodyPr/>
                    <a:lstStyle/>
                    <a:p>
                      <a:r>
                        <a:rPr lang="en-US" sz="1600" dirty="0" smtClean="0"/>
                        <a:t>GPS</a:t>
                      </a:r>
                      <a:endParaRPr lang="en-US" sz="1600" dirty="0"/>
                    </a:p>
                  </a:txBody>
                  <a:tcPr/>
                </a:tc>
                <a:tc>
                  <a:txBody>
                    <a:bodyPr/>
                    <a:lstStyle/>
                    <a:p>
                      <a:r>
                        <a:rPr lang="en-US" sz="1600" dirty="0" smtClean="0"/>
                        <a:t>GPS</a:t>
                      </a:r>
                      <a:endParaRPr lang="en-US" sz="1600" dirty="0"/>
                    </a:p>
                  </a:txBody>
                  <a:tcPr/>
                </a:tc>
                <a:tc>
                  <a:txBody>
                    <a:bodyPr/>
                    <a:lstStyle/>
                    <a:p>
                      <a:r>
                        <a:rPr lang="en-US" sz="1600" dirty="0" smtClean="0"/>
                        <a:t>GPS</a:t>
                      </a:r>
                      <a:endParaRPr lang="en-US" sz="1600" dirty="0"/>
                    </a:p>
                  </a:txBody>
                  <a:tcPr/>
                </a:tc>
              </a:tr>
            </a:tbl>
          </a:graphicData>
        </a:graphic>
      </p:graphicFrame>
      <p:sp>
        <p:nvSpPr>
          <p:cNvPr id="5" name="TextBox 4"/>
          <p:cNvSpPr txBox="1"/>
          <p:nvPr/>
        </p:nvSpPr>
        <p:spPr>
          <a:xfrm>
            <a:off x="3215984" y="6279825"/>
            <a:ext cx="5813235" cy="276999"/>
          </a:xfrm>
          <a:prstGeom prst="rect">
            <a:avLst/>
          </a:prstGeom>
          <a:noFill/>
        </p:spPr>
        <p:txBody>
          <a:bodyPr wrap="none" rtlCol="0">
            <a:spAutoFit/>
          </a:bodyPr>
          <a:lstStyle/>
          <a:p>
            <a:r>
              <a:rPr lang="en-US" sz="1200" dirty="0" smtClean="0"/>
              <a:t>Note: Figures loosely based on actual test data, modified for the sake of illustration </a:t>
            </a:r>
            <a:endParaRPr lang="en-US" sz="1200" dirty="0" smtClean="0"/>
          </a:p>
        </p:txBody>
      </p:sp>
    </p:spTree>
    <p:extLst>
      <p:ext uri="{BB962C8B-B14F-4D97-AF65-F5344CB8AC3E}">
        <p14:creationId xmlns:p14="http://schemas.microsoft.com/office/powerpoint/2010/main" val="2397087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29</a:t>
            </a:fld>
            <a:endParaRPr lang="en-US"/>
          </a:p>
        </p:txBody>
      </p:sp>
      <p:sp>
        <p:nvSpPr>
          <p:cNvPr id="4" name="Content Placeholder 3"/>
          <p:cNvSpPr>
            <a:spLocks noGrp="1"/>
          </p:cNvSpPr>
          <p:nvPr>
            <p:ph idx="1"/>
          </p:nvPr>
        </p:nvSpPr>
        <p:spPr/>
        <p:txBody>
          <a:bodyPr/>
          <a:lstStyle/>
          <a:p>
            <a:pPr marL="0" indent="0">
              <a:buNone/>
            </a:pPr>
            <a:r>
              <a:rPr lang="en-US" sz="2400" dirty="0" smtClean="0"/>
              <a:t>Example: GNSS Modules</a:t>
            </a:r>
          </a:p>
          <a:p>
            <a:pPr marL="0" indent="0">
              <a:buNone/>
            </a:pPr>
            <a:r>
              <a:rPr lang="en-US" sz="2400" dirty="0" smtClean="0">
                <a:solidFill>
                  <a:srgbClr val="FF6600"/>
                </a:solidFill>
              </a:rPr>
              <a:t>In Testing</a:t>
            </a:r>
          </a:p>
        </p:txBody>
      </p:sp>
      <p:graphicFrame>
        <p:nvGraphicFramePr>
          <p:cNvPr id="3" name="Table 2"/>
          <p:cNvGraphicFramePr>
            <a:graphicFrameLocks noGrp="1"/>
          </p:cNvGraphicFramePr>
          <p:nvPr>
            <p:extLst>
              <p:ext uri="{D42A27DB-BD31-4B8C-83A1-F6EECF244321}">
                <p14:modId xmlns:p14="http://schemas.microsoft.com/office/powerpoint/2010/main" val="1272190128"/>
              </p:ext>
            </p:extLst>
          </p:nvPr>
        </p:nvGraphicFramePr>
        <p:xfrm>
          <a:off x="640866" y="2958821"/>
          <a:ext cx="7888484" cy="2865120"/>
        </p:xfrm>
        <a:graphic>
          <a:graphicData uri="http://schemas.openxmlformats.org/drawingml/2006/table">
            <a:tbl>
              <a:tblPr firstRow="1" bandRow="1">
                <a:tableStyleId>{5940675A-B579-460E-94D1-54222C63F5DA}</a:tableStyleId>
              </a:tblPr>
              <a:tblGrid>
                <a:gridCol w="2213903"/>
                <a:gridCol w="1891527"/>
                <a:gridCol w="1891527"/>
                <a:gridCol w="1891527"/>
              </a:tblGrid>
              <a:tr h="370840">
                <a:tc>
                  <a:txBody>
                    <a:bodyPr/>
                    <a:lstStyle/>
                    <a:p>
                      <a:endParaRPr lang="en-US" dirty="0"/>
                    </a:p>
                  </a:txBody>
                  <a:tcPr/>
                </a:tc>
                <a:tc>
                  <a:txBody>
                    <a:bodyPr/>
                    <a:lstStyle/>
                    <a:p>
                      <a:r>
                        <a:rPr lang="en-US" dirty="0" err="1" smtClean="0"/>
                        <a:t>uBlox</a:t>
                      </a:r>
                      <a:r>
                        <a:rPr lang="en-US" dirty="0" smtClean="0"/>
                        <a:t> MAX7</a:t>
                      </a:r>
                      <a:endParaRPr lang="en-US" dirty="0"/>
                    </a:p>
                  </a:txBody>
                  <a:tcPr/>
                </a:tc>
                <a:tc>
                  <a:txBody>
                    <a:bodyPr/>
                    <a:lstStyle/>
                    <a:p>
                      <a:r>
                        <a:rPr lang="en-US" dirty="0" err="1" smtClean="0"/>
                        <a:t>Fastrax</a:t>
                      </a:r>
                      <a:r>
                        <a:rPr lang="en-US" dirty="0" smtClean="0"/>
                        <a:t> IT600</a:t>
                      </a:r>
                      <a:endParaRPr lang="en-US" dirty="0"/>
                    </a:p>
                  </a:txBody>
                  <a:tcPr/>
                </a:tc>
                <a:tc>
                  <a:txBody>
                    <a:bodyPr/>
                    <a:lstStyle/>
                    <a:p>
                      <a:r>
                        <a:rPr lang="en-US" dirty="0" err="1" smtClean="0"/>
                        <a:t>Skytraq</a:t>
                      </a:r>
                      <a:r>
                        <a:rPr lang="en-US" dirty="0" smtClean="0"/>
                        <a:t> Venus</a:t>
                      </a:r>
                      <a:endParaRPr lang="en-US" dirty="0"/>
                    </a:p>
                  </a:txBody>
                  <a:tcPr/>
                </a:tc>
              </a:tr>
              <a:tr h="370840">
                <a:tc>
                  <a:txBody>
                    <a:bodyPr/>
                    <a:lstStyle/>
                    <a:p>
                      <a:r>
                        <a:rPr lang="en-US" dirty="0" smtClean="0"/>
                        <a:t>Power consumption</a:t>
                      </a:r>
                      <a:endParaRPr lang="en-US" dirty="0"/>
                    </a:p>
                  </a:txBody>
                  <a:tcPr/>
                </a:tc>
                <a:tc gridSpan="3">
                  <a:txBody>
                    <a:bodyPr/>
                    <a:lstStyle/>
                    <a:p>
                      <a:r>
                        <a:rPr lang="en-US" dirty="0" smtClean="0">
                          <a:solidFill>
                            <a:srgbClr val="FF6600"/>
                          </a:solidFill>
                        </a:rPr>
                        <a:t>Not significant </a:t>
                      </a:r>
                      <a:r>
                        <a:rPr lang="en-US" dirty="0" err="1" smtClean="0">
                          <a:solidFill>
                            <a:srgbClr val="FF6600"/>
                          </a:solidFill>
                        </a:rPr>
                        <a:t>w.r.t</a:t>
                      </a:r>
                      <a:r>
                        <a:rPr lang="en-US" baseline="0" dirty="0" smtClean="0">
                          <a:solidFill>
                            <a:srgbClr val="FF6600"/>
                          </a:solidFill>
                        </a:rPr>
                        <a:t> overall system consumption</a:t>
                      </a:r>
                      <a:endParaRPr lang="en-US" dirty="0">
                        <a:solidFill>
                          <a:srgbClr val="FF6600"/>
                        </a:solidFill>
                      </a:endParaRPr>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Accuracy</a:t>
                      </a:r>
                      <a:endParaRPr lang="en-US" dirty="0"/>
                    </a:p>
                  </a:txBody>
                  <a:tcPr/>
                </a:tc>
                <a:tc>
                  <a:txBody>
                    <a:bodyPr/>
                    <a:lstStyle/>
                    <a:p>
                      <a:r>
                        <a:rPr lang="en-US" sz="1600" dirty="0" smtClean="0"/>
                        <a:t>2-5m</a:t>
                      </a:r>
                      <a:endParaRPr lang="en-US" sz="1600" dirty="0"/>
                    </a:p>
                  </a:txBody>
                  <a:tcPr/>
                </a:tc>
                <a:tc>
                  <a:txBody>
                    <a:bodyPr/>
                    <a:lstStyle/>
                    <a:p>
                      <a:r>
                        <a:rPr lang="en-US" sz="1600" dirty="0" smtClean="0"/>
                        <a:t>3-7m</a:t>
                      </a:r>
                      <a:endParaRPr lang="en-US" sz="1600" dirty="0"/>
                    </a:p>
                  </a:txBody>
                  <a:tcPr/>
                </a:tc>
                <a:tc>
                  <a:txBody>
                    <a:bodyPr/>
                    <a:lstStyle/>
                    <a:p>
                      <a:r>
                        <a:rPr lang="en-US" sz="1600" dirty="0" smtClean="0"/>
                        <a:t>10-15m</a:t>
                      </a:r>
                      <a:endParaRPr lang="en-US" sz="1600" dirty="0"/>
                    </a:p>
                  </a:txBody>
                  <a:tcPr/>
                </a:tc>
              </a:tr>
              <a:tr h="370840">
                <a:tc>
                  <a:txBody>
                    <a:bodyPr/>
                    <a:lstStyle/>
                    <a:p>
                      <a:r>
                        <a:rPr lang="en-US" dirty="0" smtClean="0"/>
                        <a:t>Time to First Fix (cold)</a:t>
                      </a:r>
                      <a:endParaRPr lang="en-US" dirty="0"/>
                    </a:p>
                  </a:txBody>
                  <a:tcPr/>
                </a:tc>
                <a:tc>
                  <a:txBody>
                    <a:bodyPr/>
                    <a:lstStyle/>
                    <a:p>
                      <a:r>
                        <a:rPr lang="en-US" sz="1600" dirty="0" smtClean="0"/>
                        <a:t>~30s</a:t>
                      </a:r>
                      <a:endParaRPr lang="en-US" sz="1600" dirty="0"/>
                    </a:p>
                  </a:txBody>
                  <a:tcPr/>
                </a:tc>
                <a:tc>
                  <a:txBody>
                    <a:bodyPr/>
                    <a:lstStyle/>
                    <a:p>
                      <a:r>
                        <a:rPr lang="en-US" sz="1600" dirty="0" smtClean="0"/>
                        <a:t>~30s</a:t>
                      </a:r>
                      <a:endParaRPr lang="en-US" sz="1600" dirty="0"/>
                    </a:p>
                  </a:txBody>
                  <a:tcPr/>
                </a:tc>
                <a:tc>
                  <a:txBody>
                    <a:bodyPr/>
                    <a:lstStyle/>
                    <a:p>
                      <a:r>
                        <a:rPr lang="en-US" sz="1600" dirty="0" smtClean="0"/>
                        <a:t>30-60s</a:t>
                      </a:r>
                      <a:endParaRPr lang="en-US" sz="1600" dirty="0"/>
                    </a:p>
                  </a:txBody>
                  <a:tcPr/>
                </a:tc>
              </a:tr>
              <a:tr h="370840">
                <a:tc>
                  <a:txBody>
                    <a:bodyPr/>
                    <a:lstStyle/>
                    <a:p>
                      <a:r>
                        <a:rPr lang="en-US" dirty="0" smtClean="0"/>
                        <a:t>Sensitivity</a:t>
                      </a:r>
                      <a:endParaRPr lang="en-US" dirty="0"/>
                    </a:p>
                  </a:txBody>
                  <a:tcPr/>
                </a:tc>
                <a:tc gridSpan="3">
                  <a:txBody>
                    <a:bodyPr/>
                    <a:lstStyle/>
                    <a:p>
                      <a:r>
                        <a:rPr lang="en-US" dirty="0" smtClean="0">
                          <a:solidFill>
                            <a:srgbClr val="FF6600"/>
                          </a:solidFill>
                        </a:rPr>
                        <a:t>Irrelevant!</a:t>
                      </a:r>
                      <a:r>
                        <a:rPr lang="en-US" baseline="0" dirty="0" smtClean="0">
                          <a:solidFill>
                            <a:srgbClr val="FF6600"/>
                          </a:solidFill>
                        </a:rPr>
                        <a:t> Accuracy and TTFF are all that matter</a:t>
                      </a:r>
                      <a:endParaRPr lang="en-US" dirty="0">
                        <a:solidFill>
                          <a:srgbClr val="FF6600"/>
                        </a:solidFill>
                      </a:endParaRPr>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Update Rate</a:t>
                      </a:r>
                      <a:endParaRPr lang="en-US" dirty="0"/>
                    </a:p>
                  </a:txBody>
                  <a:tcPr/>
                </a:tc>
                <a:tc>
                  <a:txBody>
                    <a:bodyPr/>
                    <a:lstStyle/>
                    <a:p>
                      <a:r>
                        <a:rPr lang="en-US" sz="1600" dirty="0" smtClean="0"/>
                        <a:t>5Hz</a:t>
                      </a:r>
                      <a:endParaRPr lang="en-US" sz="1600" dirty="0"/>
                    </a:p>
                  </a:txBody>
                  <a:tcPr/>
                </a:tc>
                <a:tc>
                  <a:txBody>
                    <a:bodyPr/>
                    <a:lstStyle/>
                    <a:p>
                      <a:r>
                        <a:rPr lang="en-US" sz="1600" dirty="0" smtClean="0"/>
                        <a:t>5Hz</a:t>
                      </a:r>
                      <a:endParaRPr lang="en-US" sz="1600" dirty="0"/>
                    </a:p>
                  </a:txBody>
                  <a:tcPr/>
                </a:tc>
                <a:tc>
                  <a:txBody>
                    <a:bodyPr/>
                    <a:lstStyle/>
                    <a:p>
                      <a:r>
                        <a:rPr lang="en-US" sz="1600" dirty="0" smtClean="0"/>
                        <a:t>5Hz</a:t>
                      </a:r>
                      <a:endParaRPr lang="en-US" sz="1600" dirty="0"/>
                    </a:p>
                  </a:txBody>
                  <a:tcPr/>
                </a:tc>
              </a:tr>
              <a:tr h="370840">
                <a:tc>
                  <a:txBody>
                    <a:bodyPr/>
                    <a:lstStyle/>
                    <a:p>
                      <a:r>
                        <a:rPr lang="en-US" dirty="0" smtClean="0"/>
                        <a:t>Compatibility</a:t>
                      </a:r>
                      <a:endParaRPr lang="en-US" dirty="0"/>
                    </a:p>
                  </a:txBody>
                  <a:tcPr/>
                </a:tc>
                <a:tc>
                  <a:txBody>
                    <a:bodyPr/>
                    <a:lstStyle/>
                    <a:p>
                      <a:r>
                        <a:rPr lang="en-US" sz="1600" dirty="0" smtClean="0"/>
                        <a:t>GPS</a:t>
                      </a:r>
                      <a:endParaRPr lang="en-US" sz="1600" dirty="0"/>
                    </a:p>
                  </a:txBody>
                  <a:tcPr/>
                </a:tc>
                <a:tc>
                  <a:txBody>
                    <a:bodyPr/>
                    <a:lstStyle/>
                    <a:p>
                      <a:r>
                        <a:rPr lang="en-US" sz="1600" dirty="0" smtClean="0"/>
                        <a:t>GPS</a:t>
                      </a:r>
                      <a:endParaRPr lang="en-US" sz="1600" dirty="0"/>
                    </a:p>
                  </a:txBody>
                  <a:tcPr/>
                </a:tc>
                <a:tc>
                  <a:txBody>
                    <a:bodyPr/>
                    <a:lstStyle/>
                    <a:p>
                      <a:r>
                        <a:rPr lang="en-US" sz="1600" dirty="0" smtClean="0"/>
                        <a:t>GPS</a:t>
                      </a:r>
                      <a:endParaRPr lang="en-US" sz="1600" dirty="0"/>
                    </a:p>
                  </a:txBody>
                  <a:tcPr/>
                </a:tc>
              </a:tr>
            </a:tbl>
          </a:graphicData>
        </a:graphic>
      </p:graphicFrame>
      <p:sp>
        <p:nvSpPr>
          <p:cNvPr id="6" name="TextBox 5"/>
          <p:cNvSpPr txBox="1"/>
          <p:nvPr/>
        </p:nvSpPr>
        <p:spPr>
          <a:xfrm>
            <a:off x="3181029" y="1732130"/>
            <a:ext cx="3379114"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The benefits of the </a:t>
            </a:r>
            <a:r>
              <a:rPr lang="en-US" dirty="0" err="1" smtClean="0">
                <a:solidFill>
                  <a:schemeClr val="tx1"/>
                </a:solidFill>
              </a:rPr>
              <a:t>Skytraq</a:t>
            </a:r>
            <a:r>
              <a:rPr lang="en-US" dirty="0" smtClean="0">
                <a:solidFill>
                  <a:schemeClr val="tx1"/>
                </a:solidFill>
              </a:rPr>
              <a:t> module on paper either failed to </a:t>
            </a:r>
            <a:r>
              <a:rPr lang="en-US" dirty="0" err="1" smtClean="0">
                <a:solidFill>
                  <a:schemeClr val="tx1"/>
                </a:solidFill>
              </a:rPr>
              <a:t>materialise</a:t>
            </a:r>
            <a:r>
              <a:rPr lang="en-US" dirty="0" smtClean="0">
                <a:solidFill>
                  <a:schemeClr val="tx1"/>
                </a:solidFill>
              </a:rPr>
              <a:t> during testing, or were irrelevant to the actual use case at hand</a:t>
            </a:r>
            <a:endParaRPr lang="en-US" dirty="0" smtClean="0">
              <a:solidFill>
                <a:schemeClr val="tx1"/>
              </a:solidFill>
            </a:endParaRPr>
          </a:p>
        </p:txBody>
      </p:sp>
      <p:cxnSp>
        <p:nvCxnSpPr>
          <p:cNvPr id="7" name="Straight Arrow Connector 6"/>
          <p:cNvCxnSpPr>
            <a:stCxn id="6" idx="3"/>
          </p:cNvCxnSpPr>
          <p:nvPr/>
        </p:nvCxnSpPr>
        <p:spPr>
          <a:xfrm>
            <a:off x="6560143" y="2470794"/>
            <a:ext cx="605910" cy="48802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721899" y="5311303"/>
            <a:ext cx="337911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solidFill>
                  <a:schemeClr val="tx1"/>
                </a:solidFill>
              </a:rPr>
              <a:t>uBlox</a:t>
            </a:r>
            <a:r>
              <a:rPr lang="en-US" dirty="0" smtClean="0">
                <a:solidFill>
                  <a:schemeClr val="tx1"/>
                </a:solidFill>
              </a:rPr>
              <a:t> module performed best against the metrics actually relevant to the final product</a:t>
            </a:r>
            <a:endParaRPr lang="en-US" dirty="0" smtClean="0">
              <a:solidFill>
                <a:schemeClr val="tx1"/>
              </a:solidFill>
            </a:endParaRPr>
          </a:p>
        </p:txBody>
      </p:sp>
      <p:cxnSp>
        <p:nvCxnSpPr>
          <p:cNvPr id="10" name="Straight Arrow Connector 9"/>
          <p:cNvCxnSpPr>
            <a:stCxn id="8" idx="1"/>
          </p:cNvCxnSpPr>
          <p:nvPr/>
        </p:nvCxnSpPr>
        <p:spPr>
          <a:xfrm flipH="1" flipV="1">
            <a:off x="4430597" y="5311303"/>
            <a:ext cx="291302" cy="46166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15984" y="6279825"/>
            <a:ext cx="5813235" cy="276999"/>
          </a:xfrm>
          <a:prstGeom prst="rect">
            <a:avLst/>
          </a:prstGeom>
          <a:noFill/>
        </p:spPr>
        <p:txBody>
          <a:bodyPr wrap="none" rtlCol="0">
            <a:spAutoFit/>
          </a:bodyPr>
          <a:lstStyle/>
          <a:p>
            <a:r>
              <a:rPr lang="en-US" sz="1200" dirty="0" smtClean="0"/>
              <a:t>Note: Figures loosely based on actual test data, modified for the sake of illustration </a:t>
            </a:r>
            <a:endParaRPr lang="en-US" sz="1200" dirty="0" smtClean="0"/>
          </a:p>
        </p:txBody>
      </p:sp>
    </p:spTree>
    <p:extLst>
      <p:ext uri="{BB962C8B-B14F-4D97-AF65-F5344CB8AC3E}">
        <p14:creationId xmlns:p14="http://schemas.microsoft.com/office/powerpoint/2010/main" val="237551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a:t>
            </a:fld>
            <a:endParaRPr lang="en-US"/>
          </a:p>
        </p:txBody>
      </p:sp>
      <p:sp>
        <p:nvSpPr>
          <p:cNvPr id="4" name="Content Placeholder 3"/>
          <p:cNvSpPr>
            <a:spLocks noGrp="1"/>
          </p:cNvSpPr>
          <p:nvPr>
            <p:ph idx="1"/>
          </p:nvPr>
        </p:nvSpPr>
        <p:spPr/>
        <p:txBody>
          <a:bodyPr/>
          <a:lstStyle/>
          <a:p>
            <a:pPr marL="0" indent="0">
              <a:buNone/>
            </a:pPr>
            <a:r>
              <a:rPr lang="en-US" sz="2400" dirty="0" smtClean="0"/>
              <a:t>We all hope that our Embedded Systems are going to be successful, but what </a:t>
            </a:r>
            <a:r>
              <a:rPr lang="en-US" sz="2400" dirty="0" smtClean="0"/>
              <a:t>makes an Embedded System design and implementation successful</a:t>
            </a:r>
            <a:r>
              <a:rPr lang="en-US" sz="2400" dirty="0" smtClean="0"/>
              <a:t>?</a:t>
            </a:r>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297497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30</a:t>
            </a:fld>
            <a:endParaRPr lang="en-US"/>
          </a:p>
        </p:txBody>
      </p:sp>
      <p:sp>
        <p:nvSpPr>
          <p:cNvPr id="4" name="Content Placeholder 3"/>
          <p:cNvSpPr>
            <a:spLocks noGrp="1"/>
          </p:cNvSpPr>
          <p:nvPr>
            <p:ph idx="1"/>
          </p:nvPr>
        </p:nvSpPr>
        <p:spPr/>
        <p:txBody>
          <a:bodyPr/>
          <a:lstStyle/>
          <a:p>
            <a:pPr marL="0" indent="0">
              <a:buNone/>
            </a:pPr>
            <a:r>
              <a:rPr lang="en-US" sz="2400" dirty="0"/>
              <a:t>Example: GPS </a:t>
            </a:r>
            <a:r>
              <a:rPr lang="en-US" sz="2400" dirty="0" smtClean="0"/>
              <a:t>Modules</a:t>
            </a:r>
          </a:p>
          <a:p>
            <a:pPr marL="0" indent="0">
              <a:buNone/>
            </a:pPr>
            <a:endParaRPr lang="en-US" sz="2400" dirty="0"/>
          </a:p>
          <a:p>
            <a:pPr marL="0" indent="0">
              <a:buNone/>
            </a:pPr>
            <a:r>
              <a:rPr lang="en-US" sz="2400" dirty="0" smtClean="0"/>
              <a:t>The values given in data sheets are usually theoretical, or at least “best case”.  Testing the GNSS modules in situ with actual update rate settings, antenna choice and limiting the constellation to just GPS changed the performance of the modules significantly.  When tested against the specified product goals, the front-runner on paper was the worst performing in the application.</a:t>
            </a:r>
          </a:p>
        </p:txBody>
      </p:sp>
    </p:spTree>
    <p:extLst>
      <p:ext uri="{BB962C8B-B14F-4D97-AF65-F5344CB8AC3E}">
        <p14:creationId xmlns:p14="http://schemas.microsoft.com/office/powerpoint/2010/main" val="3962166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and Testing</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31</a:t>
            </a:fld>
            <a:endParaRPr lang="en-US"/>
          </a:p>
        </p:txBody>
      </p:sp>
      <p:sp>
        <p:nvSpPr>
          <p:cNvPr id="4" name="Content Placeholder 3"/>
          <p:cNvSpPr>
            <a:spLocks noGrp="1"/>
          </p:cNvSpPr>
          <p:nvPr>
            <p:ph idx="1"/>
          </p:nvPr>
        </p:nvSpPr>
        <p:spPr/>
        <p:txBody>
          <a:bodyPr/>
          <a:lstStyle/>
          <a:p>
            <a:pPr marL="0" indent="0">
              <a:buNone/>
            </a:pPr>
            <a:r>
              <a:rPr lang="en-US" sz="2400" dirty="0" smtClean="0"/>
              <a:t>The </a:t>
            </a:r>
            <a:r>
              <a:rPr lang="en-US" sz="2400" dirty="0" err="1" smtClean="0"/>
              <a:t>uBlox</a:t>
            </a:r>
            <a:r>
              <a:rPr lang="en-US" sz="2400" dirty="0" smtClean="0"/>
              <a:t> module had the best performance against the specification, but almost wasn’t selected</a:t>
            </a:r>
          </a:p>
          <a:p>
            <a:pPr marL="0" indent="0">
              <a:buNone/>
            </a:pPr>
            <a:endParaRPr lang="en-US" sz="1800" dirty="0"/>
          </a:p>
          <a:p>
            <a:pPr marL="0" indent="0">
              <a:buNone/>
            </a:pPr>
            <a:r>
              <a:rPr lang="en-US" sz="1800" dirty="0" smtClean="0">
                <a:solidFill>
                  <a:srgbClr val="FF6600"/>
                </a:solidFill>
              </a:rPr>
              <a:t>.. how about </a:t>
            </a:r>
            <a:r>
              <a:rPr lang="en-US" sz="1800" dirty="0" err="1" smtClean="0">
                <a:solidFill>
                  <a:srgbClr val="FF6600"/>
                </a:solidFill>
              </a:rPr>
              <a:t>Skytraq</a:t>
            </a:r>
            <a:r>
              <a:rPr lang="en-US" sz="1800" dirty="0" smtClean="0">
                <a:solidFill>
                  <a:srgbClr val="FF6600"/>
                </a:solidFill>
              </a:rPr>
              <a:t>, we might want 20Hz in the future!  </a:t>
            </a:r>
            <a:r>
              <a:rPr lang="en-US" sz="1800" dirty="0" smtClean="0"/>
              <a:t>Consider the likelihood and time frame against the degraded performance in the short term</a:t>
            </a:r>
          </a:p>
          <a:p>
            <a:pPr marL="0" indent="0">
              <a:buNone/>
            </a:pPr>
            <a:endParaRPr lang="en-US" sz="1800" dirty="0">
              <a:solidFill>
                <a:srgbClr val="FF6600"/>
              </a:solidFill>
            </a:endParaRPr>
          </a:p>
          <a:p>
            <a:pPr marL="0" indent="0">
              <a:buNone/>
            </a:pPr>
            <a:r>
              <a:rPr lang="en-US" sz="1800" dirty="0" smtClean="0">
                <a:solidFill>
                  <a:srgbClr val="FF6600"/>
                </a:solidFill>
              </a:rPr>
              <a:t>.. how about </a:t>
            </a:r>
            <a:r>
              <a:rPr lang="en-US" sz="1800" dirty="0" err="1" smtClean="0">
                <a:solidFill>
                  <a:srgbClr val="FF6600"/>
                </a:solidFill>
              </a:rPr>
              <a:t>Fastrax</a:t>
            </a:r>
            <a:r>
              <a:rPr lang="en-US" sz="1800" dirty="0" smtClean="0">
                <a:solidFill>
                  <a:srgbClr val="FF6600"/>
                </a:solidFill>
              </a:rPr>
              <a:t>, it’d be great to say that our stuff works with GALILEO and BAIDU!  </a:t>
            </a:r>
            <a:r>
              <a:rPr lang="en-US" sz="1800" dirty="0" smtClean="0"/>
              <a:t>The lifespan of the product is such that it’s expected to be obsolete before those systems are operational</a:t>
            </a:r>
          </a:p>
          <a:p>
            <a:pPr marL="0" indent="0">
              <a:buNone/>
            </a:pPr>
            <a:endParaRPr lang="en-US" sz="1800" dirty="0"/>
          </a:p>
          <a:p>
            <a:pPr marL="0" indent="0">
              <a:buNone/>
            </a:pPr>
            <a:r>
              <a:rPr lang="en-US" sz="2400" dirty="0" smtClean="0"/>
              <a:t>Stick to the specification.  If 20Hz or BAIDU are genuinely good things, change the specification and test again from first principles</a:t>
            </a:r>
          </a:p>
        </p:txBody>
      </p:sp>
    </p:spTree>
    <p:extLst>
      <p:ext uri="{BB962C8B-B14F-4D97-AF65-F5344CB8AC3E}">
        <p14:creationId xmlns:p14="http://schemas.microsoft.com/office/powerpoint/2010/main" val="217899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and Support</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32</a:t>
            </a:fld>
            <a:endParaRPr lang="en-US"/>
          </a:p>
        </p:txBody>
      </p:sp>
      <p:sp>
        <p:nvSpPr>
          <p:cNvPr id="4" name="Content Placeholder 3"/>
          <p:cNvSpPr>
            <a:spLocks noGrp="1"/>
          </p:cNvSpPr>
          <p:nvPr>
            <p:ph idx="1"/>
          </p:nvPr>
        </p:nvSpPr>
        <p:spPr/>
        <p:txBody>
          <a:bodyPr/>
          <a:lstStyle/>
          <a:p>
            <a:pPr marL="0" indent="0">
              <a:buNone/>
            </a:pPr>
            <a:r>
              <a:rPr lang="en-US" sz="2400" dirty="0" smtClean="0"/>
              <a:t>System maintenance and support come last in the product lifecycle, but must still be actively considered during the development phase.</a:t>
            </a:r>
          </a:p>
          <a:p>
            <a:pPr marL="0" indent="0">
              <a:buNone/>
            </a:pPr>
            <a:endParaRPr lang="en-US" sz="2400" dirty="0"/>
          </a:p>
          <a:p>
            <a:pPr marL="0" indent="0">
              <a:buNone/>
            </a:pPr>
            <a:r>
              <a:rPr lang="en-US" sz="2400" dirty="0" smtClean="0"/>
              <a:t>What will the warranty period be and how does that change component choices?</a:t>
            </a:r>
          </a:p>
          <a:p>
            <a:pPr marL="0" indent="0">
              <a:buNone/>
            </a:pPr>
            <a:endParaRPr lang="en-US" sz="2400" dirty="0"/>
          </a:p>
          <a:p>
            <a:pPr marL="0" indent="0">
              <a:buNone/>
            </a:pPr>
            <a:r>
              <a:rPr lang="en-US" sz="2400" dirty="0" smtClean="0"/>
              <a:t>How maintainable must the system be, will it be upgraded in the future or is it disposable?</a:t>
            </a:r>
          </a:p>
          <a:p>
            <a:pPr marL="0" indent="0">
              <a:buNone/>
            </a:pPr>
            <a:endParaRPr lang="en-US" sz="2400" dirty="0"/>
          </a:p>
          <a:p>
            <a:pPr marL="0" indent="0">
              <a:buNone/>
            </a:pPr>
            <a:r>
              <a:rPr lang="en-US" sz="2400" dirty="0" smtClean="0"/>
              <a:t>What’s the expected system lifetime?</a:t>
            </a:r>
          </a:p>
        </p:txBody>
      </p:sp>
    </p:spTree>
    <p:extLst>
      <p:ext uri="{BB962C8B-B14F-4D97-AF65-F5344CB8AC3E}">
        <p14:creationId xmlns:p14="http://schemas.microsoft.com/office/powerpoint/2010/main" val="2398953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and Support</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33</a:t>
            </a:fld>
            <a:endParaRPr lang="en-US"/>
          </a:p>
        </p:txBody>
      </p:sp>
      <p:sp>
        <p:nvSpPr>
          <p:cNvPr id="4" name="Content Placeholder 3"/>
          <p:cNvSpPr>
            <a:spLocks noGrp="1"/>
          </p:cNvSpPr>
          <p:nvPr>
            <p:ph idx="1"/>
          </p:nvPr>
        </p:nvSpPr>
        <p:spPr/>
        <p:txBody>
          <a:bodyPr/>
          <a:lstStyle/>
          <a:p>
            <a:pPr marL="0" indent="0">
              <a:buNone/>
            </a:pPr>
            <a:r>
              <a:rPr lang="en-US" sz="2400" dirty="0"/>
              <a:t>Comparing two modules, </a:t>
            </a:r>
            <a:r>
              <a:rPr lang="en-US" sz="2400" dirty="0" smtClean="0"/>
              <a:t>Module A one </a:t>
            </a:r>
            <a:r>
              <a:rPr lang="en-US" sz="2400" dirty="0"/>
              <a:t>with a mean time between failure of 50,000 hours </a:t>
            </a:r>
            <a:r>
              <a:rPr lang="en-US" sz="2400" dirty="0" smtClean="0"/>
              <a:t>and Module B with MTBF </a:t>
            </a:r>
            <a:r>
              <a:rPr lang="en-US" sz="2400" dirty="0"/>
              <a:t>10,000 hours.  The product is expected to have a lifetime of 8,000 hours</a:t>
            </a:r>
            <a:r>
              <a:rPr lang="en-US" sz="2400" dirty="0" smtClean="0"/>
              <a:t>.</a:t>
            </a:r>
          </a:p>
          <a:p>
            <a:pPr marL="0" indent="0">
              <a:buNone/>
            </a:pPr>
            <a:endParaRPr lang="en-US" sz="2400" dirty="0" smtClean="0"/>
          </a:p>
          <a:p>
            <a:pPr marL="0" indent="0">
              <a:buNone/>
            </a:pPr>
            <a:r>
              <a:rPr lang="en-US" sz="2400" dirty="0" smtClean="0"/>
              <a:t>Module B may be expected to fail towards the end of the product lifetime.  Will the client be put off the brand because their units start to fail right around the time they’re looking for new ones?  Or will the failures encourage them to upgrade sooner?  The MTBF is an average so Module B might fail more under warranty, does this impact costing strategy?</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767170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and Support</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34</a:t>
            </a:fld>
            <a:endParaRPr lang="en-US"/>
          </a:p>
        </p:txBody>
      </p:sp>
      <p:sp>
        <p:nvSpPr>
          <p:cNvPr id="4" name="Content Placeholder 3"/>
          <p:cNvSpPr>
            <a:spLocks noGrp="1"/>
          </p:cNvSpPr>
          <p:nvPr>
            <p:ph idx="1"/>
          </p:nvPr>
        </p:nvSpPr>
        <p:spPr/>
        <p:txBody>
          <a:bodyPr/>
          <a:lstStyle/>
          <a:p>
            <a:pPr marL="0" indent="0">
              <a:buNone/>
            </a:pPr>
            <a:r>
              <a:rPr lang="en-US" sz="2400" dirty="0" smtClean="0"/>
              <a:t>Development questions such as these only have their answer in the maintenance and support strategy for the system.</a:t>
            </a:r>
          </a:p>
          <a:p>
            <a:pPr marL="0" indent="0">
              <a:buNone/>
            </a:pPr>
            <a:endParaRPr lang="en-US" sz="2400" dirty="0"/>
          </a:p>
          <a:p>
            <a:pPr marL="0" indent="0">
              <a:buNone/>
            </a:pPr>
            <a:r>
              <a:rPr lang="en-US" sz="2400" dirty="0" smtClean="0"/>
              <a:t>This, like everything else, must be specified and tested against as part of the core development procedure.</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007636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and Support</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35</a:t>
            </a:fld>
            <a:endParaRPr lang="en-US"/>
          </a:p>
        </p:txBody>
      </p:sp>
      <p:sp>
        <p:nvSpPr>
          <p:cNvPr id="4" name="Content Placeholder 3"/>
          <p:cNvSpPr>
            <a:spLocks noGrp="1"/>
          </p:cNvSpPr>
          <p:nvPr>
            <p:ph idx="1"/>
          </p:nvPr>
        </p:nvSpPr>
        <p:spPr/>
        <p:txBody>
          <a:bodyPr/>
          <a:lstStyle/>
          <a:p>
            <a:pPr marL="0" indent="0">
              <a:buNone/>
            </a:pPr>
            <a:r>
              <a:rPr lang="en-US" sz="2400" dirty="0" smtClean="0"/>
              <a:t>The inclusion of maintenance strategies in design specifications seems intuitive, however it’s often overlooked.  Sometimes accidentally as the actual field failure of a product seems so far away from development.  Sometimes intentionally as the client wishes to get something to the market, what happens when it gets there is seen as incidental.</a:t>
            </a:r>
          </a:p>
          <a:p>
            <a:pPr marL="0" indent="0">
              <a:buNone/>
            </a:pPr>
            <a:endParaRPr lang="en-US" sz="2400" dirty="0"/>
          </a:p>
          <a:p>
            <a:pPr marL="0" indent="0">
              <a:buNone/>
            </a:pPr>
            <a:r>
              <a:rPr lang="en-US" sz="2400" dirty="0" smtClean="0"/>
              <a:t>Of course, what good is getting your foot in the door if the marketplace is going to react badly and cut it off.</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786700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and Support</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36</a:t>
            </a:fld>
            <a:endParaRPr lang="en-US"/>
          </a:p>
        </p:txBody>
      </p:sp>
      <p:sp>
        <p:nvSpPr>
          <p:cNvPr id="4" name="Content Placeholder 3"/>
          <p:cNvSpPr>
            <a:spLocks noGrp="1"/>
          </p:cNvSpPr>
          <p:nvPr>
            <p:ph idx="1"/>
          </p:nvPr>
        </p:nvSpPr>
        <p:spPr/>
        <p:txBody>
          <a:bodyPr/>
          <a:lstStyle/>
          <a:p>
            <a:pPr marL="0" indent="0">
              <a:buNone/>
            </a:pPr>
            <a:r>
              <a:rPr lang="en-US" sz="2400" dirty="0" smtClean="0">
                <a:solidFill>
                  <a:srgbClr val="FF6600"/>
                </a:solidFill>
              </a:rPr>
              <a:t>Summary</a:t>
            </a:r>
          </a:p>
          <a:p>
            <a:r>
              <a:rPr lang="en-US" sz="2400" dirty="0" smtClean="0"/>
              <a:t>Successful Embedded Systems perform well with respect to business goals, not technical ones</a:t>
            </a:r>
          </a:p>
          <a:p>
            <a:r>
              <a:rPr lang="en-US" sz="2400" dirty="0" smtClean="0"/>
              <a:t>The </a:t>
            </a:r>
            <a:r>
              <a:rPr lang="en-US" sz="2400" dirty="0" err="1" smtClean="0"/>
              <a:t>synchronisation</a:t>
            </a:r>
            <a:r>
              <a:rPr lang="en-US" sz="2400" dirty="0" smtClean="0"/>
              <a:t> of technical goals with business ones may be the most important part of the design process</a:t>
            </a:r>
          </a:p>
          <a:p>
            <a:r>
              <a:rPr lang="en-US" sz="2400" dirty="0" smtClean="0"/>
              <a:t>Systems Engineering principles apply, but if all else fails, remember your ABCs</a:t>
            </a:r>
          </a:p>
          <a:p>
            <a:r>
              <a:rPr lang="en-US" sz="2400" dirty="0" smtClean="0"/>
              <a:t>Prototypes and testing must be directly relevant to the specification, nothing else matters (if it did, it would be in the specification!)</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85176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a:t>
            </a:fld>
            <a:endParaRPr lang="en-US"/>
          </a:p>
        </p:txBody>
      </p:sp>
      <p:sp>
        <p:nvSpPr>
          <p:cNvPr id="4" name="Content Placeholder 3"/>
          <p:cNvSpPr>
            <a:spLocks noGrp="1"/>
          </p:cNvSpPr>
          <p:nvPr>
            <p:ph idx="1"/>
          </p:nvPr>
        </p:nvSpPr>
        <p:spPr/>
        <p:txBody>
          <a:bodyPr/>
          <a:lstStyle/>
          <a:p>
            <a:pPr marL="0" indent="0">
              <a:buNone/>
            </a:pPr>
            <a:r>
              <a:rPr lang="en-US" sz="2400" dirty="0"/>
              <a:t>We all hope that our Embedded Systems are going to be successful, but what makes an Embedded System design and implementation successful?</a:t>
            </a:r>
          </a:p>
          <a:p>
            <a:pPr marL="0" indent="0">
              <a:buNone/>
            </a:pPr>
            <a:endParaRPr lang="en-US" sz="2400" dirty="0"/>
          </a:p>
          <a:p>
            <a:pPr marL="0" indent="0">
              <a:buNone/>
            </a:pPr>
            <a:r>
              <a:rPr lang="en-US" sz="2400" dirty="0" smtClean="0"/>
              <a:t>Embedded Systems are designed and implemented to a specification to meet </a:t>
            </a:r>
            <a:r>
              <a:rPr lang="en-US" sz="2400" dirty="0" smtClean="0">
                <a:solidFill>
                  <a:srgbClr val="FF6600"/>
                </a:solidFill>
              </a:rPr>
              <a:t>technical</a:t>
            </a:r>
            <a:r>
              <a:rPr lang="en-US" sz="2400" dirty="0" smtClean="0"/>
              <a:t> </a:t>
            </a:r>
            <a:r>
              <a:rPr lang="en-US" sz="2400" dirty="0" smtClean="0"/>
              <a:t>outcomes, but the </a:t>
            </a:r>
            <a:r>
              <a:rPr lang="en-US" sz="2400" dirty="0" smtClean="0"/>
              <a:t>success of the Embedded System though is defined with respect to </a:t>
            </a:r>
            <a:r>
              <a:rPr lang="en-US" sz="2400" dirty="0" smtClean="0">
                <a:solidFill>
                  <a:srgbClr val="FF6600"/>
                </a:solidFill>
              </a:rPr>
              <a:t>business</a:t>
            </a:r>
            <a:r>
              <a:rPr lang="en-US" sz="2400" dirty="0" smtClean="0"/>
              <a:t> outcomes</a:t>
            </a:r>
            <a:r>
              <a:rPr lang="en-US" sz="2400" dirty="0" smtClean="0"/>
              <a:t>.</a:t>
            </a:r>
          </a:p>
          <a:p>
            <a:pPr marL="0" indent="0">
              <a:buNone/>
            </a:pPr>
            <a:endParaRPr lang="en-US" sz="2400" dirty="0"/>
          </a:p>
          <a:p>
            <a:pPr marL="0" indent="0">
              <a:buNone/>
            </a:pPr>
            <a:r>
              <a:rPr lang="en-US" sz="2400" dirty="0" smtClean="0"/>
              <a:t>The design of an Embedded System is to design a technical solution to a </a:t>
            </a:r>
            <a:r>
              <a:rPr lang="en-US" sz="2400" dirty="0" smtClean="0">
                <a:solidFill>
                  <a:srgbClr val="FF6600"/>
                </a:solidFill>
              </a:rPr>
              <a:t>business problem</a:t>
            </a:r>
            <a:endParaRPr lang="en-US" sz="2400" dirty="0" smtClean="0">
              <a:solidFill>
                <a:srgbClr val="FF6600"/>
              </a:solidFill>
            </a:endParaRPr>
          </a:p>
        </p:txBody>
      </p:sp>
    </p:spTree>
    <p:extLst>
      <p:ext uri="{BB962C8B-B14F-4D97-AF65-F5344CB8AC3E}">
        <p14:creationId xmlns:p14="http://schemas.microsoft.com/office/powerpoint/2010/main" val="129891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5</a:t>
            </a:fld>
            <a:endParaRPr lang="en-US"/>
          </a:p>
        </p:txBody>
      </p:sp>
      <p:sp>
        <p:nvSpPr>
          <p:cNvPr id="4" name="Content Placeholder 3"/>
          <p:cNvSpPr>
            <a:spLocks noGrp="1"/>
          </p:cNvSpPr>
          <p:nvPr>
            <p:ph idx="1"/>
          </p:nvPr>
        </p:nvSpPr>
        <p:spPr/>
        <p:txBody>
          <a:bodyPr/>
          <a:lstStyle/>
          <a:p>
            <a:pPr marL="0" indent="0">
              <a:buNone/>
            </a:pPr>
            <a:r>
              <a:rPr lang="en-US" sz="2400" dirty="0" smtClean="0"/>
              <a:t>This </a:t>
            </a:r>
            <a:r>
              <a:rPr lang="en-US" sz="2400" dirty="0"/>
              <a:t>implies that there are two equally important tasks in system creation</a:t>
            </a:r>
            <a:r>
              <a:rPr lang="en-US" sz="2400" dirty="0" smtClean="0"/>
              <a:t>:</a:t>
            </a:r>
          </a:p>
          <a:p>
            <a:pPr marL="0" indent="0">
              <a:buNone/>
            </a:pPr>
            <a:endParaRPr lang="en-US" sz="2400" dirty="0" smtClean="0"/>
          </a:p>
          <a:p>
            <a:pPr marL="457200" indent="-457200">
              <a:buFont typeface="+mj-lt"/>
              <a:buAutoNum type="arabicPeriod"/>
            </a:pPr>
            <a:r>
              <a:rPr lang="en-US" sz="2400" dirty="0" smtClean="0"/>
              <a:t>Producing a good technical solution to the specified problem</a:t>
            </a:r>
          </a:p>
          <a:p>
            <a:pPr marL="457200" indent="-457200">
              <a:buFont typeface="+mj-lt"/>
              <a:buAutoNum type="arabicPeriod"/>
            </a:pPr>
            <a:r>
              <a:rPr lang="en-US" sz="2400" dirty="0" smtClean="0"/>
              <a:t>Ensuring that the technical solution actually solves the business problem</a:t>
            </a:r>
            <a:endParaRPr lang="en-US" sz="2400" dirty="0"/>
          </a:p>
        </p:txBody>
      </p:sp>
    </p:spTree>
    <p:extLst>
      <p:ext uri="{BB962C8B-B14F-4D97-AF65-F5344CB8AC3E}">
        <p14:creationId xmlns:p14="http://schemas.microsoft.com/office/powerpoint/2010/main" val="7693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6</a:t>
            </a:fld>
            <a:endParaRPr lang="en-US"/>
          </a:p>
        </p:txBody>
      </p:sp>
      <p:sp>
        <p:nvSpPr>
          <p:cNvPr id="4" name="Content Placeholder 3"/>
          <p:cNvSpPr>
            <a:spLocks noGrp="1"/>
          </p:cNvSpPr>
          <p:nvPr>
            <p:ph idx="1"/>
          </p:nvPr>
        </p:nvSpPr>
        <p:spPr/>
        <p:txBody>
          <a:bodyPr/>
          <a:lstStyle/>
          <a:p>
            <a:pPr marL="0" indent="0">
              <a:buNone/>
            </a:pPr>
            <a:r>
              <a:rPr lang="en-US" sz="2400" dirty="0" smtClean="0"/>
              <a:t>As Engineers, the student would be forgiven for believing that their duty lies entirely in the creation of a technical solution and that any shortfall with respect to the business goals will be due to poor specification from the Business Analyst, Client Liaison etc.</a:t>
            </a:r>
          </a:p>
          <a:p>
            <a:pPr marL="0" indent="0">
              <a:buNone/>
            </a:pPr>
            <a:endParaRPr lang="en-US" sz="2400" dirty="0"/>
          </a:p>
          <a:p>
            <a:pPr marL="0" indent="0">
              <a:buNone/>
            </a:pPr>
            <a:r>
              <a:rPr lang="en-US" sz="2400" dirty="0" smtClean="0"/>
              <a:t>This is arguably true in theory, however in a small </a:t>
            </a:r>
            <a:r>
              <a:rPr lang="en-US" sz="2400" dirty="0" err="1" smtClean="0"/>
              <a:t>organisation</a:t>
            </a:r>
            <a:r>
              <a:rPr lang="en-US" sz="2400" dirty="0"/>
              <a:t> </a:t>
            </a:r>
            <a:r>
              <a:rPr lang="en-US" sz="2400" dirty="0" smtClean="0"/>
              <a:t>the specification is likely to be drafted by the Engineer themselves.  In larger </a:t>
            </a:r>
            <a:r>
              <a:rPr lang="en-US" sz="2400" dirty="0" err="1" smtClean="0"/>
              <a:t>organisations</a:t>
            </a:r>
            <a:r>
              <a:rPr lang="en-US" sz="2400" dirty="0" smtClean="0"/>
              <a:t> where a Business Analyst can and does draw the specification, it is rarely technically complete and the Engineer must be able to make choices that satisfy business goals</a:t>
            </a:r>
            <a:endParaRPr lang="en-US" sz="2400" dirty="0"/>
          </a:p>
        </p:txBody>
      </p:sp>
    </p:spTree>
    <p:extLst>
      <p:ext uri="{BB962C8B-B14F-4D97-AF65-F5344CB8AC3E}">
        <p14:creationId xmlns:p14="http://schemas.microsoft.com/office/powerpoint/2010/main" val="130420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7</a:t>
            </a:fld>
            <a:endParaRPr lang="en-US"/>
          </a:p>
        </p:txBody>
      </p:sp>
      <p:sp>
        <p:nvSpPr>
          <p:cNvPr id="4" name="Content Placeholder 3"/>
          <p:cNvSpPr>
            <a:spLocks noGrp="1"/>
          </p:cNvSpPr>
          <p:nvPr>
            <p:ph idx="1"/>
          </p:nvPr>
        </p:nvSpPr>
        <p:spPr/>
        <p:txBody>
          <a:bodyPr/>
          <a:lstStyle/>
          <a:p>
            <a:pPr marL="0" indent="0">
              <a:buNone/>
            </a:pPr>
            <a:r>
              <a:rPr lang="en-US" sz="2400" dirty="0" smtClean="0"/>
              <a:t>Embedded Systems are so diverse in functionality as to make any survey of functional requirements outside the scope of this course.</a:t>
            </a:r>
          </a:p>
          <a:p>
            <a:pPr marL="0" indent="0">
              <a:buNone/>
            </a:pPr>
            <a:endParaRPr lang="en-US" sz="2400" dirty="0"/>
          </a:p>
          <a:p>
            <a:pPr marL="0" indent="0">
              <a:buNone/>
            </a:pPr>
            <a:r>
              <a:rPr lang="en-US" sz="2400" dirty="0" smtClean="0"/>
              <a:t>Functional requirements are, however, only a small part of the overall system specification; others come out of the </a:t>
            </a:r>
            <a:r>
              <a:rPr lang="en-US" sz="2400" dirty="0" smtClean="0">
                <a:solidFill>
                  <a:srgbClr val="FF6600"/>
                </a:solidFill>
              </a:rPr>
              <a:t>Architecture Business Cycle</a:t>
            </a:r>
            <a:r>
              <a:rPr lang="en-US" sz="2400" dirty="0" smtClean="0"/>
              <a:t>.</a:t>
            </a:r>
            <a:endParaRPr lang="en-US" sz="2400" dirty="0"/>
          </a:p>
        </p:txBody>
      </p:sp>
    </p:spTree>
    <p:extLst>
      <p:ext uri="{BB962C8B-B14F-4D97-AF65-F5344CB8AC3E}">
        <p14:creationId xmlns:p14="http://schemas.microsoft.com/office/powerpoint/2010/main" val="220402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68313" y="1640202"/>
            <a:ext cx="4413925" cy="4899193"/>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404040"/>
                </a:solidFill>
              </a:rPr>
              <a:t>Architecture</a:t>
            </a:r>
          </a:p>
          <a:p>
            <a:r>
              <a:rPr lang="en-US" dirty="0" smtClean="0">
                <a:solidFill>
                  <a:srgbClr val="404040"/>
                </a:solidFill>
              </a:rPr>
              <a:t>Influences</a:t>
            </a:r>
            <a:endParaRPr lang="en-US" dirty="0">
              <a:solidFill>
                <a:srgbClr val="404040"/>
              </a:solidFill>
            </a:endParaRPr>
          </a:p>
        </p:txBody>
      </p:sp>
      <p:sp>
        <p:nvSpPr>
          <p:cNvPr id="2" name="Title 1"/>
          <p:cNvSpPr>
            <a:spLocks noGrp="1"/>
          </p:cNvSpPr>
          <p:nvPr>
            <p:ph type="title"/>
          </p:nvPr>
        </p:nvSpPr>
        <p:spPr/>
        <p:txBody>
          <a:bodyPr/>
          <a:lstStyle/>
          <a:p>
            <a:r>
              <a:rPr lang="en-US" dirty="0" smtClean="0"/>
              <a:t>Architecture Business Cycle</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8</a:t>
            </a:fld>
            <a:endParaRPr lang="en-US"/>
          </a:p>
        </p:txBody>
      </p:sp>
      <p:sp>
        <p:nvSpPr>
          <p:cNvPr id="5" name="Donut 4"/>
          <p:cNvSpPr/>
          <p:nvPr/>
        </p:nvSpPr>
        <p:spPr>
          <a:xfrm>
            <a:off x="2400334" y="1698457"/>
            <a:ext cx="4765716" cy="4765716"/>
          </a:xfrm>
          <a:prstGeom prst="donut">
            <a:avLst>
              <a:gd name="adj" fmla="val 2985"/>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6210576" y="3040880"/>
            <a:ext cx="2170085" cy="442734"/>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System Architecture</a:t>
            </a:r>
            <a:endParaRPr lang="en-US" sz="1400" dirty="0"/>
          </a:p>
        </p:txBody>
      </p:sp>
      <p:sp>
        <p:nvSpPr>
          <p:cNvPr id="8" name="Rectangle 7"/>
          <p:cNvSpPr/>
          <p:nvPr/>
        </p:nvSpPr>
        <p:spPr>
          <a:xfrm>
            <a:off x="6502802" y="3775824"/>
            <a:ext cx="2170085" cy="442734"/>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Embedded System</a:t>
            </a:r>
            <a:endParaRPr lang="en-US" sz="1400" dirty="0"/>
          </a:p>
        </p:txBody>
      </p:sp>
      <p:sp>
        <p:nvSpPr>
          <p:cNvPr id="10" name="Rectangle 9"/>
          <p:cNvSpPr/>
          <p:nvPr/>
        </p:nvSpPr>
        <p:spPr>
          <a:xfrm>
            <a:off x="2612388" y="5907935"/>
            <a:ext cx="2170085" cy="4427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Sales and Marketing Requirements</a:t>
            </a:r>
            <a:endParaRPr lang="en-US" sz="1400" dirty="0"/>
          </a:p>
        </p:txBody>
      </p:sp>
      <p:sp>
        <p:nvSpPr>
          <p:cNvPr id="11" name="Rectangle 10"/>
          <p:cNvSpPr/>
          <p:nvPr/>
        </p:nvSpPr>
        <p:spPr>
          <a:xfrm>
            <a:off x="1900215" y="5209820"/>
            <a:ext cx="2170085" cy="4427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Industry Standard Requirements</a:t>
            </a:r>
            <a:endParaRPr lang="en-US" sz="1400" dirty="0"/>
          </a:p>
        </p:txBody>
      </p:sp>
      <p:sp>
        <p:nvSpPr>
          <p:cNvPr id="12" name="Rectangle 11"/>
          <p:cNvSpPr/>
          <p:nvPr/>
        </p:nvSpPr>
        <p:spPr>
          <a:xfrm>
            <a:off x="1527346" y="3262247"/>
            <a:ext cx="2170085" cy="4427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Stakeholder Consultation</a:t>
            </a:r>
            <a:endParaRPr lang="en-US" sz="1400" dirty="0"/>
          </a:p>
        </p:txBody>
      </p:sp>
      <p:sp>
        <p:nvSpPr>
          <p:cNvPr id="13" name="Rectangle 12"/>
          <p:cNvSpPr/>
          <p:nvPr/>
        </p:nvSpPr>
        <p:spPr>
          <a:xfrm>
            <a:off x="1900215" y="2598146"/>
            <a:ext cx="2170085" cy="4427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Quality Assurance Requirements</a:t>
            </a:r>
            <a:endParaRPr lang="en-US" sz="1400" dirty="0"/>
          </a:p>
        </p:txBody>
      </p:sp>
      <p:sp>
        <p:nvSpPr>
          <p:cNvPr id="14" name="Rectangle 13"/>
          <p:cNvSpPr/>
          <p:nvPr/>
        </p:nvSpPr>
        <p:spPr>
          <a:xfrm>
            <a:off x="2437607" y="1908175"/>
            <a:ext cx="2170085" cy="4427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Technical Requirements</a:t>
            </a:r>
            <a:endParaRPr lang="en-US" sz="1400" dirty="0"/>
          </a:p>
        </p:txBody>
      </p:sp>
      <p:sp>
        <p:nvSpPr>
          <p:cNvPr id="15" name="Rectangle 14"/>
          <p:cNvSpPr/>
          <p:nvPr/>
        </p:nvSpPr>
        <p:spPr>
          <a:xfrm>
            <a:off x="2329499" y="3715693"/>
            <a:ext cx="1367932" cy="3117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Customers</a:t>
            </a:r>
            <a:endParaRPr lang="en-US" sz="1400" dirty="0"/>
          </a:p>
        </p:txBody>
      </p:sp>
      <p:sp>
        <p:nvSpPr>
          <p:cNvPr id="16" name="Rectangle 15"/>
          <p:cNvSpPr/>
          <p:nvPr/>
        </p:nvSpPr>
        <p:spPr>
          <a:xfrm>
            <a:off x="2329499" y="4023972"/>
            <a:ext cx="1367932" cy="3117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Managers</a:t>
            </a:r>
            <a:endParaRPr lang="en-US" sz="1400" dirty="0"/>
          </a:p>
        </p:txBody>
      </p:sp>
      <p:sp>
        <p:nvSpPr>
          <p:cNvPr id="17" name="Rectangle 16"/>
          <p:cNvSpPr/>
          <p:nvPr/>
        </p:nvSpPr>
        <p:spPr>
          <a:xfrm>
            <a:off x="2329499" y="4335730"/>
            <a:ext cx="1367932" cy="3117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Engineers</a:t>
            </a:r>
            <a:endParaRPr lang="en-US" sz="1400" dirty="0"/>
          </a:p>
        </p:txBody>
      </p:sp>
      <p:sp>
        <p:nvSpPr>
          <p:cNvPr id="18" name="Rectangle 17"/>
          <p:cNvSpPr/>
          <p:nvPr/>
        </p:nvSpPr>
        <p:spPr>
          <a:xfrm>
            <a:off x="2329499" y="4647488"/>
            <a:ext cx="1367932" cy="31175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a:t>
            </a:r>
            <a:endParaRPr lang="en-US" sz="1400" dirty="0"/>
          </a:p>
        </p:txBody>
      </p:sp>
      <p:sp>
        <p:nvSpPr>
          <p:cNvPr id="21" name="Right Arrow 20"/>
          <p:cNvSpPr/>
          <p:nvPr/>
        </p:nvSpPr>
        <p:spPr>
          <a:xfrm rot="1825595">
            <a:off x="5378787" y="2056315"/>
            <a:ext cx="1153560" cy="442734"/>
          </a:xfrm>
          <a:prstGeom prst="rightArrow">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rot="8748689">
            <a:off x="5633796" y="5431187"/>
            <a:ext cx="1153560" cy="442734"/>
          </a:xfrm>
          <a:prstGeom prst="rightArrow">
            <a:avLst/>
          </a:prstGeom>
          <a:solidFill>
            <a:srgbClr val="3C8C9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49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Success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9</a:t>
            </a:fld>
            <a:endParaRPr lang="en-US"/>
          </a:p>
        </p:txBody>
      </p:sp>
      <p:sp>
        <p:nvSpPr>
          <p:cNvPr id="4" name="Content Placeholder 3"/>
          <p:cNvSpPr>
            <a:spLocks noGrp="1"/>
          </p:cNvSpPr>
          <p:nvPr>
            <p:ph idx="1"/>
          </p:nvPr>
        </p:nvSpPr>
        <p:spPr/>
        <p:txBody>
          <a:bodyPr/>
          <a:lstStyle/>
          <a:p>
            <a:pPr marL="0" indent="0">
              <a:buNone/>
            </a:pPr>
            <a:r>
              <a:rPr lang="en-US" sz="2400" dirty="0" smtClean="0"/>
              <a:t>The ABC starts with requirements from sales and marketing; they have identified a new business opportunity and require a piece of technology to exploit it.  Their requirements are added to industry standard requirements (such as the </a:t>
            </a:r>
            <a:r>
              <a:rPr lang="en-US" sz="2400" dirty="0" err="1" smtClean="0"/>
              <a:t>RoHS</a:t>
            </a:r>
            <a:r>
              <a:rPr lang="en-US" sz="2400" dirty="0" smtClean="0"/>
              <a:t> directive discussed in previous lectures) and the complete set of requirements are discussed by all stakeholders.</a:t>
            </a:r>
            <a:endParaRPr lang="en-US" sz="2400" dirty="0"/>
          </a:p>
        </p:txBody>
      </p:sp>
    </p:spTree>
    <p:extLst>
      <p:ext uri="{BB962C8B-B14F-4D97-AF65-F5344CB8AC3E}">
        <p14:creationId xmlns:p14="http://schemas.microsoft.com/office/powerpoint/2010/main" val="3466351117"/>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913</TotalTime>
  <Words>2596</Words>
  <Application>Microsoft Macintosh PowerPoint</Application>
  <PresentationFormat>On-screen Show (4:3)</PresentationFormat>
  <Paragraphs>319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ANUPowerpointTemplate2010</vt:lpstr>
      <vt:lpstr>Effective Embedded Systems</vt:lpstr>
      <vt:lpstr>Overview</vt:lpstr>
      <vt:lpstr>Measures of Success</vt:lpstr>
      <vt:lpstr>Measures of Success</vt:lpstr>
      <vt:lpstr>Measures of Success</vt:lpstr>
      <vt:lpstr>Measures of Success</vt:lpstr>
      <vt:lpstr>Measures of Success</vt:lpstr>
      <vt:lpstr>Architecture Business Cycle</vt:lpstr>
      <vt:lpstr>Measures of Success</vt:lpstr>
      <vt:lpstr>Measures of Success</vt:lpstr>
      <vt:lpstr>Measures of Success</vt:lpstr>
      <vt:lpstr>Measures of Success</vt:lpstr>
      <vt:lpstr>Measures of Success</vt:lpstr>
      <vt:lpstr>Measures of Success</vt:lpstr>
      <vt:lpstr>Measures of Success</vt:lpstr>
      <vt:lpstr>Measures of Success</vt:lpstr>
      <vt:lpstr>Measures of Success</vt:lpstr>
      <vt:lpstr>Prototyping and Testing</vt:lpstr>
      <vt:lpstr>Prototyping and Testing</vt:lpstr>
      <vt:lpstr>Prototyping and Testing</vt:lpstr>
      <vt:lpstr>Prototyping and Testing</vt:lpstr>
      <vt:lpstr>Prototyping and Testing</vt:lpstr>
      <vt:lpstr>Prototyping and Testing</vt:lpstr>
      <vt:lpstr>Prototyping and Testing</vt:lpstr>
      <vt:lpstr>Prototyping and Testing</vt:lpstr>
      <vt:lpstr>Prototyping and Testing</vt:lpstr>
      <vt:lpstr>Prototyping and Testing</vt:lpstr>
      <vt:lpstr>Prototyping and Testing</vt:lpstr>
      <vt:lpstr>Prototyping and Testing</vt:lpstr>
      <vt:lpstr>Prototyping and Testing</vt:lpstr>
      <vt:lpstr>Prototyping and Testing</vt:lpstr>
      <vt:lpstr>Maintenance and Support</vt:lpstr>
      <vt:lpstr>Maintenance and Support</vt:lpstr>
      <vt:lpstr>Maintenance and Support</vt:lpstr>
      <vt:lpstr>Maintenance and Support</vt:lpstr>
      <vt:lpstr>Maintenance and Support</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98</cp:revision>
  <dcterms:created xsi:type="dcterms:W3CDTF">2012-03-25T00:50:54Z</dcterms:created>
  <dcterms:modified xsi:type="dcterms:W3CDTF">2012-10-23T03:07:11Z</dcterms:modified>
</cp:coreProperties>
</file>