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74" r:id="rId10"/>
    <p:sldId id="275" r:id="rId11"/>
    <p:sldId id="276" r:id="rId12"/>
    <p:sldId id="277" r:id="rId13"/>
    <p:sldId id="256" r:id="rId14"/>
    <p:sldId id="261" r:id="rId15"/>
    <p:sldId id="262" r:id="rId16"/>
    <p:sldId id="263" r:id="rId17"/>
    <p:sldId id="264" r:id="rId18"/>
    <p:sldId id="265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Work Sans Light" panose="020B0604020202020204" charset="0"/>
      <p:regular r:id="rId25"/>
      <p:bold r:id="rId26"/>
      <p:italic r:id="rId27"/>
      <p:boldItalic r:id="rId28"/>
    </p:embeddedFont>
    <p:embeddedFont>
      <p:font typeface="Work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A81B6-A0AD-4F0F-B451-054D5BA5348F}">
  <a:tblStyle styleId="{241A81B6-A0AD-4F0F-B451-054D5BA534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A6B91C-5013-4642-BEE4-85386C6807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ellowcodebooks.com/2017/11/01/java-bai-34-lop-long/" TargetMode="External"/><Relationship Id="rId2" Type="http://schemas.openxmlformats.org/officeDocument/2006/relationships/hyperlink" Target="https://yellowcodebooks.com/2017/05/30/java-bai-20-phuong-thuc-khoi-tao-constructo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1805-1B6F-21B3-77E5-B4412D821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006" y="1016723"/>
            <a:ext cx="4914000" cy="1159800"/>
          </a:xfrm>
        </p:spPr>
        <p:txBody>
          <a:bodyPr/>
          <a:lstStyle/>
          <a:p>
            <a:r>
              <a:rPr lang="en-US"/>
              <a:t>Lớp ẩn danh</a:t>
            </a:r>
          </a:p>
        </p:txBody>
      </p:sp>
      <p:grpSp>
        <p:nvGrpSpPr>
          <p:cNvPr id="3" name="Google Shape;59;p12">
            <a:extLst>
              <a:ext uri="{FF2B5EF4-FFF2-40B4-BE49-F238E27FC236}">
                <a16:creationId xmlns:a16="http://schemas.microsoft.com/office/drawing/2014/main" id="{4B9031D7-ED38-3DAD-0EC5-9C7E07BA7D0B}"/>
              </a:ext>
            </a:extLst>
          </p:cNvPr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4" name="Google Shape;60;p12">
              <a:extLst>
                <a:ext uri="{FF2B5EF4-FFF2-40B4-BE49-F238E27FC236}">
                  <a16:creationId xmlns:a16="http://schemas.microsoft.com/office/drawing/2014/main" id="{3DC5937A-858C-83EE-AA94-C98DF0D44DAE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1;p12">
              <a:extLst>
                <a:ext uri="{FF2B5EF4-FFF2-40B4-BE49-F238E27FC236}">
                  <a16:creationId xmlns:a16="http://schemas.microsoft.com/office/drawing/2014/main" id="{FD1A21F3-DE10-465B-4A38-259B7FB61A5D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;p12">
              <a:extLst>
                <a:ext uri="{FF2B5EF4-FFF2-40B4-BE49-F238E27FC236}">
                  <a16:creationId xmlns:a16="http://schemas.microsoft.com/office/drawing/2014/main" id="{B2C5922E-87C7-A0BA-36F9-F13BB28024A4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;p12">
              <a:extLst>
                <a:ext uri="{FF2B5EF4-FFF2-40B4-BE49-F238E27FC236}">
                  <a16:creationId xmlns:a16="http://schemas.microsoft.com/office/drawing/2014/main" id="{0FB80475-67C3-4CE1-85FA-F0C729AB9E28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;p12">
              <a:extLst>
                <a:ext uri="{FF2B5EF4-FFF2-40B4-BE49-F238E27FC236}">
                  <a16:creationId xmlns:a16="http://schemas.microsoft.com/office/drawing/2014/main" id="{DED122C1-5AAE-442B-46F4-FD0F8778EF85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C9FB675D-BBD2-6CEE-6057-8DABC13AB59B}"/>
              </a:ext>
            </a:extLst>
          </p:cNvPr>
          <p:cNvSpPr txBox="1">
            <a:spLocks/>
          </p:cNvSpPr>
          <p:nvPr/>
        </p:nvSpPr>
        <p:spPr>
          <a:xfrm>
            <a:off x="602770" y="2156758"/>
            <a:ext cx="626447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(</a:t>
            </a:r>
            <a:r>
              <a:rPr lang="en-US" b="1" i="1">
                <a:solidFill>
                  <a:srgbClr val="003573"/>
                </a:solidFill>
                <a:effectLst/>
                <a:latin typeface="Roboto" panose="02000000000000000000" pitchFamily="2" charset="0"/>
              </a:rPr>
              <a:t>Anonymous Class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95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50" y="523461"/>
            <a:ext cx="5092200" cy="710304"/>
          </a:xfrm>
        </p:spPr>
        <p:txBody>
          <a:bodyPr/>
          <a:lstStyle/>
          <a:p>
            <a:r>
              <a:rPr lang="vi-VN" dirty="0"/>
              <a:t>Non-static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026" name="Picture 2" descr="C:\Users\Hao\AppData\Local\ZaloPC\1843231483270529470\ZaloDownloads\picture\6669448870354575012\z3614478010219_fd9447b3e829702e82d43febf122260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08" y="1797279"/>
            <a:ext cx="4932735" cy="279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0539" y="1233765"/>
            <a:ext cx="43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</a:t>
            </a:r>
            <a:r>
              <a:rPr lang="vi-VN" dirty="0" smtClean="0"/>
              <a:t>gười </a:t>
            </a:r>
            <a:r>
              <a:rPr lang="vi-VN" dirty="0"/>
              <a:t>ta gọi loại này là Inner </a:t>
            </a:r>
            <a:r>
              <a:rPr lang="vi-VN" dirty="0" smtClean="0"/>
              <a:t>Class.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Đây </a:t>
            </a:r>
            <a:r>
              <a:rPr lang="vi-VN" dirty="0"/>
              <a:t>là lớp không có khai báo với từ </a:t>
            </a:r>
            <a:r>
              <a:rPr lang="vi-VN" dirty="0" smtClean="0"/>
              <a:t>khóa</a:t>
            </a:r>
            <a:r>
              <a:rPr lang="en-US" dirty="0" smtClean="0"/>
              <a:t> </a:t>
            </a:r>
            <a:r>
              <a:rPr lang="vi-VN" dirty="0" smtClean="0"/>
              <a:t>static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50" y="523461"/>
            <a:ext cx="5092200" cy="710304"/>
          </a:xfrm>
        </p:spPr>
        <p:txBody>
          <a:bodyPr/>
          <a:lstStyle/>
          <a:p>
            <a:r>
              <a:rPr lang="vi-VN" dirty="0"/>
              <a:t>Static </a:t>
            </a:r>
            <a:r>
              <a:rPr lang="vi-VN" dirty="0" smtClean="0"/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000539" y="1233765"/>
            <a:ext cx="420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</a:t>
            </a:r>
            <a:r>
              <a:rPr lang="vi-VN" dirty="0" smtClean="0"/>
              <a:t>gười </a:t>
            </a:r>
            <a:r>
              <a:rPr lang="vi-VN" dirty="0"/>
              <a:t>ta gọi loại này là Static Nested </a:t>
            </a:r>
            <a:r>
              <a:rPr lang="vi-VN" dirty="0" smtClean="0"/>
              <a:t>Class.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Đây </a:t>
            </a:r>
            <a:r>
              <a:rPr lang="vi-VN" dirty="0"/>
              <a:t>là lớp có khai báo với từ khóa static.</a:t>
            </a:r>
            <a:endParaRPr lang="en-US" dirty="0"/>
          </a:p>
        </p:txBody>
      </p:sp>
      <p:pic>
        <p:nvPicPr>
          <p:cNvPr id="3074" name="Picture 2" descr="C:\Users\Hao\AppData\Local\ZaloPC\1843231483270529470\ZaloDownloads\picture\6669448870354575012\z3614480262116_74dbcf165934146f0ba561d1fe30278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31" y="1944069"/>
            <a:ext cx="5125417" cy="268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3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50" y="523461"/>
            <a:ext cx="5092200" cy="710304"/>
          </a:xfrm>
        </p:spPr>
        <p:txBody>
          <a:bodyPr/>
          <a:lstStyle/>
          <a:p>
            <a:r>
              <a:rPr lang="vi-VN" dirty="0" smtClean="0"/>
              <a:t>Method</a:t>
            </a:r>
            <a:r>
              <a:rPr lang="en-US" dirty="0" smtClean="0"/>
              <a:t> </a:t>
            </a:r>
            <a:r>
              <a:rPr lang="vi-VN" dirty="0" smtClean="0"/>
              <a:t>Local</a:t>
            </a:r>
            <a:r>
              <a:rPr lang="en-US" dirty="0" smtClean="0"/>
              <a:t> </a:t>
            </a:r>
            <a:r>
              <a:rPr lang="vi-VN" dirty="0" smtClean="0"/>
              <a:t>Inner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000539" y="1233765"/>
            <a:ext cx="420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</a:t>
            </a:r>
            <a:r>
              <a:rPr lang="vi-VN" dirty="0" smtClean="0"/>
              <a:t>ớp </a:t>
            </a:r>
            <a:r>
              <a:rPr lang="vi-VN" dirty="0"/>
              <a:t>khai báo bên trong 1 </a:t>
            </a:r>
            <a:r>
              <a:rPr lang="vi-VN" dirty="0" smtClean="0"/>
              <a:t>method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Ít dùng.</a:t>
            </a:r>
            <a:endParaRPr lang="en-US" dirty="0"/>
          </a:p>
        </p:txBody>
      </p:sp>
      <p:pic>
        <p:nvPicPr>
          <p:cNvPr id="7" name="Picture 2" descr="C:\Users\Hao\AppData\Local\ZaloPC\1843231483270529470\ZaloDownloads\picture\6669448870354575012\z3614480265897_4e887e7a96d67e8e15332bcb4bd6c8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37" y="1906199"/>
            <a:ext cx="4582078" cy="268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3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273037" y="1405879"/>
            <a:ext cx="4914000" cy="1601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 EXPRESSION</a:t>
            </a:r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rrow: Up 2">
            <a:extLst>
              <a:ext uri="{FF2B5EF4-FFF2-40B4-BE49-F238E27FC236}">
                <a16:creationId xmlns:a16="http://schemas.microsoft.com/office/drawing/2014/main" id="{6C8E75E4-C971-3BF0-0A08-B4F635A55BB9}"/>
              </a:ext>
            </a:extLst>
          </p:cNvPr>
          <p:cNvSpPr/>
          <p:nvPr/>
        </p:nvSpPr>
        <p:spPr>
          <a:xfrm rot="5400000">
            <a:off x="4582973" y="1416517"/>
            <a:ext cx="658368" cy="7827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652105" y="1819355"/>
            <a:ext cx="7005418" cy="860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/>
              <a:t>Biểu thức lambda là khối mã ngắn nhận các tham số và trả lại giá trị.</a:t>
            </a: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Google Shape;105;p17">
            <a:extLst>
              <a:ext uri="{FF2B5EF4-FFF2-40B4-BE49-F238E27FC236}">
                <a16:creationId xmlns:a16="http://schemas.microsoft.com/office/drawing/2014/main" id="{4400C6D9-1E96-CAD3-2CA1-B2A3D7BFF382}"/>
              </a:ext>
            </a:extLst>
          </p:cNvPr>
          <p:cNvSpPr txBox="1">
            <a:spLocks/>
          </p:cNvSpPr>
          <p:nvPr/>
        </p:nvSpPr>
        <p:spPr>
          <a:xfrm>
            <a:off x="652105" y="2968058"/>
            <a:ext cx="7405800" cy="12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/>
              <a:t>Biểu thức nó sẽ tương tự như phương thức nhưng không có tên và có thể được cài đặt trực tiếp trong phần nội dung của phương thức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AE64755-3D03-B195-D1A2-6C274707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59" y="494464"/>
            <a:ext cx="5092200" cy="1360200"/>
          </a:xfrm>
        </p:spPr>
        <p:txBody>
          <a:bodyPr/>
          <a:lstStyle/>
          <a:p>
            <a:r>
              <a:rPr lang="en-US"/>
              <a:t>Khái niệm: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8C80-E228-F982-9886-630F93FD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425196"/>
            <a:ext cx="5092200" cy="862767"/>
          </a:xfrm>
        </p:spPr>
        <p:txBody>
          <a:bodyPr/>
          <a:lstStyle/>
          <a:p>
            <a:r>
              <a:rPr lang="en-US"/>
              <a:t>Cú pháp: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A2AEC-0409-EEE0-9B4C-19CE91D0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891034"/>
            <a:ext cx="7405800" cy="2326234"/>
          </a:xfrm>
        </p:spPr>
        <p:txBody>
          <a:bodyPr/>
          <a:lstStyle/>
          <a:p>
            <a:pPr marL="101600" indent="0">
              <a:buNone/>
            </a:pPr>
            <a:endParaRPr lang="en-US" sz="1800"/>
          </a:p>
          <a:p>
            <a:r>
              <a:rPr lang="en-US" sz="1800"/>
              <a:t>([&lt;Kiểu 1&gt;] p1, [&lt;Kiểu 1&gt;] p2, .....) </a:t>
            </a:r>
            <a:r>
              <a:rPr lang="en-US" sz="1800">
                <a:sym typeface="Wingdings" panose="05000000000000000000" pitchFamily="2" charset="2"/>
              </a:rPr>
              <a:t> </a:t>
            </a:r>
            <a:r>
              <a:rPr lang="en-US" sz="1800"/>
              <a:t>&lt;một câu lệnh&gt;</a:t>
            </a:r>
          </a:p>
          <a:p>
            <a:pPr marL="101600" indent="0">
              <a:buNone/>
            </a:pPr>
            <a:r>
              <a:rPr lang="en-US" sz="1800"/>
              <a:t>	 </a:t>
            </a:r>
          </a:p>
          <a:p>
            <a:r>
              <a:rPr lang="en-US" sz="1800"/>
              <a:t>([&lt;Kiểu 1&gt;] p1, [&lt;Kiểu 1&gt;] p2, .....) </a:t>
            </a:r>
            <a:r>
              <a:rPr lang="en-US" sz="1800">
                <a:sym typeface="Wingdings" panose="05000000000000000000" pitchFamily="2" charset="2"/>
              </a:rPr>
              <a:t></a:t>
            </a:r>
            <a:r>
              <a:rPr lang="en-US" sz="1800"/>
              <a:t> {</a:t>
            </a:r>
          </a:p>
          <a:p>
            <a:pPr marL="101600" indent="0">
              <a:buNone/>
            </a:pPr>
            <a:r>
              <a:rPr lang="en-US" sz="1800"/>
              <a:t>		&lt;nhiều câu lệnh&gt;</a:t>
            </a:r>
          </a:p>
          <a:p>
            <a:pPr marL="101600" indent="0">
              <a:buNone/>
            </a:pPr>
            <a:r>
              <a:rPr lang="en-US" sz="1800"/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407D8-A5FE-7BD4-437A-E6EAD4F3D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D1FD35-78E0-F653-F16A-8E763CD42184}"/>
              </a:ext>
            </a:extLst>
          </p:cNvPr>
          <p:cNvSpPr txBox="1">
            <a:spLocks/>
          </p:cNvSpPr>
          <p:nvPr/>
        </p:nvSpPr>
        <p:spPr>
          <a:xfrm>
            <a:off x="869100" y="3065069"/>
            <a:ext cx="7405800" cy="118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Font typeface="Work Sans Light"/>
              <a:buNone/>
            </a:pPr>
            <a:endParaRPr lang="en-US" sz="1800"/>
          </a:p>
          <a:p>
            <a:r>
              <a:rPr lang="en-US" b="1"/>
              <a:t>Công dụng</a:t>
            </a:r>
            <a:r>
              <a:rPr lang="en-US" sz="1800"/>
              <a:t>: </a:t>
            </a:r>
            <a:r>
              <a:rPr lang="vi-VN" sz="1800"/>
              <a:t>Giúp cho việc lập trình trở nên ngắn gọn, đơn giản và dễ hiểu hơn.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454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A9527-E2D2-87EA-7E8C-B283A2D2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00" y="1833097"/>
            <a:ext cx="7405800" cy="1002000"/>
          </a:xfrm>
        </p:spPr>
        <p:txBody>
          <a:bodyPr/>
          <a:lstStyle/>
          <a:p>
            <a:r>
              <a:rPr lang="vi-VN"/>
              <a:t>Biểu thức lambda sử dụng chính để thể hiện các giao diện có duy nhất 1 phương thức trừu tượng</a:t>
            </a:r>
            <a:r>
              <a:rPr lang="en-US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70F5-967E-DEAA-8035-25EFA5BB1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6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605B1-C986-0C2E-6BD8-24FCF88799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17" y="705928"/>
            <a:ext cx="5104397" cy="35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2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AEF3-97B2-3E72-3AC5-094F95F092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90" y="690300"/>
            <a:ext cx="623021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3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8625-A865-4330-2B01-9D2BEFA0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35" y="396752"/>
            <a:ext cx="5092200" cy="859646"/>
          </a:xfrm>
        </p:spPr>
        <p:txBody>
          <a:bodyPr/>
          <a:lstStyle/>
          <a:p>
            <a:r>
              <a:rPr lang="en-US"/>
              <a:t>1. Khái niệm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BEEC6-E08A-DFF6-3789-80BE58E1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00" y="1256398"/>
            <a:ext cx="7405800" cy="2272248"/>
          </a:xfrm>
        </p:spPr>
        <p:txBody>
          <a:bodyPr/>
          <a:lstStyle/>
          <a:p>
            <a:r>
              <a:rPr lang="en-US"/>
              <a:t>Trong java có lớp có thể chứa một lớp khác được gọi là lớp lồng nhau.</a:t>
            </a:r>
          </a:p>
          <a:p>
            <a:r>
              <a:rPr lang="en-US"/>
              <a:t>Có thể tạo 1 lớp lồng nhau mà không cần đặt bất kì tên nào.</a:t>
            </a:r>
          </a:p>
          <a:p>
            <a:r>
              <a:rPr lang="en-US"/>
              <a:t>Một lớp lồng nhau không có bất kì tên nào thì được gọi là lớp ẩn danh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9957F-82D2-F410-51F8-2D208483E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93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2AD7-E7EE-F9B0-AD7C-35EAC510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26" y="1093784"/>
            <a:ext cx="7090820" cy="735015"/>
          </a:xfrm>
        </p:spPr>
        <p:txBody>
          <a:bodyPr/>
          <a:lstStyle/>
          <a:p>
            <a:r>
              <a:rPr lang="en-US"/>
              <a:t>? Nhận biết đâu là lớp ẩn danh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B7206-3E90-6FAA-A07F-29C06A58B6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DE35463-C92F-F4A6-A0C6-5688FD91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536" y="1561198"/>
            <a:ext cx="7405800" cy="2272248"/>
          </a:xfrm>
        </p:spPr>
        <p:txBody>
          <a:bodyPr/>
          <a:lstStyle/>
          <a:p>
            <a:r>
              <a:rPr lang="en-US"/>
              <a:t>Ví dụ: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309C394-C473-7533-3598-CA81F14F6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16" y="1875690"/>
            <a:ext cx="2907802" cy="158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3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tên_lớp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các_thuộc_tính;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các_phương_thức;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F2BB970-B11F-4AE6-3135-DD121CCA8B61}"/>
              </a:ext>
            </a:extLst>
          </p:cNvPr>
          <p:cNvSpPr/>
          <p:nvPr/>
        </p:nvSpPr>
        <p:spPr>
          <a:xfrm>
            <a:off x="4636716" y="2366551"/>
            <a:ext cx="1195754" cy="269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CADCB-3B7C-1CE6-0DC8-7F34568BBC60}"/>
              </a:ext>
            </a:extLst>
          </p:cNvPr>
          <p:cNvSpPr txBox="1"/>
          <p:nvPr/>
        </p:nvSpPr>
        <p:spPr>
          <a:xfrm>
            <a:off x="6071261" y="2244180"/>
            <a:ext cx="236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Từ khóa: NEW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C3C4E42-6526-29E8-CB44-D0E66D48E1B8}"/>
              </a:ext>
            </a:extLst>
          </p:cNvPr>
          <p:cNvSpPr/>
          <p:nvPr/>
        </p:nvSpPr>
        <p:spPr>
          <a:xfrm>
            <a:off x="705026" y="3821152"/>
            <a:ext cx="1874051" cy="39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F97E5-0A38-DDB3-4AFB-AE49B2CEA617}"/>
              </a:ext>
            </a:extLst>
          </p:cNvPr>
          <p:cNvSpPr txBox="1"/>
          <p:nvPr/>
        </p:nvSpPr>
        <p:spPr>
          <a:xfrm>
            <a:off x="2872005" y="3753087"/>
            <a:ext cx="369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Đây là cách thông thường</a:t>
            </a:r>
          </a:p>
        </p:txBody>
      </p:sp>
    </p:spTree>
    <p:extLst>
      <p:ext uri="{BB962C8B-B14F-4D97-AF65-F5344CB8AC3E}">
        <p14:creationId xmlns:p14="http://schemas.microsoft.com/office/powerpoint/2010/main" val="8061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2071F-4388-0D53-13CF-6D396E75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350" y="567750"/>
            <a:ext cx="7405800" cy="1003142"/>
          </a:xfrm>
        </p:spPr>
        <p:txBody>
          <a:bodyPr/>
          <a:lstStyle/>
          <a:p>
            <a:r>
              <a:rPr lang="vi-VN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Còn với các lớp </a:t>
            </a:r>
            <a:r>
              <a:rPr lang="en-US" i="1">
                <a:solidFill>
                  <a:schemeClr val="tx1"/>
                </a:solidFill>
                <a:latin typeface="Roboto" panose="02000000000000000000" pitchFamily="2" charset="0"/>
              </a:rPr>
              <a:t>Ẩn</a:t>
            </a:r>
            <a:r>
              <a:rPr lang="vi-VN" i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Danh</a:t>
            </a:r>
            <a:r>
              <a:rPr lang="vi-VN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bạn sẽ </a:t>
            </a:r>
            <a:r>
              <a:rPr lang="vi-VN" b="1" i="1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không cần phải khai báo một lớp nào, mà vẫn có thể tạo ra các đối tượng của nó</a:t>
            </a:r>
            <a:r>
              <a:rPr lang="vi-VN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  <a:endParaRPr lang="en-US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r>
              <a:rPr lang="en-US">
                <a:solidFill>
                  <a:schemeClr val="tx1"/>
                </a:solidFill>
                <a:latin typeface="Roboto" panose="02000000000000000000" pitchFamily="2" charset="0"/>
              </a:rPr>
              <a:t>Ví dụ:</a:t>
            </a:r>
            <a:r>
              <a:rPr lang="vi-VN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AC6A8-BD47-CF01-49E8-9F397CAAA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F54E3A-4722-4537-4148-B05330320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92" y="1777377"/>
            <a:ext cx="3566637" cy="158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3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NhanVien nv1 = new NhanVien()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các_thuộc_tính;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các_phương_thức;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B990876-BE83-7A21-D0D1-AECC118E75DB}"/>
              </a:ext>
            </a:extLst>
          </p:cNvPr>
          <p:cNvSpPr/>
          <p:nvPr/>
        </p:nvSpPr>
        <p:spPr>
          <a:xfrm>
            <a:off x="808892" y="3856893"/>
            <a:ext cx="1324708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05461-F79C-8C63-A8F7-8B48B6CFEDDA}"/>
              </a:ext>
            </a:extLst>
          </p:cNvPr>
          <p:cNvSpPr txBox="1"/>
          <p:nvPr/>
        </p:nvSpPr>
        <p:spPr>
          <a:xfrm>
            <a:off x="2211537" y="3643626"/>
            <a:ext cx="5533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có tên nv1 sẽ là đối tượng được tạo ra từ lớp nào có phải là của lớp NhanVien ?</a:t>
            </a:r>
          </a:p>
        </p:txBody>
      </p:sp>
    </p:spTree>
    <p:extLst>
      <p:ext uri="{BB962C8B-B14F-4D97-AF65-F5344CB8AC3E}">
        <p14:creationId xmlns:p14="http://schemas.microsoft.com/office/powerpoint/2010/main" val="25993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00E3-E339-F73B-279F-EEE7A549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26" y="296615"/>
            <a:ext cx="5930235" cy="1360200"/>
          </a:xfrm>
        </p:spPr>
        <p:txBody>
          <a:bodyPr/>
          <a:lstStyle/>
          <a:p>
            <a:r>
              <a:rPr lang="en-US"/>
              <a:t>Phân loại lớp ẩn danh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275B3-4B9C-1CB2-AE62-0D57DB242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00" y="2008125"/>
            <a:ext cx="7405800" cy="2004000"/>
          </a:xfrm>
        </p:spPr>
        <p:txBody>
          <a:bodyPr/>
          <a:lstStyle/>
          <a:p>
            <a:r>
              <a:rPr lang="en-US"/>
              <a:t>Lớp ẩn danh được tạo ra thông qua kế thừa từ lớp khác</a:t>
            </a:r>
          </a:p>
          <a:p>
            <a:r>
              <a:rPr lang="en-US"/>
              <a:t>Lớp ẩn danh được tạo ra thông qua triển khai từ interface khác</a:t>
            </a:r>
          </a:p>
          <a:p>
            <a:r>
              <a:rPr lang="en-US"/>
              <a:t>Lớp ẩn danh được dùng như thông số truyền vào.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061A6-CAF9-9299-759B-93FCB946BE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5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00E3-E339-F73B-279F-EEE7A549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65" y="422030"/>
            <a:ext cx="5930235" cy="824477"/>
          </a:xfrm>
        </p:spPr>
        <p:txBody>
          <a:bodyPr/>
          <a:lstStyle/>
          <a:p>
            <a:r>
              <a:rPr lang="en-US"/>
              <a:t>Đặc điểm lớp ẩn danh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275B3-4B9C-1CB2-AE62-0D57DB242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965" y="998364"/>
            <a:ext cx="7405800" cy="3146771"/>
          </a:xfrm>
        </p:spPr>
        <p:txBody>
          <a:bodyPr/>
          <a:lstStyle/>
          <a:p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Nếu một lớp bình thường có thể triển khai bao nhiêu interface cũng được, thì </a:t>
            </a:r>
            <a:r>
              <a:rPr lang="vi-VN" sz="1600" b="1" i="1">
                <a:solidFill>
                  <a:srgbClr val="003573"/>
                </a:solidFill>
                <a:effectLst/>
                <a:latin typeface="Roboto" panose="02000000000000000000" pitchFamily="2" charset="0"/>
              </a:rPr>
              <a:t>lớp Vô Danh chỉ có thể triển khai từ duy nhất một interface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mà thôi.</a:t>
            </a:r>
            <a:endParaRPr lang="en-US" sz="1600" b="0" i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Nếu một lớp bình thường vừa có thể kế thừa từ một lớp nào đó, vừa có thể triển khai từ nhiều interface khác, thì </a:t>
            </a:r>
            <a:r>
              <a:rPr lang="vi-VN" sz="1600" b="1" i="1">
                <a:solidFill>
                  <a:srgbClr val="003573"/>
                </a:solidFill>
                <a:effectLst/>
                <a:latin typeface="Roboto" panose="02000000000000000000" pitchFamily="2" charset="0"/>
              </a:rPr>
              <a:t>lớp Vô Danh chỉ có thể hoặc là kế thừa hoặc là triển khai một lớp hay một interface khác thôi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1600" b="0" i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Với một lớp bình thường, bạn có thể định nghĩa các </a:t>
            </a:r>
            <a:r>
              <a:rPr lang="vi-VN" sz="1600" b="0" i="1" u="sng">
                <a:effectLst/>
                <a:latin typeface="Roboto" panose="02000000000000000000" pitchFamily="2" charset="0"/>
                <a:hlinkClick r:id="rId2"/>
              </a:rPr>
              <a:t>constructor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tùy thích. Nhưng </a:t>
            </a:r>
            <a:r>
              <a:rPr lang="vi-VN" sz="1600" b="1" i="1">
                <a:solidFill>
                  <a:srgbClr val="003573"/>
                </a:solidFill>
                <a:effectLst/>
                <a:latin typeface="Roboto" panose="02000000000000000000" pitchFamily="2" charset="0"/>
              </a:rPr>
              <a:t>lớp Vô Danh lại không hề có bất kỳ constructor nào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Điều này cũng dễ hiểu, vì constructor buộc phải có tên trùng với tên lớp, mà lớp </a:t>
            </a:r>
            <a:r>
              <a:rPr lang="vi-VN" sz="1600" b="0" i="1">
                <a:solidFill>
                  <a:srgbClr val="003573"/>
                </a:solidFill>
                <a:effectLst/>
                <a:latin typeface="Roboto" panose="02000000000000000000" pitchFamily="2" charset="0"/>
              </a:rPr>
              <a:t>Vô Danh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thì không có tên, nên chẳng bao giờ bạn có thể định nghĩa được constructor cho nó.</a:t>
            </a:r>
            <a:endParaRPr lang="en-US" sz="1600" b="0" i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Và vì một lớp </a:t>
            </a:r>
            <a:r>
              <a:rPr lang="vi-VN" sz="1600" b="0" i="1">
                <a:solidFill>
                  <a:srgbClr val="003573"/>
                </a:solidFill>
                <a:effectLst/>
                <a:latin typeface="Roboto" panose="02000000000000000000" pitchFamily="2" charset="0"/>
              </a:rPr>
              <a:t>Vô Danh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được khai báo bên trong lớp khác, nên nó có một đặc điểm giống với </a:t>
            </a:r>
            <a:r>
              <a:rPr lang="vi-VN" sz="1600" b="0" i="1" u="sng">
                <a:effectLst/>
                <a:latin typeface="Roboto" panose="02000000000000000000" pitchFamily="2" charset="0"/>
                <a:hlinkClick r:id="rId3"/>
              </a:rPr>
              <a:t>lớp Lồng</a:t>
            </a:r>
            <a:r>
              <a:rPr lang="vi-VN" sz="1600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ở chỗ nó có thể truy cập đến các thành viên của lớp bao của nó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061A6-CAF9-9299-759B-93FCB946BE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59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1805-1B6F-21B3-77E5-B4412D821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006" y="1016723"/>
            <a:ext cx="4914000" cy="11598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endParaRPr lang="en-US" dirty="0"/>
          </a:p>
        </p:txBody>
      </p:sp>
      <p:grpSp>
        <p:nvGrpSpPr>
          <p:cNvPr id="3" name="Google Shape;59;p12">
            <a:extLst>
              <a:ext uri="{FF2B5EF4-FFF2-40B4-BE49-F238E27FC236}">
                <a16:creationId xmlns:a16="http://schemas.microsoft.com/office/drawing/2014/main" id="{4B9031D7-ED38-3DAD-0EC5-9C7E07BA7D0B}"/>
              </a:ext>
            </a:extLst>
          </p:cNvPr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4" name="Google Shape;60;p12">
              <a:extLst>
                <a:ext uri="{FF2B5EF4-FFF2-40B4-BE49-F238E27FC236}">
                  <a16:creationId xmlns:a16="http://schemas.microsoft.com/office/drawing/2014/main" id="{3DC5937A-858C-83EE-AA94-C98DF0D44DAE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1;p12">
              <a:extLst>
                <a:ext uri="{FF2B5EF4-FFF2-40B4-BE49-F238E27FC236}">
                  <a16:creationId xmlns:a16="http://schemas.microsoft.com/office/drawing/2014/main" id="{FD1A21F3-DE10-465B-4A38-259B7FB61A5D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;p12">
              <a:extLst>
                <a:ext uri="{FF2B5EF4-FFF2-40B4-BE49-F238E27FC236}">
                  <a16:creationId xmlns:a16="http://schemas.microsoft.com/office/drawing/2014/main" id="{B2C5922E-87C7-A0BA-36F9-F13BB28024A4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;p12">
              <a:extLst>
                <a:ext uri="{FF2B5EF4-FFF2-40B4-BE49-F238E27FC236}">
                  <a16:creationId xmlns:a16="http://schemas.microsoft.com/office/drawing/2014/main" id="{0FB80475-67C3-4CE1-85FA-F0C729AB9E28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;p12">
              <a:extLst>
                <a:ext uri="{FF2B5EF4-FFF2-40B4-BE49-F238E27FC236}">
                  <a16:creationId xmlns:a16="http://schemas.microsoft.com/office/drawing/2014/main" id="{DED122C1-5AAE-442B-46F4-FD0F8778EF85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C9FB675D-BBD2-6CEE-6057-8DABC13AB59B}"/>
              </a:ext>
            </a:extLst>
          </p:cNvPr>
          <p:cNvSpPr txBox="1">
            <a:spLocks/>
          </p:cNvSpPr>
          <p:nvPr/>
        </p:nvSpPr>
        <p:spPr>
          <a:xfrm>
            <a:off x="602770" y="2156758"/>
            <a:ext cx="626447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dirty="0" smtClean="0"/>
              <a:t>(Inner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63" y="556052"/>
            <a:ext cx="5092200" cy="643270"/>
          </a:xfrm>
        </p:spPr>
        <p:txBody>
          <a:bodyPr/>
          <a:lstStyle/>
          <a:p>
            <a:r>
              <a:rPr lang="en-US" sz="3200" dirty="0" smtClean="0"/>
              <a:t>1.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263" y="1266003"/>
            <a:ext cx="7405800" cy="2004000"/>
          </a:xfrm>
        </p:spPr>
        <p:txBody>
          <a:bodyPr/>
          <a:lstStyle/>
          <a:p>
            <a:r>
              <a:rPr lang="vi-VN" b="1" dirty="0"/>
              <a:t>Lớp lồng nhau (inner class) trong java</a:t>
            </a:r>
            <a:r>
              <a:rPr lang="vi-VN" dirty="0"/>
              <a:t> là một lớp được khai báo trong lớp (class) hoặc interface khác.</a:t>
            </a:r>
          </a:p>
          <a:p>
            <a:r>
              <a:rPr lang="vi-VN" dirty="0" smtClean="0"/>
              <a:t>Lớp </a:t>
            </a:r>
            <a:r>
              <a:rPr lang="vi-VN" dirty="0"/>
              <a:t>lồng không có quan hệ cha con, do vậy không có tính kế thừa inheritance</a:t>
            </a:r>
            <a:r>
              <a:rPr lang="en-US" dirty="0"/>
              <a:t>.</a:t>
            </a:r>
          </a:p>
          <a:p>
            <a:r>
              <a:rPr lang="vi-VN" dirty="0"/>
              <a:t>Khai báo 1 class ở BÊN TRONG 1 class khác.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7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9150" y="463825"/>
            <a:ext cx="5092200" cy="776565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9" y="1100351"/>
            <a:ext cx="7405800" cy="2004000"/>
          </a:xfrm>
        </p:spPr>
        <p:txBody>
          <a:bodyPr/>
          <a:lstStyle/>
          <a:p>
            <a:r>
              <a:rPr lang="vi-VN" dirty="0" smtClean="0"/>
              <a:t>Lớp chứa các class khác bên trong nó gọi là Outer Class (lớp bao)</a:t>
            </a:r>
            <a:endParaRPr lang="en-US" dirty="0" smtClean="0"/>
          </a:p>
          <a:p>
            <a:r>
              <a:rPr lang="vi-VN" dirty="0" smtClean="0"/>
              <a:t>Lớp ở bên trong Outer Class được chia làm </a:t>
            </a:r>
            <a:r>
              <a:rPr lang="en-US" dirty="0" smtClean="0"/>
              <a:t>3</a:t>
            </a:r>
            <a:r>
              <a:rPr lang="vi-VN" dirty="0" smtClean="0"/>
              <a:t> loại khác nhau:     </a:t>
            </a:r>
            <a:endParaRPr lang="en-US" dirty="0" smtClean="0"/>
          </a:p>
          <a:p>
            <a:pPr lvl="1">
              <a:buFont typeface="Work Sans Light" panose="020B0604020202020204" charset="0"/>
              <a:buChar char="†"/>
            </a:pPr>
            <a:r>
              <a:rPr lang="vi-VN" dirty="0" smtClean="0"/>
              <a:t>Non-static class, </a:t>
            </a:r>
            <a:endParaRPr lang="en-US" dirty="0" smtClean="0"/>
          </a:p>
          <a:p>
            <a:pPr lvl="1">
              <a:buFont typeface="Work Sans Light" panose="020B0604020202020204" charset="0"/>
              <a:buChar char="†"/>
            </a:pPr>
            <a:r>
              <a:rPr lang="vi-VN" dirty="0" smtClean="0"/>
              <a:t>Static class</a:t>
            </a:r>
            <a:endParaRPr lang="en-US" dirty="0" smtClean="0"/>
          </a:p>
          <a:p>
            <a:pPr lvl="1">
              <a:buFont typeface="Work Sans Light" panose="020B0604020202020204" charset="0"/>
              <a:buChar char="†"/>
            </a:pPr>
            <a:r>
              <a:rPr lang="vi-VN" dirty="0" smtClean="0"/>
              <a:t>MethodLocalInner: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13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432</Words>
  <Application>Microsoft Office PowerPoint</Application>
  <PresentationFormat>On-screen Show (16:9)</PresentationFormat>
  <Paragraphs>80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Times New Roman</vt:lpstr>
      <vt:lpstr>Roboto</vt:lpstr>
      <vt:lpstr>Wingdings</vt:lpstr>
      <vt:lpstr>Work Sans Light</vt:lpstr>
      <vt:lpstr>Work Sans</vt:lpstr>
      <vt:lpstr>Jacquenetta template</vt:lpstr>
      <vt:lpstr>Lớp ẩn danh</vt:lpstr>
      <vt:lpstr>1. Khái niệm</vt:lpstr>
      <vt:lpstr>? Nhận biết đâu là lớp ẩn danh</vt:lpstr>
      <vt:lpstr>PowerPoint Presentation</vt:lpstr>
      <vt:lpstr>Phân loại lớp ẩn danh</vt:lpstr>
      <vt:lpstr>Đặc điểm lớp ẩn danh</vt:lpstr>
      <vt:lpstr>Lớp lồng</vt:lpstr>
      <vt:lpstr>1. Khái niệm</vt:lpstr>
      <vt:lpstr>2. Phân loại</vt:lpstr>
      <vt:lpstr>Non-static class</vt:lpstr>
      <vt:lpstr>Static class</vt:lpstr>
      <vt:lpstr>Method Local Inner</vt:lpstr>
      <vt:lpstr>LAMBDA EXPRESSION</vt:lpstr>
      <vt:lpstr>Khái niệm:</vt:lpstr>
      <vt:lpstr>Cú pháp: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</dc:title>
  <cp:lastModifiedBy>Hao</cp:lastModifiedBy>
  <cp:revision>12</cp:revision>
  <dcterms:modified xsi:type="dcterms:W3CDTF">2022-08-03T13:59:31Z</dcterms:modified>
</cp:coreProperties>
</file>