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347" r:id="rId5"/>
    <p:sldId id="260" r:id="rId6"/>
    <p:sldId id="261" r:id="rId7"/>
    <p:sldId id="343" r:id="rId8"/>
    <p:sldId id="340" r:id="rId9"/>
    <p:sldId id="341" r:id="rId10"/>
    <p:sldId id="342" r:id="rId11"/>
    <p:sldId id="344" r:id="rId12"/>
    <p:sldId id="345" r:id="rId13"/>
    <p:sldId id="346" r:id="rId14"/>
    <p:sldId id="348" r:id="rId15"/>
    <p:sldId id="349" r:id="rId16"/>
    <p:sldId id="350" r:id="rId17"/>
    <p:sldId id="353" r:id="rId18"/>
    <p:sldId id="351" r:id="rId19"/>
    <p:sldId id="354" r:id="rId20"/>
    <p:sldId id="352" r:id="rId21"/>
    <p:sldId id="355" r:id="rId22"/>
    <p:sldId id="356" r:id="rId23"/>
    <p:sldId id="357" r:id="rId24"/>
    <p:sldId id="358" r:id="rId25"/>
    <p:sldId id="359" r:id="rId26"/>
    <p:sldId id="360" r:id="rId27"/>
    <p:sldId id="361" r:id="rId28"/>
    <p:sldId id="362" r:id="rId29"/>
    <p:sldId id="365" r:id="rId30"/>
    <p:sldId id="363" r:id="rId31"/>
    <p:sldId id="364" r:id="rId32"/>
    <p:sldId id="33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31590-8CC2-4B46-B805-5672622FBCB0}"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50365-A20A-4B79-9867-561393651F6F}" type="slidenum">
              <a:rPr lang="en-US" smtClean="0"/>
              <a:t>‹#›</a:t>
            </a:fld>
            <a:endParaRPr lang="en-US"/>
          </a:p>
        </p:txBody>
      </p:sp>
    </p:spTree>
    <p:extLst>
      <p:ext uri="{BB962C8B-B14F-4D97-AF65-F5344CB8AC3E}">
        <p14:creationId xmlns:p14="http://schemas.microsoft.com/office/powerpoint/2010/main" val="164183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8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6291-EDFD-4C5F-B376-D4B1E5403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C24DEB-B550-46B2-85EB-5BD09942CF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88497B-03FC-42B6-8835-6DACA0F23A7C}"/>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5" name="Footer Placeholder 4">
            <a:extLst>
              <a:ext uri="{FF2B5EF4-FFF2-40B4-BE49-F238E27FC236}">
                <a16:creationId xmlns:a16="http://schemas.microsoft.com/office/drawing/2014/main" id="{FB6AFC28-3689-42DC-9CD7-3CC1214F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85567-8D38-4C3F-8EB3-2E94033B932A}"/>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5377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5994-E47C-4FAD-AD86-A2AE95007C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CBF74-EEB6-4F90-891D-415D80F5EF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236B9-4ED7-47DB-B0E7-C380951DBDED}"/>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5" name="Footer Placeholder 4">
            <a:extLst>
              <a:ext uri="{FF2B5EF4-FFF2-40B4-BE49-F238E27FC236}">
                <a16:creationId xmlns:a16="http://schemas.microsoft.com/office/drawing/2014/main" id="{85C3067E-C24A-4FB7-8A99-1F18431C3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40B77-85A8-4B08-B496-7C621AC4C539}"/>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367611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59F766-2079-4E7E-AA9D-3E62AF931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ACBDF-FCB5-408D-B653-FA8B74632A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16A29-03D3-4FFA-A6BE-AAF66830BFD0}"/>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5" name="Footer Placeholder 4">
            <a:extLst>
              <a:ext uri="{FF2B5EF4-FFF2-40B4-BE49-F238E27FC236}">
                <a16:creationId xmlns:a16="http://schemas.microsoft.com/office/drawing/2014/main" id="{D309FD43-09EF-4AE7-BB22-D2A311DC2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D1BE9-2202-4986-9323-7931F6934F6A}"/>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136426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3507267" y="840200"/>
            <a:ext cx="5177600" cy="517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7240467" y="304800"/>
            <a:ext cx="1850800" cy="1850800"/>
          </a:xfrm>
          <a:prstGeom prst="ellipse">
            <a:avLst/>
          </a:prstGeom>
          <a:solidFill>
            <a:srgbClr val="FFB600">
              <a:alpha val="796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7877667" y="6214433"/>
            <a:ext cx="807200" cy="8072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3608867" y="5163505"/>
            <a:ext cx="1463600" cy="14636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775592" y="1028361"/>
            <a:ext cx="1032800" cy="10328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684868" y="2155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3227301" y="4816059"/>
            <a:ext cx="449200" cy="449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149979" y="2226844"/>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9091281" y="1784923"/>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8652" y="58327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3067482" y="13202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 name="Google Shape;21;p2"/>
          <p:cNvGrpSpPr/>
          <p:nvPr/>
        </p:nvGrpSpPr>
        <p:grpSpPr>
          <a:xfrm>
            <a:off x="4001434" y="5576165"/>
            <a:ext cx="678468" cy="63828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 name="Google Shape;24;p2"/>
          <p:cNvGrpSpPr/>
          <p:nvPr/>
        </p:nvGrpSpPr>
        <p:grpSpPr>
          <a:xfrm>
            <a:off x="7815691" y="675413"/>
            <a:ext cx="699967" cy="1109527"/>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grpSp>
      <p:sp>
        <p:nvSpPr>
          <p:cNvPr id="33" name="Google Shape;33;p2"/>
          <p:cNvSpPr txBox="1">
            <a:spLocks noGrp="1"/>
          </p:cNvSpPr>
          <p:nvPr>
            <p:ph type="ctrTitle"/>
          </p:nvPr>
        </p:nvSpPr>
        <p:spPr>
          <a:xfrm>
            <a:off x="3676333" y="1281800"/>
            <a:ext cx="4839200" cy="429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34" name="Google Shape;34;p2"/>
          <p:cNvSpPr/>
          <p:nvPr/>
        </p:nvSpPr>
        <p:spPr>
          <a:xfrm>
            <a:off x="3676329" y="1149293"/>
            <a:ext cx="401200" cy="401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679904" y="6343113"/>
            <a:ext cx="284000" cy="2840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326468" y="5832703"/>
            <a:ext cx="551200" cy="5512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9966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27"/>
        <p:cNvGrpSpPr/>
        <p:nvPr/>
      </p:nvGrpSpPr>
      <p:grpSpPr>
        <a:xfrm>
          <a:off x="0" y="0"/>
          <a:ext cx="0" cy="0"/>
          <a:chOff x="0" y="0"/>
          <a:chExt cx="0" cy="0"/>
        </a:xfrm>
      </p:grpSpPr>
      <p:sp>
        <p:nvSpPr>
          <p:cNvPr id="128" name="Google Shape;128;p6"/>
          <p:cNvSpPr/>
          <p:nvPr/>
        </p:nvSpPr>
        <p:spPr>
          <a:xfrm>
            <a:off x="542867" y="542767"/>
            <a:ext cx="11106400" cy="577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6"/>
          <p:cNvSpPr/>
          <p:nvPr/>
        </p:nvSpPr>
        <p:spPr>
          <a:xfrm>
            <a:off x="-222700" y="745967"/>
            <a:ext cx="3507200" cy="35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6"/>
          <p:cNvSpPr/>
          <p:nvPr/>
        </p:nvSpPr>
        <p:spPr>
          <a:xfrm>
            <a:off x="2416133" y="361867"/>
            <a:ext cx="1405600" cy="1405600"/>
          </a:xfrm>
          <a:prstGeom prst="ellipse">
            <a:avLst/>
          </a:prstGeom>
          <a:solidFill>
            <a:srgbClr val="FFB600">
              <a:alpha val="796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6"/>
          <p:cNvSpPr/>
          <p:nvPr/>
        </p:nvSpPr>
        <p:spPr>
          <a:xfrm>
            <a:off x="2272796" y="-172873"/>
            <a:ext cx="401200" cy="401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6"/>
          <p:cNvSpPr/>
          <p:nvPr/>
        </p:nvSpPr>
        <p:spPr>
          <a:xfrm>
            <a:off x="304800" y="3849667"/>
            <a:ext cx="807200" cy="807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6"/>
          <p:cNvSpPr/>
          <p:nvPr/>
        </p:nvSpPr>
        <p:spPr>
          <a:xfrm>
            <a:off x="2030537" y="4217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6"/>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6"/>
          <p:cNvSpPr/>
          <p:nvPr/>
        </p:nvSpPr>
        <p:spPr>
          <a:xfrm>
            <a:off x="11343325" y="3974861"/>
            <a:ext cx="1032800" cy="10328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6"/>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6"/>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6"/>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6"/>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6"/>
          <p:cNvSpPr/>
          <p:nvPr/>
        </p:nvSpPr>
        <p:spPr>
          <a:xfrm>
            <a:off x="122585" y="3849667"/>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6"/>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2" name="Google Shape;142;p6"/>
          <p:cNvGrpSpPr/>
          <p:nvPr/>
        </p:nvGrpSpPr>
        <p:grpSpPr>
          <a:xfrm>
            <a:off x="10856501" y="5970098"/>
            <a:ext cx="678468" cy="63828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 name="Google Shape;145;p6"/>
          <p:cNvGrpSpPr/>
          <p:nvPr/>
        </p:nvGrpSpPr>
        <p:grpSpPr>
          <a:xfrm>
            <a:off x="2853161" y="643387"/>
            <a:ext cx="531544" cy="84256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6"/>
          <p:cNvSpPr txBox="1">
            <a:spLocks noGrp="1"/>
          </p:cNvSpPr>
          <p:nvPr>
            <p:ph type="title"/>
          </p:nvPr>
        </p:nvSpPr>
        <p:spPr>
          <a:xfrm>
            <a:off x="192100" y="745967"/>
            <a:ext cx="2856000" cy="3507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3774567" y="1600200"/>
            <a:ext cx="3355200" cy="4160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156" name="Google Shape;156;p6"/>
          <p:cNvSpPr txBox="1">
            <a:spLocks noGrp="1"/>
          </p:cNvSpPr>
          <p:nvPr>
            <p:ph type="body" idx="2"/>
          </p:nvPr>
        </p:nvSpPr>
        <p:spPr>
          <a:xfrm>
            <a:off x="7534725" y="1600200"/>
            <a:ext cx="3562000" cy="4160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157" name="Google Shape;157;p6"/>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60923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Magenta">
  <p:cSld name="Blank Magenta">
    <p:spTree>
      <p:nvGrpSpPr>
        <p:cNvPr id="1" name="Shape 357"/>
        <p:cNvGrpSpPr/>
        <p:nvPr/>
      </p:nvGrpSpPr>
      <p:grpSpPr>
        <a:xfrm>
          <a:off x="0" y="0"/>
          <a:ext cx="0" cy="0"/>
          <a:chOff x="0" y="0"/>
          <a:chExt cx="0" cy="0"/>
        </a:xfrm>
      </p:grpSpPr>
      <p:sp>
        <p:nvSpPr>
          <p:cNvPr id="358" name="Google Shape;358;p14"/>
          <p:cNvSpPr/>
          <p:nvPr/>
        </p:nvSpPr>
        <p:spPr>
          <a:xfrm>
            <a:off x="542867" y="542767"/>
            <a:ext cx="11106400" cy="57724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14"/>
          <p:cNvSpPr/>
          <p:nvPr/>
        </p:nvSpPr>
        <p:spPr>
          <a:xfrm>
            <a:off x="290467" y="228333"/>
            <a:ext cx="1405600" cy="14056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14"/>
          <p:cNvSpPr/>
          <p:nvPr/>
        </p:nvSpPr>
        <p:spPr>
          <a:xfrm>
            <a:off x="1542635" y="-183032"/>
            <a:ext cx="531600" cy="5316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862967" y="450019"/>
            <a:ext cx="182400" cy="1824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14"/>
          <p:cNvSpPr/>
          <p:nvPr/>
        </p:nvSpPr>
        <p:spPr>
          <a:xfrm>
            <a:off x="650837" y="1779313"/>
            <a:ext cx="284000" cy="284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14"/>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1343325" y="3974861"/>
            <a:ext cx="1032800" cy="10328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4"/>
          <p:cNvSpPr/>
          <p:nvPr/>
        </p:nvSpPr>
        <p:spPr>
          <a:xfrm>
            <a:off x="10792135" y="5298587"/>
            <a:ext cx="551200" cy="5512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4"/>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4"/>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4"/>
          <p:cNvSpPr/>
          <p:nvPr/>
        </p:nvSpPr>
        <p:spPr>
          <a:xfrm>
            <a:off x="344385" y="21028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1" name="Google Shape;371;p14"/>
          <p:cNvGrpSpPr/>
          <p:nvPr/>
        </p:nvGrpSpPr>
        <p:grpSpPr>
          <a:xfrm>
            <a:off x="10856501" y="5970098"/>
            <a:ext cx="678468" cy="63828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a:off x="727495" y="509853"/>
            <a:ext cx="531544" cy="84256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3" name="Google Shape;383;p14"/>
          <p:cNvSpPr/>
          <p:nvPr/>
        </p:nvSpPr>
        <p:spPr>
          <a:xfrm>
            <a:off x="-156367" y="1129676"/>
            <a:ext cx="807200" cy="8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4"/>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02145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97"/>
        <p:cNvGrpSpPr/>
        <p:nvPr/>
      </p:nvGrpSpPr>
      <p:grpSpPr>
        <a:xfrm>
          <a:off x="0" y="0"/>
          <a:ext cx="0" cy="0"/>
          <a:chOff x="0" y="0"/>
          <a:chExt cx="0" cy="0"/>
        </a:xfrm>
      </p:grpSpPr>
      <p:sp>
        <p:nvSpPr>
          <p:cNvPr id="98" name="Google Shape;98;p5"/>
          <p:cNvSpPr/>
          <p:nvPr/>
        </p:nvSpPr>
        <p:spPr>
          <a:xfrm>
            <a:off x="542867" y="542767"/>
            <a:ext cx="11106400" cy="577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222700" y="745967"/>
            <a:ext cx="3507200" cy="35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5"/>
          <p:cNvSpPr/>
          <p:nvPr/>
        </p:nvSpPr>
        <p:spPr>
          <a:xfrm>
            <a:off x="2416133" y="361867"/>
            <a:ext cx="1405600" cy="1405600"/>
          </a:xfrm>
          <a:prstGeom prst="ellipse">
            <a:avLst/>
          </a:prstGeom>
          <a:solidFill>
            <a:srgbClr val="FFB600">
              <a:alpha val="796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5"/>
          <p:cNvSpPr/>
          <p:nvPr/>
        </p:nvSpPr>
        <p:spPr>
          <a:xfrm>
            <a:off x="2272796" y="-172873"/>
            <a:ext cx="401200" cy="401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5"/>
          <p:cNvSpPr/>
          <p:nvPr/>
        </p:nvSpPr>
        <p:spPr>
          <a:xfrm>
            <a:off x="304800" y="3849667"/>
            <a:ext cx="807200" cy="807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5"/>
          <p:cNvSpPr/>
          <p:nvPr/>
        </p:nvSpPr>
        <p:spPr>
          <a:xfrm>
            <a:off x="2030537" y="4217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5"/>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5"/>
          <p:cNvSpPr/>
          <p:nvPr/>
        </p:nvSpPr>
        <p:spPr>
          <a:xfrm>
            <a:off x="11343325" y="3974861"/>
            <a:ext cx="1032800" cy="10328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5"/>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5"/>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5"/>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5"/>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5"/>
          <p:cNvSpPr/>
          <p:nvPr/>
        </p:nvSpPr>
        <p:spPr>
          <a:xfrm>
            <a:off x="122585" y="3849667"/>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5"/>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5"/>
          <p:cNvGrpSpPr/>
          <p:nvPr/>
        </p:nvGrpSpPr>
        <p:grpSpPr>
          <a:xfrm>
            <a:off x="10856501" y="5970098"/>
            <a:ext cx="678468" cy="63828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 name="Google Shape;115;p5"/>
          <p:cNvGrpSpPr/>
          <p:nvPr/>
        </p:nvGrpSpPr>
        <p:grpSpPr>
          <a:xfrm>
            <a:off x="2853161" y="643387"/>
            <a:ext cx="531544" cy="84256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 name="Google Shape;124;p5"/>
          <p:cNvSpPr txBox="1">
            <a:spLocks noGrp="1"/>
          </p:cNvSpPr>
          <p:nvPr>
            <p:ph type="title"/>
          </p:nvPr>
        </p:nvSpPr>
        <p:spPr>
          <a:xfrm>
            <a:off x="192100" y="745967"/>
            <a:ext cx="2856000" cy="3507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3869167" y="1377867"/>
            <a:ext cx="7056400" cy="4356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1333"/>
              </a:spcBef>
              <a:spcAft>
                <a:spcPts val="0"/>
              </a:spcAft>
              <a:buSzPts val="2000"/>
              <a:buChar char="◦"/>
              <a:defRPr/>
            </a:lvl2pPr>
            <a:lvl3pPr marL="1828754" lvl="2" indent="-474121">
              <a:spcBef>
                <a:spcPts val="1333"/>
              </a:spcBef>
              <a:spcAft>
                <a:spcPts val="0"/>
              </a:spcAft>
              <a:buSzPts val="2000"/>
              <a:buChar char="◦"/>
              <a:defRPr/>
            </a:lvl3pPr>
            <a:lvl4pPr marL="2438339" lvl="3" indent="-474121">
              <a:spcBef>
                <a:spcPts val="1333"/>
              </a:spcBef>
              <a:spcAft>
                <a:spcPts val="0"/>
              </a:spcAft>
              <a:buSzPts val="2000"/>
              <a:buChar char="◦"/>
              <a:defRPr/>
            </a:lvl4pPr>
            <a:lvl5pPr marL="3047924" lvl="4" indent="-474121">
              <a:spcBef>
                <a:spcPts val="1333"/>
              </a:spcBef>
              <a:spcAft>
                <a:spcPts val="0"/>
              </a:spcAft>
              <a:buSzPts val="2000"/>
              <a:buChar char="◦"/>
              <a:defRPr/>
            </a:lvl5pPr>
            <a:lvl6pPr marL="3657509" lvl="5" indent="-474121">
              <a:spcBef>
                <a:spcPts val="1333"/>
              </a:spcBef>
              <a:spcAft>
                <a:spcPts val="0"/>
              </a:spcAft>
              <a:buSzPts val="2000"/>
              <a:buChar char="◦"/>
              <a:defRPr/>
            </a:lvl6pPr>
            <a:lvl7pPr marL="4267093" lvl="6" indent="-474121">
              <a:spcBef>
                <a:spcPts val="1333"/>
              </a:spcBef>
              <a:spcAft>
                <a:spcPts val="0"/>
              </a:spcAft>
              <a:buSzPts val="2000"/>
              <a:buChar char="◦"/>
              <a:defRPr/>
            </a:lvl7pPr>
            <a:lvl8pPr marL="4876678" lvl="7" indent="-474121">
              <a:spcBef>
                <a:spcPts val="1333"/>
              </a:spcBef>
              <a:spcAft>
                <a:spcPts val="0"/>
              </a:spcAft>
              <a:buSzPts val="2000"/>
              <a:buChar char="◦"/>
              <a:defRPr/>
            </a:lvl8pPr>
            <a:lvl9pPr marL="5486263" lvl="8" indent="-474121">
              <a:spcBef>
                <a:spcPts val="1333"/>
              </a:spcBef>
              <a:spcAft>
                <a:spcPts val="1333"/>
              </a:spcAft>
              <a:buSzPts val="2000"/>
              <a:buChar char="◦"/>
              <a:defRPr/>
            </a:lvl9pPr>
          </a:lstStyle>
          <a:p>
            <a:endParaRPr/>
          </a:p>
        </p:txBody>
      </p:sp>
      <p:sp>
        <p:nvSpPr>
          <p:cNvPr id="126" name="Google Shape;126;p5"/>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9641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7"/>
        <p:cNvGrpSpPr/>
        <p:nvPr/>
      </p:nvGrpSpPr>
      <p:grpSpPr>
        <a:xfrm>
          <a:off x="0" y="0"/>
          <a:ext cx="0" cy="0"/>
          <a:chOff x="0" y="0"/>
          <a:chExt cx="0" cy="0"/>
        </a:xfrm>
      </p:grpSpPr>
      <p:sp>
        <p:nvSpPr>
          <p:cNvPr id="68" name="Google Shape;68;p4"/>
          <p:cNvSpPr/>
          <p:nvPr/>
        </p:nvSpPr>
        <p:spPr>
          <a:xfrm>
            <a:off x="542867" y="542767"/>
            <a:ext cx="11106400" cy="5772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5082400" y="-259733"/>
            <a:ext cx="2027200" cy="202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6642867" y="979700"/>
            <a:ext cx="1032800" cy="10328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4626599" y="1081297"/>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4146500" y="205891"/>
            <a:ext cx="678400" cy="6784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7194037" y="-11425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187200" y="5045605"/>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10772401" y="5888301"/>
            <a:ext cx="1172400" cy="11724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542867" y="6268599"/>
            <a:ext cx="449200" cy="449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62101" y="5497761"/>
            <a:ext cx="390400" cy="3904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4"/>
          <p:cNvSpPr/>
          <p:nvPr/>
        </p:nvSpPr>
        <p:spPr>
          <a:xfrm>
            <a:off x="10400729" y="6204411"/>
            <a:ext cx="284000" cy="2840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4"/>
          <p:cNvSpPr/>
          <p:nvPr/>
        </p:nvSpPr>
        <p:spPr>
          <a:xfrm>
            <a:off x="11295996" y="5604303"/>
            <a:ext cx="125200" cy="1252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4"/>
          <p:cNvSpPr/>
          <p:nvPr/>
        </p:nvSpPr>
        <p:spPr>
          <a:xfrm>
            <a:off x="704879" y="4679033"/>
            <a:ext cx="284000" cy="284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11103717" y="6219617"/>
            <a:ext cx="509659" cy="509659"/>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 name="Google Shape;82;p4"/>
          <p:cNvGrpSpPr/>
          <p:nvPr/>
        </p:nvGrpSpPr>
        <p:grpSpPr>
          <a:xfrm>
            <a:off x="205367" y="5458265"/>
            <a:ext cx="678468" cy="63828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 name="Google Shape;85;p4"/>
          <p:cNvGrpSpPr/>
          <p:nvPr/>
        </p:nvGrpSpPr>
        <p:grpSpPr>
          <a:xfrm>
            <a:off x="6963951" y="1186297"/>
            <a:ext cx="390564" cy="619047"/>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4" name="Google Shape;94;p4"/>
          <p:cNvSpPr txBox="1">
            <a:spLocks noGrp="1"/>
          </p:cNvSpPr>
          <p:nvPr>
            <p:ph type="body" idx="1"/>
          </p:nvPr>
        </p:nvSpPr>
        <p:spPr>
          <a:xfrm>
            <a:off x="1656367" y="2272800"/>
            <a:ext cx="8879600" cy="10932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Clr>
                <a:schemeClr val="dk1"/>
              </a:buClr>
              <a:buSzPts val="3000"/>
              <a:buChar char="○"/>
              <a:defRPr sz="4000" i="1"/>
            </a:lvl1pPr>
            <a:lvl2pPr marL="1219170" lvl="1" indent="-558786" algn="ctr" rtl="0">
              <a:spcBef>
                <a:spcPts val="1333"/>
              </a:spcBef>
              <a:spcAft>
                <a:spcPts val="0"/>
              </a:spcAft>
              <a:buClr>
                <a:schemeClr val="dk1"/>
              </a:buClr>
              <a:buSzPts val="3000"/>
              <a:buChar char="◦"/>
              <a:defRPr sz="4000" i="1"/>
            </a:lvl2pPr>
            <a:lvl3pPr marL="1828754" lvl="2" indent="-558786" algn="ctr" rtl="0">
              <a:spcBef>
                <a:spcPts val="1333"/>
              </a:spcBef>
              <a:spcAft>
                <a:spcPts val="0"/>
              </a:spcAft>
              <a:buClr>
                <a:schemeClr val="dk1"/>
              </a:buClr>
              <a:buSzPts val="3000"/>
              <a:buChar char="◦"/>
              <a:defRPr sz="4000" i="1"/>
            </a:lvl3pPr>
            <a:lvl4pPr marL="2438339" lvl="3" indent="-558786" algn="ctr" rtl="0">
              <a:spcBef>
                <a:spcPts val="1333"/>
              </a:spcBef>
              <a:spcAft>
                <a:spcPts val="0"/>
              </a:spcAft>
              <a:buSzPts val="3000"/>
              <a:buChar char="◦"/>
              <a:defRPr sz="4000" i="1"/>
            </a:lvl4pPr>
            <a:lvl5pPr marL="3047924" lvl="4" indent="-558786" algn="ctr" rtl="0">
              <a:spcBef>
                <a:spcPts val="1333"/>
              </a:spcBef>
              <a:spcAft>
                <a:spcPts val="0"/>
              </a:spcAft>
              <a:buSzPts val="3000"/>
              <a:buChar char="◦"/>
              <a:defRPr sz="4000" i="1"/>
            </a:lvl5pPr>
            <a:lvl6pPr marL="3657509" lvl="5" indent="-558786" algn="ctr" rtl="0">
              <a:spcBef>
                <a:spcPts val="1333"/>
              </a:spcBef>
              <a:spcAft>
                <a:spcPts val="0"/>
              </a:spcAft>
              <a:buSzPts val="3000"/>
              <a:buChar char="◦"/>
              <a:defRPr sz="4000" i="1"/>
            </a:lvl6pPr>
            <a:lvl7pPr marL="4267093" lvl="6" indent="-558786" algn="ctr" rtl="0">
              <a:spcBef>
                <a:spcPts val="1333"/>
              </a:spcBef>
              <a:spcAft>
                <a:spcPts val="0"/>
              </a:spcAft>
              <a:buSzPts val="3000"/>
              <a:buChar char="◦"/>
              <a:defRPr sz="4000" i="1"/>
            </a:lvl7pPr>
            <a:lvl8pPr marL="4876678" lvl="7" indent="-558786" algn="ctr" rtl="0">
              <a:spcBef>
                <a:spcPts val="1333"/>
              </a:spcBef>
              <a:spcAft>
                <a:spcPts val="0"/>
              </a:spcAft>
              <a:buSzPts val="3000"/>
              <a:buChar char="◦"/>
              <a:defRPr sz="4000" i="1"/>
            </a:lvl8pPr>
            <a:lvl9pPr marL="5486263" lvl="8" indent="-558786" algn="ctr">
              <a:spcBef>
                <a:spcPts val="1333"/>
              </a:spcBef>
              <a:spcAft>
                <a:spcPts val="1333"/>
              </a:spcAft>
              <a:buSzPts val="3000"/>
              <a:buChar char="◦"/>
              <a:defRPr sz="4000" i="1"/>
            </a:lvl9pPr>
          </a:lstStyle>
          <a:p>
            <a:endParaRPr/>
          </a:p>
        </p:txBody>
      </p:sp>
      <p:sp>
        <p:nvSpPr>
          <p:cNvPr id="95" name="Google Shape;95;p4"/>
          <p:cNvSpPr txBox="1"/>
          <p:nvPr/>
        </p:nvSpPr>
        <p:spPr>
          <a:xfrm>
            <a:off x="4791200" y="11907"/>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b="1">
                <a:solidFill>
                  <a:srgbClr val="FFFFFF"/>
                </a:solidFill>
              </a:rPr>
              <a:t>“</a:t>
            </a:r>
            <a:endParaRPr sz="12800" b="1">
              <a:solidFill>
                <a:srgbClr val="FFFFFF"/>
              </a:solidFill>
            </a:endParaRPr>
          </a:p>
        </p:txBody>
      </p:sp>
      <p:sp>
        <p:nvSpPr>
          <p:cNvPr id="96" name="Google Shape;96;p4"/>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4623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0555-DAB6-41AF-A6C5-537ED8127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D823F-3AE2-4422-903A-E4C681D4E5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50D25-144A-458B-AD00-45A25245245C}"/>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5" name="Footer Placeholder 4">
            <a:extLst>
              <a:ext uri="{FF2B5EF4-FFF2-40B4-BE49-F238E27FC236}">
                <a16:creationId xmlns:a16="http://schemas.microsoft.com/office/drawing/2014/main" id="{08F0170B-9BD3-483A-9188-5A3C2C64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73AEC-41AD-4B8F-BFA3-18B8336A3B0E}"/>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23664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DC87-DEDB-45F5-A18D-A7341193F1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FE628B-30BB-4B79-9E3B-5D3BE1387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18E939-16FE-4C35-8F66-9DED83F99E89}"/>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5" name="Footer Placeholder 4">
            <a:extLst>
              <a:ext uri="{FF2B5EF4-FFF2-40B4-BE49-F238E27FC236}">
                <a16:creationId xmlns:a16="http://schemas.microsoft.com/office/drawing/2014/main" id="{149524B0-C409-42DE-879F-317782DDD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2D9E-F306-4F00-9FB7-50729B08CD22}"/>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289288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843E-40A1-4CDB-A89B-3BC2BD58AB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BF8F5-877C-4677-A5B8-7BB259075C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514874-BB5B-4A59-A564-1D7D32A4DF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57766-FA68-4C53-A4D4-1F651BA7D8CD}"/>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6" name="Footer Placeholder 5">
            <a:extLst>
              <a:ext uri="{FF2B5EF4-FFF2-40B4-BE49-F238E27FC236}">
                <a16:creationId xmlns:a16="http://schemas.microsoft.com/office/drawing/2014/main" id="{62539D2A-B60E-4BE9-95FF-609DCEA61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5C6CC-822D-4A29-86AA-AEFD8C93422A}"/>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69684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0E57-7D2E-4816-8C84-E199AA4B25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F5E48-E87B-4B9A-86E3-3EBA44DA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418D41-5B08-4023-B639-068FA92EBE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335381-6C76-4552-BC2F-E4941190B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416A3A-01E5-446F-A5B0-8E2CF81326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A9F0EC-3BE4-49D2-9C31-05F41BA26CB7}"/>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8" name="Footer Placeholder 7">
            <a:extLst>
              <a:ext uri="{FF2B5EF4-FFF2-40B4-BE49-F238E27FC236}">
                <a16:creationId xmlns:a16="http://schemas.microsoft.com/office/drawing/2014/main" id="{33875AE9-D4B1-4C3E-970D-1ECED1197E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C9DF3-830A-4930-B60E-19B739D99F96}"/>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363157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F6CD-1AAA-48BE-B628-DFF102F866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AC1E80-B787-43D4-9970-BE59E5C6A6C4}"/>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4" name="Footer Placeholder 3">
            <a:extLst>
              <a:ext uri="{FF2B5EF4-FFF2-40B4-BE49-F238E27FC236}">
                <a16:creationId xmlns:a16="http://schemas.microsoft.com/office/drawing/2014/main" id="{E93DB40A-C13A-4FC7-B146-E3CE135DF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FAF0FC-9490-41A5-BDDA-3FDB182E9E40}"/>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282821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B68F3-76B7-4D16-8BBA-D999E45E2E91}"/>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3" name="Footer Placeholder 2">
            <a:extLst>
              <a:ext uri="{FF2B5EF4-FFF2-40B4-BE49-F238E27FC236}">
                <a16:creationId xmlns:a16="http://schemas.microsoft.com/office/drawing/2014/main" id="{7748FF1F-311F-4346-A369-5E5DB23A34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C2005-B2F0-4FFD-8A59-36B723063D33}"/>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15681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3977-63C6-42B3-808D-66B1A136E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60B43A-4DAC-4C4A-BC6D-7F620C13D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FA7AA-0CAC-43D8-AC83-C98BB3E15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FBF8CC-9983-4553-A273-6943A0E29750}"/>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6" name="Footer Placeholder 5">
            <a:extLst>
              <a:ext uri="{FF2B5EF4-FFF2-40B4-BE49-F238E27FC236}">
                <a16:creationId xmlns:a16="http://schemas.microsoft.com/office/drawing/2014/main" id="{6B97AC07-A1B7-4439-97D4-0E925ADD6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91578-BC38-492E-92C0-75C6FDCC0825}"/>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132018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7714-B699-4AAD-98E3-A7CB86905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B017E2-E187-4C6A-B9AB-2FC9338A2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2AFA8E-372F-414A-B2B4-6C5A84936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5AA79B-53AE-4D1E-A343-1ECDB0B7AEE7}"/>
              </a:ext>
            </a:extLst>
          </p:cNvPr>
          <p:cNvSpPr>
            <a:spLocks noGrp="1"/>
          </p:cNvSpPr>
          <p:nvPr>
            <p:ph type="dt" sz="half" idx="10"/>
          </p:nvPr>
        </p:nvSpPr>
        <p:spPr/>
        <p:txBody>
          <a:bodyPr/>
          <a:lstStyle/>
          <a:p>
            <a:fld id="{85AFDAD7-DE9D-4F37-8284-945725BBD3C7}" type="datetimeFigureOut">
              <a:rPr lang="en-US" smtClean="0"/>
              <a:t>6/17/2024</a:t>
            </a:fld>
            <a:endParaRPr lang="en-US"/>
          </a:p>
        </p:txBody>
      </p:sp>
      <p:sp>
        <p:nvSpPr>
          <p:cNvPr id="6" name="Footer Placeholder 5">
            <a:extLst>
              <a:ext uri="{FF2B5EF4-FFF2-40B4-BE49-F238E27FC236}">
                <a16:creationId xmlns:a16="http://schemas.microsoft.com/office/drawing/2014/main" id="{2B8347C5-8113-4196-A1C1-5A6C50DC9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D3FB9-2F1A-4AD9-93AF-11CD2410C84F}"/>
              </a:ext>
            </a:extLst>
          </p:cNvPr>
          <p:cNvSpPr>
            <a:spLocks noGrp="1"/>
          </p:cNvSpPr>
          <p:nvPr>
            <p:ph type="sldNum" sz="quarter" idx="12"/>
          </p:nvPr>
        </p:nvSpPr>
        <p:spPr/>
        <p:txBody>
          <a:bodyPr/>
          <a:lstStyle/>
          <a:p>
            <a:fld id="{2EFAA74E-9E92-4A53-9EA8-D474984AE730}" type="slidenum">
              <a:rPr lang="en-US" smtClean="0"/>
              <a:t>‹#›</a:t>
            </a:fld>
            <a:endParaRPr lang="en-US"/>
          </a:p>
        </p:txBody>
      </p:sp>
    </p:spTree>
    <p:extLst>
      <p:ext uri="{BB962C8B-B14F-4D97-AF65-F5344CB8AC3E}">
        <p14:creationId xmlns:p14="http://schemas.microsoft.com/office/powerpoint/2010/main" val="283519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E8B80-69A0-46FC-9C9A-D2D6ABEF5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DC2B5A-0D4A-428A-98B6-BB76029056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897B3-26F7-4088-82AF-320A0A61C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FDAD7-DE9D-4F37-8284-945725BBD3C7}" type="datetimeFigureOut">
              <a:rPr lang="en-US" smtClean="0"/>
              <a:t>6/17/2024</a:t>
            </a:fld>
            <a:endParaRPr lang="en-US"/>
          </a:p>
        </p:txBody>
      </p:sp>
      <p:sp>
        <p:nvSpPr>
          <p:cNvPr id="5" name="Footer Placeholder 4">
            <a:extLst>
              <a:ext uri="{FF2B5EF4-FFF2-40B4-BE49-F238E27FC236}">
                <a16:creationId xmlns:a16="http://schemas.microsoft.com/office/drawing/2014/main" id="{AC5A51BF-5345-40B6-BD57-9CCE0E5AC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0DD857-6A7F-4933-869D-3EF322CDFD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A74E-9E92-4A53-9EA8-D474984AE730}" type="slidenum">
              <a:rPr lang="en-US" smtClean="0"/>
              <a:t>‹#›</a:t>
            </a:fld>
            <a:endParaRPr lang="en-US"/>
          </a:p>
        </p:txBody>
      </p:sp>
    </p:spTree>
    <p:extLst>
      <p:ext uri="{BB962C8B-B14F-4D97-AF65-F5344CB8AC3E}">
        <p14:creationId xmlns:p14="http://schemas.microsoft.com/office/powerpoint/2010/main" val="304829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3569676" y="1749670"/>
            <a:ext cx="5090747" cy="4220308"/>
          </a:xfrm>
          <a:prstGeom prst="rect">
            <a:avLst/>
          </a:prstGeom>
        </p:spPr>
        <p:txBody>
          <a:bodyPr spcFirstLastPara="1" vert="horz" wrap="square" lIns="121900" tIns="121900" rIns="121900" bIns="121900" rtlCol="0" anchor="ctr" anchorCtr="0">
            <a:noAutofit/>
          </a:bodyPr>
          <a:lstStyle/>
          <a:p>
            <a:r>
              <a:rPr lang="vi-VN" b="1" dirty="0"/>
              <a:t>XÂY DỰNG ỨNG DỤNG </a:t>
            </a:r>
            <a:br>
              <a:rPr lang="en-US" dirty="0"/>
            </a:br>
            <a:r>
              <a:rPr lang="vi-VN" b="1" dirty="0"/>
              <a:t>HỌC TIẾNG ANH</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093572D-F3D1-E0F4-5CC5-325902EA6234}"/>
              </a:ext>
            </a:extLst>
          </p:cNvPr>
          <p:cNvSpPr txBox="1"/>
          <p:nvPr/>
        </p:nvSpPr>
        <p:spPr>
          <a:xfrm>
            <a:off x="3909171" y="5301476"/>
            <a:ext cx="4373657" cy="461665"/>
          </a:xfrm>
          <a:prstGeom prst="rect">
            <a:avLst/>
          </a:prstGeom>
          <a:noFill/>
        </p:spPr>
        <p:txBody>
          <a:bodyPr wrap="square" rtlCol="0">
            <a:spAutoFit/>
          </a:bodyPr>
          <a:lstStyle/>
          <a:p>
            <a:r>
              <a:rPr lang="en-US" sz="2400" b="1"/>
              <a:t>GVHD: </a:t>
            </a:r>
            <a:r>
              <a:rPr lang="en-US" sz="2400"/>
              <a:t>TS.Nguyễn Thị Bích Ngân</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3.KIẾN TRÚC GIAO DIỆN</a:t>
            </a:r>
          </a:p>
        </p:txBody>
      </p:sp>
    </p:spTree>
    <p:extLst>
      <p:ext uri="{BB962C8B-B14F-4D97-AF65-F5344CB8AC3E}">
        <p14:creationId xmlns:p14="http://schemas.microsoft.com/office/powerpoint/2010/main" val="881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SƠ ĐỒ </a:t>
            </a:r>
            <a:br>
              <a:rPr lang="en-US" dirty="0"/>
            </a:br>
            <a:r>
              <a:rPr lang="en-US" dirty="0"/>
              <a:t>USE CASE</a:t>
            </a:r>
          </a:p>
        </p:txBody>
      </p:sp>
      <p:sp>
        <p:nvSpPr>
          <p:cNvPr id="3" name="Text Placeholder 2"/>
          <p:cNvSpPr>
            <a:spLocks noGrp="1"/>
          </p:cNvSpPr>
          <p:nvPr>
            <p:ph type="body" idx="1"/>
          </p:nvPr>
        </p:nvSpPr>
        <p:spPr/>
        <p:txBody>
          <a:bodyPr/>
          <a:lstStyle/>
          <a:p>
            <a:r>
              <a:rPr lang="en-US" dirty="0"/>
              <a:t>Use case </a:t>
            </a:r>
            <a:r>
              <a:rPr lang="en-US" dirty="0" err="1"/>
              <a:t>nghiệp</a:t>
            </a:r>
            <a:r>
              <a:rPr lang="en-US" dirty="0"/>
              <a:t> </a:t>
            </a:r>
            <a:r>
              <a:rPr lang="en-US" dirty="0" err="1"/>
              <a:t>vụ</a:t>
            </a:r>
            <a:endParaRPr lang="en-US" dirty="0"/>
          </a:p>
          <a:p>
            <a:pPr marL="152396" indent="0">
              <a:buNone/>
            </a:pPr>
            <a:endParaRPr lang="en-US" dirty="0"/>
          </a:p>
        </p:txBody>
      </p:sp>
      <p:sp>
        <p:nvSpPr>
          <p:cNvPr id="4" name="Text Placeholder 3"/>
          <p:cNvSpPr>
            <a:spLocks noGrp="1"/>
          </p:cNvSpPr>
          <p:nvPr>
            <p:ph type="body" idx="2"/>
          </p:nvPr>
        </p:nvSpPr>
        <p:spPr>
          <a:xfrm>
            <a:off x="7534724" y="1600200"/>
            <a:ext cx="4123875" cy="4160400"/>
          </a:xfrm>
        </p:spPr>
        <p:txBody>
          <a:bodyPr/>
          <a:lstStyle/>
          <a:p>
            <a:r>
              <a:rPr lang="en-US" dirty="0"/>
              <a:t>Use Case </a:t>
            </a:r>
            <a:r>
              <a:rPr lang="en-US" dirty="0" err="1"/>
              <a:t>Hệ</a:t>
            </a:r>
            <a:r>
              <a:rPr lang="en-US" dirty="0"/>
              <a:t> </a:t>
            </a:r>
            <a:r>
              <a:rPr lang="en-US" dirty="0" err="1"/>
              <a:t>Thống</a:t>
            </a:r>
            <a:endParaRPr lang="en-US" dirty="0"/>
          </a:p>
          <a:p>
            <a:endParaRPr lang="en-US" dirty="0"/>
          </a:p>
        </p:txBody>
      </p:sp>
      <p:pic>
        <p:nvPicPr>
          <p:cNvPr id="5" name="Picture 4"/>
          <p:cNvPicPr/>
          <p:nvPr/>
        </p:nvPicPr>
        <p:blipFill>
          <a:blip r:embed="rId2"/>
          <a:stretch>
            <a:fillRect/>
          </a:stretch>
        </p:blipFill>
        <p:spPr>
          <a:xfrm>
            <a:off x="3453058" y="2391410"/>
            <a:ext cx="3484074" cy="27872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descr="A diagram of a network&#10;&#10;Description automatically generated"/>
          <p:cNvPicPr/>
          <p:nvPr/>
        </p:nvPicPr>
        <p:blipFill>
          <a:blip r:embed="rId3"/>
          <a:stretch>
            <a:fillRect/>
          </a:stretch>
        </p:blipFill>
        <p:spPr>
          <a:xfrm>
            <a:off x="7342089" y="2391409"/>
            <a:ext cx="4043949" cy="27872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379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SƠ ĐỒ </a:t>
            </a:r>
            <a:br>
              <a:rPr lang="en-US" dirty="0"/>
            </a:br>
            <a:r>
              <a:rPr lang="en-US" dirty="0"/>
              <a:t>LỚP MỨC </a:t>
            </a:r>
            <a:br>
              <a:rPr lang="en-US" dirty="0"/>
            </a:br>
            <a:r>
              <a:rPr lang="en-US" dirty="0"/>
              <a:t>PHÂN TÍCH</a:t>
            </a:r>
          </a:p>
        </p:txBody>
      </p:sp>
      <p:sp>
        <p:nvSpPr>
          <p:cNvPr id="3" name="Text Placeholder 2"/>
          <p:cNvSpPr>
            <a:spLocks noGrp="1"/>
          </p:cNvSpPr>
          <p:nvPr>
            <p:ph type="body" idx="1"/>
          </p:nvPr>
        </p:nvSpPr>
        <p:spPr/>
        <p:txBody>
          <a:bodyPr/>
          <a:lstStyle/>
          <a:p>
            <a:endParaRPr lang="en-US" dirty="0"/>
          </a:p>
        </p:txBody>
      </p:sp>
      <p:pic>
        <p:nvPicPr>
          <p:cNvPr id="4" name="Picture 3" descr="A screenshot of a computer&#10;&#10;Description automatically generated"/>
          <p:cNvPicPr/>
          <p:nvPr/>
        </p:nvPicPr>
        <p:blipFill>
          <a:blip r:embed="rId2"/>
          <a:stretch>
            <a:fillRect/>
          </a:stretch>
        </p:blipFill>
        <p:spPr>
          <a:xfrm>
            <a:off x="3800792" y="1249216"/>
            <a:ext cx="6969785" cy="4485051"/>
          </a:xfrm>
          <a:prstGeom prst="rect">
            <a:avLst/>
          </a:prstGeom>
        </p:spPr>
      </p:pic>
    </p:spTree>
    <p:extLst>
      <p:ext uri="{BB962C8B-B14F-4D97-AF65-F5344CB8AC3E}">
        <p14:creationId xmlns:p14="http://schemas.microsoft.com/office/powerpoint/2010/main" val="245831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SƠ ĐỒ LỚP MỨC THIẾT KẾ</a:t>
            </a:r>
          </a:p>
        </p:txBody>
      </p:sp>
      <p:sp>
        <p:nvSpPr>
          <p:cNvPr id="3" name="Text Placeholder 2"/>
          <p:cNvSpPr>
            <a:spLocks noGrp="1"/>
          </p:cNvSpPr>
          <p:nvPr>
            <p:ph type="body" idx="1"/>
          </p:nvPr>
        </p:nvSpPr>
        <p:spPr/>
        <p:txBody>
          <a:bodyPr/>
          <a:lstStyle/>
          <a:p>
            <a:endParaRPr lang="en-US" dirty="0"/>
          </a:p>
        </p:txBody>
      </p:sp>
      <p:pic>
        <p:nvPicPr>
          <p:cNvPr id="4" name="Picture 3" descr="A screenshot of a computer&#10;&#10;Description automatically generated"/>
          <p:cNvPicPr/>
          <p:nvPr/>
        </p:nvPicPr>
        <p:blipFill>
          <a:blip r:embed="rId2"/>
          <a:stretch>
            <a:fillRect/>
          </a:stretch>
        </p:blipFill>
        <p:spPr>
          <a:xfrm>
            <a:off x="3765623" y="1377867"/>
            <a:ext cx="6952200" cy="4356400"/>
          </a:xfrm>
          <a:prstGeom prst="rect">
            <a:avLst/>
          </a:prstGeom>
        </p:spPr>
      </p:pic>
    </p:spTree>
    <p:extLst>
      <p:ext uri="{BB962C8B-B14F-4D97-AF65-F5344CB8AC3E}">
        <p14:creationId xmlns:p14="http://schemas.microsoft.com/office/powerpoint/2010/main" val="142151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THIẾT KẾ GIAO DIỆN NGƯỜI DÙNG</a:t>
            </a:r>
          </a:p>
        </p:txBody>
      </p:sp>
    </p:spTree>
    <p:extLst>
      <p:ext uri="{BB962C8B-B14F-4D97-AF65-F5344CB8AC3E}">
        <p14:creationId xmlns:p14="http://schemas.microsoft.com/office/powerpoint/2010/main" val="31807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ĐĂNG NHẬP</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5530363" y="836953"/>
            <a:ext cx="2936630" cy="5282494"/>
          </a:xfrm>
          <a:prstGeom prst="rect">
            <a:avLst/>
          </a:prstGeom>
          <a:noFill/>
          <a:ln>
            <a:noFill/>
          </a:ln>
        </p:spPr>
      </p:pic>
    </p:spTree>
    <p:extLst>
      <p:ext uri="{BB962C8B-B14F-4D97-AF65-F5344CB8AC3E}">
        <p14:creationId xmlns:p14="http://schemas.microsoft.com/office/powerpoint/2010/main" val="4115575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TRANG CHỦ</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bwMode="auto">
          <a:xfrm>
            <a:off x="4132385" y="745967"/>
            <a:ext cx="2769577" cy="5292969"/>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bwMode="auto">
          <a:xfrm>
            <a:off x="7542626" y="745967"/>
            <a:ext cx="2691619" cy="5292969"/>
          </a:xfrm>
          <a:prstGeom prst="rect">
            <a:avLst/>
          </a:prstGeom>
          <a:noFill/>
          <a:ln>
            <a:noFill/>
          </a:ln>
        </p:spPr>
      </p:pic>
    </p:spTree>
    <p:extLst>
      <p:ext uri="{BB962C8B-B14F-4D97-AF65-F5344CB8AC3E}">
        <p14:creationId xmlns:p14="http://schemas.microsoft.com/office/powerpoint/2010/main" val="4043828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TRANG CHỦ</a:t>
            </a: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bwMode="auto">
          <a:xfrm>
            <a:off x="7631722" y="745966"/>
            <a:ext cx="2664069" cy="5292969"/>
          </a:xfrm>
          <a:prstGeom prst="rect">
            <a:avLst/>
          </a:prstGeom>
          <a:noFill/>
          <a:ln>
            <a:noFill/>
          </a:ln>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bwMode="auto">
          <a:xfrm>
            <a:off x="4271889" y="745966"/>
            <a:ext cx="2674034" cy="5292969"/>
          </a:xfrm>
          <a:prstGeom prst="rect">
            <a:avLst/>
          </a:prstGeom>
          <a:noFill/>
          <a:ln>
            <a:noFill/>
          </a:ln>
        </p:spPr>
      </p:pic>
    </p:spTree>
    <p:extLst>
      <p:ext uri="{BB962C8B-B14F-4D97-AF65-F5344CB8AC3E}">
        <p14:creationId xmlns:p14="http://schemas.microsoft.com/office/powerpoint/2010/main" val="2466326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TỪ VỰNG</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bwMode="auto">
          <a:xfrm>
            <a:off x="5265420" y="1629092"/>
            <a:ext cx="1661160" cy="3599815"/>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bwMode="auto">
          <a:xfrm>
            <a:off x="7867943" y="1743393"/>
            <a:ext cx="1661160" cy="3599815"/>
          </a:xfrm>
          <a:prstGeom prst="rect">
            <a:avLst/>
          </a:prstGeom>
          <a:noFill/>
          <a:ln>
            <a:noFill/>
          </a:ln>
        </p:spPr>
      </p:pic>
    </p:spTree>
    <p:extLst>
      <p:ext uri="{BB962C8B-B14F-4D97-AF65-F5344CB8AC3E}">
        <p14:creationId xmlns:p14="http://schemas.microsoft.com/office/powerpoint/2010/main" val="159686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TỪ VỰNG</a:t>
            </a:r>
          </a:p>
        </p:txBody>
      </p:sp>
      <p:pic>
        <p:nvPicPr>
          <p:cNvPr id="5" name="Picture 4" descr="A screenshot of a cell phone&#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5283517" y="1668145"/>
            <a:ext cx="1624965" cy="3521710"/>
          </a:xfrm>
          <a:prstGeom prst="rect">
            <a:avLst/>
          </a:prstGeom>
        </p:spPr>
      </p:pic>
      <p:pic>
        <p:nvPicPr>
          <p:cNvPr id="8" name="Picture 7" descr="A screen shot of a phone&#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7642395" y="1668145"/>
            <a:ext cx="1619885" cy="3510280"/>
          </a:xfrm>
          <a:prstGeom prst="rect">
            <a:avLst/>
          </a:prstGeom>
        </p:spPr>
      </p:pic>
    </p:spTree>
    <p:extLst>
      <p:ext uri="{BB962C8B-B14F-4D97-AF65-F5344CB8AC3E}">
        <p14:creationId xmlns:p14="http://schemas.microsoft.com/office/powerpoint/2010/main" val="422075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92100" y="745967"/>
            <a:ext cx="3219769" cy="3507200"/>
          </a:xfrm>
          <a:prstGeom prst="rect">
            <a:avLst/>
          </a:prstGeom>
        </p:spPr>
        <p:txBody>
          <a:bodyPr spcFirstLastPara="1" vert="horz" wrap="square" lIns="121900" tIns="121900" rIns="121900" bIns="121900" rtlCol="0" anchor="ctr" anchorCtr="0">
            <a:noAutofit/>
          </a:bodyPr>
          <a:lstStyle/>
          <a:p>
            <a:r>
              <a:rPr lang="en" sz="4800">
                <a:latin typeface="Times New Roman" panose="02020603050405020304" pitchFamily="18" charset="0"/>
                <a:cs typeface="Times New Roman" panose="02020603050405020304" pitchFamily="18" charset="0"/>
              </a:rPr>
              <a:t>NHÓM 6</a:t>
            </a:r>
            <a:endParaRPr sz="4800" dirty="0">
              <a:latin typeface="Times New Roman" panose="02020603050405020304" pitchFamily="18" charset="0"/>
              <a:cs typeface="Times New Roman" panose="02020603050405020304" pitchFamily="18" charset="0"/>
            </a:endParaRPr>
          </a:p>
        </p:txBody>
      </p:sp>
      <p:sp>
        <p:nvSpPr>
          <p:cNvPr id="396" name="Google Shape;396;p16"/>
          <p:cNvSpPr txBox="1">
            <a:spLocks noGrp="1"/>
          </p:cNvSpPr>
          <p:nvPr>
            <p:ph type="body" idx="1"/>
          </p:nvPr>
        </p:nvSpPr>
        <p:spPr>
          <a:xfrm>
            <a:off x="3774567" y="1890467"/>
            <a:ext cx="3355200" cy="3159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endParaRPr sz="1600" dirty="0"/>
          </a:p>
          <a:p>
            <a:pPr marL="0" indent="0">
              <a:buClr>
                <a:schemeClr val="dk1"/>
              </a:buClr>
              <a:buSzPts val="1100"/>
              <a:buNone/>
            </a:pPr>
            <a:endParaRPr sz="1600" dirty="0"/>
          </a:p>
          <a:p>
            <a:pPr marL="0" indent="0">
              <a:spcAft>
                <a:spcPts val="1333"/>
              </a:spcAft>
              <a:buNone/>
            </a:pPr>
            <a:endParaRPr dirty="0">
              <a:solidFill>
                <a:srgbClr val="4A5C65"/>
              </a:solidFill>
            </a:endParaRPr>
          </a:p>
        </p:txBody>
      </p:sp>
      <p:sp>
        <p:nvSpPr>
          <p:cNvPr id="398" name="Google Shape;398;p16"/>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a:p>
        </p:txBody>
      </p:sp>
      <p:sp>
        <p:nvSpPr>
          <p:cNvPr id="5" name="Text Placeholder 4">
            <a:extLst>
              <a:ext uri="{FF2B5EF4-FFF2-40B4-BE49-F238E27FC236}">
                <a16:creationId xmlns:a16="http://schemas.microsoft.com/office/drawing/2014/main" id="{9D8E2A6B-938A-415E-D285-6B15993AD396}"/>
              </a:ext>
            </a:extLst>
          </p:cNvPr>
          <p:cNvSpPr>
            <a:spLocks noGrp="1"/>
          </p:cNvSpPr>
          <p:nvPr>
            <p:ph type="body" idx="2"/>
          </p:nvPr>
        </p:nvSpPr>
        <p:spPr>
          <a:xfrm>
            <a:off x="3715142" y="2368364"/>
            <a:ext cx="7474637" cy="4160400"/>
          </a:xfrm>
        </p:spPr>
        <p:txBody>
          <a:bodyPr/>
          <a:lstStyle/>
          <a:p>
            <a:pPr lvl="0"/>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2001215</a:t>
            </a:r>
            <a:r>
              <a:rPr lang="en-US" sz="2800" dirty="0">
                <a:latin typeface="Times New Roman" panose="02020603050405020304" pitchFamily="18" charset="0"/>
                <a:cs typeface="Times New Roman" panose="02020603050405020304" pitchFamily="18" charset="0"/>
              </a:rPr>
              <a:t>735 - </a:t>
            </a:r>
            <a:r>
              <a:rPr lang="en-US" sz="2800" dirty="0" err="1">
                <a:latin typeface="Times New Roman" panose="02020603050405020304" pitchFamily="18" charset="0"/>
                <a:cs typeface="Times New Roman" panose="02020603050405020304" pitchFamily="18" charset="0"/>
              </a:rPr>
              <a:t>Nguyễn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a:t>
            </a:r>
            <a:endParaRPr lang="en-US" sz="2800" dirty="0">
              <a:latin typeface="Times New Roman" panose="02020603050405020304" pitchFamily="18" charset="0"/>
              <a:cs typeface="Times New Roman" panose="02020603050405020304" pitchFamily="18" charset="0"/>
            </a:endParaRPr>
          </a:p>
          <a:p>
            <a:pPr lvl="0"/>
            <a:r>
              <a:rPr lang="vi-VN" sz="2800" dirty="0">
                <a:latin typeface="Times New Roman" panose="02020603050405020304" pitchFamily="18" charset="0"/>
                <a:cs typeface="Times New Roman" panose="02020603050405020304" pitchFamily="18" charset="0"/>
              </a:rPr>
              <a:t> 2001215864 - Huỳnh Vương Hữu Khánh</a:t>
            </a:r>
            <a:endParaRPr lang="en-US" sz="2800" dirty="0">
              <a:latin typeface="Times New Roman" panose="02020603050405020304" pitchFamily="18" charset="0"/>
              <a:cs typeface="Times New Roman" panose="02020603050405020304" pitchFamily="18" charset="0"/>
            </a:endParaRPr>
          </a:p>
          <a:p>
            <a:pPr lvl="0"/>
            <a:r>
              <a:rPr lang="vi-VN" sz="2800" dirty="0">
                <a:latin typeface="+mj-lt"/>
              </a:rPr>
              <a:t> </a:t>
            </a:r>
            <a:r>
              <a:rPr lang="en-US" sz="2800" dirty="0">
                <a:latin typeface="Times New Roman" panose="02020603050405020304" pitchFamily="18" charset="0"/>
                <a:cs typeface="Times New Roman" panose="02020603050405020304" pitchFamily="18" charset="0"/>
              </a:rPr>
              <a:t>2001215922 - </a:t>
            </a:r>
            <a:r>
              <a:rPr lang="en-US" sz="2800" dirty="0" err="1">
                <a:latin typeface="Times New Roman" panose="02020603050405020304" pitchFamily="18" charset="0"/>
                <a:cs typeface="Times New Roman" panose="02020603050405020304" pitchFamily="18" charset="0"/>
              </a:rPr>
              <a:t>Liêu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Hoàng</a:t>
            </a:r>
            <a:r>
              <a:rPr lang="en-US" sz="2800" dirty="0">
                <a:latin typeface="Times New Roman" panose="02020603050405020304" pitchFamily="18" charset="0"/>
                <a:cs typeface="Times New Roman" panose="02020603050405020304" pitchFamily="18" charset="0"/>
              </a:rPr>
              <a:t> Long</a:t>
            </a:r>
          </a:p>
          <a:p>
            <a:pPr lvl="0"/>
            <a:r>
              <a:rPr lang="vi-VN" sz="2800" dirty="0">
                <a:latin typeface="+mj-lt"/>
              </a:rPr>
              <a:t> </a:t>
            </a:r>
            <a:r>
              <a:rPr lang="vi-VN" sz="2800" dirty="0">
                <a:latin typeface="Times New Roman" panose="02020603050405020304" pitchFamily="18" charset="0"/>
                <a:cs typeface="Times New Roman" panose="02020603050405020304" pitchFamily="18" charset="0"/>
              </a:rPr>
              <a:t>2001215920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Huy</a:t>
            </a:r>
            <a:r>
              <a:rPr lang="en-US" sz="2800" dirty="0">
                <a:latin typeface="Times New Roman" panose="02020603050405020304" pitchFamily="18" charset="0"/>
                <a:cs typeface="Times New Roman" panose="02020603050405020304" pitchFamily="18" charset="0"/>
              </a:rPr>
              <a:t> Long</a:t>
            </a:r>
          </a:p>
          <a:p>
            <a:r>
              <a:rPr lang="vi-VN" sz="2800" dirty="0">
                <a:latin typeface="+mj-lt"/>
              </a:rPr>
              <a:t> 2001215644 </a:t>
            </a:r>
            <a:r>
              <a:rPr lang="en-US" sz="2800" dirty="0">
                <a:latin typeface="+mj-lt"/>
              </a:rPr>
              <a:t>- </a:t>
            </a:r>
            <a:r>
              <a:rPr lang="vi-VN" sz="2800" dirty="0">
                <a:latin typeface="+mj-lt"/>
              </a:rPr>
              <a:t>Trần Chí Công</a:t>
            </a:r>
            <a:endParaRPr lang="en-US" sz="2800" dirty="0">
              <a:latin typeface="+mj-lt"/>
              <a:cs typeface="Times New Roman" panose="02020603050405020304" pitchFamily="18" charset="0"/>
            </a:endParaRPr>
          </a:p>
        </p:txBody>
      </p:sp>
      <p:sp>
        <p:nvSpPr>
          <p:cNvPr id="2" name="Google Shape;403;p17">
            <a:extLst>
              <a:ext uri="{FF2B5EF4-FFF2-40B4-BE49-F238E27FC236}">
                <a16:creationId xmlns:a16="http://schemas.microsoft.com/office/drawing/2014/main" id="{5F5DB55A-8729-BF30-C3CC-D9EBC3F7451C}"/>
              </a:ext>
            </a:extLst>
          </p:cNvPr>
          <p:cNvSpPr txBox="1">
            <a:spLocks/>
          </p:cNvSpPr>
          <p:nvPr/>
        </p:nvSpPr>
        <p:spPr>
          <a:xfrm>
            <a:off x="4383816" y="821081"/>
            <a:ext cx="8792633" cy="154728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Light"/>
              <a:buNone/>
              <a:defRPr sz="2000" b="0" i="0" u="none" strike="noStrike" cap="none">
                <a:solidFill>
                  <a:schemeClr val="lt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lt1"/>
              </a:buClr>
              <a:buSzPts val="2000"/>
              <a:buFont typeface="Roboto Slab Light"/>
              <a:buNone/>
              <a:defRPr sz="2000" b="0" i="0" u="none" strike="noStrike" cap="none">
                <a:solidFill>
                  <a:schemeClr val="lt1"/>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chemeClr val="lt1"/>
              </a:buClr>
              <a:buSzPts val="2000"/>
              <a:buFont typeface="Roboto Slab Light"/>
              <a:buNone/>
              <a:defRPr sz="2000" b="0" i="0" u="none" strike="noStrike" cap="none">
                <a:solidFill>
                  <a:schemeClr val="lt1"/>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chemeClr val="lt1"/>
              </a:buClr>
              <a:buSzPts val="2000"/>
              <a:buFont typeface="Roboto Slab Light"/>
              <a:buNone/>
              <a:defRPr sz="2000" b="0" i="0" u="none" strike="noStrike" cap="none">
                <a:solidFill>
                  <a:schemeClr val="lt1"/>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chemeClr val="lt1"/>
              </a:buClr>
              <a:buSzPts val="2000"/>
              <a:buFont typeface="Roboto Slab Light"/>
              <a:buNone/>
              <a:defRPr sz="2000" b="0" i="0" u="none" strike="noStrike" cap="none">
                <a:solidFill>
                  <a:schemeClr val="lt1"/>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chemeClr val="lt1"/>
              </a:buClr>
              <a:buSzPts val="2000"/>
              <a:buFont typeface="Roboto Slab Light"/>
              <a:buNone/>
              <a:defRPr sz="2000" b="0" i="0" u="none" strike="noStrike" cap="none">
                <a:solidFill>
                  <a:schemeClr val="lt1"/>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chemeClr val="lt1"/>
              </a:buClr>
              <a:buSzPts val="2000"/>
              <a:buFont typeface="Roboto Slab Light"/>
              <a:buNone/>
              <a:defRPr sz="2000" b="0" i="0" u="none" strike="noStrike" cap="none">
                <a:solidFill>
                  <a:schemeClr val="lt1"/>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chemeClr val="lt1"/>
              </a:buClr>
              <a:buSzPts val="2000"/>
              <a:buFont typeface="Roboto Slab Light"/>
              <a:buNone/>
              <a:defRPr sz="2000" b="0" i="0" u="none" strike="noStrike" cap="none">
                <a:solidFill>
                  <a:schemeClr val="lt1"/>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chemeClr val="lt1"/>
              </a:buClr>
              <a:buSzPts val="2000"/>
              <a:buFont typeface="Roboto Slab Light"/>
              <a:buNone/>
              <a:defRPr sz="2000" b="0" i="0" u="none" strike="noStrike" cap="none">
                <a:solidFill>
                  <a:schemeClr val="lt1"/>
                </a:solidFill>
                <a:latin typeface="Roboto Slab Light"/>
                <a:ea typeface="Roboto Slab Light"/>
                <a:cs typeface="Roboto Slab Light"/>
                <a:sym typeface="Roboto Slab Light"/>
              </a:defRPr>
            </a:lvl9pPr>
          </a:lstStyle>
          <a:p>
            <a:r>
              <a:rPr lang="vi-VN" sz="4800" b="1" dirty="0">
                <a:solidFill>
                  <a:srgbClr val="FFB600"/>
                </a:solidFill>
                <a:latin typeface="Lato Light" panose="020F0502020204030203" pitchFamily="34" charset="0"/>
              </a:rPr>
              <a:t>Thành viên nhóm</a:t>
            </a:r>
            <a:endParaRPr lang="en-US" sz="4800" b="1" dirty="0">
              <a:solidFill>
                <a:srgbClr val="FFB600"/>
              </a:solidFill>
              <a:latin typeface="Lato Light" panose="020F0502020204030203" pitchFamily="34"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GIAO DIỆN</a:t>
            </a:r>
            <a:br>
              <a:rPr lang="en-US" dirty="0"/>
            </a:br>
            <a:r>
              <a:rPr lang="en-US" dirty="0"/>
              <a:t>NGỮ PHÁP </a:t>
            </a:r>
          </a:p>
        </p:txBody>
      </p:sp>
      <p:pic>
        <p:nvPicPr>
          <p:cNvPr id="4" name="Picture 3" descr="A screenshot of a phone&#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5253355" y="1603057"/>
            <a:ext cx="1685290" cy="3651885"/>
          </a:xfrm>
          <a:prstGeom prst="rect">
            <a:avLst/>
          </a:prstGeom>
        </p:spPr>
      </p:pic>
      <p:pic>
        <p:nvPicPr>
          <p:cNvPr id="5" name="Picture 4" descr="A screenshot of a cell phone&#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7566146" y="1603057"/>
            <a:ext cx="1666875" cy="3665220"/>
          </a:xfrm>
          <a:prstGeom prst="rect">
            <a:avLst/>
          </a:prstGeom>
        </p:spPr>
      </p:pic>
    </p:spTree>
    <p:extLst>
      <p:ext uri="{BB962C8B-B14F-4D97-AF65-F5344CB8AC3E}">
        <p14:creationId xmlns:p14="http://schemas.microsoft.com/office/powerpoint/2010/main" val="123048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a:t>
            </a:r>
            <a:br>
              <a:rPr lang="en-US" dirty="0"/>
            </a:br>
            <a:r>
              <a:rPr lang="en-US" dirty="0"/>
              <a:t>NGHE</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bwMode="auto">
          <a:xfrm>
            <a:off x="4210343" y="745967"/>
            <a:ext cx="1661160" cy="3599815"/>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bwMode="auto">
          <a:xfrm>
            <a:off x="8421858" y="881355"/>
            <a:ext cx="1661160" cy="3670935"/>
          </a:xfrm>
          <a:prstGeom prst="rect">
            <a:avLst/>
          </a:prstGeom>
          <a:noFill/>
          <a:ln>
            <a:noFill/>
          </a:ln>
        </p:spPr>
      </p:pic>
      <p:pic>
        <p:nvPicPr>
          <p:cNvPr id="8" name="Picture 7" descr="A screenshot of a video&#10;&#10;Description automatically generated"/>
          <p:cNvPicPr/>
          <p:nvPr/>
        </p:nvPicPr>
        <p:blipFill>
          <a:blip r:embed="rId4" cstate="print">
            <a:extLst>
              <a:ext uri="{28A0092B-C50C-407E-A947-70E740481C1C}">
                <a14:useLocalDpi xmlns:a14="http://schemas.microsoft.com/office/drawing/2010/main" val="0"/>
              </a:ext>
            </a:extLst>
          </a:blip>
          <a:stretch>
            <a:fillRect/>
          </a:stretch>
        </p:blipFill>
        <p:spPr>
          <a:xfrm>
            <a:off x="6458020" y="2716822"/>
            <a:ext cx="1626235" cy="3524250"/>
          </a:xfrm>
          <a:prstGeom prst="rect">
            <a:avLst/>
          </a:prstGeom>
        </p:spPr>
      </p:pic>
    </p:spTree>
    <p:extLst>
      <p:ext uri="{BB962C8B-B14F-4D97-AF65-F5344CB8AC3E}">
        <p14:creationId xmlns:p14="http://schemas.microsoft.com/office/powerpoint/2010/main" val="395206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ĐỌC</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5267642" y="1634172"/>
            <a:ext cx="1656715" cy="3589655"/>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7656072" y="1634172"/>
            <a:ext cx="1645285" cy="3564890"/>
          </a:xfrm>
          <a:prstGeom prst="rect">
            <a:avLst/>
          </a:prstGeom>
        </p:spPr>
      </p:pic>
    </p:spTree>
    <p:extLst>
      <p:ext uri="{BB962C8B-B14F-4D97-AF65-F5344CB8AC3E}">
        <p14:creationId xmlns:p14="http://schemas.microsoft.com/office/powerpoint/2010/main" val="4266084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ĐỌC</a:t>
            </a:r>
          </a:p>
        </p:txBody>
      </p:sp>
      <p:pic>
        <p:nvPicPr>
          <p:cNvPr id="6" name="Picture 5" descr="A screenshot of a video game&#10;&#10;Description automatically generated"/>
          <p:cNvPicPr/>
          <p:nvPr/>
        </p:nvPicPr>
        <p:blipFill>
          <a:blip r:embed="rId2" cstate="print">
            <a:extLst>
              <a:ext uri="{28A0092B-C50C-407E-A947-70E740481C1C}">
                <a14:useLocalDpi xmlns:a14="http://schemas.microsoft.com/office/drawing/2010/main" val="0"/>
              </a:ext>
            </a:extLst>
          </a:blip>
          <a:stretch>
            <a:fillRect/>
          </a:stretch>
        </p:blipFill>
        <p:spPr>
          <a:xfrm>
            <a:off x="5237480" y="1568768"/>
            <a:ext cx="1717040" cy="3720465"/>
          </a:xfrm>
          <a:prstGeom prst="rect">
            <a:avLst/>
          </a:prstGeom>
        </p:spPr>
      </p:pic>
    </p:spTree>
    <p:extLst>
      <p:ext uri="{BB962C8B-B14F-4D97-AF65-F5344CB8AC3E}">
        <p14:creationId xmlns:p14="http://schemas.microsoft.com/office/powerpoint/2010/main" val="1511168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VIẾT</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4807035" y="1132498"/>
            <a:ext cx="1661160" cy="3599815"/>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9148542" y="1145516"/>
            <a:ext cx="1649730" cy="3573780"/>
          </a:xfrm>
          <a:prstGeom prst="rect">
            <a:avLst/>
          </a:prstGeom>
        </p:spPr>
      </p:pic>
      <p:pic>
        <p:nvPicPr>
          <p:cNvPr id="6" name="Picture 5" descr="A screenshot of a phone&#10;&#10;Description automatically generated"/>
          <p:cNvPicPr/>
          <p:nvPr/>
        </p:nvPicPr>
        <p:blipFill>
          <a:blip r:embed="rId4" cstate="print">
            <a:extLst>
              <a:ext uri="{28A0092B-C50C-407E-A947-70E740481C1C}">
                <a14:useLocalDpi xmlns:a14="http://schemas.microsoft.com/office/drawing/2010/main" val="0"/>
              </a:ext>
            </a:extLst>
          </a:blip>
          <a:stretch>
            <a:fillRect/>
          </a:stretch>
        </p:blipFill>
        <p:spPr>
          <a:xfrm>
            <a:off x="6836287" y="2644994"/>
            <a:ext cx="1576070" cy="3414395"/>
          </a:xfrm>
          <a:prstGeom prst="rect">
            <a:avLst/>
          </a:prstGeom>
        </p:spPr>
      </p:pic>
    </p:spTree>
    <p:extLst>
      <p:ext uri="{BB962C8B-B14F-4D97-AF65-F5344CB8AC3E}">
        <p14:creationId xmlns:p14="http://schemas.microsoft.com/office/powerpoint/2010/main" val="1158634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THI THỬ</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bwMode="auto">
          <a:xfrm>
            <a:off x="5265420" y="1629092"/>
            <a:ext cx="1661160" cy="3599815"/>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8336180" y="1629092"/>
            <a:ext cx="1615440" cy="3499485"/>
          </a:xfrm>
          <a:prstGeom prst="rect">
            <a:avLst/>
          </a:prstGeom>
        </p:spPr>
      </p:pic>
    </p:spTree>
    <p:extLst>
      <p:ext uri="{BB962C8B-B14F-4D97-AF65-F5344CB8AC3E}">
        <p14:creationId xmlns:p14="http://schemas.microsoft.com/office/powerpoint/2010/main" val="3438055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THI THỬ</a:t>
            </a: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5219700" y="1481137"/>
            <a:ext cx="1752600" cy="3895725"/>
          </a:xfrm>
          <a:prstGeom prst="rect">
            <a:avLst/>
          </a:prstGeom>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8080496" y="1605061"/>
            <a:ext cx="1781175" cy="3858895"/>
          </a:xfrm>
          <a:prstGeom prst="rect">
            <a:avLst/>
          </a:prstGeom>
        </p:spPr>
      </p:pic>
    </p:spTree>
    <p:extLst>
      <p:ext uri="{BB962C8B-B14F-4D97-AF65-F5344CB8AC3E}">
        <p14:creationId xmlns:p14="http://schemas.microsoft.com/office/powerpoint/2010/main" val="2621108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GIAO DIỆN THI THỬ</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189220" y="1464310"/>
            <a:ext cx="1813560" cy="392938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7566318" y="1383372"/>
            <a:ext cx="1807210" cy="3915410"/>
          </a:xfrm>
          <a:prstGeom prst="rect">
            <a:avLst/>
          </a:prstGeom>
        </p:spPr>
      </p:pic>
    </p:spTree>
    <p:extLst>
      <p:ext uri="{BB962C8B-B14F-4D97-AF65-F5344CB8AC3E}">
        <p14:creationId xmlns:p14="http://schemas.microsoft.com/office/powerpoint/2010/main" val="3914531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73048" y="1360931"/>
            <a:ext cx="4839200" cy="4294400"/>
          </a:xfrm>
        </p:spPr>
        <p:txBody>
          <a:bodyPr/>
          <a:lstStyle/>
          <a:p>
            <a:pPr lvl="0"/>
            <a:r>
              <a:rPr lang="en-US" b="1" dirty="0"/>
              <a:t>5. TRIỂN KHAI VÀ KIỂM THỬ</a:t>
            </a:r>
            <a:endParaRPr lang="en-US" dirty="0"/>
          </a:p>
        </p:txBody>
      </p:sp>
    </p:spTree>
    <p:extLst>
      <p:ext uri="{BB962C8B-B14F-4D97-AF65-F5344CB8AC3E}">
        <p14:creationId xmlns:p14="http://schemas.microsoft.com/office/powerpoint/2010/main" val="267609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2330" y="2218122"/>
            <a:ext cx="9082806" cy="3785652"/>
          </a:xfrm>
          <a:prstGeom prst="rect">
            <a:avLst/>
          </a:prstGeom>
          <a:noFill/>
        </p:spPr>
        <p:txBody>
          <a:bodyPr wrap="square" rtlCol="0">
            <a:spAutoFit/>
          </a:bodyPr>
          <a:lstStyle/>
          <a:p>
            <a:pPr marL="285750" indent="-285750">
              <a:buFont typeface="Wingdings" panose="05000000000000000000" pitchFamily="2" charset="2"/>
              <a:buChar char="Ø"/>
            </a:pPr>
            <a:r>
              <a:rPr lang="vi-VN" sz="2400" dirty="0"/>
              <a:t>Ứng dụng học tiếng Anh được phát triển theo kiến trúc MVC:</a:t>
            </a:r>
          </a:p>
          <a:p>
            <a:pPr marL="742950" lvl="1" indent="-285750">
              <a:buFont typeface="Wingdings" panose="05000000000000000000" pitchFamily="2" charset="2"/>
              <a:buChar char="q"/>
            </a:pPr>
            <a:r>
              <a:rPr lang="vi-VN" sz="2400" b="1" dirty="0"/>
              <a:t>Model:</a:t>
            </a:r>
            <a:r>
              <a:rPr lang="vi-VN" sz="2400" dirty="0"/>
              <a:t> Quản lý dữ liệu và logic nghiệp vụ (từ vựng, câu hỏi, phần nghe).</a:t>
            </a:r>
          </a:p>
          <a:p>
            <a:pPr marL="742950" lvl="1" indent="-285750">
              <a:buFont typeface="Wingdings" panose="05000000000000000000" pitchFamily="2" charset="2"/>
              <a:buChar char="q"/>
            </a:pPr>
            <a:r>
              <a:rPr lang="vi-VN" sz="2400" b="1" dirty="0"/>
              <a:t>View:</a:t>
            </a:r>
            <a:r>
              <a:rPr lang="vi-VN" sz="2400" dirty="0"/>
              <a:t> Hiển thị giao diện người dùng (đăng nhập, trang chủ, giỏ hàng, lịch sử luyện tập).</a:t>
            </a:r>
          </a:p>
          <a:p>
            <a:pPr marL="742950" lvl="1" indent="-285750">
              <a:buFont typeface="Wingdings" panose="05000000000000000000" pitchFamily="2" charset="2"/>
              <a:buChar char="q"/>
            </a:pPr>
            <a:r>
              <a:rPr lang="vi-VN" sz="2400" b="1" dirty="0"/>
              <a:t>Controller:</a:t>
            </a:r>
            <a:r>
              <a:rPr lang="vi-VN" sz="2400" dirty="0"/>
              <a:t> Xử lý yêu cầu từ View, tương tác với Model, cập nhật View (tương tác với SQLite để lấy và cập nhật dữ liệu).</a:t>
            </a:r>
            <a:endParaRPr lang="en-US" sz="2400" dirty="0"/>
          </a:p>
          <a:p>
            <a:pPr marL="285750" indent="-285750">
              <a:buFont typeface="Wingdings" panose="05000000000000000000" pitchFamily="2" charset="2"/>
              <a:buChar char="Ø"/>
            </a:pPr>
            <a:r>
              <a:rPr lang="en-US" sz="2400" dirty="0"/>
              <a:t>MVC </a:t>
            </a:r>
            <a:r>
              <a:rPr lang="en-US" sz="2400" dirty="0" err="1"/>
              <a:t>giúp</a:t>
            </a:r>
            <a:r>
              <a:rPr lang="en-US" sz="2400" dirty="0"/>
              <a:t> </a:t>
            </a:r>
            <a:r>
              <a:rPr lang="en-US" sz="2400" dirty="0" err="1"/>
              <a:t>ứng</a:t>
            </a:r>
            <a:r>
              <a:rPr lang="en-US" sz="2400" dirty="0"/>
              <a:t> </a:t>
            </a:r>
            <a:r>
              <a:rPr lang="en-US" sz="2400" dirty="0" err="1"/>
              <a:t>dụng</a:t>
            </a:r>
            <a:r>
              <a:rPr lang="en-US" sz="2400" dirty="0"/>
              <a:t> </a:t>
            </a:r>
            <a:r>
              <a:rPr lang="en-US" sz="2400" dirty="0" err="1"/>
              <a:t>dễ</a:t>
            </a:r>
            <a:r>
              <a:rPr lang="en-US" sz="2400" dirty="0"/>
              <a:t> </a:t>
            </a:r>
            <a:r>
              <a:rPr lang="en-US" sz="2400" dirty="0" err="1"/>
              <a:t>bảo</a:t>
            </a:r>
            <a:r>
              <a:rPr lang="en-US" sz="2400" dirty="0"/>
              <a:t> </a:t>
            </a:r>
            <a:r>
              <a:rPr lang="en-US" sz="2400" dirty="0" err="1"/>
              <a:t>trì</a:t>
            </a:r>
            <a:r>
              <a:rPr lang="en-US" sz="2400" dirty="0"/>
              <a:t>, </a:t>
            </a:r>
            <a:r>
              <a:rPr lang="en-US" sz="2400" dirty="0" err="1"/>
              <a:t>phát</a:t>
            </a:r>
            <a:r>
              <a:rPr lang="en-US" sz="2400" dirty="0"/>
              <a:t> </a:t>
            </a:r>
            <a:r>
              <a:rPr lang="en-US" sz="2400" dirty="0" err="1"/>
              <a:t>triển</a:t>
            </a:r>
            <a:r>
              <a:rPr lang="en-US" sz="2400" dirty="0"/>
              <a:t> </a:t>
            </a:r>
            <a:r>
              <a:rPr lang="en-US" sz="2400" dirty="0" err="1"/>
              <a:t>mở</a:t>
            </a:r>
            <a:r>
              <a:rPr lang="en-US" sz="2400" dirty="0"/>
              <a:t> </a:t>
            </a:r>
            <a:r>
              <a:rPr lang="en-US" sz="2400" dirty="0" err="1"/>
              <a:t>rộng</a:t>
            </a:r>
            <a:r>
              <a:rPr lang="en-US" sz="2400" dirty="0"/>
              <a:t> </a:t>
            </a:r>
            <a:r>
              <a:rPr lang="en-US" sz="2400" dirty="0" err="1"/>
              <a:t>và</a:t>
            </a:r>
            <a:r>
              <a:rPr lang="en-US" sz="2400" dirty="0"/>
              <a:t> </a:t>
            </a:r>
            <a:r>
              <a:rPr lang="en-US" sz="2400" dirty="0" err="1"/>
              <a:t>tái</a:t>
            </a:r>
            <a:r>
              <a:rPr lang="en-US" sz="2400" dirty="0"/>
              <a:t> </a:t>
            </a:r>
            <a:r>
              <a:rPr lang="en-US" sz="2400" dirty="0" err="1"/>
              <a:t>sử</a:t>
            </a:r>
            <a:r>
              <a:rPr lang="en-US" sz="2400" dirty="0"/>
              <a:t> </a:t>
            </a:r>
            <a:r>
              <a:rPr lang="en-US" sz="2400" dirty="0" err="1"/>
              <a:t>dụng</a:t>
            </a:r>
            <a:r>
              <a:rPr lang="en-US" sz="2400" dirty="0"/>
              <a:t>.</a:t>
            </a:r>
            <a:endParaRPr lang="vi-VN" sz="2400" dirty="0"/>
          </a:p>
          <a:p>
            <a:endParaRPr lang="en-US" sz="2400" dirty="0"/>
          </a:p>
        </p:txBody>
      </p:sp>
    </p:spTree>
    <p:extLst>
      <p:ext uri="{BB962C8B-B14F-4D97-AF65-F5344CB8AC3E}">
        <p14:creationId xmlns:p14="http://schemas.microsoft.com/office/powerpoint/2010/main" val="163463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2031346" y="308576"/>
            <a:ext cx="8792633" cy="1547283"/>
          </a:xfrm>
          <a:prstGeom prst="rect">
            <a:avLst/>
          </a:prstGeom>
        </p:spPr>
        <p:txBody>
          <a:bodyPr spcFirstLastPara="1" vert="horz" wrap="square" lIns="121900" tIns="121900" rIns="121900" bIns="121900" rtlCol="0" anchor="ctr" anchorCtr="0">
            <a:noAutofit/>
          </a:bodyPr>
          <a:lstStyle/>
          <a:p>
            <a:pPr>
              <a:spcBef>
                <a:spcPts val="0"/>
              </a:spcBef>
            </a:pPr>
            <a:r>
              <a:rPr lang="en-US" sz="4800" dirty="0">
                <a:solidFill>
                  <a:srgbClr val="FFB600"/>
                </a:solidFill>
              </a:rPr>
              <a:t>NỘI DUNG ĐỒ ÁN</a:t>
            </a:r>
            <a:endParaRPr sz="4800" dirty="0">
              <a:solidFill>
                <a:srgbClr val="FFB600"/>
              </a:solidFill>
            </a:endParaRPr>
          </a:p>
        </p:txBody>
      </p:sp>
      <p:sp>
        <p:nvSpPr>
          <p:cNvPr id="404" name="Google Shape;404;p17"/>
          <p:cNvSpPr txBox="1">
            <a:spLocks noGrp="1"/>
          </p:cNvSpPr>
          <p:nvPr>
            <p:ph type="subTitle" idx="4294967295"/>
          </p:nvPr>
        </p:nvSpPr>
        <p:spPr>
          <a:xfrm>
            <a:off x="954567" y="1643490"/>
            <a:ext cx="10314068" cy="4187877"/>
          </a:xfrm>
          <a:prstGeom prst="rect">
            <a:avLst/>
          </a:prstGeom>
        </p:spPr>
        <p:txBody>
          <a:bodyPr spcFirstLastPara="1" vert="horz" wrap="square" lIns="121900" tIns="121900" rIns="121900" bIns="121900" rtlCol="0" anchor="t" anchorCtr="0">
            <a:noAutofit/>
          </a:bodyPr>
          <a:lstStyle/>
          <a:p>
            <a:pPr marL="990575" indent="-990575">
              <a:spcBef>
                <a:spcPts val="800"/>
              </a:spcBef>
              <a:buAutoNum type="arabicPeriod"/>
            </a:pPr>
            <a:r>
              <a:rPr lang="en-US" sz="3200" dirty="0">
                <a:solidFill>
                  <a:srgbClr val="FFFFFF"/>
                </a:solidFill>
                <a:latin typeface="Times New Roman" panose="02020603050405020304" pitchFamily="18" charset="0"/>
                <a:cs typeface="Times New Roman" panose="02020603050405020304" pitchFamily="18" charset="0"/>
              </a:rPr>
              <a:t>PHẦN MỞ ĐẦU</a:t>
            </a:r>
          </a:p>
          <a:p>
            <a:pPr marL="990575" indent="-990575">
              <a:spcBef>
                <a:spcPts val="800"/>
              </a:spcBef>
              <a:buAutoNum type="arabicPeriod"/>
            </a:pPr>
            <a:endParaRPr lang="en-US" sz="3200" dirty="0">
              <a:solidFill>
                <a:srgbClr val="FFFFFF"/>
              </a:solidFill>
              <a:latin typeface="Times New Roman" panose="02020603050405020304" pitchFamily="18" charset="0"/>
              <a:cs typeface="Times New Roman" panose="02020603050405020304" pitchFamily="18" charset="0"/>
            </a:endParaRPr>
          </a:p>
          <a:p>
            <a:pPr marL="990575" indent="-990575">
              <a:spcBef>
                <a:spcPts val="800"/>
              </a:spcBef>
              <a:buAutoNum type="arabicPeriod"/>
            </a:pPr>
            <a:r>
              <a:rPr lang="en-US" sz="3200" dirty="0">
                <a:solidFill>
                  <a:srgbClr val="FFFFFF"/>
                </a:solidFill>
                <a:latin typeface="Times New Roman" panose="02020603050405020304" pitchFamily="18" charset="0"/>
                <a:cs typeface="Times New Roman" panose="02020603050405020304" pitchFamily="18" charset="0"/>
              </a:rPr>
              <a:t>GIỚI THIỆU CƠ SỞ DỮ LIỆU</a:t>
            </a:r>
          </a:p>
          <a:p>
            <a:pPr marL="990575" indent="-990575">
              <a:spcBef>
                <a:spcPts val="800"/>
              </a:spcBef>
              <a:buAutoNum type="arabicPeriod"/>
            </a:pPr>
            <a:endParaRPr lang="en-US" sz="3200" dirty="0">
              <a:solidFill>
                <a:srgbClr val="FFFFFF"/>
              </a:solidFill>
              <a:latin typeface="Times New Roman" panose="02020603050405020304" pitchFamily="18" charset="0"/>
              <a:cs typeface="Times New Roman" panose="02020603050405020304" pitchFamily="18" charset="0"/>
            </a:endParaRPr>
          </a:p>
          <a:p>
            <a:pPr marL="990575" indent="-990575">
              <a:spcBef>
                <a:spcPts val="800"/>
              </a:spcBef>
              <a:buAutoNum type="arabicPeriod"/>
            </a:pPr>
            <a:r>
              <a:rPr lang="en-US" sz="3200" dirty="0">
                <a:solidFill>
                  <a:srgbClr val="FFFFFF"/>
                </a:solidFill>
                <a:latin typeface="Times New Roman" panose="02020603050405020304" pitchFamily="18" charset="0"/>
                <a:cs typeface="Times New Roman" panose="02020603050405020304" pitchFamily="18" charset="0"/>
              </a:rPr>
              <a:t>GIỚI THIỆU THUẬT TOÁN</a:t>
            </a:r>
          </a:p>
          <a:p>
            <a:pPr marL="990575" indent="-990575">
              <a:spcBef>
                <a:spcPts val="800"/>
              </a:spcBef>
              <a:buAutoNum type="arabicPeriod"/>
            </a:pPr>
            <a:endParaRPr lang="vi-VN" sz="3200" dirty="0">
              <a:solidFill>
                <a:srgbClr val="FFFFFF"/>
              </a:solidFill>
              <a:latin typeface="Times New Roman" panose="02020603050405020304" pitchFamily="18" charset="0"/>
              <a:cs typeface="Times New Roman" panose="02020603050405020304" pitchFamily="18" charset="0"/>
            </a:endParaRPr>
          </a:p>
          <a:p>
            <a:pPr marL="990575" indent="-990575">
              <a:spcBef>
                <a:spcPts val="800"/>
              </a:spcBef>
              <a:buAutoNum type="arabicPeriod"/>
            </a:pPr>
            <a:r>
              <a:rPr lang="en" sz="3200" dirty="0">
                <a:solidFill>
                  <a:srgbClr val="FFFFFF"/>
                </a:solidFill>
                <a:latin typeface="Times New Roman" panose="02020603050405020304" pitchFamily="18" charset="0"/>
                <a:cs typeface="Times New Roman" panose="02020603050405020304" pitchFamily="18" charset="0"/>
              </a:rPr>
              <a:t>XÂY DỰNG VÀ DEMO CHƯƠNG TRÌNH</a:t>
            </a:r>
          </a:p>
          <a:p>
            <a:pPr marL="990575" indent="-990575">
              <a:spcBef>
                <a:spcPts val="800"/>
              </a:spcBef>
              <a:buAutoNum type="arabicPeriod"/>
            </a:pPr>
            <a:endParaRPr lang="vi-VN" sz="3200" dirty="0">
              <a:solidFill>
                <a:srgbClr val="FFFFFF"/>
              </a:solidFill>
              <a:latin typeface="Times New Roman" panose="02020603050405020304" pitchFamily="18" charset="0"/>
              <a:cs typeface="Times New Roman" panose="02020603050405020304" pitchFamily="18" charset="0"/>
            </a:endParaRPr>
          </a:p>
        </p:txBody>
      </p:sp>
      <p:sp>
        <p:nvSpPr>
          <p:cNvPr id="406" name="Google Shape;406;p17"/>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6. KẾT LUẬN</a:t>
            </a:r>
          </a:p>
        </p:txBody>
      </p:sp>
    </p:spTree>
    <p:extLst>
      <p:ext uri="{BB962C8B-B14F-4D97-AF65-F5344CB8AC3E}">
        <p14:creationId xmlns:p14="http://schemas.microsoft.com/office/powerpoint/2010/main" val="461580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77108" y="2171699"/>
            <a:ext cx="9058859" cy="332653"/>
          </a:xfrm>
        </p:spPr>
        <p:txBody>
          <a:bodyPr/>
          <a:lstStyle/>
          <a:p>
            <a:pPr algn="just"/>
            <a:r>
              <a:rPr lang="vi-VN" sz="2000" dirty="0"/>
              <a:t>Trong quá trình phát triển ứng dụng </a:t>
            </a:r>
            <a:r>
              <a:rPr lang="en-US" sz="2000" dirty="0" err="1"/>
              <a:t>học</a:t>
            </a:r>
            <a:r>
              <a:rPr lang="en-US" sz="2000" dirty="0"/>
              <a:t> </a:t>
            </a:r>
            <a:r>
              <a:rPr lang="en-US" sz="2000" dirty="0" err="1"/>
              <a:t>tiếng</a:t>
            </a:r>
            <a:r>
              <a:rPr lang="en-US" sz="2000" dirty="0"/>
              <a:t> </a:t>
            </a:r>
            <a:r>
              <a:rPr lang="en-US" sz="2000" dirty="0" err="1"/>
              <a:t>Anh</a:t>
            </a:r>
            <a:r>
              <a:rPr lang="vi-VN" sz="2000" dirty="0"/>
              <a:t>, nhóm đã đạt được nhiều kết quả đáng kể. Đầu tiên, nhóm đã thành công trong việc xây dựng một ứng dụng di động có giao diện người dùng thân thiện và dễ sử dụng. Các tính năng cơ bản như xem thông tin về bài học, bài kiểm tra, danh sách các từ vựng, lưu lại lịch sử các bài kiểm tra, lọc bài theo chương, cho phép tạo tài khoản, chức năng liên hệ với bên admin thông qua phản hồi, tất cả đã được triển khai một cách hiệu quả.</a:t>
            </a:r>
            <a:endParaRPr lang="en-US" sz="2000" dirty="0"/>
          </a:p>
          <a:p>
            <a:pPr algn="just"/>
            <a:r>
              <a:rPr lang="vi-VN" sz="2000" dirty="0"/>
              <a:t>Tổng kết lại, ứng dụng học tiếng Anh của nhóm không chỉ đáp ứng các yêu cầu kỹ thuật mà còn mang lại trải nghiệm người dùng tốt, đảm bảo an toàn dữ liệu và mở rộng khả năng tiếp cận người dùng trên phạm vi rộng lớn</a:t>
            </a:r>
            <a:endParaRPr lang="en-US" sz="2000" dirty="0"/>
          </a:p>
          <a:p>
            <a:pPr algn="just"/>
            <a:endParaRPr lang="en-US" sz="2000" dirty="0"/>
          </a:p>
        </p:txBody>
      </p:sp>
    </p:spTree>
    <p:extLst>
      <p:ext uri="{BB962C8B-B14F-4D97-AF65-F5344CB8AC3E}">
        <p14:creationId xmlns:p14="http://schemas.microsoft.com/office/powerpoint/2010/main" val="2124816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2167022" y="2882400"/>
            <a:ext cx="8879600" cy="1093200"/>
          </a:xfrm>
          <a:prstGeom prst="rect">
            <a:avLst/>
          </a:prstGeom>
        </p:spPr>
        <p:txBody>
          <a:bodyPr spcFirstLastPara="1" vert="horz" wrap="square" lIns="121900" tIns="121900" rIns="121900" bIns="121900" rtlCol="0" anchor="t" anchorCtr="0">
            <a:noAutofit/>
          </a:bodyPr>
          <a:lstStyle/>
          <a:p>
            <a:pPr marL="0" indent="0" algn="l">
              <a:spcAft>
                <a:spcPts val="1333"/>
              </a:spcAft>
              <a:buNone/>
            </a:pPr>
            <a:r>
              <a:rPr lang="en-US" b="1" dirty="0" err="1">
                <a:latin typeface="Times New Roman" panose="02020603050405020304" pitchFamily="18" charset="0"/>
                <a:cs typeface="Times New Roman" panose="02020603050405020304" pitchFamily="18" charset="0"/>
              </a:rPr>
              <a:t>Cảm</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ơ</a:t>
            </a:r>
            <a:r>
              <a:rPr lang="en-US" b="1" dirty="0">
                <a:latin typeface="Times New Roman" panose="02020603050405020304" pitchFamily="18" charset="0"/>
                <a:cs typeface="Times New Roman" panose="02020603050405020304" pitchFamily="18" charset="0"/>
              </a:rPr>
              <a:t>n </a:t>
            </a:r>
            <a:r>
              <a:rPr lang="en-US" b="1" dirty="0" err="1">
                <a:latin typeface="Times New Roman" panose="02020603050405020304" pitchFamily="18" charset="0"/>
                <a:cs typeface="Times New Roman" panose="02020603050405020304" pitchFamily="18" charset="0"/>
              </a:rPr>
              <a:t>thầy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lắng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bày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nhóm</a:t>
            </a:r>
            <a:r>
              <a:rPr lang="en-US" b="1">
                <a:latin typeface="Times New Roman" panose="02020603050405020304" pitchFamily="18" charset="0"/>
                <a:cs typeface="Times New Roman" panose="02020603050405020304" pitchFamily="18" charset="0"/>
              </a:rPr>
              <a:t> 6 </a:t>
            </a:r>
            <a:endParaRPr b="1" dirty="0">
              <a:latin typeface="Times New Roman" panose="02020603050405020304" pitchFamily="18" charset="0"/>
              <a:cs typeface="Times New Roman" panose="02020603050405020304" pitchFamily="18" charset="0"/>
            </a:endParaRPr>
          </a:p>
        </p:txBody>
      </p:sp>
      <p:sp>
        <p:nvSpPr>
          <p:cNvPr id="418" name="Google Shape;418;p19"/>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32</a:t>
            </a:fld>
            <a:endParaRPr/>
          </a:p>
        </p:txBody>
      </p:sp>
    </p:spTree>
    <p:extLst>
      <p:ext uri="{BB962C8B-B14F-4D97-AF65-F5344CB8AC3E}">
        <p14:creationId xmlns:p14="http://schemas.microsoft.com/office/powerpoint/2010/main" val="41578772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1.PHẦN MỞ ĐẦU</a:t>
            </a:r>
          </a:p>
        </p:txBody>
      </p:sp>
    </p:spTree>
    <p:extLst>
      <p:ext uri="{BB962C8B-B14F-4D97-AF65-F5344CB8AC3E}">
        <p14:creationId xmlns:p14="http://schemas.microsoft.com/office/powerpoint/2010/main" val="159404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004048" y="1750205"/>
            <a:ext cx="8879600" cy="1093200"/>
          </a:xfrm>
          <a:prstGeom prst="rect">
            <a:avLst/>
          </a:prstGeom>
        </p:spPr>
        <p:txBody>
          <a:bodyPr spcFirstLastPara="1" vert="horz" wrap="square" lIns="121900" tIns="121900" rIns="121900" bIns="121900" rtlCol="0" anchor="t" anchorCtr="0">
            <a:noAutofit/>
          </a:bodyPr>
          <a:lstStyle/>
          <a:p>
            <a:pPr marL="0" indent="0" algn="l">
              <a:spcAft>
                <a:spcPts val="1333"/>
              </a:spcAft>
              <a:buNone/>
            </a:pPr>
            <a:r>
              <a:rPr lang="en-US" dirty="0" err="1"/>
              <a:t>Tóm</a:t>
            </a:r>
            <a:r>
              <a:rPr lang="en-US" dirty="0"/>
              <a:t> </a:t>
            </a:r>
            <a:r>
              <a:rPr lang="en-US" dirty="0" err="1"/>
              <a:t>tắt</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tính</a:t>
            </a:r>
            <a:r>
              <a:rPr lang="en-US" dirty="0"/>
              <a:t> </a:t>
            </a:r>
            <a:r>
              <a:rPr lang="en-US" dirty="0" err="1"/>
              <a:t>năng</a:t>
            </a:r>
            <a:r>
              <a:rPr lang="en-US" dirty="0"/>
              <a:t> </a:t>
            </a:r>
            <a:r>
              <a:rPr lang="en-US" dirty="0" err="1"/>
              <a:t>của</a:t>
            </a:r>
            <a:r>
              <a:rPr lang="en-US" dirty="0"/>
              <a:t> </a:t>
            </a:r>
            <a:r>
              <a:rPr lang="en-US" dirty="0" err="1"/>
              <a:t>ứng</a:t>
            </a:r>
            <a:r>
              <a:rPr lang="en-US" dirty="0"/>
              <a:t> </a:t>
            </a:r>
            <a:r>
              <a:rPr lang="en-US" dirty="0" err="1"/>
              <a:t>dụng</a:t>
            </a:r>
            <a:endParaRPr b="1" dirty="0"/>
          </a:p>
        </p:txBody>
      </p:sp>
      <p:sp>
        <p:nvSpPr>
          <p:cNvPr id="418" name="Google Shape;418;p19"/>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a:p>
        </p:txBody>
      </p:sp>
      <p:sp>
        <p:nvSpPr>
          <p:cNvPr id="6" name="TextBox 5"/>
          <p:cNvSpPr txBox="1"/>
          <p:nvPr/>
        </p:nvSpPr>
        <p:spPr>
          <a:xfrm>
            <a:off x="2059125" y="3127247"/>
            <a:ext cx="8069614" cy="2585323"/>
          </a:xfrm>
          <a:prstGeom prst="rect">
            <a:avLst/>
          </a:prstGeom>
          <a:noFill/>
        </p:spPr>
        <p:txBody>
          <a:bodyPr wrap="square" rtlCol="0">
            <a:spAutoFit/>
          </a:bodyPr>
          <a:lstStyle/>
          <a:p>
            <a:pPr marL="285750" indent="-285750">
              <a:buFont typeface="Arial" panose="020B0604020202020204" pitchFamily="34" charset="0"/>
              <a:buChar char="•"/>
            </a:pPr>
            <a:r>
              <a:rPr lang="vi-VN" dirty="0"/>
              <a:t>Ứng dụng học tiếng Anh trên Android của chúng em cung cấp các bài học trực tuyến ngắn gọn, bài nghe phong phú dùng API, và kiểm tra kỹ năng đọc, viết, từ vựng, ngữ pháp.</a:t>
            </a:r>
          </a:p>
          <a:p>
            <a:pPr marL="285750" indent="-285750">
              <a:buFont typeface="Arial" panose="020B0604020202020204" pitchFamily="34" charset="0"/>
              <a:buChar char="•"/>
            </a:pPr>
            <a:r>
              <a:rPr lang="vi-VN" dirty="0"/>
              <a:t>Người dùng có thể học từ vựng theo danh sách hoặc flashcard, và thực hiện bài kiểm tra tổng hợp 50 câu trong 30 phút.</a:t>
            </a:r>
          </a:p>
          <a:p>
            <a:pPr marL="285750" indent="-285750">
              <a:buFont typeface="Arial" panose="020B0604020202020204" pitchFamily="34" charset="0"/>
              <a:buChar char="•"/>
            </a:pPr>
            <a:r>
              <a:rPr lang="vi-VN" dirty="0"/>
              <a:t>Ứng dụng hỗ trợ chế độ sáng tối, đăng nhập qua email, và gửi phản hồi tới admin.</a:t>
            </a:r>
          </a:p>
          <a:p>
            <a:pPr marL="285750" indent="-285750">
              <a:buFont typeface="Arial" panose="020B0604020202020204" pitchFamily="34" charset="0"/>
              <a:buChar char="•"/>
            </a:pPr>
            <a:r>
              <a:rPr lang="vi-VN" dirty="0"/>
              <a:t>Tất cả nhằm mang lại trải nghiệm học tập tiện lợi, hiệu quả và toàn diện.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5" name="Google Shape;425;p20"/>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a:p>
        </p:txBody>
      </p:sp>
      <p:sp>
        <p:nvSpPr>
          <p:cNvPr id="7" name="Title 1"/>
          <p:cNvSpPr>
            <a:spLocks noGrp="1"/>
          </p:cNvSpPr>
          <p:nvPr>
            <p:ph type="title"/>
          </p:nvPr>
        </p:nvSpPr>
        <p:spPr>
          <a:xfrm>
            <a:off x="0" y="1238336"/>
            <a:ext cx="2856000" cy="3507200"/>
          </a:xfrm>
        </p:spPr>
        <p:txBody>
          <a:bodyPr/>
          <a:lstStyle/>
          <a:p>
            <a:pPr algn="ctr"/>
            <a:r>
              <a:rPr lang="en-US" b="1" dirty="0"/>
              <a:t> BẢN PHÂN CÔNG</a:t>
            </a:r>
            <a:br>
              <a:rPr lang="en-US" b="1" dirty="0"/>
            </a:br>
            <a:endParaRPr lang="en-US" dirty="0"/>
          </a:p>
        </p:txBody>
      </p:sp>
      <p:graphicFrame>
        <p:nvGraphicFramePr>
          <p:cNvPr id="2" name="Table 1">
            <a:extLst>
              <a:ext uri="{FF2B5EF4-FFF2-40B4-BE49-F238E27FC236}">
                <a16:creationId xmlns:a16="http://schemas.microsoft.com/office/drawing/2014/main" id="{D9A2E109-902D-86EC-EF26-BA2753FAFE3B}"/>
              </a:ext>
            </a:extLst>
          </p:cNvPr>
          <p:cNvGraphicFramePr>
            <a:graphicFrameLocks noGrp="1"/>
          </p:cNvGraphicFramePr>
          <p:nvPr>
            <p:extLst>
              <p:ext uri="{D42A27DB-BD31-4B8C-83A1-F6EECF244321}">
                <p14:modId xmlns:p14="http://schemas.microsoft.com/office/powerpoint/2010/main" val="1464002011"/>
              </p:ext>
            </p:extLst>
          </p:nvPr>
        </p:nvGraphicFramePr>
        <p:xfrm>
          <a:off x="3296238" y="1238336"/>
          <a:ext cx="7527741" cy="4880074"/>
        </p:xfrm>
        <a:graphic>
          <a:graphicData uri="http://schemas.openxmlformats.org/drawingml/2006/table">
            <a:tbl>
              <a:tblPr firstRow="1" firstCol="1" bandRow="1">
                <a:tableStyleId>{5C22544A-7EE6-4342-B048-85BDC9FD1C3A}</a:tableStyleId>
              </a:tblPr>
              <a:tblGrid>
                <a:gridCol w="575343">
                  <a:extLst>
                    <a:ext uri="{9D8B030D-6E8A-4147-A177-3AD203B41FA5}">
                      <a16:colId xmlns:a16="http://schemas.microsoft.com/office/drawing/2014/main" val="3534523845"/>
                    </a:ext>
                  </a:extLst>
                </a:gridCol>
                <a:gridCol w="1924667">
                  <a:extLst>
                    <a:ext uri="{9D8B030D-6E8A-4147-A177-3AD203B41FA5}">
                      <a16:colId xmlns:a16="http://schemas.microsoft.com/office/drawing/2014/main" val="1830312975"/>
                    </a:ext>
                  </a:extLst>
                </a:gridCol>
                <a:gridCol w="3307411">
                  <a:extLst>
                    <a:ext uri="{9D8B030D-6E8A-4147-A177-3AD203B41FA5}">
                      <a16:colId xmlns:a16="http://schemas.microsoft.com/office/drawing/2014/main" val="794026140"/>
                    </a:ext>
                  </a:extLst>
                </a:gridCol>
                <a:gridCol w="1720320">
                  <a:extLst>
                    <a:ext uri="{9D8B030D-6E8A-4147-A177-3AD203B41FA5}">
                      <a16:colId xmlns:a16="http://schemas.microsoft.com/office/drawing/2014/main" val="3915203019"/>
                    </a:ext>
                  </a:extLst>
                </a:gridCol>
              </a:tblGrid>
              <a:tr h="413111">
                <a:tc>
                  <a:txBody>
                    <a:bodyPr/>
                    <a:lstStyle/>
                    <a:p>
                      <a:pPr algn="ctr">
                        <a:lnSpc>
                          <a:spcPct val="150000"/>
                        </a:lnSpc>
                      </a:pPr>
                      <a:r>
                        <a:rPr lang="en-US" sz="1300" kern="100">
                          <a:effectLst/>
                        </a:rPr>
                        <a:t>STT</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300" kern="100">
                          <a:effectLst/>
                        </a:rPr>
                        <a:t>Họ và Tên</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300" kern="100">
                          <a:effectLst/>
                        </a:rPr>
                        <a:t>Nhiệm Vụ</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US" sz="1300" kern="100">
                          <a:effectLst/>
                        </a:rPr>
                        <a:t>Tiến độ</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0551867"/>
                  </a:ext>
                </a:extLst>
              </a:tr>
              <a:tr h="1051051">
                <a:tc>
                  <a:txBody>
                    <a:bodyPr/>
                    <a:lstStyle/>
                    <a:p>
                      <a:pPr algn="ctr">
                        <a:lnSpc>
                          <a:spcPct val="150000"/>
                        </a:lnSpc>
                      </a:pPr>
                      <a:r>
                        <a:rPr lang="en-US" sz="1300" kern="100">
                          <a:effectLst/>
                        </a:rPr>
                        <a:t>1</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pPr>
                      <a:r>
                        <a:rPr lang="en-US" sz="1300" kern="100">
                          <a:effectLst/>
                        </a:rPr>
                        <a:t>Nguyễn Hoàng Gia</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300" kern="100">
                          <a:effectLst/>
                        </a:rPr>
                        <a:t>Thiết kế giao diện trang chủ,chức năng nghe sử dụng API, chức năng viết , chức năng giao diện sáng tối ,chức năng lịch sử .</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300" kern="100">
                          <a:effectLst/>
                        </a:rPr>
                        <a:t>100%</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9398787"/>
                  </a:ext>
                </a:extLst>
              </a:tr>
              <a:tr h="1051051">
                <a:tc>
                  <a:txBody>
                    <a:bodyPr/>
                    <a:lstStyle/>
                    <a:p>
                      <a:pPr algn="ctr">
                        <a:lnSpc>
                          <a:spcPct val="150000"/>
                        </a:lnSpc>
                      </a:pPr>
                      <a:r>
                        <a:rPr lang="en-US" sz="1300" kern="100">
                          <a:effectLst/>
                        </a:rPr>
                        <a:t>2</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pPr>
                      <a:r>
                        <a:rPr lang="en-US" sz="1300" kern="100">
                          <a:effectLst/>
                        </a:rPr>
                        <a:t>Huỳnh Vương Hữu Khánh</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300" kern="100">
                          <a:effectLst/>
                        </a:rPr>
                        <a:t>Thiết kế giao diện ,chức năng  từ vựng sử dụng thẻ card và trò chơi chọn từ vựng để học , chức năng gửi gmail phản hồi.</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300" kern="100">
                          <a:effectLst/>
                        </a:rPr>
                        <a:t>100%</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7988370"/>
                  </a:ext>
                </a:extLst>
              </a:tr>
              <a:tr h="788287">
                <a:tc>
                  <a:txBody>
                    <a:bodyPr/>
                    <a:lstStyle/>
                    <a:p>
                      <a:pPr algn="ctr">
                        <a:lnSpc>
                          <a:spcPct val="150000"/>
                        </a:lnSpc>
                      </a:pPr>
                      <a:r>
                        <a:rPr lang="en-US" sz="1300" kern="100">
                          <a:effectLst/>
                        </a:rPr>
                        <a:t>3</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pPr>
                      <a:r>
                        <a:rPr lang="en-US" sz="1300" kern="100">
                          <a:effectLst/>
                        </a:rPr>
                        <a:t>Liêu Hoàng Long</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300" kern="100">
                          <a:effectLst/>
                        </a:rPr>
                        <a:t>Thiết kế giao diện và chức năng của thi thử kiểm tra tính đúng sai có tính thời gian, làm word báo cáo .</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300" kern="100">
                          <a:effectLst/>
                        </a:rPr>
                        <a:t>100%</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7557933"/>
                  </a:ext>
                </a:extLst>
              </a:tr>
              <a:tr h="788287">
                <a:tc>
                  <a:txBody>
                    <a:bodyPr/>
                    <a:lstStyle/>
                    <a:p>
                      <a:pPr algn="ctr">
                        <a:lnSpc>
                          <a:spcPct val="150000"/>
                        </a:lnSpc>
                      </a:pPr>
                      <a:r>
                        <a:rPr lang="en-US" sz="1300" kern="100">
                          <a:effectLst/>
                        </a:rPr>
                        <a:t>4</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pPr>
                      <a:r>
                        <a:rPr lang="en-US" sz="1300" kern="100">
                          <a:effectLst/>
                        </a:rPr>
                        <a:t>Hoàng Huy Long</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300" kern="100">
                          <a:effectLst/>
                        </a:rPr>
                        <a:t>Thiết kế giao diện, chức năng của  đăng nhập , đăng xuất sử dung sharedPreferences  và ngữ pháp.</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300" kern="100">
                          <a:effectLst/>
                        </a:rPr>
                        <a:t>100%</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5563390"/>
                  </a:ext>
                </a:extLst>
              </a:tr>
              <a:tr h="788287">
                <a:tc>
                  <a:txBody>
                    <a:bodyPr/>
                    <a:lstStyle/>
                    <a:p>
                      <a:pPr algn="ctr">
                        <a:lnSpc>
                          <a:spcPct val="150000"/>
                        </a:lnSpc>
                      </a:pPr>
                      <a:r>
                        <a:rPr lang="en-US" sz="1300" kern="100">
                          <a:effectLst/>
                        </a:rPr>
                        <a:t>5</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pPr>
                      <a:r>
                        <a:rPr lang="en-US" sz="1300" kern="100">
                          <a:effectLst/>
                        </a:rPr>
                        <a:t>Trần Chí Công</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300" kern="100">
                          <a:effectLst/>
                        </a:rPr>
                        <a:t>Thiết kế giao diện và chức năng đọc kiểm tra tính đúng sai tính thời gian, làm power point thuyết trình  .</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300" kern="100">
                          <a:effectLst/>
                        </a:rPr>
                        <a:t>100%</a:t>
                      </a:r>
                      <a:endParaRPr lang="en-US"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0483023"/>
                  </a:ext>
                </a:extLst>
              </a:tr>
            </a:tbl>
          </a:graphicData>
        </a:graphic>
      </p:graphicFrame>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PHÂN TÍCH YÊU CẦU</a:t>
            </a:r>
          </a:p>
        </p:txBody>
      </p:sp>
    </p:spTree>
    <p:extLst>
      <p:ext uri="{BB962C8B-B14F-4D97-AF65-F5344CB8AC3E}">
        <p14:creationId xmlns:p14="http://schemas.microsoft.com/office/powerpoint/2010/main" val="201379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8336"/>
            <a:ext cx="2856000" cy="3507200"/>
          </a:xfrm>
        </p:spPr>
        <p:txBody>
          <a:bodyPr/>
          <a:lstStyle/>
          <a:p>
            <a:pPr algn="ctr"/>
            <a:r>
              <a:rPr lang="en-US" b="1" dirty="0"/>
              <a:t> </a:t>
            </a:r>
            <a:r>
              <a:rPr lang="en-US" b="1" dirty="0" err="1"/>
              <a:t>Yêu</a:t>
            </a:r>
            <a:r>
              <a:rPr lang="en-US" b="1" dirty="0"/>
              <a:t> </a:t>
            </a:r>
            <a:r>
              <a:rPr lang="en-US" b="1" dirty="0" err="1"/>
              <a:t>cầu</a:t>
            </a:r>
            <a:r>
              <a:rPr lang="en-US" b="1" dirty="0"/>
              <a:t> </a:t>
            </a:r>
            <a:r>
              <a:rPr lang="en-US" b="1" dirty="0" err="1"/>
              <a:t>của</a:t>
            </a:r>
            <a:r>
              <a:rPr lang="en-US" b="1" dirty="0"/>
              <a:t> </a:t>
            </a:r>
            <a:r>
              <a:rPr lang="en-US" b="1" dirty="0" err="1"/>
              <a:t>ứng</a:t>
            </a:r>
            <a:r>
              <a:rPr lang="en-US" b="1" dirty="0"/>
              <a:t> </a:t>
            </a:r>
            <a:r>
              <a:rPr lang="en-US" b="1" dirty="0" err="1"/>
              <a:t>dụng</a:t>
            </a:r>
            <a:br>
              <a:rPr lang="en-US" b="1" dirty="0"/>
            </a:br>
            <a:br>
              <a:rPr lang="en-US" b="1" dirty="0"/>
            </a:br>
            <a:endParaRPr lang="en-US" dirty="0"/>
          </a:p>
        </p:txBody>
      </p:sp>
      <p:sp>
        <p:nvSpPr>
          <p:cNvPr id="3" name="Text Placeholder 2"/>
          <p:cNvSpPr>
            <a:spLocks noGrp="1"/>
          </p:cNvSpPr>
          <p:nvPr>
            <p:ph type="body" idx="1"/>
          </p:nvPr>
        </p:nvSpPr>
        <p:spPr/>
        <p:txBody>
          <a:bodyPr/>
          <a:lstStyle/>
          <a:p>
            <a:r>
              <a:rPr lang="vi-VN" b="1" dirty="0"/>
              <a:t>Đăng ký và đăng nhập người dùng</a:t>
            </a:r>
            <a:endParaRPr lang="en-US" b="1" dirty="0"/>
          </a:p>
          <a:p>
            <a:r>
              <a:rPr lang="vi-VN" b="1" dirty="0"/>
              <a:t>Nghe dùng API</a:t>
            </a:r>
            <a:endParaRPr lang="en-US" b="1" dirty="0"/>
          </a:p>
          <a:p>
            <a:r>
              <a:rPr lang="vi-VN" b="1" dirty="0"/>
              <a:t>Đọc đoạn văn dựa theo hình thức kiểm tra</a:t>
            </a:r>
            <a:endParaRPr lang="en-US" b="1" dirty="0"/>
          </a:p>
          <a:p>
            <a:r>
              <a:rPr lang="vi-VN" b="1" dirty="0"/>
              <a:t>Viết dựa theo hình thức kiểm tra</a:t>
            </a:r>
            <a:endParaRPr lang="en-US" b="1" dirty="0"/>
          </a:p>
          <a:p>
            <a:r>
              <a:rPr lang="vi-VN" b="1" dirty="0"/>
              <a:t>Kiểm tra bài test nhỏ</a:t>
            </a:r>
            <a:endParaRPr lang="en-US" b="1" dirty="0"/>
          </a:p>
          <a:p>
            <a:r>
              <a:rPr lang="vi-VN" b="1" dirty="0"/>
              <a:t>Gửi email phản hồi tới admin</a:t>
            </a:r>
            <a:endParaRPr lang="en-US" b="1" dirty="0"/>
          </a:p>
          <a:p>
            <a:r>
              <a:rPr lang="vi-VN" b="1" dirty="0"/>
              <a:t>Từ vựng học từ theo danh sách và học từ theo flashcard</a:t>
            </a:r>
            <a:endParaRPr lang="en-US" dirty="0"/>
          </a:p>
        </p:txBody>
      </p:sp>
    </p:spTree>
    <p:extLst>
      <p:ext uri="{BB962C8B-B14F-4D97-AF65-F5344CB8AC3E}">
        <p14:creationId xmlns:p14="http://schemas.microsoft.com/office/powerpoint/2010/main" val="296444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739" y="737174"/>
            <a:ext cx="2856000" cy="3507200"/>
          </a:xfrm>
        </p:spPr>
        <p:txBody>
          <a:bodyPr/>
          <a:lstStyle/>
          <a:p>
            <a:pPr lvl="0"/>
            <a:r>
              <a:rPr lang="en-US" b="1" dirty="0" err="1"/>
              <a:t>Nhu</a:t>
            </a:r>
            <a:r>
              <a:rPr lang="en-US" b="1" dirty="0"/>
              <a:t> </a:t>
            </a:r>
            <a:r>
              <a:rPr lang="en-US" b="1" dirty="0" err="1"/>
              <a:t>cầu</a:t>
            </a:r>
            <a:r>
              <a:rPr lang="en-US" b="1" dirty="0"/>
              <a:t> </a:t>
            </a:r>
            <a:r>
              <a:rPr lang="en-US" b="1" dirty="0" err="1"/>
              <a:t>của</a:t>
            </a:r>
            <a:r>
              <a:rPr lang="en-US" b="1" dirty="0"/>
              <a:t> </a:t>
            </a:r>
            <a:r>
              <a:rPr lang="en-US" b="1" dirty="0" err="1"/>
              <a:t>người</a:t>
            </a:r>
            <a:r>
              <a:rPr lang="en-US" b="1" dirty="0"/>
              <a:t> </a:t>
            </a:r>
            <a:r>
              <a:rPr lang="en-US" b="1" dirty="0" err="1"/>
              <a:t>dùng</a:t>
            </a:r>
            <a:endParaRPr lang="en-US" b="1" dirty="0"/>
          </a:p>
        </p:txBody>
      </p:sp>
      <p:sp>
        <p:nvSpPr>
          <p:cNvPr id="3" name="Text Placeholder 2"/>
          <p:cNvSpPr>
            <a:spLocks noGrp="1"/>
          </p:cNvSpPr>
          <p:nvPr>
            <p:ph type="body" idx="1"/>
          </p:nvPr>
        </p:nvSpPr>
        <p:spPr/>
        <p:txBody>
          <a:bodyPr/>
          <a:lstStyle/>
          <a:p>
            <a:r>
              <a:rPr lang="vi-VN" b="1" dirty="0"/>
              <a:t>Dễ dàng sử dụng</a:t>
            </a:r>
            <a:r>
              <a:rPr lang="vi-VN" dirty="0"/>
              <a:t>: Giao diện thân thiện và dễ hiểu, quy trình học tập đơn giản và nhanh chóng.</a:t>
            </a:r>
            <a:endParaRPr lang="en-US" dirty="0"/>
          </a:p>
          <a:p>
            <a:r>
              <a:rPr lang="vi-VN" b="1" dirty="0"/>
              <a:t>Thông tin chi tiết và rõ ràng</a:t>
            </a:r>
            <a:r>
              <a:rPr lang="vi-VN" dirty="0"/>
              <a:t>: Cung cấp đầy đủ thông tin chi tiết về các bài học, bài kiểm tra, từ vựng và ngữ pháp, bao gồm mô tả, hướng dẫn và mục tiêu học tập.</a:t>
            </a:r>
            <a:endParaRPr lang="en-US" dirty="0"/>
          </a:p>
          <a:p>
            <a:r>
              <a:rPr lang="vi-VN" b="1" dirty="0"/>
              <a:t>Tính năng lịch sử học tập được lưu trữ</a:t>
            </a:r>
            <a:endParaRPr lang="en-US" dirty="0"/>
          </a:p>
        </p:txBody>
      </p:sp>
    </p:spTree>
    <p:extLst>
      <p:ext uri="{BB962C8B-B14F-4D97-AF65-F5344CB8AC3E}">
        <p14:creationId xmlns:p14="http://schemas.microsoft.com/office/powerpoint/2010/main" val="2204553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907</Words>
  <Application>Microsoft Office PowerPoint</Application>
  <PresentationFormat>Widescreen</PresentationFormat>
  <Paragraphs>97</Paragraphs>
  <Slides>32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Lato Light</vt:lpstr>
      <vt:lpstr>Times New Roman</vt:lpstr>
      <vt:lpstr>Wingdings</vt:lpstr>
      <vt:lpstr>Office Theme</vt:lpstr>
      <vt:lpstr>XÂY DỰNG ỨNG DỤNG  HỌC TIẾNG ANH</vt:lpstr>
      <vt:lpstr>NHÓM 6</vt:lpstr>
      <vt:lpstr>NỘI DUNG ĐỒ ÁN</vt:lpstr>
      <vt:lpstr>1.PHẦN MỞ ĐẦU</vt:lpstr>
      <vt:lpstr>PowerPoint Presentation</vt:lpstr>
      <vt:lpstr> BẢN PHÂN CÔNG </vt:lpstr>
      <vt:lpstr>2. PHÂN TÍCH YÊU CẦU</vt:lpstr>
      <vt:lpstr> Yêu cầu của ứng dụng  </vt:lpstr>
      <vt:lpstr>Nhu cầu của người dùng</vt:lpstr>
      <vt:lpstr>3.KIẾN TRÚC GIAO DIỆN</vt:lpstr>
      <vt:lpstr>   SƠ ĐỒ  USE CASE</vt:lpstr>
      <vt:lpstr>   SƠ ĐỒ  LỚP MỨC  PHÂN TÍCH</vt:lpstr>
      <vt:lpstr>SƠ ĐỒ LỚP MỨC THIẾT KẾ</vt:lpstr>
      <vt:lpstr>4. THIẾT KẾ GIAO DIỆN NGƯỜI DÙNG</vt:lpstr>
      <vt:lpstr>GIAO DIỆN ĐĂNG NHẬP</vt:lpstr>
      <vt:lpstr>GIAO DIỆN TRANG CHỦ</vt:lpstr>
      <vt:lpstr>GIAO DIỆN TRANG CHỦ</vt:lpstr>
      <vt:lpstr>GIAO DIỆN TỪ VỰNG</vt:lpstr>
      <vt:lpstr>GIAO DIỆN TỪ VỰNG</vt:lpstr>
      <vt:lpstr>GIAO DIỆN NGỮ PHÁP </vt:lpstr>
      <vt:lpstr>GIAO DIỆN NGHE</vt:lpstr>
      <vt:lpstr>GIAO DIỆN ĐỌC</vt:lpstr>
      <vt:lpstr>GIAO DIỆN ĐỌC</vt:lpstr>
      <vt:lpstr>GIAO DIỆN VIẾT</vt:lpstr>
      <vt:lpstr>GIAO DIỆN THI THỬ</vt:lpstr>
      <vt:lpstr>GIAO DIỆN THI THỬ</vt:lpstr>
      <vt:lpstr>GIAO DIỆN THI THỬ</vt:lpstr>
      <vt:lpstr>5. TRIỂN KHAI VÀ KIỂM THỬ</vt:lpstr>
      <vt:lpstr>PowerPoint Presentation</vt:lpstr>
      <vt:lpstr>6. KẾT LUẬN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HÀNG HOÁ TRONG SIÊU THỊ</dc:title>
  <dc:creator>Admin</dc:creator>
  <cp:lastModifiedBy>gia nguyen</cp:lastModifiedBy>
  <cp:revision>35</cp:revision>
  <dcterms:created xsi:type="dcterms:W3CDTF">2024-05-22T15:07:24Z</dcterms:created>
  <dcterms:modified xsi:type="dcterms:W3CDTF">2024-06-17T02:18:08Z</dcterms:modified>
</cp:coreProperties>
</file>