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7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145705926" r:id="rId3"/>
    <p:sldId id="257" r:id="rId4"/>
    <p:sldId id="2145705925" r:id="rId5"/>
    <p:sldId id="2145705952" r:id="rId6"/>
    <p:sldId id="2145705953" r:id="rId7"/>
    <p:sldId id="258" r:id="rId8"/>
    <p:sldId id="259" r:id="rId9"/>
    <p:sldId id="301" r:id="rId10"/>
    <p:sldId id="300" r:id="rId11"/>
    <p:sldId id="302" r:id="rId12"/>
    <p:sldId id="311" r:id="rId13"/>
    <p:sldId id="312" r:id="rId14"/>
    <p:sldId id="303" r:id="rId15"/>
    <p:sldId id="304" r:id="rId16"/>
    <p:sldId id="2145705954" r:id="rId17"/>
    <p:sldId id="263" r:id="rId18"/>
    <p:sldId id="306" r:id="rId19"/>
    <p:sldId id="264" r:id="rId20"/>
    <p:sldId id="307" r:id="rId21"/>
    <p:sldId id="308" r:id="rId22"/>
    <p:sldId id="309" r:id="rId23"/>
    <p:sldId id="310" r:id="rId24"/>
    <p:sldId id="266" r:id="rId25"/>
    <p:sldId id="267" r:id="rId26"/>
    <p:sldId id="2145705955" r:id="rId27"/>
    <p:sldId id="270" r:id="rId28"/>
    <p:sldId id="271" r:id="rId29"/>
    <p:sldId id="2145705956" r:id="rId30"/>
    <p:sldId id="273" r:id="rId31"/>
    <p:sldId id="274" r:id="rId32"/>
    <p:sldId id="275" r:id="rId33"/>
    <p:sldId id="276" r:id="rId34"/>
    <p:sldId id="279" r:id="rId35"/>
    <p:sldId id="280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EyWcEEzwzcRbnVabck/Ksk4Z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31" autoAdjust="0"/>
  </p:normalViewPr>
  <p:slideViewPr>
    <p:cSldViewPr snapToGrid="0" showGuides="1">
      <p:cViewPr varScale="1">
        <p:scale>
          <a:sx n="46" d="100"/>
          <a:sy n="46" d="100"/>
        </p:scale>
        <p:origin x="142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4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391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7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0B39235C-96E3-04B4-5E87-0AE80F6A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>
            <a:extLst>
              <a:ext uri="{FF2B5EF4-FFF2-40B4-BE49-F238E27FC236}">
                <a16:creationId xmlns:a16="http://schemas.microsoft.com/office/drawing/2014/main" id="{FC8AE221-E83F-74F3-859C-9C0EA5FC7B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344eaf56fbf_3_1:notes">
            <a:extLst>
              <a:ext uri="{FF2B5EF4-FFF2-40B4-BE49-F238E27FC236}">
                <a16:creationId xmlns:a16="http://schemas.microsoft.com/office/drawing/2014/main" id="{E985364E-E78D-61A4-AC45-B8D39D05E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96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3E0E3488-B881-FE22-2362-EAAC17152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51BD2013-D576-6F49-F6E4-CBBC940754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4D79A1C3-359B-8C30-8FB9-E991CE47E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--select banned user of login-user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533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BannedByUserName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BannedUser BU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009D75CF-2503-67FC-CA88-10A155E2D7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083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64452FCE-E733-08E5-576E-2D366DD4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>
            <a:extLst>
              <a:ext uri="{FF2B5EF4-FFF2-40B4-BE49-F238E27FC236}">
                <a16:creationId xmlns:a16="http://schemas.microsoft.com/office/drawing/2014/main" id="{EDEAA0CE-1789-9113-B520-C9D0C8394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344eaf56fbf_3_1:notes">
            <a:extLst>
              <a:ext uri="{FF2B5EF4-FFF2-40B4-BE49-F238E27FC236}">
                <a16:creationId xmlns:a16="http://schemas.microsoft.com/office/drawing/2014/main" id="{15982ADA-259A-166F-BF84-7D84CB962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758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F866E1FE-5940-69F1-8571-08C9826F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C2B910D2-5AAE-EC27-1A06-241E89F5A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81E03D4B-2C2D-0656-FE6C-6A74C8C18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@LoginUser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size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UserFileThumbNailImg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@LoginUser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-- 2.select login user folder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Folder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@userId</a:t>
            </a:r>
          </a:p>
          <a:p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C852986C-1657-6B65-C3CD-EA0E977CE6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660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B098CF9B-4392-2423-902B-6D0024659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EB62E476-09BF-F575-1FD4-525B982B6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AE4B0CF7-6DE4-2510-4637-01BF7E456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-- 2.select shared folder with login user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101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Share 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[Folder]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267BD9F1-B316-13F3-60E7-FF7D91AE79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6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C31C025B-B75F-6D52-335F-45E310AB5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>
            <a:extLst>
              <a:ext uri="{FF2B5EF4-FFF2-40B4-BE49-F238E27FC236}">
                <a16:creationId xmlns:a16="http://schemas.microsoft.com/office/drawing/2014/main" id="{ED3A96D4-151D-4913-45C5-88EA24B18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344eaf56fbf_3_1:notes">
            <a:extLst>
              <a:ext uri="{FF2B5EF4-FFF2-40B4-BE49-F238E27FC236}">
                <a16:creationId xmlns:a16="http://schemas.microsoft.com/office/drawing/2014/main" id="{6171DF8D-A453-10B0-EFE7-27AE26CBE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995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E90BE295-EAB0-0EF9-1325-07DC1C85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D9F4C854-0F60-E213-BCC3-F7959CB98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7C374E57-F83A-0E93-69C3-907779536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Share s2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su2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ShareId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ShareId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ObjectTypeId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ObjectId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su2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UserId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fldr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'share for me'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Location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SharedUser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Share s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ShareId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Folder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fldr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fldr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---Sort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ShareUser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2---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@Sharer int = 2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@shared int = 102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ft.Icon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uf.UserFileName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NameOfFile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a1.UserName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SharerName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s.CreatedAt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ShareDateTime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a.UserName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sharedName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SharedUser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Share s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su.ShareId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s.ShareId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s.ObjectId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FileType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ft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ft.FileTypeId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Account a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su.UserId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a.UserId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Account a1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s.Sharer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a1.UserId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su.UserId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@shared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s.Sharer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@Sharer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* 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SharedUser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---sort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FileType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@OwnerId int = 1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@FileType int = 3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ft.Icon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uf.UserFileName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a.UserName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uf.CreatedAt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FileType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ft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ft.FileTypeId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Account a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a.UserId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@FileType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@OwnerId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---Sort by Action recent---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RecentObjects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(</a:t>
            </a:r>
          </a:p>
          <a:p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SELECT 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ar.ActionDateTime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ar.ActionLog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CASE 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WHEN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THEN 'Folder'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WHEN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 THEN 'File'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ELSE 'Unknown'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END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ObjectType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FolderOwnerId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ActionRecent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LEFT JOIN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LEFT JOIN Folder f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f.FolderId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WHERE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11 OR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11)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ro.ObjectType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CASE 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ro.ObjectType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THEN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uf.UserFileName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WHEN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ro.ObjectType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N'Folder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 THEN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f.FolderName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ELSE NULL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ro.ActionLog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ro.ActionDateTime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RecentObjects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UserFile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uf.FileId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 Folder f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f.FolderId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ro.ObjectTypeId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ro.FileOwnerId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=11 OR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ro.FolderOwnerId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11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BY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ro.ActionDateTime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DESC;</a:t>
            </a: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5637004E-CA73-922F-D267-5AD033F49A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79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eaf56f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4eaf56fb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344eaf56fb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409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C12BFD77-8524-86D1-A8DD-6C479400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BC0D38DD-674A-8AC6-2103-930F52248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80DA165B-557A-5153-08E6-01A05C84E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55F6F552-54D3-32E9-940C-18777B8E91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14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050C3833-33C9-202F-8B28-A0F796F4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95A17528-D0E4-508F-EF1D-3A0618534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070701BC-D13D-A50A-C748-FD21F69A9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794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FileOwnerName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FileTypeName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FavoriteObject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fa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ft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ft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FileTypeId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OwnerId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DBF4C3CE-4071-F1F5-1357-51D73076C4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644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D0332FFE-54B7-2388-B47D-B70B2F171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eaf56fbf_2_0:notes">
            <a:extLst>
              <a:ext uri="{FF2B5EF4-FFF2-40B4-BE49-F238E27FC236}">
                <a16:creationId xmlns:a16="http://schemas.microsoft.com/office/drawing/2014/main" id="{B2471B8D-D2E5-B2FE-EBE3-1730EF217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4eaf56fbf_2_0:notes">
            <a:extLst>
              <a:ext uri="{FF2B5EF4-FFF2-40B4-BE49-F238E27FC236}">
                <a16:creationId xmlns:a16="http://schemas.microsoft.com/office/drawing/2014/main" id="{114603DC-A810-3B55-B00B-4BB4E3B8C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344eaf56fbf_2_0:notes">
            <a:extLst>
              <a:ext uri="{FF2B5EF4-FFF2-40B4-BE49-F238E27FC236}">
                <a16:creationId xmlns:a16="http://schemas.microsoft.com/office/drawing/2014/main" id="{8203D89C-BA12-BA91-4DAC-F2CF8F0EA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886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BDA69E48-2577-B8AB-6051-01F394F4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C7DEE33F-826A-78A6-9FFE-0DDFF07E7B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A961FB39-1F02-5925-F6FB-A144B285A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433D0887-AF76-4A81-367B-2DB3FE41B2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973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4eaf56fb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4eaf56fbf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select all of product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ProductName,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ProductItem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select Product bought by user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 @userId int = 100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pro.ProductId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pro.ProductName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a.UserId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a.UserName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po.IsPercent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 then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pro.Cost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pro.Cost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 (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po.Discount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/100))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pro.Cost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po.Discount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as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TotalCost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UserProduct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up</a:t>
            </a: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Account a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up.UserId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a.UserId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Promotion po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up.PromotionId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po.PromotionId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ProductItem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 on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up.ProductId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pro.ProductId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up.UserId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@userId</a:t>
            </a:r>
            <a:endParaRPr dirty="0"/>
          </a:p>
        </p:txBody>
      </p:sp>
      <p:sp>
        <p:nvSpPr>
          <p:cNvPr id="271" name="Google Shape;271;g344eaf56fbf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041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f56cd1dea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6f56cd1de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8416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9011-EF3E-5654-400E-928D9EEF8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99EB1-4BC4-3824-64D1-416416C7A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DBC98-2621-0F4A-87BF-8264CBAC3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AE89C-80AE-58FE-BAC0-54E7D3691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56337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56cd1de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f56cd1dea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6f56cd1dea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20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f56cd1de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f56cd1dea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6f56cd1dea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4019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36E58-3ED2-DD92-71F9-FD908D4DA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392F2-C9F9-3114-D663-1F29E6C8D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EB63A8-4CEF-7558-C562-CF8594859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8FC1-C87A-6D3B-B30A-F0742971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16828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f56cd1de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6f56cd1dea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g36f56cd1dea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9953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195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45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8703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56cd1d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56cd1d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6f56cd1de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527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f56cd1d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f56cd1dea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g36f56cd1de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664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34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5285-0D1E-CF6B-58EE-005BCA535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BCDC85-64C3-1894-B768-B4CC73BA9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1E8AD-642E-54DA-571B-B4755A7EB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F81EB-9952-8965-CB0E-B6995B07C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751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-- 3.Recomment file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ActionLog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ActionDateTime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ActionRecent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UserFile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2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-- 4.Recomment folder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ActionLog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ActionDateTime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ActionRecent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Folder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ObjectTypeId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FolderId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 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ActionDateTime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endParaRPr dirty="0"/>
          </a:p>
        </p:txBody>
      </p:sp>
      <p:sp>
        <p:nvSpPr>
          <p:cNvPr id="210" name="Google Shape;210;g344eaf56fb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48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44eaf56fb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1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4A7DC268-8114-9BD8-EED5-871B71B42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BE5553D1-388A-82C0-1A97-38E590C5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F3FE105A-15A3-31D1-E39A-A8EB4CF6B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-- 1.select User information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UserImg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@userId </a:t>
            </a: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F6133782-15AB-04B9-5C17-C3BF7F7331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402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A4397207-091D-4E38-8A6E-D38D42E9B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467E3DA2-C406-0E06-DA1F-A14AAD2CE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AADE2C5A-9DD6-4005-5A03-E471DE19A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CB1DA6D4-75C5-C6F2-CBC8-4A90BCEB19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08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/ End">
  <p:cSld name="Intro / En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52"/>
          <p:cNvGrpSpPr/>
          <p:nvPr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18" name="Google Shape;18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 + white space for logo">
  <p:cSld name="Title, subtitle &amp; text with 1/3 image + white space for log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1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61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4"/>
          </p:nvPr>
        </p:nvSpPr>
        <p:spPr>
          <a:xfrm>
            <a:off x="8581425" y="5131789"/>
            <a:ext cx="3178576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">
  <p:cSld name="Title, subtitle &amp;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>
            <a:spLocks noGrp="1"/>
          </p:cNvSpPr>
          <p:nvPr>
            <p:ph type="body" idx="1"/>
          </p:nvPr>
        </p:nvSpPr>
        <p:spPr>
          <a:xfrm>
            <a:off x="431999" y="2160587"/>
            <a:ext cx="113292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1132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4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6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body" idx="1"/>
          </p:nvPr>
        </p:nvSpPr>
        <p:spPr>
          <a:xfrm>
            <a:off x="6529187" y="1528763"/>
            <a:ext cx="5232602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3"/>
          </p:nvPr>
        </p:nvSpPr>
        <p:spPr>
          <a:xfrm>
            <a:off x="864001" y="4365382"/>
            <a:ext cx="4798800" cy="2062406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288000" tIns="288000" rIns="288000" bIns="28800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4"/>
          </p:nvPr>
        </p:nvSpPr>
        <p:spPr>
          <a:xfrm>
            <a:off x="864001" y="4238556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5"/>
          </p:nvPr>
        </p:nvSpPr>
        <p:spPr>
          <a:xfrm rot="10800000">
            <a:off x="5374801" y="6292522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63">
          <p15:clr>
            <a:srgbClr val="FBAE40"/>
          </p15:clr>
        </p15:guide>
        <p15:guide id="3" pos="270">
          <p15:clr>
            <a:srgbClr val="FBAE40"/>
          </p15:clr>
        </p15:guide>
        <p15:guide id="4" orient="horz" pos="692">
          <p15:clr>
            <a:srgbClr val="FBAE40"/>
          </p15:clr>
        </p15:guide>
        <p15:guide id="5" orient="horz" pos="4049">
          <p15:clr>
            <a:srgbClr val="FBAE40"/>
          </p15:clr>
        </p15:guide>
        <p15:guide id="6" pos="7409">
          <p15:clr>
            <a:srgbClr val="FBAE40"/>
          </p15:clr>
        </p15:guide>
        <p15:guide id="7" pos="41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with image banner">
  <p:cSld name="Title &amp; text with image bann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5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65"/>
          <p:cNvSpPr txBox="1">
            <a:spLocks noGrp="1"/>
          </p:cNvSpPr>
          <p:nvPr>
            <p:ph type="body" idx="1"/>
          </p:nvPr>
        </p:nvSpPr>
        <p:spPr>
          <a:xfrm>
            <a:off x="431999" y="3475239"/>
            <a:ext cx="11329789" cy="295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6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218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3 texts">
  <p:cSld name="Title, subtitle &amp; 3 tex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6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6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6"/>
          <p:cNvSpPr txBox="1">
            <a:spLocks noGrp="1"/>
          </p:cNvSpPr>
          <p:nvPr>
            <p:ph type="body" idx="3"/>
          </p:nvPr>
        </p:nvSpPr>
        <p:spPr>
          <a:xfrm>
            <a:off x="435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6"/>
          <p:cNvSpPr txBox="1">
            <a:spLocks noGrp="1"/>
          </p:cNvSpPr>
          <p:nvPr>
            <p:ph type="body" idx="4"/>
          </p:nvPr>
        </p:nvSpPr>
        <p:spPr>
          <a:xfrm>
            <a:off x="43516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66"/>
          <p:cNvSpPr txBox="1">
            <a:spLocks noGrp="1"/>
          </p:cNvSpPr>
          <p:nvPr>
            <p:ph type="body" idx="5"/>
          </p:nvPr>
        </p:nvSpPr>
        <p:spPr>
          <a:xfrm>
            <a:off x="827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66"/>
          <p:cNvSpPr txBox="1">
            <a:spLocks noGrp="1"/>
          </p:cNvSpPr>
          <p:nvPr>
            <p:ph type="body" idx="6"/>
          </p:nvPr>
        </p:nvSpPr>
        <p:spPr>
          <a:xfrm>
            <a:off x="82720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d slide / full-screen">
  <p:cSld name="Mood slide / full-scree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67"/>
          <p:cNvSpPr txBox="1">
            <a:spLocks noGrp="1"/>
          </p:cNvSpPr>
          <p:nvPr>
            <p:ph type="body" idx="1"/>
          </p:nvPr>
        </p:nvSpPr>
        <p:spPr>
          <a:xfrm>
            <a:off x="432000" y="1098000"/>
            <a:ext cx="8640000" cy="1487991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432000" tIns="432000" rIns="432000" bIns="4320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67"/>
          <p:cNvSpPr txBox="1">
            <a:spLocks noGrp="1"/>
          </p:cNvSpPr>
          <p:nvPr>
            <p:ph type="body" idx="3"/>
          </p:nvPr>
        </p:nvSpPr>
        <p:spPr>
          <a:xfrm>
            <a:off x="10841432" y="172618"/>
            <a:ext cx="1350568" cy="6843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57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">
  <p:cSld name="Title with ima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6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orient="horz" pos="6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1)">
  <p:cSld name="Contact slide (1)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4" name="Google Shape;134;p69"/>
          <p:cNvSpPr txBox="1">
            <a:spLocks noGrp="1"/>
          </p:cNvSpPr>
          <p:nvPr>
            <p:ph type="body" idx="1"/>
          </p:nvPr>
        </p:nvSpPr>
        <p:spPr>
          <a:xfrm>
            <a:off x="3455998" y="2016000"/>
            <a:ext cx="5255944" cy="3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9"/>
          <p:cNvSpPr txBox="1">
            <a:spLocks noGrp="1"/>
          </p:cNvSpPr>
          <p:nvPr>
            <p:ph type="body" idx="3"/>
          </p:nvPr>
        </p:nvSpPr>
        <p:spPr>
          <a:xfrm>
            <a:off x="3455998" y="1520825"/>
            <a:ext cx="52559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9"/>
          <p:cNvSpPr>
            <a:spLocks noGrp="1"/>
          </p:cNvSpPr>
          <p:nvPr>
            <p:ph type="pic" idx="4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69"/>
          <p:cNvSpPr txBox="1">
            <a:spLocks noGrp="1"/>
          </p:cNvSpPr>
          <p:nvPr>
            <p:ph type="body" idx="5"/>
          </p:nvPr>
        </p:nvSpPr>
        <p:spPr>
          <a:xfrm>
            <a:off x="3455998" y="2847527"/>
            <a:ext cx="5255944" cy="1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9"/>
          <p:cNvSpPr txBox="1">
            <a:spLocks noGrp="1"/>
          </p:cNvSpPr>
          <p:nvPr>
            <p:ph type="body" idx="6"/>
          </p:nvPr>
        </p:nvSpPr>
        <p:spPr>
          <a:xfrm>
            <a:off x="3455998" y="4535936"/>
            <a:ext cx="5255944" cy="189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2)">
  <p:cSld name="Contact slide (2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42" name="Google Shape;142;p70"/>
          <p:cNvSpPr txBox="1">
            <a:spLocks noGrp="1"/>
          </p:cNvSpPr>
          <p:nvPr>
            <p:ph type="body" idx="1"/>
          </p:nvPr>
        </p:nvSpPr>
        <p:spPr>
          <a:xfrm>
            <a:off x="4344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0"/>
          <p:cNvSpPr txBox="1">
            <a:spLocks noGrp="1"/>
          </p:cNvSpPr>
          <p:nvPr>
            <p:ph type="body" idx="3"/>
          </p:nvPr>
        </p:nvSpPr>
        <p:spPr>
          <a:xfrm>
            <a:off x="47916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70"/>
          <p:cNvSpPr txBox="1">
            <a:spLocks noGrp="1"/>
          </p:cNvSpPr>
          <p:nvPr>
            <p:ph type="body" idx="4"/>
          </p:nvPr>
        </p:nvSpPr>
        <p:spPr>
          <a:xfrm>
            <a:off x="4344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0"/>
          <p:cNvSpPr txBox="1">
            <a:spLocks noGrp="1"/>
          </p:cNvSpPr>
          <p:nvPr>
            <p:ph type="body" idx="5"/>
          </p:nvPr>
        </p:nvSpPr>
        <p:spPr>
          <a:xfrm>
            <a:off x="432000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70"/>
          <p:cNvSpPr>
            <a:spLocks noGrp="1"/>
          </p:cNvSpPr>
          <p:nvPr>
            <p:ph type="pic" idx="6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70"/>
          <p:cNvSpPr>
            <a:spLocks noGrp="1"/>
          </p:cNvSpPr>
          <p:nvPr>
            <p:ph type="pic" idx="7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70"/>
          <p:cNvSpPr txBox="1">
            <a:spLocks noGrp="1"/>
          </p:cNvSpPr>
          <p:nvPr>
            <p:ph type="body" idx="8"/>
          </p:nvPr>
        </p:nvSpPr>
        <p:spPr>
          <a:xfrm>
            <a:off x="47916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0"/>
          <p:cNvSpPr txBox="1">
            <a:spLocks noGrp="1"/>
          </p:cNvSpPr>
          <p:nvPr>
            <p:ph type="body" idx="9"/>
          </p:nvPr>
        </p:nvSpPr>
        <p:spPr>
          <a:xfrm>
            <a:off x="4791658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7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3)">
  <p:cSld name="Contact slide (3)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1"/>
          <p:cNvSpPr txBox="1">
            <a:spLocks noGrp="1"/>
          </p:cNvSpPr>
          <p:nvPr>
            <p:ph type="body" idx="1"/>
          </p:nvPr>
        </p:nvSpPr>
        <p:spPr>
          <a:xfrm>
            <a:off x="43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1"/>
          <p:cNvSpPr txBox="1">
            <a:spLocks noGrp="1"/>
          </p:cNvSpPr>
          <p:nvPr>
            <p:ph type="body" idx="2"/>
          </p:nvPr>
        </p:nvSpPr>
        <p:spPr>
          <a:xfrm>
            <a:off x="435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1"/>
          <p:cNvSpPr txBox="1">
            <a:spLocks noGrp="1"/>
          </p:cNvSpPr>
          <p:nvPr>
            <p:ph type="body" idx="3"/>
          </p:nvPr>
        </p:nvSpPr>
        <p:spPr>
          <a:xfrm>
            <a:off x="431999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71"/>
          <p:cNvSpPr txBox="1">
            <a:spLocks noGrp="1"/>
          </p:cNvSpPr>
          <p:nvPr>
            <p:ph type="body" idx="4"/>
          </p:nvPr>
        </p:nvSpPr>
        <p:spPr>
          <a:xfrm>
            <a:off x="431999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1"/>
          <p:cNvSpPr>
            <a:spLocks noGrp="1"/>
          </p:cNvSpPr>
          <p:nvPr>
            <p:ph type="pic" idx="5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71"/>
          <p:cNvSpPr>
            <a:spLocks noGrp="1"/>
          </p:cNvSpPr>
          <p:nvPr>
            <p:ph type="pic" idx="6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71"/>
          <p:cNvSpPr txBox="1">
            <a:spLocks noGrp="1"/>
          </p:cNvSpPr>
          <p:nvPr>
            <p:ph type="body" idx="7"/>
          </p:nvPr>
        </p:nvSpPr>
        <p:spPr>
          <a:xfrm>
            <a:off x="4356100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71"/>
          <p:cNvSpPr txBox="1">
            <a:spLocks noGrp="1"/>
          </p:cNvSpPr>
          <p:nvPr>
            <p:ph type="body" idx="8"/>
          </p:nvPr>
        </p:nvSpPr>
        <p:spPr>
          <a:xfrm>
            <a:off x="4356100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71"/>
          <p:cNvSpPr txBox="1">
            <a:spLocks noGrp="1"/>
          </p:cNvSpPr>
          <p:nvPr>
            <p:ph type="body" idx="9"/>
          </p:nvPr>
        </p:nvSpPr>
        <p:spPr>
          <a:xfrm>
            <a:off x="8278813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71"/>
          <p:cNvSpPr>
            <a:spLocks noGrp="1"/>
          </p:cNvSpPr>
          <p:nvPr>
            <p:ph type="pic" idx="13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71"/>
          <p:cNvSpPr txBox="1">
            <a:spLocks noGrp="1"/>
          </p:cNvSpPr>
          <p:nvPr>
            <p:ph type="body" idx="14"/>
          </p:nvPr>
        </p:nvSpPr>
        <p:spPr>
          <a:xfrm>
            <a:off x="8278813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71"/>
          <p:cNvSpPr txBox="1">
            <a:spLocks noGrp="1"/>
          </p:cNvSpPr>
          <p:nvPr>
            <p:ph type="body" idx="15"/>
          </p:nvPr>
        </p:nvSpPr>
        <p:spPr>
          <a:xfrm>
            <a:off x="8278813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7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">
  <p:cSld name="Title, subtitle &amp; 2 tex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2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5447999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72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2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72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3974">
          <p15:clr>
            <a:srgbClr val="FBAE40"/>
          </p15:clr>
        </p15:guide>
        <p15:guide id="8" pos="370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customer logo">
  <p:cSld name="Title slide with customer logo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4" name="Google Shape;174;p7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7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3"/>
          <p:cNvSpPr txBox="1">
            <a:spLocks noGrp="1"/>
          </p:cNvSpPr>
          <p:nvPr>
            <p:ph type="body" idx="3"/>
          </p:nvPr>
        </p:nvSpPr>
        <p:spPr>
          <a:xfrm>
            <a:off x="9169200" y="1962000"/>
            <a:ext cx="2592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Title &amp;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4"/>
          <p:cNvSpPr txBox="1">
            <a:spLocks noGrp="1"/>
          </p:cNvSpPr>
          <p:nvPr>
            <p:ph type="body" idx="1"/>
          </p:nvPr>
        </p:nvSpPr>
        <p:spPr>
          <a:xfrm>
            <a:off x="431999" y="1528763"/>
            <a:ext cx="11329200" cy="489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7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">
  <p:cSld name="Title, subtitle &amp; text with 1/3 imag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5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2" name="Google Shape;182;p75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75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7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4 image">
  <p:cSld name="Title, subtitle &amp; text with 1/4 imag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6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76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8285287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76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8286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7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492">
          <p15:clr>
            <a:srgbClr val="FBAE40"/>
          </p15:clr>
        </p15:guide>
        <p15:guide id="8" pos="576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21082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>
          <p15:clr>
            <a:srgbClr val="FBAE40"/>
          </p15:clr>
        </p15:guide>
        <p15:guide id="7" pos="740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8665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>
          <p15:clr>
            <a:srgbClr val="FBAE40"/>
          </p15:clr>
        </p15:guide>
        <p15:guide id="7" pos="740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583656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692">
          <p15:clr>
            <a:srgbClr val="FBAE40"/>
          </p15:clr>
        </p15:guide>
        <p15:guide id="9" pos="270">
          <p15:clr>
            <a:srgbClr val="FBAE40"/>
          </p15:clr>
        </p15:guide>
        <p15:guide id="10" pos="3839">
          <p15:clr>
            <a:srgbClr val="FBAE40"/>
          </p15:clr>
        </p15:guide>
        <p15:guide id="11" orient="horz" pos="4047">
          <p15:clr>
            <a:srgbClr val="FBAE40"/>
          </p15:clr>
        </p15:guide>
        <p15:guide id="12" orient="horz" pos="963">
          <p15:clr>
            <a:srgbClr val="FBAE40"/>
          </p15:clr>
        </p15:guide>
        <p15:guide id="13" pos="356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5x">
  <p:cSld name="Participant 5x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>
            <a:spLocks noGrp="1"/>
          </p:cNvSpPr>
          <p:nvPr>
            <p:ph type="pic" idx="2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55"/>
          <p:cNvSpPr>
            <a:spLocks noGrp="1"/>
          </p:cNvSpPr>
          <p:nvPr>
            <p:ph type="pic" idx="3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55"/>
          <p:cNvSpPr>
            <a:spLocks noGrp="1"/>
          </p:cNvSpPr>
          <p:nvPr>
            <p:ph type="pic" idx="4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55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5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7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>
            <a:spLocks noGrp="1"/>
          </p:cNvSpPr>
          <p:nvPr>
            <p:ph type="pic" idx="8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55"/>
          <p:cNvSpPr>
            <a:spLocks noGrp="1"/>
          </p:cNvSpPr>
          <p:nvPr>
            <p:ph type="pic" idx="9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55"/>
          <p:cNvSpPr txBox="1">
            <a:spLocks noGrp="1"/>
          </p:cNvSpPr>
          <p:nvPr>
            <p:ph type="body" idx="13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14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15"/>
          </p:nvPr>
        </p:nvSpPr>
        <p:spPr>
          <a:xfrm>
            <a:off x="26532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16"/>
          </p:nvPr>
        </p:nvSpPr>
        <p:spPr>
          <a:xfrm>
            <a:off x="26532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17"/>
          </p:nvPr>
        </p:nvSpPr>
        <p:spPr>
          <a:xfrm>
            <a:off x="69545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18"/>
          </p:nvPr>
        </p:nvSpPr>
        <p:spPr>
          <a:xfrm>
            <a:off x="69545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4x">
  <p:cSld name="Participant 4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>
            <a:spLocks noGrp="1"/>
          </p:cNvSpPr>
          <p:nvPr>
            <p:ph type="pic" idx="2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56"/>
          <p:cNvSpPr>
            <a:spLocks noGrp="1"/>
          </p:cNvSpPr>
          <p:nvPr>
            <p:ph type="pic" idx="3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56"/>
          <p:cNvSpPr>
            <a:spLocks noGrp="1"/>
          </p:cNvSpPr>
          <p:nvPr>
            <p:ph type="pic" idx="4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5"/>
          </p:nvPr>
        </p:nvSpPr>
        <p:spPr>
          <a:xfrm>
            <a:off x="335822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body" idx="7"/>
          </p:nvPr>
        </p:nvSpPr>
        <p:spPr>
          <a:xfrm>
            <a:off x="335822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8"/>
          </p:nvPr>
        </p:nvSpPr>
        <p:spPr>
          <a:xfrm>
            <a:off x="6250847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body" idx="9"/>
          </p:nvPr>
        </p:nvSpPr>
        <p:spPr>
          <a:xfrm>
            <a:off x="6250847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13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56"/>
          <p:cNvSpPr txBox="1">
            <a:spLocks noGrp="1"/>
          </p:cNvSpPr>
          <p:nvPr>
            <p:ph type="body" idx="14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15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3x">
  <p:cSld name="Participant 3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>
            <a:spLocks noGrp="1"/>
          </p:cNvSpPr>
          <p:nvPr>
            <p:ph type="pic" idx="2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3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body" idx="4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body" idx="5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>
            <a:spLocks noGrp="1"/>
          </p:cNvSpPr>
          <p:nvPr>
            <p:ph type="pic" idx="6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57"/>
          <p:cNvSpPr>
            <a:spLocks noGrp="1"/>
          </p:cNvSpPr>
          <p:nvPr>
            <p:ph type="pic" idx="7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57"/>
          <p:cNvSpPr txBox="1">
            <a:spLocks noGrp="1"/>
          </p:cNvSpPr>
          <p:nvPr>
            <p:ph type="body" idx="8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body" idx="9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2x">
  <p:cSld name="Participant 2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>
            <a:off x="326136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body" idx="2"/>
          </p:nvPr>
        </p:nvSpPr>
        <p:spPr>
          <a:xfrm>
            <a:off x="632298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body" idx="3"/>
          </p:nvPr>
        </p:nvSpPr>
        <p:spPr>
          <a:xfrm>
            <a:off x="326136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body" idx="4"/>
          </p:nvPr>
        </p:nvSpPr>
        <p:spPr>
          <a:xfrm>
            <a:off x="632298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>
            <a:spLocks noGrp="1"/>
          </p:cNvSpPr>
          <p:nvPr>
            <p:ph type="pic" idx="5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58"/>
          <p:cNvSpPr>
            <a:spLocks noGrp="1"/>
          </p:cNvSpPr>
          <p:nvPr>
            <p:ph type="pic" idx="6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5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>
  <p:cSld name="Chapter 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9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9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59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59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 with 1/4 image">
  <p:cSld name="Title, subtitle &amp; 2 texts with 1/4 imag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60"/>
          <p:cNvSpPr txBox="1">
            <a:spLocks noGrp="1"/>
          </p:cNvSpPr>
          <p:nvPr>
            <p:ph type="body" idx="1"/>
          </p:nvPr>
        </p:nvSpPr>
        <p:spPr>
          <a:xfrm>
            <a:off x="431998" y="2157413"/>
            <a:ext cx="3928356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body" idx="3"/>
          </p:nvPr>
        </p:nvSpPr>
        <p:spPr>
          <a:xfrm>
            <a:off x="431998" y="1530000"/>
            <a:ext cx="3928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body" idx="4"/>
          </p:nvPr>
        </p:nvSpPr>
        <p:spPr>
          <a:xfrm>
            <a:off x="4792355" y="2157413"/>
            <a:ext cx="3924931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body" idx="5"/>
          </p:nvPr>
        </p:nvSpPr>
        <p:spPr>
          <a:xfrm>
            <a:off x="4792355" y="1530000"/>
            <a:ext cx="39249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5490">
          <p15:clr>
            <a:srgbClr val="FBAE40"/>
          </p15:clr>
        </p15:guide>
        <p15:guide id="7" pos="5760">
          <p15:clr>
            <a:srgbClr val="FBAE40"/>
          </p15:clr>
        </p15:guide>
        <p15:guide id="8" pos="3018">
          <p15:clr>
            <a:srgbClr val="FBAE40"/>
          </p15:clr>
        </p15:guide>
        <p15:guide id="9" pos="27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ftr" idx="11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sldNum" idx="12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51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11021614" y="352800"/>
            <a:ext cx="738385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84" r:id="rId25"/>
    <p:sldLayoutId id="2147483685" r:id="rId26"/>
    <p:sldLayoutId id="2147483686" r:id="rId2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svg"/><Relationship Id="rId12" Type="http://schemas.openxmlformats.org/officeDocument/2006/relationships/image" Target="../media/image14.jp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4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e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7.xml"/><Relationship Id="rId6" Type="http://schemas.openxmlformats.org/officeDocument/2006/relationships/image" Target="../media/image17.jp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8.xml"/><Relationship Id="rId6" Type="http://schemas.openxmlformats.org/officeDocument/2006/relationships/image" Target="../media/image17.jp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6" Type="http://schemas.openxmlformats.org/officeDocument/2006/relationships/image" Target="../media/image17.jp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6.xml"/><Relationship Id="rId6" Type="http://schemas.openxmlformats.org/officeDocument/2006/relationships/image" Target="../media/image17.jp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B9A73FD2-B9F4-2C89-1443-41F90FBE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00FD7-8143-2C88-4D56-C78547E5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63" y="1098000"/>
            <a:ext cx="968067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6552BCBC-6B7B-A4B9-325C-69EA1CFDC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Setting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80E0C0C2-2B76-C181-D5C1-14932B66D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1FF72C-3F34-9841-93C3-336915719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697"/>
          <a:stretch>
            <a:fillRect/>
          </a:stretch>
        </p:blipFill>
        <p:spPr>
          <a:xfrm>
            <a:off x="2609493" y="805403"/>
            <a:ext cx="6973014" cy="5247193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>
            <a:extLst>
              <a:ext uri="{FF2B5EF4-FFF2-40B4-BE49-F238E27FC236}">
                <a16:creationId xmlns:a16="http://schemas.microsoft.com/office/drawing/2014/main" id="{42A6E18C-9C39-CD5C-CF6C-9254DEC9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For Setting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4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6EC48049-D889-FAFB-3B8F-799FCF47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580E63-EB63-7F25-C94C-08E44B8F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73" y="1098000"/>
            <a:ext cx="936585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8491D497-8C75-077C-A768-97CD6FFFE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Block User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86C3BD1B-F7D3-CA78-450C-3045844BA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AD7C7-080A-CA5D-D43F-2231266EE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0" y="1055970"/>
            <a:ext cx="10151999" cy="474606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>
            <a:extLst>
              <a:ext uri="{FF2B5EF4-FFF2-40B4-BE49-F238E27FC236}">
                <a16:creationId xmlns:a16="http://schemas.microsoft.com/office/drawing/2014/main" id="{1CF82929-C88D-069D-74D9-FB8AF00D8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Block User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5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9DEF3623-EC13-D940-7DB8-B8AA2F4D0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EE43CC-8280-4B94-DBA9-25E21538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5" y="1098000"/>
            <a:ext cx="1047273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E4E838BD-2929-D7C1-4D94-43A7AC2383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My Drive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59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C963964-C4BF-60C5-1313-BFD39904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4FC341-F962-BDC4-6A21-D444C6205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10" y="1098000"/>
            <a:ext cx="10149779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0396EDB3-FE09-C498-4DF3-BDD6BA36E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Stared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76F040EB-2DFC-0F02-A030-5886B283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4eaf56fbf_3_1">
            <a:extLst>
              <a:ext uri="{FF2B5EF4-FFF2-40B4-BE49-F238E27FC236}">
                <a16:creationId xmlns:a16="http://schemas.microsoft.com/office/drawing/2014/main" id="{9B7233DA-8618-1CBD-B343-608CE2825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Stared Screen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85F1F-8605-098F-2932-E3757568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99" y="1098000"/>
            <a:ext cx="10240001" cy="576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507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EDA15B-CB09-0903-D6F7-ABCACD40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93" y="1098000"/>
            <a:ext cx="6877613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Share Screen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DF26B501-349F-8D4D-5F5B-41E941942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80F339-7ABF-201C-1F96-0FCF82EB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70" y="1098000"/>
            <a:ext cx="952066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CF2A6985-12EC-433D-7926-EF1D3B0EF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Share With Me Screen</a:t>
            </a:r>
          </a:p>
        </p:txBody>
      </p:sp>
    </p:spTree>
    <p:extLst>
      <p:ext uri="{BB962C8B-B14F-4D97-AF65-F5344CB8AC3E}">
        <p14:creationId xmlns:p14="http://schemas.microsoft.com/office/powerpoint/2010/main" val="2336137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AF4E5-A651-F7F9-0186-1DCD9D5B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43" y="1098000"/>
            <a:ext cx="10285713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4eaf56fbf_2_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Share feature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sz="4000" dirty="0">
                <a:solidFill>
                  <a:schemeClr val="dk2"/>
                </a:solidFill>
              </a:rPr>
              <a:t>Presentation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dk2"/>
                </a:solidFill>
              </a:rPr>
              <a:t>on Google Drive Functionalities</a:t>
            </a:r>
            <a:endParaRPr lang="en-GB" sz="4000" dirty="0">
              <a:solidFill>
                <a:schemeClr val="dk2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76990F-B249-6611-0800-1DA433F97A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C3FBF0-6FE4-4ED5-97F7-BC43A1D2912A}"/>
              </a:ext>
            </a:extLst>
          </p:cNvPr>
          <p:cNvGrpSpPr/>
          <p:nvPr/>
        </p:nvGrpSpPr>
        <p:grpSpPr>
          <a:xfrm>
            <a:off x="9595831" y="2346866"/>
            <a:ext cx="1736339" cy="526268"/>
            <a:chOff x="8343600" y="2412129"/>
            <a:chExt cx="2315118" cy="701691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0A1A25B-D699-C973-F9E8-41E61746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43600" y="2412129"/>
              <a:ext cx="1954171" cy="360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0F7C00-B899-BC79-5218-8DD951C055F2}"/>
                </a:ext>
              </a:extLst>
            </p:cNvPr>
            <p:cNvGrpSpPr/>
            <p:nvPr/>
          </p:nvGrpSpPr>
          <p:grpSpPr>
            <a:xfrm>
              <a:off x="8343600" y="2915820"/>
              <a:ext cx="2315118" cy="198000"/>
              <a:chOff x="8343600" y="2903749"/>
              <a:chExt cx="2315118" cy="198000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8E55AF8-2654-F41B-C4A1-D490B9B58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124668" y="2914533"/>
                <a:ext cx="1534050" cy="180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57BBDFB2-E80D-449C-2D7B-F4BAB3531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343600" y="2903749"/>
                <a:ext cx="565068" cy="198000"/>
              </a:xfrm>
              <a:prstGeom prst="rect">
                <a:avLst/>
              </a:prstGeom>
            </p:spPr>
          </p:pic>
        </p:grpSp>
      </p:grpSp>
      <p:pic>
        <p:nvPicPr>
          <p:cNvPr id="19" name="Picture Placeholder 18" descr="A person holding a tablet&#10;&#10;AI-generated content may be incorrect.">
            <a:extLst>
              <a:ext uri="{FF2B5EF4-FFF2-40B4-BE49-F238E27FC236}">
                <a16:creationId xmlns:a16="http://schemas.microsoft.com/office/drawing/2014/main" id="{C80693F6-1A43-D2F0-D84C-0ABCC9D60F0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12"/>
          <a:srcRect t="40634" b="406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5124964B-95C7-63B1-58C7-061DF6302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EF3FC-1235-78F1-CDBA-0070A4748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86" y="1098000"/>
            <a:ext cx="9974027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7B5F1C43-A50D-8B11-ADCD-876B2AA8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ActionRecent</a:t>
            </a:r>
            <a:r>
              <a:rPr lang="en-GB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128832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8AD47259-C9CB-BFF4-FCB8-4C122093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E2D5E2-EB7D-A4F8-CC24-62BF1CD7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86" y="1098000"/>
            <a:ext cx="9974027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62685362-3975-E313-168D-730C18824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Trash Screen</a:t>
            </a:r>
          </a:p>
        </p:txBody>
      </p:sp>
    </p:spTree>
    <p:extLst>
      <p:ext uri="{BB962C8B-B14F-4D97-AF65-F5344CB8AC3E}">
        <p14:creationId xmlns:p14="http://schemas.microsoft.com/office/powerpoint/2010/main" val="1655341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0A9CCB35-F6BE-84C3-6757-42DFF2A8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C73805-FCC0-F706-4DFE-13607BB3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228"/>
          <a:stretch>
            <a:fillRect/>
          </a:stretch>
        </p:blipFill>
        <p:spPr>
          <a:xfrm>
            <a:off x="2217212" y="1098000"/>
            <a:ext cx="7757575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4eaf56fbf_2_0">
            <a:extLst>
              <a:ext uri="{FF2B5EF4-FFF2-40B4-BE49-F238E27FC236}">
                <a16:creationId xmlns:a16="http://schemas.microsoft.com/office/drawing/2014/main" id="{2517E4C7-C351-55AA-D034-482AC1B32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Trash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0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2B6965E6-5D42-F385-45AE-635056142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D21DE-456C-0598-6097-241CE6E4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59" y="1098000"/>
            <a:ext cx="9481482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972D8AD2-614C-41E3-91E1-AD7BA4380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Storage Screen</a:t>
            </a:r>
          </a:p>
        </p:txBody>
      </p:sp>
    </p:spTree>
    <p:extLst>
      <p:ext uri="{BB962C8B-B14F-4D97-AF65-F5344CB8AC3E}">
        <p14:creationId xmlns:p14="http://schemas.microsoft.com/office/powerpoint/2010/main" val="214786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0170F-9B3C-CF13-805A-FBB31DF3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9" y="1098000"/>
            <a:ext cx="11239022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44eaf56fbf_0_5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Item Screen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0A69F4-9C19-D74B-1125-26D79440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59" y="1098000"/>
            <a:ext cx="9481482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6f56cd1dea_1_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Product Feature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3D172-5349-245A-C639-B12663176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283376B3-FEDF-A9E3-7A28-10F2FC9C850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CCE3D7B-D3D9-44F7-C24A-7A6B6A3B64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5D88D68-78E8-9E70-BCBA-B69E6667DED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651088-4A29-3CD4-9CDF-4BCF2BC0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312" y="4246160"/>
            <a:ext cx="11331375" cy="1437345"/>
          </a:xfrm>
        </p:spPr>
        <p:txBody>
          <a:bodyPr vert="horz"/>
          <a:lstStyle/>
          <a:p>
            <a:r>
              <a:rPr lang="en-GB" sz="4000" dirty="0">
                <a:solidFill>
                  <a:schemeClr val="dk2"/>
                </a:solidFill>
              </a:rPr>
              <a:t>Resolve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>
                <a:solidFill>
                  <a:schemeClr val="dk2"/>
                </a:solidFill>
              </a:rPr>
              <a:t>permission problem</a:t>
            </a:r>
            <a:r>
              <a:rPr lang="en-US" sz="4000" dirty="0">
                <a:solidFill>
                  <a:schemeClr val="dk2"/>
                </a:solidFill>
              </a:rPr>
              <a:t> </a:t>
            </a:r>
            <a:r>
              <a:rPr lang="en-GB" sz="4000" dirty="0">
                <a:solidFill>
                  <a:schemeClr val="dk2"/>
                </a:solidFill>
              </a:rPr>
              <a:t>in</a:t>
            </a:r>
            <a:br>
              <a:rPr lang="en-US" sz="4000" dirty="0">
                <a:solidFill>
                  <a:schemeClr val="dk2"/>
                </a:solidFill>
              </a:rPr>
            </a:br>
            <a:r>
              <a:rPr lang="en-GB" sz="4000" dirty="0">
                <a:solidFill>
                  <a:schemeClr val="dk2"/>
                </a:solidFill>
              </a:rPr>
              <a:t>Google Drive</a:t>
            </a:r>
            <a:endParaRPr lang="en-US" sz="40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509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CFC46F-0B57-626D-6B8B-22C257A7E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6994"/>
            <a:ext cx="6096000" cy="4202011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36f56cd1dea_1_1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Add column path to table Folder and </a:t>
            </a:r>
            <a:r>
              <a:rPr lang="en-GB" dirty="0" err="1"/>
              <a:t>UserFile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016307-979D-8B00-D684-30D68CDFD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08943"/>
            <a:ext cx="6096001" cy="177006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1D4AFCD-7CBD-91F9-771D-5BB6C6BDC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2164712"/>
            <a:ext cx="541690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0" dirty="0"/>
              <a:t>Folders and user files use a hierarchical path: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Folders</a:t>
            </a:r>
            <a:r>
              <a:rPr lang="en-US" b="0" dirty="0"/>
              <a:t>: </a:t>
            </a:r>
            <a:r>
              <a:rPr lang="en-US" b="0" dirty="0" err="1"/>
              <a:t>ParentFolderPath</a:t>
            </a:r>
            <a:r>
              <a:rPr lang="en-US" b="0" dirty="0"/>
              <a:t> + "/" + </a:t>
            </a:r>
            <a:r>
              <a:rPr lang="en-US" b="0" dirty="0" err="1"/>
              <a:t>ChildFolderId</a:t>
            </a:r>
            <a:endParaRPr lang="en-US" b="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Files</a:t>
            </a:r>
            <a:r>
              <a:rPr lang="en-US" b="0" dirty="0"/>
              <a:t>: </a:t>
            </a:r>
            <a:r>
              <a:rPr lang="en-US" b="0" dirty="0" err="1"/>
              <a:t>FolderPath</a:t>
            </a:r>
            <a:r>
              <a:rPr lang="en-US" b="0" dirty="0"/>
              <a:t> + "/" + </a:t>
            </a:r>
            <a:r>
              <a:rPr lang="en-US" b="0" dirty="0" err="1"/>
              <a:t>UserFileId</a:t>
            </a:r>
            <a:endParaRPr lang="en-US" b="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0" dirty="0"/>
              <a:t>This keeps each item uniquely located and clearly linked to its parent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DF3CAC-C62C-6142-5459-C620F3AD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174" y="2212580"/>
            <a:ext cx="3667637" cy="2686425"/>
          </a:xfrm>
          <a:prstGeom prst="rect">
            <a:avLst/>
          </a:prstGeom>
        </p:spPr>
      </p:pic>
      <p:sp>
        <p:nvSpPr>
          <p:cNvPr id="5" name="Google Shape;309;g36f56cd1dea_1_13">
            <a:extLst>
              <a:ext uri="{FF2B5EF4-FFF2-40B4-BE49-F238E27FC236}">
                <a16:creationId xmlns:a16="http://schemas.microsoft.com/office/drawing/2014/main" id="{94FB9726-10B5-0256-76B0-1D830F34D2EB}"/>
              </a:ext>
            </a:extLst>
          </p:cNvPr>
          <p:cNvSpPr txBox="1">
            <a:spLocks/>
          </p:cNvSpPr>
          <p:nvPr/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Example Data For Share Feature</a:t>
            </a:r>
            <a:endParaRPr lang="en-US" sz="28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56409F-756A-F6EE-7648-ECA56E49C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098000"/>
            <a:ext cx="6335009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3811F0-A407-6999-1591-B79ED68BD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399" y="3841977"/>
            <a:ext cx="6335009" cy="276263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9E015-2293-F771-52F5-BB2C7A5F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63D7C80-B14B-1BB9-6138-8D47A13660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D18B968-C584-8DAD-AD19-51B0EF322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EE08234-6E8F-D4CF-305E-7CAC5136F02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EC8DE57-C78E-2A30-07B6-A7D16FB91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sz="4400" dirty="0">
                <a:solidFill>
                  <a:schemeClr val="dk2"/>
                </a:solidFill>
              </a:rPr>
              <a:t>WHAT IS BM25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sz="4400" dirty="0">
                <a:solidFill>
                  <a:schemeClr val="dk2"/>
                </a:solidFill>
              </a:rPr>
              <a:t>?</a:t>
            </a:r>
            <a:endParaRPr lang="en-US" sz="4400" dirty="0">
              <a:solidFill>
                <a:schemeClr val="dk2"/>
              </a:solidFill>
            </a:endParaRPr>
          </a:p>
        </p:txBody>
      </p:sp>
      <p:sp>
        <p:nvSpPr>
          <p:cNvPr id="2" name="Google Shape;324;p2">
            <a:extLst>
              <a:ext uri="{FF2B5EF4-FFF2-40B4-BE49-F238E27FC236}">
                <a16:creationId xmlns:a16="http://schemas.microsoft.com/office/drawing/2014/main" id="{B3D1601A-10BD-8D73-521A-81178E5C54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b="1" dirty="0">
                <a:solidFill>
                  <a:schemeClr val="dk2"/>
                </a:solidFill>
              </a:rPr>
              <a:t>How to score in BM25 ?</a:t>
            </a:r>
            <a:endParaRPr b="1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79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36f56cd1dea_2_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154" r="30154"/>
          <a:stretch/>
        </p:blipFill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05" name="Google Shape;205;g36f56cd1dea_2_17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SzPts val="3140"/>
            </a:pPr>
            <a:r>
              <a:rPr lang="en-US" sz="2600" dirty="0"/>
              <a:t>Key Functionalities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3140"/>
            </a:pPr>
            <a:r>
              <a:rPr lang="en-US" sz="2600" dirty="0"/>
              <a:t>Google Drive UI Analysis and   database design as follow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3140"/>
            </a:pPr>
            <a:r>
              <a:rPr lang="en-US" sz="2600" dirty="0"/>
              <a:t>Resolve Permission in Google Drive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3140"/>
            </a:pPr>
            <a:r>
              <a:rPr lang="en-US" sz="2600" dirty="0"/>
              <a:t>Full-text Search with BM25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SzPts val="3140"/>
            </a:pPr>
            <a:r>
              <a:rPr lang="en-US" sz="2600" dirty="0"/>
              <a:t>Q&amp;A</a:t>
            </a:r>
          </a:p>
        </p:txBody>
      </p:sp>
      <p:sp>
        <p:nvSpPr>
          <p:cNvPr id="206" name="Google Shape;206;g36f56cd1dea_2_1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dirty="0"/>
              <a:t>Agenda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tx1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tx1"/>
                </a:solidFill>
              </a:rPr>
              <a:t>a.k.a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df</a:t>
            </a:r>
            <a:endParaRPr lang="en-US" sz="28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tx1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tx1"/>
                </a:solidFill>
              </a:rPr>
              <a:t>avgdl</a:t>
            </a:r>
            <a:r>
              <a:rPr lang="en-US" sz="2800" dirty="0">
                <a:solidFill>
                  <a:schemeClr val="tx1"/>
                </a:solidFill>
              </a:rPr>
              <a:t> : Average document length in the collection</a:t>
            </a:r>
          </a:p>
        </p:txBody>
      </p:sp>
      <p:sp>
        <p:nvSpPr>
          <p:cNvPr id="3" name="Google Shape;309;g36f56cd1dea_1_13">
            <a:extLst>
              <a:ext uri="{FF2B5EF4-FFF2-40B4-BE49-F238E27FC236}">
                <a16:creationId xmlns:a16="http://schemas.microsoft.com/office/drawing/2014/main" id="{A9BF42DD-FEFA-E6AB-14EF-250C2E2BFE18}"/>
              </a:ext>
            </a:extLst>
          </p:cNvPr>
          <p:cNvSpPr txBox="1">
            <a:spLocks/>
          </p:cNvSpPr>
          <p:nvPr/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How</a:t>
            </a:r>
            <a:r>
              <a:rPr lang="en-US" sz="2800" dirty="0"/>
              <a:t> to score in BM25?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AF0C-0137-3780-F446-858BE06BD587}"/>
              </a:ext>
            </a:extLst>
          </p:cNvPr>
          <p:cNvSpPr txBox="1"/>
          <p:nvPr/>
        </p:nvSpPr>
        <p:spPr>
          <a:xfrm>
            <a:off x="406400" y="3534013"/>
            <a:ext cx="1137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3000" b="1" dirty="0">
                <a:solidFill>
                  <a:schemeClr val="tx1"/>
                </a:solidFill>
              </a:rPr>
              <a:t>k_1</a:t>
            </a:r>
            <a:r>
              <a:rPr lang="en-US" sz="3000" dirty="0">
                <a:solidFill>
                  <a:schemeClr val="tx1"/>
                </a:solidFill>
              </a:rPr>
              <a:t>: A parameter (typically 1.2 to 2.0) controlling the impact of term frequency. Higher values allow more influence from frequent terms.</a:t>
            </a:r>
          </a:p>
          <a:p>
            <a:pPr lvl="0">
              <a:buSzPts val="2400"/>
            </a:pPr>
            <a:r>
              <a:rPr lang="en-US" sz="3000" b="1" dirty="0">
                <a:solidFill>
                  <a:schemeClr val="tx1"/>
                </a:solidFill>
              </a:rPr>
              <a:t>b</a:t>
            </a:r>
            <a:r>
              <a:rPr lang="en-US" sz="3000" dirty="0">
                <a:solidFill>
                  <a:schemeClr val="tx1"/>
                </a:solidFill>
              </a:rPr>
              <a:t>: A parameter (typically 0.75) controlling the effect of document length normalization. b=0 disables length normalization, while fully normalizes by document length.</a:t>
            </a:r>
          </a:p>
          <a:p>
            <a:endParaRPr lang="en-US" sz="3000" dirty="0">
              <a:solidFill>
                <a:schemeClr val="bg2"/>
              </a:solidFill>
            </a:endParaRPr>
          </a:p>
        </p:txBody>
      </p:sp>
      <p:pic>
        <p:nvPicPr>
          <p:cNvPr id="2" name="Google Shape;323;p2">
            <a:extLst>
              <a:ext uri="{FF2B5EF4-FFF2-40B4-BE49-F238E27FC236}">
                <a16:creationId xmlns:a16="http://schemas.microsoft.com/office/drawing/2014/main" id="{FCE81E4F-E879-D7E4-0F73-AF153D36B33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60" b="4660"/>
          <a:stretch/>
        </p:blipFill>
        <p:spPr>
          <a:xfrm>
            <a:off x="1294762" y="1221671"/>
            <a:ext cx="9602475" cy="17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" name="Google Shape;309;g36f56cd1dea_1_13">
            <a:extLst>
              <a:ext uri="{FF2B5EF4-FFF2-40B4-BE49-F238E27FC236}">
                <a16:creationId xmlns:a16="http://schemas.microsoft.com/office/drawing/2014/main" id="{DBE2B31E-DF86-4FC6-C163-763E8C2E00F9}"/>
              </a:ext>
            </a:extLst>
          </p:cNvPr>
          <p:cNvSpPr txBox="1">
            <a:spLocks/>
          </p:cNvSpPr>
          <p:nvPr/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2800" dirty="0"/>
              <a:t>How to score in BM25?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sz="4400" dirty="0"/>
              <a:t>HOW IS FULL TEXT SEARCH WORKS ? </a:t>
            </a:r>
            <a:endParaRPr sz="4400" dirty="0"/>
          </a:p>
        </p:txBody>
      </p: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50" y="859400"/>
            <a:ext cx="5480550" cy="31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dirty="0"/>
              <a:t>FULL TEXT SEARCH SAMPLE DATA</a:t>
            </a:r>
            <a:endParaRPr dirty="0"/>
          </a:p>
        </p:txBody>
      </p:sp>
      <p:sp>
        <p:nvSpPr>
          <p:cNvPr id="2" name="Google Shape;324;p2">
            <a:extLst>
              <a:ext uri="{FF2B5EF4-FFF2-40B4-BE49-F238E27FC236}">
                <a16:creationId xmlns:a16="http://schemas.microsoft.com/office/drawing/2014/main" id="{C7BB985C-3A3C-3BC4-5779-33AAB598A553}"/>
              </a:ext>
            </a:extLst>
          </p:cNvPr>
          <p:cNvSpPr txBox="1">
            <a:spLocks/>
          </p:cNvSpPr>
          <p:nvPr/>
        </p:nvSpPr>
        <p:spPr>
          <a:xfrm>
            <a:off x="430350" y="960166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719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"/>
              <a:buAutoNum type="arabicPeriod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400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TOKENIZATION and CACULATE BM25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E1394-9092-C0AB-A82D-D0832B0D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4693"/>
            <a:ext cx="5762445" cy="1134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4370C-82F7-F243-540B-0922B369E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451" y="1652074"/>
            <a:ext cx="6131014" cy="1159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C93F00-AA16-5086-6734-DFB08177B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384" y="2891483"/>
            <a:ext cx="6305232" cy="35638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8;p6">
            <a:extLst>
              <a:ext uri="{FF2B5EF4-FFF2-40B4-BE49-F238E27FC236}">
                <a16:creationId xmlns:a16="http://schemas.microsoft.com/office/drawing/2014/main" id="{BA7D41B1-3E7B-DAB8-3467-AE8CFB9E16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dirty="0"/>
              <a:t>FULL TEXT SEARCH SAMPLE DATA</a:t>
            </a:r>
            <a:endParaRPr dirty="0"/>
          </a:p>
        </p:txBody>
      </p:sp>
      <p:sp>
        <p:nvSpPr>
          <p:cNvPr id="5" name="Google Shape;324;p2">
            <a:extLst>
              <a:ext uri="{FF2B5EF4-FFF2-40B4-BE49-F238E27FC236}">
                <a16:creationId xmlns:a16="http://schemas.microsoft.com/office/drawing/2014/main" id="{388C4760-5FCC-6E51-325D-F699F9E296A4}"/>
              </a:ext>
            </a:extLst>
          </p:cNvPr>
          <p:cNvSpPr txBox="1">
            <a:spLocks/>
          </p:cNvSpPr>
          <p:nvPr/>
        </p:nvSpPr>
        <p:spPr>
          <a:xfrm>
            <a:off x="430350" y="960166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719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340"/>
              <a:buFont typeface="Arial"/>
              <a:buAutoNum type="arabicPeriod"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solidFill>
                  <a:schemeClr val="dk2"/>
                </a:solidFill>
              </a:rPr>
              <a:t>Use BM25 in full text 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29B6D4-A1BF-0963-0687-0E85ACEB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31" y="2498886"/>
            <a:ext cx="3356645" cy="29500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75D1B-560F-B1DF-00B7-C8B2EB8FA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8092" y="3241721"/>
            <a:ext cx="9363613" cy="20707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76592D-E18F-7BB9-113B-78DBC7772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480"/>
            <a:ext cx="12192000" cy="451104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36f56cd1dea_2_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Implement Full Text Search BM25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D18B968-C584-8DAD-AD19-51B0EF3222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D18B968-C584-8DAD-AD19-51B0EF322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7CEAA93-EF5B-6E0E-C86D-8320414DF7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2C5989-BC54-3BBD-8A51-0597FC880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sz="4000" dirty="0">
                <a:solidFill>
                  <a:schemeClr val="dk2"/>
                </a:solidFill>
              </a:rPr>
              <a:t>Key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dk2"/>
                </a:solidFill>
              </a:rPr>
              <a:t>Functionalities</a:t>
            </a:r>
          </a:p>
        </p:txBody>
      </p:sp>
    </p:spTree>
    <p:extLst>
      <p:ext uri="{BB962C8B-B14F-4D97-AF65-F5344CB8AC3E}">
        <p14:creationId xmlns:p14="http://schemas.microsoft.com/office/powerpoint/2010/main" val="164506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27CAB0-B37D-52A6-4426-B2C2E8441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30000"/>
            <a:ext cx="4813100" cy="4896000"/>
          </a:xfrm>
        </p:spPr>
        <p:txBody>
          <a:bodyPr wrap="square" anchor="t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File storage and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Share and collaborate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Search and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Mobile and offline applications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C62CE5-8D7B-3AB9-4C63-246726DC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Key Functionalities of Google Drive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7623FB-0B9E-484D-497C-31A2509D8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54812">
            <a:off x="4994784" y="1783715"/>
            <a:ext cx="6702727" cy="36848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618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4D7DB-8582-EC70-FDCF-29BB93225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CCE3D7B-D3D9-44F7-C24A-7A6B6A3B64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D18B968-C584-8DAD-AD19-51B0EF322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574FADEE-FF31-2569-C8AB-46FCD020D7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276657-4E72-5A43-B879-6F47CC618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sz="4000" dirty="0">
                <a:solidFill>
                  <a:schemeClr val="dk2"/>
                </a:solidFill>
              </a:rPr>
              <a:t>Google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4000" dirty="0">
                <a:solidFill>
                  <a:schemeClr val="dk2"/>
                </a:solidFill>
              </a:rPr>
              <a:t>Drive UI Analysis</a:t>
            </a:r>
          </a:p>
        </p:txBody>
      </p:sp>
    </p:spTree>
    <p:extLst>
      <p:ext uri="{BB962C8B-B14F-4D97-AF65-F5344CB8AC3E}">
        <p14:creationId xmlns:p14="http://schemas.microsoft.com/office/powerpoint/2010/main" val="1939673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1BA794-6356-97E6-B249-D9D1D3BC3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687" y="1098000"/>
            <a:ext cx="9442625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 Screen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E822E6-FC81-968F-9941-6F86621A5E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488"/>
          <a:stretch>
            <a:fillRect/>
          </a:stretch>
        </p:blipFill>
        <p:spPr>
          <a:xfrm>
            <a:off x="2306526" y="1098000"/>
            <a:ext cx="7578948" cy="532867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First Screen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531E1719-B302-3DDF-19BC-533A7BDB5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6F0F3C-FF08-3AE1-7495-DAECC5F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68" y="1098000"/>
            <a:ext cx="1010526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337860C7-24D7-22CB-909E-D43B980B5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Account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96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2305</TotalTime>
  <Words>1629</Words>
  <Application>Microsoft Office PowerPoint</Application>
  <PresentationFormat>Widescreen</PresentationFormat>
  <Paragraphs>290</Paragraphs>
  <Slides>35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bbv template EN</vt:lpstr>
      <vt:lpstr>think-cell Slide</vt:lpstr>
      <vt:lpstr>PowerPoint Presentation</vt:lpstr>
      <vt:lpstr>Presentation on Google Drive Functionalities</vt:lpstr>
      <vt:lpstr>Agenda</vt:lpstr>
      <vt:lpstr>Key Functionalities</vt:lpstr>
      <vt:lpstr>Key Functionalities of Google Drive</vt:lpstr>
      <vt:lpstr>Google Drive UI Analysis</vt:lpstr>
      <vt:lpstr>First Screen</vt:lpstr>
      <vt:lpstr>Database Structure of First Screen</vt:lpstr>
      <vt:lpstr>Account Screen</vt:lpstr>
      <vt:lpstr>Setting Screen</vt:lpstr>
      <vt:lpstr>Database Structure For Setting Screen</vt:lpstr>
      <vt:lpstr>Block User Feature</vt:lpstr>
      <vt:lpstr>Database Structure of Block User Feature</vt:lpstr>
      <vt:lpstr>My Drive Screen</vt:lpstr>
      <vt:lpstr>Stared Screen</vt:lpstr>
      <vt:lpstr>Database Structure of Stared Screen</vt:lpstr>
      <vt:lpstr>Share Screen</vt:lpstr>
      <vt:lpstr>Share With Me Screen</vt:lpstr>
      <vt:lpstr>Database Structure of Share feature</vt:lpstr>
      <vt:lpstr>ActionRecent Screen</vt:lpstr>
      <vt:lpstr>Trash Screen</vt:lpstr>
      <vt:lpstr>Database Structure of Trash Screen</vt:lpstr>
      <vt:lpstr>Storage Screen</vt:lpstr>
      <vt:lpstr>Product Item Screen</vt:lpstr>
      <vt:lpstr>Database Structure of Product Feature</vt:lpstr>
      <vt:lpstr>Resolve permission problem in Google Drive</vt:lpstr>
      <vt:lpstr>Add column path to table Folder and UserFile</vt:lpstr>
      <vt:lpstr>PowerPoint Presentation</vt:lpstr>
      <vt:lpstr>WHAT IS BM25 ?</vt:lpstr>
      <vt:lpstr>PowerPoint Presentation</vt:lpstr>
      <vt:lpstr>PowerPoint Presentation</vt:lpstr>
      <vt:lpstr>HOW IS FULL TEXT SEARCH WORKS ? </vt:lpstr>
      <vt:lpstr>FULL TEXT SEARCH SAMPLE DATA</vt:lpstr>
      <vt:lpstr>FULL TEXT SEARCH SAMPLE DATA</vt:lpstr>
      <vt:lpstr>SQL Implement Full Text Search BM25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Trong Vo</dc:creator>
  <cp:lastModifiedBy>Diễm Nguyễn</cp:lastModifiedBy>
  <cp:revision>38</cp:revision>
  <dcterms:created xsi:type="dcterms:W3CDTF">2025-07-10T03:51:23Z</dcterms:created>
  <dcterms:modified xsi:type="dcterms:W3CDTF">2025-08-12T10:03:57Z</dcterms:modified>
</cp:coreProperties>
</file>