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300" r:id="rId6"/>
    <p:sldId id="302" r:id="rId7"/>
    <p:sldId id="301" r:id="rId8"/>
    <p:sldId id="305" r:id="rId9"/>
    <p:sldId id="311" r:id="rId10"/>
    <p:sldId id="312" r:id="rId11"/>
    <p:sldId id="313" r:id="rId12"/>
    <p:sldId id="303" r:id="rId13"/>
    <p:sldId id="291" r:id="rId14"/>
    <p:sldId id="304" r:id="rId15"/>
    <p:sldId id="293" r:id="rId16"/>
    <p:sldId id="263" r:id="rId17"/>
    <p:sldId id="306" r:id="rId18"/>
    <p:sldId id="264" r:id="rId19"/>
    <p:sldId id="295" r:id="rId20"/>
    <p:sldId id="307" r:id="rId21"/>
    <p:sldId id="294" r:id="rId22"/>
    <p:sldId id="308" r:id="rId23"/>
    <p:sldId id="309" r:id="rId24"/>
    <p:sldId id="296" r:id="rId25"/>
    <p:sldId id="310" r:id="rId26"/>
    <p:sldId id="297" r:id="rId27"/>
    <p:sldId id="266" r:id="rId28"/>
    <p:sldId id="267" r:id="rId29"/>
    <p:sldId id="290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99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EyWcEEzwzcRbnVabck/Ksk4Z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31" autoAdjust="0"/>
  </p:normalViewPr>
  <p:slideViewPr>
    <p:cSldViewPr snapToGrid="0" showGuides="1">
      <p:cViewPr>
        <p:scale>
          <a:sx n="75" d="100"/>
          <a:sy n="75" d="100"/>
        </p:scale>
        <p:origin x="101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391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17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64452FCE-E733-08E5-576E-2D366DD4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>
            <a:extLst>
              <a:ext uri="{FF2B5EF4-FFF2-40B4-BE49-F238E27FC236}">
                <a16:creationId xmlns:a16="http://schemas.microsoft.com/office/drawing/2014/main" id="{EDEAA0CE-1789-9113-B520-C9D0C8394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344eaf56fbf_3_1:notes">
            <a:extLst>
              <a:ext uri="{FF2B5EF4-FFF2-40B4-BE49-F238E27FC236}">
                <a16:creationId xmlns:a16="http://schemas.microsoft.com/office/drawing/2014/main" id="{15982ADA-259A-166F-BF84-7D84CB962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75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43F57441-7827-1078-1DFF-06DAA5D5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F01A4C97-831F-8281-AA24-418AFB4456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2AABAFBC-2E7C-C30E-10F2-940098C182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533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BannedByUserName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BannedUser BU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09F2147A-73BE-0765-4D0F-0C057DBD56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94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F866E1FE-5940-69F1-8571-08C9826F8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C2B910D2-5AAE-EC27-1A06-241E89F5A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81E03D4B-2C2D-0656-FE6C-6A74C8C18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C852986C-1657-6B65-C3CD-EA0E977CE6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660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11CA-8066-93E1-ACC2-0D06DA7D4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9B8EC-E500-626F-2B84-F7DA6F9BD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782B3-29B6-803B-00F7-95274AAFE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folders of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FolderName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FolderPath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ModifiedDate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Account 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highlight>
                <a:srgbClr val="FFFFFF"/>
              </a:highlight>
            </a:endParaRPr>
          </a:p>
          <a:p>
            <a:endParaRPr lang="en-US" sz="1800" noProof="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files of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UserFilesName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UserFilesPath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ModifiedDate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FileUpdateTime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FileTypeName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2"/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ft.Icon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UserFiles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Account a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ModifiedDate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sz="1800" noProof="0" dirty="0">
              <a:solidFill>
                <a:schemeClr val="bg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B561B-BB73-3A7C-B8B4-F4CBAF6D2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593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B098CF9B-4392-2423-902B-6D0024659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EB62E476-09BF-F575-1FD4-525B982B6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AE4B0CF7-6DE4-2510-4637-01BF7E456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267BD9F1-B316-13F3-60E7-FF7D91AE79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6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08344-C8EA-2D9D-7F78-DD77134D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E3950F-B8E5-4761-10B7-B3277EF19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9AA3C-F04A-43AF-176F-099DD1779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@userId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794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UserFileName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FolderId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Folder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FileOwnerName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FileTypeName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FavoriteObject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ObjectTypeId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FolderId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 a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FileTypeId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@userId</a:t>
            </a:r>
            <a:endParaRPr lang="en-US" sz="1800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F2444-07CF-8491-D61F-5E60B4423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17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9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E90BE295-EAB0-0EF9-1325-07DC1C858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D9F4C854-0F60-E213-BCC3-F7959CB98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7C374E57-F83A-0E93-69C3-907779536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5637004E-CA73-922F-D267-5AD033F49A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79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4eaf56f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4eaf56fb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g344eaf56fb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409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DBC22-7030-C280-D48D-D7C4ADB2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3E1D5-16D5-F644-8CD1-4C063A2A3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61A00-5B59-C99E-3FB0-7D8EC3DAA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shared objects with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UserFileName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PermissionName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Permission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u2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ShareCreated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ExpiresAt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ShareExpires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SharedUser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Share 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Account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Account u2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u2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Permission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PermissionId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ExpiresAt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sz="1800" noProof="0" dirty="0">
              <a:solidFill>
                <a:schemeClr val="bg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1BF2C-EBD6-6873-29A3-526F22FE0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268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f56cd1de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6f56cd1dea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g36f56cd1dea_2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99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C12BFD77-8524-86D1-A8DD-6C479400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BC0D38DD-674A-8AC6-2103-930F52248F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80DA165B-557A-5153-08E6-01A05C84E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55F6F552-54D3-32E9-940C-18777B8E91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141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34B20-6DD6-04CB-F7CA-516687F4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05E87-75D3-F4F7-3EC8-CC6F087BF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17240-AA5E-8D74-3A34-2A4D85B0B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LastAccessed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Recent r</a:t>
            </a: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Account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sz="1800" noProof="0" dirty="0">
              <a:solidFill>
                <a:schemeClr val="bg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668DE-A484-A9E8-12B5-B0965FC8D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872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050C3833-33C9-202F-8B28-A0F796F4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95A17528-D0E4-508F-EF1D-3A06185343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070701BC-D13D-A50A-C748-FD21F69A95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DBF4C3CE-4071-F1F5-1357-51D73076C4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644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>
          <a:extLst>
            <a:ext uri="{FF2B5EF4-FFF2-40B4-BE49-F238E27FC236}">
              <a16:creationId xmlns:a16="http://schemas.microsoft.com/office/drawing/2014/main" id="{D0332FFE-54B7-2388-B47D-B70B2F171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4eaf56fbf_2_0:notes">
            <a:extLst>
              <a:ext uri="{FF2B5EF4-FFF2-40B4-BE49-F238E27FC236}">
                <a16:creationId xmlns:a16="http://schemas.microsoft.com/office/drawing/2014/main" id="{B2471B8D-D2E5-B2FE-EBE3-1730EF217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4eaf56fbf_2_0:notes">
            <a:extLst>
              <a:ext uri="{FF2B5EF4-FFF2-40B4-BE49-F238E27FC236}">
                <a16:creationId xmlns:a16="http://schemas.microsoft.com/office/drawing/2014/main" id="{114603DC-A810-3B55-B00B-4BB4E3B8C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g344eaf56fbf_2_0:notes">
            <a:extLst>
              <a:ext uri="{FF2B5EF4-FFF2-40B4-BE49-F238E27FC236}">
                <a16:creationId xmlns:a16="http://schemas.microsoft.com/office/drawing/2014/main" id="{8203D89C-BA12-BA91-4DAC-F2CF8F0EA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886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FD648-D76E-FCC4-C377-571E8E6EE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4D001A-21F9-2243-4871-CDFB0D41C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963EF-D730-F922-956E-3B4B48EFE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RemovedDatetime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Trash t</a:t>
            </a: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Files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RemovedDateTime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1EE3E-8246-0558-C2BE-40BF416B0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26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BDA69E48-2577-B8AB-6051-01F394F47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C7DEE33F-826A-78A6-9FFE-0DDFF07E7B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A961FB39-1F02-5925-F6FB-A144B285A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433D0887-AF76-4A81-367B-2DB3FE41B2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9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65C0A-4737-1E37-53DC-6E3C468F7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AD736-44AB-5F7F-57AF-534EFF16B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9476-A048-4D10-BB7A-73D43CE36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storage information of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UsedCapacity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UsedCapacity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RemainingCapacity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RemainingCapacity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800" noProof="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Files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472E-A8FE-EF52-63FA-3B0C88EBA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982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4eaf56fb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4eaf56fbf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g344eaf56fbf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041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f56cd1dea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36f56cd1de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841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51774-10EF-B955-C8C5-186E59C3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9B8AB-22C8-72B3-4CAB-B367EA8D0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74D03-77F3-2C0A-CB7D-CA2FDA792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PayingDatetime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PromotionName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UserProduct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Promotion pr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PromotionId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199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316E5-F0C7-963C-B3AD-FBCDD5AFC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39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482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4eaf56fbf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44eaf56fb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38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56cd1de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f56cd1dea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6f56cd1dea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920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f56cd1de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f56cd1dea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6f56cd1dea_1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401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95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19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254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8703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f56cd1d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f56cd1de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36f56cd1de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83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f56cd1d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f56cd1de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6f56cd1de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1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344eaf56fb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11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f56cd1d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f56cd1de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36f56cd1de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3527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f56cd1de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f56cd1dea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g36f56cd1dea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6641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>
          <a:extLst>
            <a:ext uri="{FF2B5EF4-FFF2-40B4-BE49-F238E27FC236}">
              <a16:creationId xmlns:a16="http://schemas.microsoft.com/office/drawing/2014/main" id="{9363A81C-A56F-762A-44A7-E30AA419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f56cd1dea_2_0:notes">
            <a:extLst>
              <a:ext uri="{FF2B5EF4-FFF2-40B4-BE49-F238E27FC236}">
                <a16:creationId xmlns:a16="http://schemas.microsoft.com/office/drawing/2014/main" id="{E5012E0A-0C56-5E1E-9174-1CAB5FDF6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f56cd1dea_2_0:notes">
            <a:extLst>
              <a:ext uri="{FF2B5EF4-FFF2-40B4-BE49-F238E27FC236}">
                <a16:creationId xmlns:a16="http://schemas.microsoft.com/office/drawing/2014/main" id="{225DD7C4-DBDF-9534-F3A3-CB46BFB0AF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g36f56cd1dea_2_0:notes">
            <a:extLst>
              <a:ext uri="{FF2B5EF4-FFF2-40B4-BE49-F238E27FC236}">
                <a16:creationId xmlns:a16="http://schemas.microsoft.com/office/drawing/2014/main" id="{4742730E-2A60-1CF5-C440-EAE7CE8EBD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490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A4397207-091D-4E38-8A6E-D38D42E9B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467E3DA2-C406-0E06-DA1F-A14AAD2CEA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AADE2C5A-9DD6-4005-5A03-E471DE19A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CB1DA6D4-75C5-C6F2-CBC8-4A90BCEB19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08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0B39235C-96E3-04B4-5E87-0AE80F6A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>
            <a:extLst>
              <a:ext uri="{FF2B5EF4-FFF2-40B4-BE49-F238E27FC236}">
                <a16:creationId xmlns:a16="http://schemas.microsoft.com/office/drawing/2014/main" id="{FC8AE221-E83F-74F3-859C-9C0EA5FC7B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344eaf56fbf_3_1:notes">
            <a:extLst>
              <a:ext uri="{FF2B5EF4-FFF2-40B4-BE49-F238E27FC236}">
                <a16:creationId xmlns:a16="http://schemas.microsoft.com/office/drawing/2014/main" id="{E985364E-E78D-61A4-AC45-B8D39D05E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9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4A7DC268-8114-9BD8-EED5-871B71B42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BE5553D1-388A-82C0-1A97-38E590C5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F3FE105A-15A3-31D1-E39A-A8EB4CF6B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F6133782-15AB-04B9-5C17-C3BF7F7331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40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8013F838-2930-6138-1E49-A196254F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C856FB1F-E157-FEE7-98D4-26A56CBE9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EEA5DA76-4440-8EE1-9FE6-ED01BB8FF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Email,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a.UserImg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@userId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FF2D779A-3DCC-1C99-6281-FAC1A80301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65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3E0E3488-B881-FE22-2362-EAAC17152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51BD2013-D576-6F49-F6E4-CBBC940754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4D79A1C3-359B-8C30-8FB9-E991CE47E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009D75CF-2503-67FC-CA88-10A155E2D7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08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/ End">
  <p:cSld name="Intro / En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52"/>
          <p:cNvGrpSpPr/>
          <p:nvPr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18" name="Google Shape;18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 + white space for logo">
  <p:cSld name="Title, subtitle &amp; text with 1/3 image + white space for log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1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61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4"/>
          </p:nvPr>
        </p:nvSpPr>
        <p:spPr>
          <a:xfrm>
            <a:off x="8581425" y="5131789"/>
            <a:ext cx="3178576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2 image">
  <p:cSld name="Title, subtitle &amp; text with 1/2 imag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2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62"/>
          <p:cNvSpPr txBox="1">
            <a:spLocks noGrp="1"/>
          </p:cNvSpPr>
          <p:nvPr>
            <p:ph type="body" idx="1"/>
          </p:nvPr>
        </p:nvSpPr>
        <p:spPr>
          <a:xfrm>
            <a:off x="432000" y="2160001"/>
            <a:ext cx="5232200" cy="42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body" idx="3"/>
          </p:nvPr>
        </p:nvSpPr>
        <p:spPr>
          <a:xfrm>
            <a:off x="432000" y="1530000"/>
            <a:ext cx="5232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3568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">
  <p:cSld name="Title, subtitle &amp;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>
            <a:spLocks noGrp="1"/>
          </p:cNvSpPr>
          <p:nvPr>
            <p:ph type="body" idx="1"/>
          </p:nvPr>
        </p:nvSpPr>
        <p:spPr>
          <a:xfrm>
            <a:off x="431999" y="2160587"/>
            <a:ext cx="113292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1132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4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6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body" idx="1"/>
          </p:nvPr>
        </p:nvSpPr>
        <p:spPr>
          <a:xfrm>
            <a:off x="6529187" y="1528763"/>
            <a:ext cx="5232602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body" idx="3"/>
          </p:nvPr>
        </p:nvSpPr>
        <p:spPr>
          <a:xfrm>
            <a:off x="864001" y="4365382"/>
            <a:ext cx="4798800" cy="2062406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288000" tIns="288000" rIns="288000" bIns="28800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4"/>
          </p:nvPr>
        </p:nvSpPr>
        <p:spPr>
          <a:xfrm>
            <a:off x="864001" y="4238556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body" idx="5"/>
          </p:nvPr>
        </p:nvSpPr>
        <p:spPr>
          <a:xfrm rot="10800000">
            <a:off x="5374801" y="6292522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63">
          <p15:clr>
            <a:srgbClr val="FBAE40"/>
          </p15:clr>
        </p15:guide>
        <p15:guide id="3" pos="270">
          <p15:clr>
            <a:srgbClr val="FBAE40"/>
          </p15:clr>
        </p15:guide>
        <p15:guide id="4" orient="horz" pos="692">
          <p15:clr>
            <a:srgbClr val="FBAE40"/>
          </p15:clr>
        </p15:guide>
        <p15:guide id="5" orient="horz" pos="4049">
          <p15:clr>
            <a:srgbClr val="FBAE40"/>
          </p15:clr>
        </p15:guide>
        <p15:guide id="6" pos="7409">
          <p15:clr>
            <a:srgbClr val="FBAE40"/>
          </p15:clr>
        </p15:guide>
        <p15:guide id="7" pos="41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with image banner">
  <p:cSld name="Title &amp; text with image bann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5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65"/>
          <p:cNvSpPr txBox="1">
            <a:spLocks noGrp="1"/>
          </p:cNvSpPr>
          <p:nvPr>
            <p:ph type="body" idx="1"/>
          </p:nvPr>
        </p:nvSpPr>
        <p:spPr>
          <a:xfrm>
            <a:off x="431999" y="3475239"/>
            <a:ext cx="11329789" cy="295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6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6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21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3 texts">
  <p:cSld name="Title, subtitle &amp; 3 tex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6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66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6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6"/>
          <p:cNvSpPr txBox="1">
            <a:spLocks noGrp="1"/>
          </p:cNvSpPr>
          <p:nvPr>
            <p:ph type="body" idx="3"/>
          </p:nvPr>
        </p:nvSpPr>
        <p:spPr>
          <a:xfrm>
            <a:off x="435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66"/>
          <p:cNvSpPr txBox="1">
            <a:spLocks noGrp="1"/>
          </p:cNvSpPr>
          <p:nvPr>
            <p:ph type="body" idx="4"/>
          </p:nvPr>
        </p:nvSpPr>
        <p:spPr>
          <a:xfrm>
            <a:off x="43516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66"/>
          <p:cNvSpPr txBox="1">
            <a:spLocks noGrp="1"/>
          </p:cNvSpPr>
          <p:nvPr>
            <p:ph type="body" idx="5"/>
          </p:nvPr>
        </p:nvSpPr>
        <p:spPr>
          <a:xfrm>
            <a:off x="827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66"/>
          <p:cNvSpPr txBox="1">
            <a:spLocks noGrp="1"/>
          </p:cNvSpPr>
          <p:nvPr>
            <p:ph type="body" idx="6"/>
          </p:nvPr>
        </p:nvSpPr>
        <p:spPr>
          <a:xfrm>
            <a:off x="82720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od slide / full-screen">
  <p:cSld name="Mood slide / full-scree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67"/>
          <p:cNvSpPr txBox="1">
            <a:spLocks noGrp="1"/>
          </p:cNvSpPr>
          <p:nvPr>
            <p:ph type="body" idx="1"/>
          </p:nvPr>
        </p:nvSpPr>
        <p:spPr>
          <a:xfrm>
            <a:off x="432000" y="1098000"/>
            <a:ext cx="8640000" cy="1487991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432000" tIns="432000" rIns="432000" bIns="4320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67"/>
          <p:cNvSpPr txBox="1">
            <a:spLocks noGrp="1"/>
          </p:cNvSpPr>
          <p:nvPr>
            <p:ph type="body" idx="3"/>
          </p:nvPr>
        </p:nvSpPr>
        <p:spPr>
          <a:xfrm>
            <a:off x="10841432" y="172618"/>
            <a:ext cx="1350568" cy="6843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571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">
  <p:cSld name="Title with ima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6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orient="horz" pos="6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1)">
  <p:cSld name="Contact slide (1)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34" name="Google Shape;134;p69"/>
          <p:cNvSpPr txBox="1">
            <a:spLocks noGrp="1"/>
          </p:cNvSpPr>
          <p:nvPr>
            <p:ph type="body" idx="1"/>
          </p:nvPr>
        </p:nvSpPr>
        <p:spPr>
          <a:xfrm>
            <a:off x="3455998" y="2016000"/>
            <a:ext cx="5255944" cy="3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69"/>
          <p:cNvSpPr txBox="1">
            <a:spLocks noGrp="1"/>
          </p:cNvSpPr>
          <p:nvPr>
            <p:ph type="body" idx="3"/>
          </p:nvPr>
        </p:nvSpPr>
        <p:spPr>
          <a:xfrm>
            <a:off x="3455998" y="1520825"/>
            <a:ext cx="52559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69"/>
          <p:cNvSpPr>
            <a:spLocks noGrp="1"/>
          </p:cNvSpPr>
          <p:nvPr>
            <p:ph type="pic" idx="4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69"/>
          <p:cNvSpPr txBox="1">
            <a:spLocks noGrp="1"/>
          </p:cNvSpPr>
          <p:nvPr>
            <p:ph type="body" idx="5"/>
          </p:nvPr>
        </p:nvSpPr>
        <p:spPr>
          <a:xfrm>
            <a:off x="3455998" y="2847527"/>
            <a:ext cx="5255944" cy="113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69"/>
          <p:cNvSpPr txBox="1">
            <a:spLocks noGrp="1"/>
          </p:cNvSpPr>
          <p:nvPr>
            <p:ph type="body" idx="6"/>
          </p:nvPr>
        </p:nvSpPr>
        <p:spPr>
          <a:xfrm>
            <a:off x="3455998" y="4535936"/>
            <a:ext cx="5255944" cy="189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2)">
  <p:cSld name="Contact slide (2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42" name="Google Shape;142;p70"/>
          <p:cNvSpPr txBox="1">
            <a:spLocks noGrp="1"/>
          </p:cNvSpPr>
          <p:nvPr>
            <p:ph type="body" idx="1"/>
          </p:nvPr>
        </p:nvSpPr>
        <p:spPr>
          <a:xfrm>
            <a:off x="4344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0"/>
          <p:cNvSpPr txBox="1">
            <a:spLocks noGrp="1"/>
          </p:cNvSpPr>
          <p:nvPr>
            <p:ph type="body" idx="3"/>
          </p:nvPr>
        </p:nvSpPr>
        <p:spPr>
          <a:xfrm>
            <a:off x="47916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70"/>
          <p:cNvSpPr txBox="1">
            <a:spLocks noGrp="1"/>
          </p:cNvSpPr>
          <p:nvPr>
            <p:ph type="body" idx="4"/>
          </p:nvPr>
        </p:nvSpPr>
        <p:spPr>
          <a:xfrm>
            <a:off x="4344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70"/>
          <p:cNvSpPr txBox="1">
            <a:spLocks noGrp="1"/>
          </p:cNvSpPr>
          <p:nvPr>
            <p:ph type="body" idx="5"/>
          </p:nvPr>
        </p:nvSpPr>
        <p:spPr>
          <a:xfrm>
            <a:off x="432000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70"/>
          <p:cNvSpPr>
            <a:spLocks noGrp="1"/>
          </p:cNvSpPr>
          <p:nvPr>
            <p:ph type="pic" idx="6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70"/>
          <p:cNvSpPr>
            <a:spLocks noGrp="1"/>
          </p:cNvSpPr>
          <p:nvPr>
            <p:ph type="pic" idx="7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70"/>
          <p:cNvSpPr txBox="1">
            <a:spLocks noGrp="1"/>
          </p:cNvSpPr>
          <p:nvPr>
            <p:ph type="body" idx="8"/>
          </p:nvPr>
        </p:nvSpPr>
        <p:spPr>
          <a:xfrm>
            <a:off x="47916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70"/>
          <p:cNvSpPr txBox="1">
            <a:spLocks noGrp="1"/>
          </p:cNvSpPr>
          <p:nvPr>
            <p:ph type="body" idx="9"/>
          </p:nvPr>
        </p:nvSpPr>
        <p:spPr>
          <a:xfrm>
            <a:off x="4791658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7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3)">
  <p:cSld name="Contact slide (3)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1"/>
          <p:cNvSpPr txBox="1">
            <a:spLocks noGrp="1"/>
          </p:cNvSpPr>
          <p:nvPr>
            <p:ph type="body" idx="1"/>
          </p:nvPr>
        </p:nvSpPr>
        <p:spPr>
          <a:xfrm>
            <a:off x="43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71"/>
          <p:cNvSpPr txBox="1">
            <a:spLocks noGrp="1"/>
          </p:cNvSpPr>
          <p:nvPr>
            <p:ph type="body" idx="2"/>
          </p:nvPr>
        </p:nvSpPr>
        <p:spPr>
          <a:xfrm>
            <a:off x="435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71"/>
          <p:cNvSpPr txBox="1">
            <a:spLocks noGrp="1"/>
          </p:cNvSpPr>
          <p:nvPr>
            <p:ph type="body" idx="3"/>
          </p:nvPr>
        </p:nvSpPr>
        <p:spPr>
          <a:xfrm>
            <a:off x="431999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71"/>
          <p:cNvSpPr txBox="1">
            <a:spLocks noGrp="1"/>
          </p:cNvSpPr>
          <p:nvPr>
            <p:ph type="body" idx="4"/>
          </p:nvPr>
        </p:nvSpPr>
        <p:spPr>
          <a:xfrm>
            <a:off x="431999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1"/>
          <p:cNvSpPr>
            <a:spLocks noGrp="1"/>
          </p:cNvSpPr>
          <p:nvPr>
            <p:ph type="pic" idx="5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71"/>
          <p:cNvSpPr>
            <a:spLocks noGrp="1"/>
          </p:cNvSpPr>
          <p:nvPr>
            <p:ph type="pic" idx="6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71"/>
          <p:cNvSpPr txBox="1">
            <a:spLocks noGrp="1"/>
          </p:cNvSpPr>
          <p:nvPr>
            <p:ph type="body" idx="7"/>
          </p:nvPr>
        </p:nvSpPr>
        <p:spPr>
          <a:xfrm>
            <a:off x="4356100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71"/>
          <p:cNvSpPr txBox="1">
            <a:spLocks noGrp="1"/>
          </p:cNvSpPr>
          <p:nvPr>
            <p:ph type="body" idx="8"/>
          </p:nvPr>
        </p:nvSpPr>
        <p:spPr>
          <a:xfrm>
            <a:off x="4356100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71"/>
          <p:cNvSpPr txBox="1">
            <a:spLocks noGrp="1"/>
          </p:cNvSpPr>
          <p:nvPr>
            <p:ph type="body" idx="9"/>
          </p:nvPr>
        </p:nvSpPr>
        <p:spPr>
          <a:xfrm>
            <a:off x="8278813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71"/>
          <p:cNvSpPr>
            <a:spLocks noGrp="1"/>
          </p:cNvSpPr>
          <p:nvPr>
            <p:ph type="pic" idx="13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71"/>
          <p:cNvSpPr txBox="1">
            <a:spLocks noGrp="1"/>
          </p:cNvSpPr>
          <p:nvPr>
            <p:ph type="body" idx="14"/>
          </p:nvPr>
        </p:nvSpPr>
        <p:spPr>
          <a:xfrm>
            <a:off x="8278813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71"/>
          <p:cNvSpPr txBox="1">
            <a:spLocks noGrp="1"/>
          </p:cNvSpPr>
          <p:nvPr>
            <p:ph type="body" idx="15"/>
          </p:nvPr>
        </p:nvSpPr>
        <p:spPr>
          <a:xfrm>
            <a:off x="8278813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7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">
  <p:cSld name="Title, subtitle &amp; 2 tex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2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5447999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72"/>
          <p:cNvSpPr txBox="1">
            <a:spLocks noGrp="1"/>
          </p:cNvSpPr>
          <p:nvPr>
            <p:ph type="body" idx="2"/>
          </p:nvPr>
        </p:nvSpPr>
        <p:spPr>
          <a:xfrm>
            <a:off x="432000" y="1530000"/>
            <a:ext cx="5447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7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2"/>
          <p:cNvSpPr txBox="1">
            <a:spLocks noGrp="1"/>
          </p:cNvSpPr>
          <p:nvPr>
            <p:ph type="body" idx="3"/>
          </p:nvPr>
        </p:nvSpPr>
        <p:spPr>
          <a:xfrm>
            <a:off x="6312000" y="2160587"/>
            <a:ext cx="5449788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72"/>
          <p:cNvSpPr txBox="1">
            <a:spLocks noGrp="1"/>
          </p:cNvSpPr>
          <p:nvPr>
            <p:ph type="body" idx="4"/>
          </p:nvPr>
        </p:nvSpPr>
        <p:spPr>
          <a:xfrm>
            <a:off x="6312000" y="1530000"/>
            <a:ext cx="54497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3974">
          <p15:clr>
            <a:srgbClr val="FBAE40"/>
          </p15:clr>
        </p15:guide>
        <p15:guide id="8" pos="370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customer logo">
  <p:cSld name="Title slide with customer logo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4" name="Google Shape;174;p7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7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3"/>
          <p:cNvSpPr txBox="1">
            <a:spLocks noGrp="1"/>
          </p:cNvSpPr>
          <p:nvPr>
            <p:ph type="body" idx="3"/>
          </p:nvPr>
        </p:nvSpPr>
        <p:spPr>
          <a:xfrm>
            <a:off x="9169200" y="1962000"/>
            <a:ext cx="2592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Title &amp;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4"/>
          <p:cNvSpPr txBox="1">
            <a:spLocks noGrp="1"/>
          </p:cNvSpPr>
          <p:nvPr>
            <p:ph type="body" idx="1"/>
          </p:nvPr>
        </p:nvSpPr>
        <p:spPr>
          <a:xfrm>
            <a:off x="431999" y="1528763"/>
            <a:ext cx="11329200" cy="489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7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">
  <p:cSld name="Title, subtitle &amp; text with 1/3 imag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5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2" name="Google Shape;182;p75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75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7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4 image">
  <p:cSld name="Title, subtitle &amp; text with 1/4 imag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6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7" name="Google Shape;187;p76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8285287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76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82865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7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492">
          <p15:clr>
            <a:srgbClr val="FBAE40"/>
          </p15:clr>
        </p15:guide>
        <p15:guide id="8" pos="576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630844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1996748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137229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2672600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5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719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40"/>
              <a:buFont typeface="Arial"/>
              <a:buAutoNum type="arabicPeriod"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2">
          <p15:clr>
            <a:srgbClr val="FBAE40"/>
          </p15:clr>
        </p15:guide>
        <p15:guide id="2" pos="27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047">
          <p15:clr>
            <a:srgbClr val="FBAE40"/>
          </p15:clr>
        </p15:guide>
        <p15:guide id="5" orient="horz" pos="963">
          <p15:clr>
            <a:srgbClr val="FBAE40"/>
          </p15:clr>
        </p15:guide>
        <p15:guide id="6" pos="356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7216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403294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81425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5x">
  <p:cSld name="Participant 5x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>
            <a:spLocks noGrp="1"/>
          </p:cNvSpPr>
          <p:nvPr>
            <p:ph type="pic" idx="2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55"/>
          <p:cNvSpPr>
            <a:spLocks noGrp="1"/>
          </p:cNvSpPr>
          <p:nvPr>
            <p:ph type="pic" idx="3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55"/>
          <p:cNvSpPr>
            <a:spLocks noGrp="1"/>
          </p:cNvSpPr>
          <p:nvPr>
            <p:ph type="pic" idx="4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55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5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7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>
            <a:spLocks noGrp="1"/>
          </p:cNvSpPr>
          <p:nvPr>
            <p:ph type="pic" idx="8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55"/>
          <p:cNvSpPr>
            <a:spLocks noGrp="1"/>
          </p:cNvSpPr>
          <p:nvPr>
            <p:ph type="pic" idx="9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55"/>
          <p:cNvSpPr txBox="1">
            <a:spLocks noGrp="1"/>
          </p:cNvSpPr>
          <p:nvPr>
            <p:ph type="body" idx="13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14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15"/>
          </p:nvPr>
        </p:nvSpPr>
        <p:spPr>
          <a:xfrm>
            <a:off x="26532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body" idx="16"/>
          </p:nvPr>
        </p:nvSpPr>
        <p:spPr>
          <a:xfrm>
            <a:off x="26532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17"/>
          </p:nvPr>
        </p:nvSpPr>
        <p:spPr>
          <a:xfrm>
            <a:off x="69545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18"/>
          </p:nvPr>
        </p:nvSpPr>
        <p:spPr>
          <a:xfrm>
            <a:off x="69545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4x">
  <p:cSld name="Participant 4x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>
            <a:spLocks noGrp="1"/>
          </p:cNvSpPr>
          <p:nvPr>
            <p:ph type="pic" idx="2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56"/>
          <p:cNvSpPr>
            <a:spLocks noGrp="1"/>
          </p:cNvSpPr>
          <p:nvPr>
            <p:ph type="pic" idx="3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56"/>
          <p:cNvSpPr>
            <a:spLocks noGrp="1"/>
          </p:cNvSpPr>
          <p:nvPr>
            <p:ph type="pic" idx="4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5"/>
          </p:nvPr>
        </p:nvSpPr>
        <p:spPr>
          <a:xfrm>
            <a:off x="335822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body" idx="7"/>
          </p:nvPr>
        </p:nvSpPr>
        <p:spPr>
          <a:xfrm>
            <a:off x="335822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body" idx="8"/>
          </p:nvPr>
        </p:nvSpPr>
        <p:spPr>
          <a:xfrm>
            <a:off x="6250847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6"/>
          <p:cNvSpPr txBox="1">
            <a:spLocks noGrp="1"/>
          </p:cNvSpPr>
          <p:nvPr>
            <p:ph type="body" idx="9"/>
          </p:nvPr>
        </p:nvSpPr>
        <p:spPr>
          <a:xfrm>
            <a:off x="6250847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13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56"/>
          <p:cNvSpPr txBox="1">
            <a:spLocks noGrp="1"/>
          </p:cNvSpPr>
          <p:nvPr>
            <p:ph type="body" idx="14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body" idx="15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3x">
  <p:cSld name="Participant 3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>
            <a:spLocks noGrp="1"/>
          </p:cNvSpPr>
          <p:nvPr>
            <p:ph type="pic" idx="2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57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3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body" idx="4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body" idx="5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>
            <a:spLocks noGrp="1"/>
          </p:cNvSpPr>
          <p:nvPr>
            <p:ph type="pic" idx="6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57"/>
          <p:cNvSpPr>
            <a:spLocks noGrp="1"/>
          </p:cNvSpPr>
          <p:nvPr>
            <p:ph type="pic" idx="7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57"/>
          <p:cNvSpPr txBox="1">
            <a:spLocks noGrp="1"/>
          </p:cNvSpPr>
          <p:nvPr>
            <p:ph type="body" idx="8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body" idx="9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2x">
  <p:cSld name="Participant 2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>
            <a:spLocks noGrp="1"/>
          </p:cNvSpPr>
          <p:nvPr>
            <p:ph type="body" idx="1"/>
          </p:nvPr>
        </p:nvSpPr>
        <p:spPr>
          <a:xfrm>
            <a:off x="326136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body" idx="2"/>
          </p:nvPr>
        </p:nvSpPr>
        <p:spPr>
          <a:xfrm>
            <a:off x="632298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8"/>
          <p:cNvSpPr txBox="1">
            <a:spLocks noGrp="1"/>
          </p:cNvSpPr>
          <p:nvPr>
            <p:ph type="body" idx="3"/>
          </p:nvPr>
        </p:nvSpPr>
        <p:spPr>
          <a:xfrm>
            <a:off x="326136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body" idx="4"/>
          </p:nvPr>
        </p:nvSpPr>
        <p:spPr>
          <a:xfrm>
            <a:off x="632298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8"/>
          <p:cNvSpPr>
            <a:spLocks noGrp="1"/>
          </p:cNvSpPr>
          <p:nvPr>
            <p:ph type="pic" idx="5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58"/>
          <p:cNvSpPr>
            <a:spLocks noGrp="1"/>
          </p:cNvSpPr>
          <p:nvPr>
            <p:ph type="pic" idx="6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8" name="Google Shape;78;p5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>
  <p:cSld name="Chapter 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9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9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59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59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 with 1/4 image">
  <p:cSld name="Title, subtitle &amp; 2 texts with 1/4 imag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0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60"/>
          <p:cNvSpPr txBox="1">
            <a:spLocks noGrp="1"/>
          </p:cNvSpPr>
          <p:nvPr>
            <p:ph type="body" idx="1"/>
          </p:nvPr>
        </p:nvSpPr>
        <p:spPr>
          <a:xfrm>
            <a:off x="431998" y="2157413"/>
            <a:ext cx="3928356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body" idx="3"/>
          </p:nvPr>
        </p:nvSpPr>
        <p:spPr>
          <a:xfrm>
            <a:off x="431998" y="1530000"/>
            <a:ext cx="39283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0"/>
          <p:cNvSpPr txBox="1">
            <a:spLocks noGrp="1"/>
          </p:cNvSpPr>
          <p:nvPr>
            <p:ph type="body" idx="4"/>
          </p:nvPr>
        </p:nvSpPr>
        <p:spPr>
          <a:xfrm>
            <a:off x="4792355" y="2157413"/>
            <a:ext cx="3924931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60"/>
          <p:cNvSpPr txBox="1">
            <a:spLocks noGrp="1"/>
          </p:cNvSpPr>
          <p:nvPr>
            <p:ph type="body" idx="5"/>
          </p:nvPr>
        </p:nvSpPr>
        <p:spPr>
          <a:xfrm>
            <a:off x="4792355" y="1530000"/>
            <a:ext cx="39249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5490">
          <p15:clr>
            <a:srgbClr val="FBAE40"/>
          </p15:clr>
        </p15:guide>
        <p15:guide id="7" pos="5760">
          <p15:clr>
            <a:srgbClr val="FBAE40"/>
          </p15:clr>
        </p15:guide>
        <p15:guide id="8" pos="3018">
          <p15:clr>
            <a:srgbClr val="FBAE40"/>
          </p15:clr>
        </p15:guide>
        <p15:guide id="9" pos="27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ftr" idx="11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sldNum" idx="12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51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11021614" y="352800"/>
            <a:ext cx="738385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8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9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0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3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86C3BD1B-F7D3-CA78-450C-3045844BA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42ABF-0BFA-A6AE-462E-4D9CC909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63" y="1098000"/>
            <a:ext cx="8727273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4eaf56fbf_3_1">
            <a:extLst>
              <a:ext uri="{FF2B5EF4-FFF2-40B4-BE49-F238E27FC236}">
                <a16:creationId xmlns:a16="http://schemas.microsoft.com/office/drawing/2014/main" id="{1CF82929-C88D-069D-74D9-FB8AF00D8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Block User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F613EB89-FB29-4489-637C-0A1557C96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5F0F3009-9746-327B-7D05-2D8778F9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091906"/>
            <a:ext cx="7721401" cy="5308894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533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BannedByUserName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BannedUser BU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+mj-lt"/>
            </a:endParaRPr>
          </a:p>
        </p:txBody>
      </p:sp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924B0494-96E9-149A-90C0-ED6E24C67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337601" cy="9271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lvl="0"/>
            <a:r>
              <a:rPr lang="en-GB" dirty="0"/>
              <a:t>Block User Feature Query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67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9DEF3623-EC13-D940-7DB8-B8AA2F4D0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EE43CC-8280-4B94-DBA9-25E21538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5" y="1098000"/>
            <a:ext cx="1047273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E4E838BD-2929-D7C1-4D94-43A7AC2383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My Drive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5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BF97-AD47-E779-68F5-D510B68C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A8C3CD0-7F70-3002-F3A8-B84EE03EA6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2514F0F-CE5E-EC6E-5D69-9018E70E1B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697BF7C-F446-8A44-6D0C-394ADDAE817A}"/>
              </a:ext>
            </a:extLst>
          </p:cNvPr>
          <p:cNvSpPr txBox="1"/>
          <p:nvPr/>
        </p:nvSpPr>
        <p:spPr>
          <a:xfrm>
            <a:off x="7190930" y="1128965"/>
            <a:ext cx="2061882" cy="412376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Get 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3AC0A-B1B8-43D1-77E0-989326FA1BA6}"/>
              </a:ext>
            </a:extLst>
          </p:cNvPr>
          <p:cNvSpPr txBox="1"/>
          <p:nvPr/>
        </p:nvSpPr>
        <p:spPr>
          <a:xfrm>
            <a:off x="974115" y="1098771"/>
            <a:ext cx="1631577" cy="412376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Get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5645FA-1F11-5164-9226-4BE78E55C751}"/>
              </a:ext>
            </a:extLst>
          </p:cNvPr>
          <p:cNvSpPr txBox="1"/>
          <p:nvPr/>
        </p:nvSpPr>
        <p:spPr>
          <a:xfrm>
            <a:off x="7136836" y="1566472"/>
            <a:ext cx="4930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FolderName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FolderPath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ModifiedDate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Folder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Account 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;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371D-ED94-FC15-8FDB-28223CE8FEC6}"/>
              </a:ext>
            </a:extLst>
          </p:cNvPr>
          <p:cNvSpPr txBox="1"/>
          <p:nvPr/>
        </p:nvSpPr>
        <p:spPr>
          <a:xfrm>
            <a:off x="974115" y="1566472"/>
            <a:ext cx="5599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UserFilesName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UserFilesPath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ModifiedDate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FileUpdateTime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FileTypeName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</a:p>
          <a:p>
            <a:pPr lvl="2"/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ft.Icon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Account a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OwnerId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ModifiedDate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;</a:t>
            </a:r>
            <a:endParaRPr lang="en-GB" sz="1800" noProof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endParaRPr lang="en-US" sz="1800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2A131-F75B-B736-616B-856CD2662A6B}"/>
              </a:ext>
            </a:extLst>
          </p:cNvPr>
          <p:cNvCxnSpPr>
            <a:cxnSpLocks/>
          </p:cNvCxnSpPr>
          <p:nvPr/>
        </p:nvCxnSpPr>
        <p:spPr>
          <a:xfrm>
            <a:off x="6573186" y="1455821"/>
            <a:ext cx="0" cy="372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12;g344eaf56fbf_0_25">
            <a:extLst>
              <a:ext uri="{FF2B5EF4-FFF2-40B4-BE49-F238E27FC236}">
                <a16:creationId xmlns:a16="http://schemas.microsoft.com/office/drawing/2014/main" id="{F0DFDFEB-E088-72D5-EEFB-0E6B601ED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490001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My Drive Screen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2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3C963964-C4BF-60C5-1313-BFD39904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622948-439B-BBFD-5274-8575D10E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10" y="1098000"/>
            <a:ext cx="10378379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0396EDB3-FE09-C498-4DF3-BDD6BA36E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Stared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5591-ED09-3AC0-F745-6ADE77CF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23BC4BEC-E48B-C474-8FF1-AC2EA80586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7415CFE-1A8F-BE3F-715A-CF72E013C4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14A415-C1DD-6048-EF7D-D36BF98A7F2D}"/>
              </a:ext>
            </a:extLst>
          </p:cNvPr>
          <p:cNvSpPr txBox="1"/>
          <p:nvPr/>
        </p:nvSpPr>
        <p:spPr>
          <a:xfrm>
            <a:off x="1547667" y="1720840"/>
            <a:ext cx="9401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@userId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794</a:t>
            </a:r>
          </a:p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UserFileName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latin typeface="+mj-lt"/>
              </a:rPr>
              <a:t>FolderId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Folder</a:t>
            </a:r>
            <a:r>
              <a:rPr lang="en-US" sz="1800" dirty="0" err="1">
                <a:latin typeface="+mj-lt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FileOwnerName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ft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FileTypeName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FavoriteObject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fa</a:t>
            </a: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UserFile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ObjectId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FileId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left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800" dirty="0">
                <a:latin typeface="+mj-lt"/>
              </a:rPr>
              <a:t> Folder f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latin typeface="+mj-lt"/>
              </a:rPr>
              <a:t>ObjectTypeId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latin typeface="+mj-lt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and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latin typeface="+mj-lt"/>
              </a:rPr>
              <a:t>ObjectId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latin typeface="+mj-lt"/>
              </a:rPr>
              <a:t>FolderId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Account a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OwnerId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ft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FileTypeId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ft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FileTypeId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OwnerId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@userId</a:t>
            </a:r>
            <a:endParaRPr lang="en-US" sz="1800" dirty="0">
              <a:latin typeface="+mj-lt"/>
            </a:endParaRPr>
          </a:p>
        </p:txBody>
      </p:sp>
      <p:sp>
        <p:nvSpPr>
          <p:cNvPr id="9" name="Google Shape;212;g344eaf56fbf_0_25">
            <a:extLst>
              <a:ext uri="{FF2B5EF4-FFF2-40B4-BE49-F238E27FC236}">
                <a16:creationId xmlns:a16="http://schemas.microsoft.com/office/drawing/2014/main" id="{A212FDED-D54D-8492-DECB-160A9757C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Stared Screen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EDA15B-CB09-0903-D6F7-ABCACD40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93" y="1098000"/>
            <a:ext cx="6877613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Share Screen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DF26B501-349F-8D4D-5F5B-41E941942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80F339-7ABF-201C-1F96-0FCF82EB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70" y="1098000"/>
            <a:ext cx="952066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CF2A6985-12EC-433D-7926-EF1D3B0EF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Share With Me Screen</a:t>
            </a:r>
          </a:p>
        </p:txBody>
      </p:sp>
    </p:spTree>
    <p:extLst>
      <p:ext uri="{BB962C8B-B14F-4D97-AF65-F5344CB8AC3E}">
        <p14:creationId xmlns:p14="http://schemas.microsoft.com/office/powerpoint/2010/main" val="233613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C9E6F-2100-505F-1572-1CF3C913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5" y="1098000"/>
            <a:ext cx="1097143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4eaf56fbf_2_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Share feature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01D08-C4AE-5F93-72F0-BC2650C4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011132E3-94A8-B541-3696-7A7D21F30E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45B9ADD-0B04-1A50-1E8C-C37DCA432F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F73B47F-FCAF-D10E-1396-F83D56255DE0}"/>
              </a:ext>
            </a:extLst>
          </p:cNvPr>
          <p:cNvSpPr txBox="1"/>
          <p:nvPr/>
        </p:nvSpPr>
        <p:spPr>
          <a:xfrm>
            <a:off x="431999" y="1098000"/>
            <a:ext cx="8991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ot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case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then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UserFileName</a:t>
            </a:r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[Name]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p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+mn-lt"/>
              </a:rPr>
              <a:t>PermissionName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Permission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u2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SharerName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CreatedAt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ShareCreated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ExpiresAt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ShareExpires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SharedUser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su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Share s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su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Account u 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su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u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Account u2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u2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ot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Permission p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su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PermissionId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Folder f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UserFile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fi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2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su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ExpiresAt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+mn-lt"/>
              </a:rPr>
              <a:t>GETDATE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CreatedAt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DESC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GB" sz="1600" noProof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Google Shape;259;g344eaf56fbf_2_0">
            <a:extLst>
              <a:ext uri="{FF2B5EF4-FFF2-40B4-BE49-F238E27FC236}">
                <a16:creationId xmlns:a16="http://schemas.microsoft.com/office/drawing/2014/main" id="{6DC23A6C-94C7-3E35-9393-64E369B8E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Query for Share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2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36f56cd1dea_2_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154" r="30154"/>
          <a:stretch/>
        </p:blipFill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05" name="Google Shape;205;g36f56cd1dea_2_17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5475" lvl="0" indent="-676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0"/>
              <a:buFont typeface="Arial"/>
              <a:buAutoNum type="arabicPeriod"/>
            </a:pPr>
            <a:r>
              <a:rPr lang="en-GB" sz="2600" dirty="0"/>
              <a:t>Google Drive functions and database design as follow</a:t>
            </a:r>
            <a:endParaRPr sz="2600" dirty="0"/>
          </a:p>
          <a:p>
            <a:pPr marL="625475" lvl="0" indent="-676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0"/>
              <a:buFont typeface="Arial"/>
              <a:buAutoNum type="arabicPeriod"/>
            </a:pPr>
            <a:r>
              <a:rPr lang="en-GB" sz="2600" dirty="0"/>
              <a:t>Resolve Permission in Google Drive</a:t>
            </a:r>
            <a:endParaRPr sz="2600" dirty="0"/>
          </a:p>
          <a:p>
            <a:pPr marL="625475" lvl="0" indent="-676275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140"/>
              <a:buFont typeface="Arial"/>
              <a:buAutoNum type="arabicPeriod"/>
            </a:pPr>
            <a:r>
              <a:rPr lang="en-GB" sz="2600" dirty="0" err="1"/>
              <a:t>Fulltext</a:t>
            </a:r>
            <a:r>
              <a:rPr lang="en-GB" sz="2600" dirty="0"/>
              <a:t> Search with BM25</a:t>
            </a:r>
            <a:endParaRPr sz="2600" dirty="0"/>
          </a:p>
          <a:p>
            <a:pPr marL="625475" lvl="0" indent="-641985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600"/>
              <a:buAutoNum type="arabicPeriod"/>
            </a:pPr>
            <a:r>
              <a:rPr lang="en-GB" sz="2600" dirty="0"/>
              <a:t>Q&amp;A</a:t>
            </a:r>
            <a:endParaRPr sz="2600" dirty="0"/>
          </a:p>
        </p:txBody>
      </p:sp>
      <p:sp>
        <p:nvSpPr>
          <p:cNvPr id="206" name="Google Shape;206;g36f56cd1dea_2_1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dirty="0"/>
              <a:t>Agenda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5124964B-95C7-63B1-58C7-061DF6302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29E604-F69B-FF42-5945-3EC8CA74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86" y="1098000"/>
            <a:ext cx="9974027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7B5F1C43-A50D-8B11-ADCD-876B2AA85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ActionRecent</a:t>
            </a:r>
            <a:r>
              <a:rPr lang="en-GB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128832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5359-F9AB-410C-374B-72E6C3A2A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AC9C3737-D70E-5C3F-BF19-454BD285CF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FC3D673-5D0E-7BED-1DD4-1558FB1568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1C8447-DC78-ED91-26B5-889CB4BE0DB5}"/>
              </a:ext>
            </a:extLst>
          </p:cNvPr>
          <p:cNvSpPr txBox="1"/>
          <p:nvPr/>
        </p:nvSpPr>
        <p:spPr>
          <a:xfrm>
            <a:off x="854439" y="1409076"/>
            <a:ext cx="70576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select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case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then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[Name]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case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then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Path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Path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[Name]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ft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FileType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DateTime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LastAccessed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Recent r</a:t>
            </a:r>
          </a:p>
          <a:p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Account u 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r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u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Folder f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UserFile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fi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2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FileType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ft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FileTypeId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ft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DateTime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DESC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GB" sz="1600" noProof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Google Shape;252;g344eaf56fbf_0_44">
            <a:extLst>
              <a:ext uri="{FF2B5EF4-FFF2-40B4-BE49-F238E27FC236}">
                <a16:creationId xmlns:a16="http://schemas.microsoft.com/office/drawing/2014/main" id="{3E002CA4-7536-7510-612B-1D48CA5AB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Query For </a:t>
            </a:r>
            <a:r>
              <a:rPr lang="en-GB" dirty="0" err="1"/>
              <a:t>ActionRecent</a:t>
            </a:r>
            <a:r>
              <a:rPr lang="en-GB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400441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8AD47259-C9CB-BFF4-FCB8-4C1220934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E2D5E2-EB7D-A4F8-CC24-62BF1CD7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86" y="1098000"/>
            <a:ext cx="9974027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62685362-3975-E313-168D-730C18824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Trash Screen</a:t>
            </a:r>
          </a:p>
        </p:txBody>
      </p:sp>
    </p:spTree>
    <p:extLst>
      <p:ext uri="{BB962C8B-B14F-4D97-AF65-F5344CB8AC3E}">
        <p14:creationId xmlns:p14="http://schemas.microsoft.com/office/powerpoint/2010/main" val="165534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0A9CCB35-F6BE-84C3-6757-42DFF2A8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02402-D35E-0D2D-83C7-AC41D2375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37" y="1098000"/>
            <a:ext cx="7917525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4eaf56fbf_2_0">
            <a:extLst>
              <a:ext uri="{FF2B5EF4-FFF2-40B4-BE49-F238E27FC236}">
                <a16:creationId xmlns:a16="http://schemas.microsoft.com/office/drawing/2014/main" id="{2517E4C7-C351-55AA-D034-482AC1B32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Trash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0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36AEA-A1A4-BA7F-07C4-FA0ED08B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E4CD312F-0719-07E6-12F6-D27DC87916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4AEBF9C5-4C16-5DA2-1A35-18CD50384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DA6E51-2D80-CD41-BDCD-3ADCCACDC9C6}"/>
              </a:ext>
            </a:extLst>
          </p:cNvPr>
          <p:cNvSpPr txBox="1"/>
          <p:nvPr/>
        </p:nvSpPr>
        <p:spPr>
          <a:xfrm>
            <a:off x="215900" y="2056179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+mj-lt"/>
              </a:rPr>
              <a:t>-- 1.select file have been deleted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@userId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704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SELECT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TrashId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ObjectTypeName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UserFileName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RemovedDatetime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IsPermanent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Trash t</a:t>
            </a:r>
          </a:p>
          <a:p>
            <a:r>
              <a:rPr lang="en-US" sz="14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UserFile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f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2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FileId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@userId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;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65CC9-CB24-B263-B3EF-0BDB6B1C098C}"/>
              </a:ext>
            </a:extLst>
          </p:cNvPr>
          <p:cNvSpPr txBox="1"/>
          <p:nvPr/>
        </p:nvSpPr>
        <p:spPr>
          <a:xfrm>
            <a:off x="6311900" y="2056179"/>
            <a:ext cx="56642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+mj-lt"/>
              </a:rPr>
              <a:t>-- 2.select folder have been deleted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@userId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1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fo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FolderId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TrashId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ObjectTypeName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FolderName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RemovedDatetime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IsPermanent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Trash t</a:t>
            </a:r>
          </a:p>
          <a:p>
            <a:r>
              <a:rPr lang="en-US" sz="14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Folder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1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FolderId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@userId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;</a:t>
            </a:r>
            <a:endParaRPr lang="en-US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C19564-10C2-4401-966A-0A9D352CE02E}"/>
              </a:ext>
            </a:extLst>
          </p:cNvPr>
          <p:cNvCxnSpPr/>
          <p:nvPr/>
        </p:nvCxnSpPr>
        <p:spPr>
          <a:xfrm>
            <a:off x="5816600" y="14351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59;g344eaf56fbf_2_0">
            <a:extLst>
              <a:ext uri="{FF2B5EF4-FFF2-40B4-BE49-F238E27FC236}">
                <a16:creationId xmlns:a16="http://schemas.microsoft.com/office/drawing/2014/main" id="{2464ADF1-1E0B-7E94-AC2F-37FAE9B60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990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Trash Screen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0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2B6965E6-5D42-F385-45AE-635056142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D21DE-456C-0598-6097-241CE6E4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59" y="1098000"/>
            <a:ext cx="9481482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972D8AD2-614C-41E3-91E1-AD7BA43800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Storage Screen</a:t>
            </a:r>
          </a:p>
        </p:txBody>
      </p:sp>
    </p:spTree>
    <p:extLst>
      <p:ext uri="{BB962C8B-B14F-4D97-AF65-F5344CB8AC3E}">
        <p14:creationId xmlns:p14="http://schemas.microsoft.com/office/powerpoint/2010/main" val="214786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E650E-9D5B-CBA3-40C0-2C83DC400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74C7F111-2715-6993-0108-10850FD266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5CB2AF49-55FE-0D5C-FA89-105EF794F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DD39C0-0C6D-7D57-9FB8-388F40AF829B}"/>
              </a:ext>
            </a:extLst>
          </p:cNvPr>
          <p:cNvSpPr txBox="1"/>
          <p:nvPr/>
        </p:nvSpPr>
        <p:spPr>
          <a:xfrm>
            <a:off x="1426551" y="1804930"/>
            <a:ext cx="1655482" cy="418353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Get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971DD-8074-F455-2E88-8BE3026C1C38}"/>
              </a:ext>
            </a:extLst>
          </p:cNvPr>
          <p:cNvSpPr txBox="1"/>
          <p:nvPr/>
        </p:nvSpPr>
        <p:spPr>
          <a:xfrm>
            <a:off x="7691019" y="1846765"/>
            <a:ext cx="2324847" cy="37651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Get list file by size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2988D-C6BF-FAD3-6BD8-381D80653513}"/>
              </a:ext>
            </a:extLst>
          </p:cNvPr>
          <p:cNvSpPr txBox="1"/>
          <p:nvPr/>
        </p:nvSpPr>
        <p:spPr>
          <a:xfrm>
            <a:off x="998303" y="2881234"/>
            <a:ext cx="4377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UsedCapacity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UsedCapacity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RemainingCapacity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ACcount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RemainingCapacity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DD975-61DC-D28E-C192-99549962518A}"/>
              </a:ext>
            </a:extLst>
          </p:cNvPr>
          <p:cNvSpPr txBox="1"/>
          <p:nvPr/>
        </p:nvSpPr>
        <p:spPr>
          <a:xfrm>
            <a:off x="7554002" y="3046126"/>
            <a:ext cx="4122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UserFileName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Account u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;</a:t>
            </a:r>
            <a:endParaRPr lang="en-GB" sz="1800" noProof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4CFD-5A2C-47CA-5613-16188E829742}"/>
              </a:ext>
            </a:extLst>
          </p:cNvPr>
          <p:cNvCxnSpPr/>
          <p:nvPr/>
        </p:nvCxnSpPr>
        <p:spPr>
          <a:xfrm>
            <a:off x="6096000" y="1638300"/>
            <a:ext cx="0" cy="504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252;g344eaf56fbf_0_44">
            <a:extLst>
              <a:ext uri="{FF2B5EF4-FFF2-40B4-BE49-F238E27FC236}">
                <a16:creationId xmlns:a16="http://schemas.microsoft.com/office/drawing/2014/main" id="{29C90F50-277C-E15B-79F0-1AB5B13D1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Storage Screen Query</a:t>
            </a:r>
          </a:p>
        </p:txBody>
      </p:sp>
    </p:spTree>
    <p:extLst>
      <p:ext uri="{BB962C8B-B14F-4D97-AF65-F5344CB8AC3E}">
        <p14:creationId xmlns:p14="http://schemas.microsoft.com/office/powerpoint/2010/main" val="189151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0170F-9B3C-CF13-805A-FBB31DF3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9" y="1098000"/>
            <a:ext cx="11239022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44eaf56fbf_0_5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 Item Screen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FB12A-7D40-5318-4235-9700A91E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59" y="1098000"/>
            <a:ext cx="9404081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36f56cd1dea_1_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Product Feature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10CB5-568E-A900-7149-A899230E3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27B18B6E-64A8-FF13-9568-002CC3C27E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698703-79D7-E5C0-EDD2-48DF762D9843}"/>
              </a:ext>
            </a:extLst>
          </p:cNvPr>
          <p:cNvSpPr txBox="1"/>
          <p:nvPr/>
        </p:nvSpPr>
        <p:spPr>
          <a:xfrm>
            <a:off x="742013" y="1663908"/>
            <a:ext cx="10035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PayingDatetime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EndDatetime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PromotionName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UserProduct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up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ProductId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up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Promotion pr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PromotionId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199</a:t>
            </a:r>
            <a:endParaRPr lang="en-GB" sz="1800" noProof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289;g36f56cd1dea_1_4">
            <a:extLst>
              <a:ext uri="{FF2B5EF4-FFF2-40B4-BE49-F238E27FC236}">
                <a16:creationId xmlns:a16="http://schemas.microsoft.com/office/drawing/2014/main" id="{572E1ACC-825B-F1A4-D4CD-859E3D465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 Feature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6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81EB63-BC42-B5EF-DAEB-ED097323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40" y="1098000"/>
            <a:ext cx="9721519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 Screen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4eaf56fbf_2_8"/>
          <p:cNvSpPr txBox="1">
            <a:spLocks noGrp="1"/>
          </p:cNvSpPr>
          <p:nvPr>
            <p:ph type="ctrTitle"/>
          </p:nvPr>
        </p:nvSpPr>
        <p:spPr>
          <a:xfrm>
            <a:off x="430350" y="2168500"/>
            <a:ext cx="11331300" cy="2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Resolve permission problem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in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Google Drive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f56cd1dea_1_13"/>
          <p:cNvSpPr txBox="1">
            <a:spLocks noGrp="1"/>
          </p:cNvSpPr>
          <p:nvPr>
            <p:ph type="subTitle" idx="1"/>
          </p:nvPr>
        </p:nvSpPr>
        <p:spPr>
          <a:xfrm>
            <a:off x="431999" y="5394200"/>
            <a:ext cx="113313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know what is childrent folder </a:t>
            </a:r>
            <a:endParaRPr/>
          </a:p>
        </p:txBody>
      </p:sp>
      <p:sp>
        <p:nvSpPr>
          <p:cNvPr id="309" name="Google Shape;309;g36f56cd1dea_1_13"/>
          <p:cNvSpPr txBox="1">
            <a:spLocks noGrp="1"/>
          </p:cNvSpPr>
          <p:nvPr>
            <p:ph type="ctrTitle"/>
          </p:nvPr>
        </p:nvSpPr>
        <p:spPr>
          <a:xfrm>
            <a:off x="432000" y="4246151"/>
            <a:ext cx="11331300" cy="866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column path to table folder</a:t>
            </a:r>
            <a:endParaRPr/>
          </a:p>
        </p:txBody>
      </p:sp>
      <p:pic>
        <p:nvPicPr>
          <p:cNvPr id="310" name="Google Shape;310;g36f56cd1de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34100"/>
            <a:ext cx="5328275" cy="3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36f56cd1dea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3425"/>
            <a:ext cx="8411975" cy="22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6f56cd1dea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54325"/>
            <a:ext cx="5714400" cy="26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6f56cd1dea_1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125" y="3754325"/>
            <a:ext cx="4189044" cy="26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660" b="4660"/>
          <a:stretch/>
        </p:blipFill>
        <p:spPr>
          <a:xfrm>
            <a:off x="1101175" y="1375675"/>
            <a:ext cx="9602475" cy="170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24" name="Google Shape;324;p2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How to score in BM25 ?</a:t>
            </a:r>
            <a:endParaRPr dirty="0"/>
          </a:p>
        </p:txBody>
      </p:sp>
      <p:sp>
        <p:nvSpPr>
          <p:cNvPr id="325" name="Google Shape;325;p2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WHAT IS BM25 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34E14-6507-B285-ECCD-00EC3A7282F1}"/>
              </a:ext>
            </a:extLst>
          </p:cNvPr>
          <p:cNvSpPr txBox="1"/>
          <p:nvPr/>
        </p:nvSpPr>
        <p:spPr>
          <a:xfrm>
            <a:off x="635000" y="4229100"/>
            <a:ext cx="11049000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N is total number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n(qi) is the number of documents containing qi </a:t>
            </a:r>
            <a:r>
              <a:rPr lang="en-US" sz="2800" dirty="0" err="1">
                <a:solidFill>
                  <a:schemeClr val="bg2"/>
                </a:solidFill>
              </a:rPr>
              <a:t>a.k.a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df</a:t>
            </a:r>
            <a:endParaRPr lang="en-US" sz="2800" dirty="0">
              <a:solidFill>
                <a:schemeClr val="bg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|D| : Length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 err="1">
                <a:solidFill>
                  <a:schemeClr val="bg2"/>
                </a:solidFill>
              </a:rPr>
              <a:t>avgdl</a:t>
            </a:r>
            <a:r>
              <a:rPr lang="en-US" sz="2800" dirty="0">
                <a:solidFill>
                  <a:schemeClr val="bg2"/>
                </a:solidFill>
              </a:rPr>
              <a:t> : Average document length in the collection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6AF0C-0137-3780-F446-858BE06BD587}"/>
              </a:ext>
            </a:extLst>
          </p:cNvPr>
          <p:cNvSpPr txBox="1"/>
          <p:nvPr/>
        </p:nvSpPr>
        <p:spPr>
          <a:xfrm>
            <a:off x="406400" y="1866900"/>
            <a:ext cx="1137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k_1</a:t>
            </a:r>
            <a:r>
              <a:rPr lang="en-US" sz="3000" dirty="0">
                <a:solidFill>
                  <a:schemeClr val="bg2"/>
                </a:solidFill>
              </a:rPr>
              <a:t>: A parameter (typically 1.2 to 2.0) controlling the impact of term frequency. Higher values allow more influence from frequent terms.</a:t>
            </a:r>
          </a:p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b</a:t>
            </a:r>
            <a:r>
              <a:rPr lang="en-US" sz="3000" dirty="0">
                <a:solidFill>
                  <a:schemeClr val="bg2"/>
                </a:solidFill>
              </a:rPr>
              <a:t>: A parameter (typically 0.75) controlling the effect of document length normalization. b=0 disables length normalization, while fully normalizes by document length.</a:t>
            </a:r>
          </a:p>
          <a:p>
            <a:endParaRPr lang="en-US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HOW IT WORKS ? </a:t>
            </a:r>
            <a:endParaRPr/>
          </a:p>
        </p:txBody>
      </p:sp>
      <p:pic>
        <p:nvPicPr>
          <p:cNvPr id="342" name="Google Shape;3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050" y="859400"/>
            <a:ext cx="5480550" cy="31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349" name="Google Shape;3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50" y="1400375"/>
            <a:ext cx="8461226" cy="12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50" y="3326000"/>
            <a:ext cx="84612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f56cd1dea_0_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N=3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n(qi)=df(documentfrequency)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36f56cd1dea_0_4"/>
          <p:cNvSpPr txBox="1">
            <a:spLocks noGrp="1"/>
          </p:cNvSpPr>
          <p:nvPr>
            <p:ph type="title"/>
          </p:nvPr>
        </p:nvSpPr>
        <p:spPr>
          <a:xfrm>
            <a:off x="548449" y="232925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700"/>
              <a:t>Caculate IDF ( InverseIndexFrequency)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" name="Google Shape;358;g36f56cd1de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875" y="1852613"/>
            <a:ext cx="506730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6f56cd1de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525" y="5131913"/>
            <a:ext cx="45720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f56cd1dea_0_11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Tf = ApperanceCount / |D|</a:t>
            </a:r>
            <a:endParaRPr/>
          </a:p>
        </p:txBody>
      </p:sp>
      <p:sp>
        <p:nvSpPr>
          <p:cNvPr id="366" name="Google Shape;366;g36f56cd1dea_0_1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 (TermFrequency)</a:t>
            </a:r>
            <a:endParaRPr/>
          </a:p>
        </p:txBody>
      </p:sp>
      <p:pic>
        <p:nvPicPr>
          <p:cNvPr id="367" name="Google Shape;367;g36f56cd1de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88" y="1420763"/>
            <a:ext cx="80867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A1D13-CDA4-6092-1C05-094742EC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320"/>
            <a:ext cx="12192000" cy="554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4eaf56fbf_3_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First Screen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f56cd1dea_0_18"/>
          <p:cNvSpPr txBox="1">
            <a:spLocks noGrp="1"/>
          </p:cNvSpPr>
          <p:nvPr>
            <p:ph type="body" idx="1"/>
          </p:nvPr>
        </p:nvSpPr>
        <p:spPr>
          <a:xfrm>
            <a:off x="432000" y="11677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k1=1.2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b=0.75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avgdl=5.67</a:t>
            </a:r>
            <a:endParaRPr/>
          </a:p>
        </p:txBody>
      </p:sp>
      <p:sp>
        <p:nvSpPr>
          <p:cNvPr id="374" name="Google Shape;374;g36f56cd1dea_0_1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Score</a:t>
            </a:r>
            <a:endParaRPr/>
          </a:p>
        </p:txBody>
      </p:sp>
      <p:pic>
        <p:nvPicPr>
          <p:cNvPr id="375" name="Google Shape;375;g36f56cd1de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88" y="3928100"/>
            <a:ext cx="10700826" cy="1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36f56cd1dea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23" y="1872338"/>
            <a:ext cx="8324076" cy="13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520FC1-A6BA-050C-56D9-0046CA1F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70" y="1098000"/>
            <a:ext cx="6127659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36f56cd1dea_2_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Implement Full Text Search BM25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6FF1C766-C1CD-006B-DCFF-E3BA2A930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6f56cd1dea_2_0">
            <a:extLst>
              <a:ext uri="{FF2B5EF4-FFF2-40B4-BE49-F238E27FC236}">
                <a16:creationId xmlns:a16="http://schemas.microsoft.com/office/drawing/2014/main" id="{C19FA53F-0143-8F3A-DB98-00037169DA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Implement Full Text Search BM25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B6EB-2B69-598D-F648-6AFEF6AF15CA}"/>
              </a:ext>
            </a:extLst>
          </p:cNvPr>
          <p:cNvSpPr txBox="1"/>
          <p:nvPr/>
        </p:nvSpPr>
        <p:spPr>
          <a:xfrm>
            <a:off x="172233" y="998511"/>
            <a:ext cx="5644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/>
              <a:t>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s.ObjectTypeId</a:t>
            </a:r>
            <a:r>
              <a:rPr lang="en-US" dirty="0">
                <a:latin typeface="+mj-lt"/>
              </a:rPr>
              <a:t>,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s.ObjectId</a:t>
            </a:r>
            <a:r>
              <a:rPr lang="en-US" dirty="0">
                <a:latin typeface="+mj-lt"/>
              </a:rPr>
              <a:t>, 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s.Term</a:t>
            </a:r>
            <a:r>
              <a:rPr lang="en-US" dirty="0">
                <a:latin typeface="+mj-lt"/>
              </a:rPr>
              <a:t>, </a:t>
            </a:r>
          </a:p>
          <a:p>
            <a:r>
              <a:rPr lang="en-US" dirty="0">
                <a:latin typeface="+mj-lt"/>
              </a:rPr>
              <a:t>	t.BM25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@TextQuery </a:t>
            </a:r>
            <a:r>
              <a:rPr lang="en-US" dirty="0" err="1">
                <a:solidFill>
                  <a:srgbClr val="0000FF"/>
                </a:solidFill>
                <a:latin typeface="+mj-lt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50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'software'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;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WITH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TokenizedQuery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Term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fn_TokenizeText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@TextQuery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808080"/>
                </a:solidFill>
                <a:latin typeface="+mj-lt"/>
              </a:rPr>
              <a:t>),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 err="1">
                <a:solidFill>
                  <a:srgbClr val="000000"/>
                </a:solidFill>
                <a:latin typeface="+mj-lt"/>
              </a:rPr>
              <a:t>AllMatches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FileContentId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(*)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MatchingTerms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SearchIndex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TokenizedQuery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tq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Term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tq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Term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BY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FileContentId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(*)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0</a:t>
            </a:r>
          </a:p>
          <a:p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A248D-CA70-D439-09DB-3B456A87CE85}"/>
              </a:ext>
            </a:extLst>
          </p:cNvPr>
          <p:cNvSpPr txBox="1"/>
          <p:nvPr/>
        </p:nvSpPr>
        <p:spPr>
          <a:xfrm>
            <a:off x="5923767" y="998511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UserFileName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ContentChunk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SUM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Bm25Score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TotalBm25Score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Term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MatchedTerms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(*)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TokenizedQuery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TotalQueryTerms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AllMatches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am</a:t>
            </a:r>
          </a:p>
          <a:p>
            <a:r>
              <a:rPr lang="fr-FR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FileContent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>
                <a:solidFill>
                  <a:srgbClr val="0000FF"/>
                </a:solidFill>
                <a:latin typeface="+mj-lt"/>
              </a:rPr>
              <a:t>ON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am</a:t>
            </a:r>
            <a:r>
              <a:rPr lang="fr-FR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FileContentId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>
                <a:solidFill>
                  <a:srgbClr val="808080"/>
                </a:solidFill>
                <a:latin typeface="+mj-lt"/>
              </a:rPr>
              <a:t>=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fr-FR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ContentId</a:t>
            </a:r>
            <a:endParaRPr lang="fr-FR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SearchIndex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FileContentId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ContentId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UserFile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FileId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Term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IN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Term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TokenizedQuery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BY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ContentChunk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UserFileName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BY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TotalBm25Score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DESC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SearchIndex</a:t>
            </a:r>
            <a:r>
              <a:rPr lang="en-US" dirty="0">
                <a:latin typeface="+mj-lt"/>
              </a:rPr>
              <a:t> s</a:t>
            </a:r>
          </a:p>
          <a:p>
            <a:r>
              <a:rPr lang="en-US" dirty="0">
                <a:latin typeface="+mj-lt"/>
              </a:rPr>
              <a:t>join TermBM25 t on </a:t>
            </a:r>
            <a:r>
              <a:rPr lang="en-US" dirty="0" err="1">
                <a:latin typeface="+mj-lt"/>
              </a:rPr>
              <a:t>s.Term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t.Term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left join Folder f on </a:t>
            </a:r>
            <a:r>
              <a:rPr lang="en-US" dirty="0" err="1">
                <a:latin typeface="+mj-lt"/>
              </a:rPr>
              <a:t>f.Id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s.ObjectId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s.ObjectTypeId</a:t>
            </a:r>
            <a:r>
              <a:rPr lang="en-US" dirty="0">
                <a:latin typeface="+mj-lt"/>
              </a:rPr>
              <a:t> = 1</a:t>
            </a:r>
          </a:p>
          <a:p>
            <a:r>
              <a:rPr lang="en-US" dirty="0">
                <a:latin typeface="+mj-lt"/>
              </a:rPr>
              <a:t>left join Files fi on </a:t>
            </a:r>
            <a:r>
              <a:rPr lang="en-US" dirty="0" err="1">
                <a:latin typeface="+mj-lt"/>
              </a:rPr>
              <a:t>fi.Id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s.ObjectId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s.ObjectTypeId</a:t>
            </a:r>
            <a:r>
              <a:rPr lang="en-US" dirty="0">
                <a:latin typeface="+mj-lt"/>
              </a:rPr>
              <a:t> = 2</a:t>
            </a:r>
          </a:p>
          <a:p>
            <a:r>
              <a:rPr lang="en-US" dirty="0">
                <a:latin typeface="+mj-lt"/>
              </a:rPr>
              <a:t>WHERE </a:t>
            </a:r>
            <a:r>
              <a:rPr lang="en-US" dirty="0" err="1">
                <a:latin typeface="+mj-lt"/>
              </a:rPr>
              <a:t>t.Term</a:t>
            </a:r>
            <a:r>
              <a:rPr lang="en-US" dirty="0">
                <a:latin typeface="+mj-lt"/>
              </a:rPr>
              <a:t> IN ('report')</a:t>
            </a:r>
          </a:p>
          <a:p>
            <a:r>
              <a:rPr lang="en-US" dirty="0">
                <a:latin typeface="+mj-lt"/>
              </a:rPr>
              <a:t>ORDER BY t.BM25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6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B9A73FD2-B9F4-2C89-1443-41F90FBE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900FD7-8143-2C88-4D56-C78547E5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63" y="1098000"/>
            <a:ext cx="9680674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6552BCBC-6B7B-A4B9-325C-69EA1CFDC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Setting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80E0C0C2-2B76-C181-D5C1-14932B66D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8D4B4-D3EE-130B-3DDB-214922D1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99" y="1098000"/>
            <a:ext cx="9216001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4eaf56fbf_3_1">
            <a:extLst>
              <a:ext uri="{FF2B5EF4-FFF2-40B4-BE49-F238E27FC236}">
                <a16:creationId xmlns:a16="http://schemas.microsoft.com/office/drawing/2014/main" id="{42A6E18C-9C39-CD5C-CF6C-9254DEC9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For Setting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531E1719-B302-3DDF-19BC-533A7BDB5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6F0F3C-FF08-3AE1-7495-DAECC5F1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68" y="1098000"/>
            <a:ext cx="10105264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337860C7-24D7-22CB-909E-D43B980B5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Account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9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F23E8979-BC4D-AD19-81A2-67AF96C94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7C83FA11-12AC-A06F-54C6-7A3B3134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15" r="19690" b="1"/>
          <a:stretch>
            <a:fillRect/>
          </a:stretch>
        </p:blipFill>
        <p:spPr>
          <a:xfrm>
            <a:off x="6096000" y="1098000"/>
            <a:ext cx="609600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BA78B965-4ED3-30C4-0923-24185EF3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60001"/>
            <a:ext cx="5232200" cy="4267788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@userId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UserName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Email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Email,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a.UserImg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Account a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@userId </a:t>
            </a:r>
            <a:endParaRPr lang="en-US" dirty="0">
              <a:latin typeface="+mj-lt"/>
            </a:endParaRPr>
          </a:p>
        </p:txBody>
      </p:sp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82E62576-C6D0-1A9A-2BF8-45A3B3BE5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236001" cy="9271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Query For Account Screen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49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6EC48049-D889-FAFB-3B8F-799FCF476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580E63-EB63-7F25-C94C-08E44B8F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073" y="1098000"/>
            <a:ext cx="9365854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8491D497-8C75-077C-A768-97CD6FFFE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Block User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39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2548</Words>
  <Application>Microsoft Office PowerPoint</Application>
  <PresentationFormat>Widescreen</PresentationFormat>
  <Paragraphs>433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Cascadia Mono</vt:lpstr>
      <vt:lpstr>Consolas</vt:lpstr>
      <vt:lpstr>bbv template EN</vt:lpstr>
      <vt:lpstr>think-cell Slide</vt:lpstr>
      <vt:lpstr>PowerPoint Presentation</vt:lpstr>
      <vt:lpstr>Agenda</vt:lpstr>
      <vt:lpstr>First Screen</vt:lpstr>
      <vt:lpstr>Database Structure of First Screen</vt:lpstr>
      <vt:lpstr>Setting Screen</vt:lpstr>
      <vt:lpstr>Database Structure For Setting Screen</vt:lpstr>
      <vt:lpstr>Account Screen</vt:lpstr>
      <vt:lpstr>Query For Account Screen</vt:lpstr>
      <vt:lpstr>Block User Feature</vt:lpstr>
      <vt:lpstr>Database Structure of Block User Feature</vt:lpstr>
      <vt:lpstr>Block User Feature Query</vt:lpstr>
      <vt:lpstr>My Drive Screen</vt:lpstr>
      <vt:lpstr>My Drive Screen Query</vt:lpstr>
      <vt:lpstr>Stared Screen</vt:lpstr>
      <vt:lpstr>Stared Screen Query</vt:lpstr>
      <vt:lpstr>Share Screen</vt:lpstr>
      <vt:lpstr>Share With Me Screen</vt:lpstr>
      <vt:lpstr>Database Structure of Share feature</vt:lpstr>
      <vt:lpstr>Query for Share feature</vt:lpstr>
      <vt:lpstr>ActionRecent Screen</vt:lpstr>
      <vt:lpstr>Query For ActionRecent Screen</vt:lpstr>
      <vt:lpstr>Trash Screen</vt:lpstr>
      <vt:lpstr>Database Structure of Trash Screen</vt:lpstr>
      <vt:lpstr>Trash Screen Query</vt:lpstr>
      <vt:lpstr>Storage Screen</vt:lpstr>
      <vt:lpstr>Storage Screen Query</vt:lpstr>
      <vt:lpstr>Product Item Screen</vt:lpstr>
      <vt:lpstr>Database Structure of Product Feature</vt:lpstr>
      <vt:lpstr>Product Feature Query</vt:lpstr>
      <vt:lpstr>Resolve permission problem in Google Drive</vt:lpstr>
      <vt:lpstr>Add column path to table folder</vt:lpstr>
      <vt:lpstr>PowerPoint Presentation</vt:lpstr>
      <vt:lpstr>WHAT IS BM25 ?</vt:lpstr>
      <vt:lpstr>PowerPoint Presentation</vt:lpstr>
      <vt:lpstr>PowerPoint Presentation</vt:lpstr>
      <vt:lpstr>HOW IT WORKS ? </vt:lpstr>
      <vt:lpstr>PowerPoint Presentation</vt:lpstr>
      <vt:lpstr>Caculate IDF ( InverseIndexFrequency) </vt:lpstr>
      <vt:lpstr>TF (TermFrequency)</vt:lpstr>
      <vt:lpstr>Total Score</vt:lpstr>
      <vt:lpstr>SQL Implement Full Text Search BM25</vt:lpstr>
      <vt:lpstr>SQL Implement Full Text Search BM25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Trong Vo</dc:creator>
  <cp:lastModifiedBy>Huy Phan</cp:lastModifiedBy>
  <cp:revision>26</cp:revision>
  <dcterms:created xsi:type="dcterms:W3CDTF">2025-07-10T03:51:23Z</dcterms:created>
  <dcterms:modified xsi:type="dcterms:W3CDTF">2025-08-08T09:08:54Z</dcterms:modified>
</cp:coreProperties>
</file>