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t.wikipedia.org/wiki/Design_pattern#Pattern_creazionali" TargetMode="External"/><Relationship Id="rId4" Type="http://schemas.openxmlformats.org/officeDocument/2006/relationships/hyperlink" Target="https://it.wikipedia.org/wiki/Abstract_factory" TargetMode="External"/><Relationship Id="rId5" Type="http://schemas.openxmlformats.org/officeDocument/2006/relationships/hyperlink" Target="https://it.wikipedia.org/wiki/Factory_metho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nvSpPr>
        <p:spPr>
          <a:xfrm>
            <a:off x="1924650" y="776025"/>
            <a:ext cx="5294700" cy="156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9600">
                <a:solidFill>
                  <a:srgbClr val="FFFFFF"/>
                </a:solidFill>
              </a:rPr>
              <a:t>Singleton</a:t>
            </a:r>
            <a:endParaRPr sz="9600">
              <a:solidFill>
                <a:srgbClr val="FFFFFF"/>
              </a:solidFill>
            </a:endParaRPr>
          </a:p>
        </p:txBody>
      </p:sp>
      <p:sp>
        <p:nvSpPr>
          <p:cNvPr id="86" name="Shape 86"/>
          <p:cNvSpPr txBox="1"/>
          <p:nvPr/>
        </p:nvSpPr>
        <p:spPr>
          <a:xfrm>
            <a:off x="442675" y="4286475"/>
            <a:ext cx="5294700" cy="52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400">
                <a:solidFill>
                  <a:srgbClr val="FFFFFF"/>
                </a:solidFill>
              </a:rPr>
              <a:t>Group: Romano, Fortunato, Pistollato</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1" name="Shape 151"/>
        <p:cNvGrpSpPr/>
        <p:nvPr/>
      </p:nvGrpSpPr>
      <p:grpSpPr>
        <a:xfrm>
          <a:off x="0" y="0"/>
          <a:ext cx="0" cy="0"/>
          <a:chOff x="0" y="0"/>
          <a:chExt cx="0" cy="0"/>
        </a:xfrm>
      </p:grpSpPr>
      <p:sp>
        <p:nvSpPr>
          <p:cNvPr id="152" name="Shape 152"/>
          <p:cNvSpPr txBox="1"/>
          <p:nvPr/>
        </p:nvSpPr>
        <p:spPr>
          <a:xfrm>
            <a:off x="1944600" y="456250"/>
            <a:ext cx="5254800" cy="92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0">
                <a:solidFill>
                  <a:srgbClr val="FFFFFF"/>
                </a:solidFill>
              </a:rPr>
              <a:t>UML Singleton</a:t>
            </a:r>
            <a:endParaRPr sz="6000">
              <a:solidFill>
                <a:srgbClr val="FFFFFF"/>
              </a:solidFill>
            </a:endParaRPr>
          </a:p>
        </p:txBody>
      </p:sp>
      <p:sp>
        <p:nvSpPr>
          <p:cNvPr id="153" name="Shape 153"/>
          <p:cNvSpPr txBox="1"/>
          <p:nvPr/>
        </p:nvSpPr>
        <p:spPr>
          <a:xfrm>
            <a:off x="1773600" y="4132275"/>
            <a:ext cx="5596800" cy="51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FFFFFF"/>
                </a:solidFill>
              </a:rPr>
              <a:t>Di</a:t>
            </a:r>
            <a:r>
              <a:rPr lang="it" sz="1200">
                <a:solidFill>
                  <a:srgbClr val="FFFFFF"/>
                </a:solidFill>
              </a:rPr>
              <a:t>agramma UML dell’implementazione di una classe Singleton mediante l’utilizzo di una </a:t>
            </a:r>
            <a:r>
              <a:rPr b="1" lang="it" sz="1200">
                <a:solidFill>
                  <a:srgbClr val="00FF00"/>
                </a:solidFill>
              </a:rPr>
              <a:t>nested class</a:t>
            </a:r>
            <a:r>
              <a:rPr lang="it" sz="1200">
                <a:solidFill>
                  <a:srgbClr val="FFFFFF"/>
                </a:solidFill>
              </a:rPr>
              <a:t> ‘SingletonHelper’.</a:t>
            </a:r>
            <a:endParaRPr sz="1200">
              <a:solidFill>
                <a:srgbClr val="FFFFFF"/>
              </a:solidFill>
            </a:endParaRPr>
          </a:p>
        </p:txBody>
      </p:sp>
      <p:pic>
        <p:nvPicPr>
          <p:cNvPr id="154" name="Shape 154"/>
          <p:cNvPicPr preferRelativeResize="0"/>
          <p:nvPr/>
        </p:nvPicPr>
        <p:blipFill>
          <a:blip r:embed="rId3">
            <a:alphaModFix/>
          </a:blip>
          <a:stretch>
            <a:fillRect/>
          </a:stretch>
        </p:blipFill>
        <p:spPr>
          <a:xfrm>
            <a:off x="1733550" y="1719250"/>
            <a:ext cx="5676900" cy="170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8" name="Shape 158"/>
        <p:cNvGrpSpPr/>
        <p:nvPr/>
      </p:nvGrpSpPr>
      <p:grpSpPr>
        <a:xfrm>
          <a:off x="0" y="0"/>
          <a:ext cx="0" cy="0"/>
          <a:chOff x="0" y="0"/>
          <a:chExt cx="0" cy="0"/>
        </a:xfrm>
      </p:grpSpPr>
      <p:sp>
        <p:nvSpPr>
          <p:cNvPr id="159" name="Shape 159"/>
          <p:cNvSpPr txBox="1"/>
          <p:nvPr/>
        </p:nvSpPr>
        <p:spPr>
          <a:xfrm>
            <a:off x="4073400" y="2313450"/>
            <a:ext cx="997200" cy="51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it" sz="3000">
                <a:solidFill>
                  <a:srgbClr val="00FF00"/>
                </a:solidFill>
              </a:rPr>
              <a:t>Fine</a:t>
            </a:r>
            <a:endParaRPr b="1" sz="30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0" name="Shape 90"/>
        <p:cNvGrpSpPr/>
        <p:nvPr/>
      </p:nvGrpSpPr>
      <p:grpSpPr>
        <a:xfrm>
          <a:off x="0" y="0"/>
          <a:ext cx="0" cy="0"/>
          <a:chOff x="0" y="0"/>
          <a:chExt cx="0" cy="0"/>
        </a:xfrm>
      </p:grpSpPr>
      <p:sp>
        <p:nvSpPr>
          <p:cNvPr id="91" name="Shape 91"/>
          <p:cNvSpPr txBox="1"/>
          <p:nvPr/>
        </p:nvSpPr>
        <p:spPr>
          <a:xfrm>
            <a:off x="2374500" y="266200"/>
            <a:ext cx="4395000" cy="92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0">
                <a:solidFill>
                  <a:srgbClr val="FFFFFF"/>
                </a:solidFill>
              </a:rPr>
              <a:t>Introduzione</a:t>
            </a:r>
            <a:endParaRPr sz="6000">
              <a:solidFill>
                <a:srgbClr val="FFFFFF"/>
              </a:solidFill>
            </a:endParaRPr>
          </a:p>
        </p:txBody>
      </p:sp>
      <p:sp>
        <p:nvSpPr>
          <p:cNvPr id="92" name="Shape 92"/>
          <p:cNvSpPr txBox="1"/>
          <p:nvPr/>
        </p:nvSpPr>
        <p:spPr>
          <a:xfrm>
            <a:off x="1773600" y="1421425"/>
            <a:ext cx="5596800" cy="351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1200">
                <a:solidFill>
                  <a:srgbClr val="FFFFFF"/>
                </a:solidFill>
              </a:rPr>
              <a:t>Il singleton è un </a:t>
            </a:r>
            <a:r>
              <a:rPr lang="it" sz="1200">
                <a:solidFill>
                  <a:srgbClr val="FFFFFF"/>
                </a:solidFill>
                <a:uFill>
                  <a:noFill/>
                </a:uFill>
                <a:hlinkClick r:id="rId3"/>
              </a:rPr>
              <a:t>design pattern creazionale</a:t>
            </a:r>
            <a:r>
              <a:rPr lang="it" sz="1200">
                <a:solidFill>
                  <a:srgbClr val="FFFFFF"/>
                </a:solidFill>
              </a:rPr>
              <a:t> che ha lo scopo di garantire che di una determinata classe venga creata </a:t>
            </a:r>
            <a:r>
              <a:rPr b="1" i="1" lang="it" sz="1200">
                <a:solidFill>
                  <a:srgbClr val="00FF00"/>
                </a:solidFill>
              </a:rPr>
              <a:t>una e una sola</a:t>
            </a:r>
            <a:r>
              <a:rPr lang="it" sz="1200">
                <a:solidFill>
                  <a:srgbClr val="FFFFFF"/>
                </a:solidFill>
              </a:rPr>
              <a:t> istanza, e di fornire un punto di accesso globale a tale istanza.</a:t>
            </a:r>
            <a:endParaRPr sz="1200">
              <a:solidFill>
                <a:srgbClr val="FFFFFF"/>
              </a:solidFill>
            </a:endParaRPr>
          </a:p>
          <a:p>
            <a:pPr indent="0" lvl="0" marL="0" rtl="0">
              <a:spcBef>
                <a:spcPts val="0"/>
              </a:spcBef>
              <a:spcAft>
                <a:spcPts val="0"/>
              </a:spcAft>
              <a:buNone/>
            </a:pPr>
            <a:r>
              <a:t/>
            </a:r>
            <a:endParaRPr sz="1200">
              <a:solidFill>
                <a:srgbClr val="FFFFFF"/>
              </a:solidFill>
            </a:endParaRPr>
          </a:p>
          <a:p>
            <a:pPr indent="0" lvl="0" marL="0">
              <a:spcBef>
                <a:spcPts val="0"/>
              </a:spcBef>
              <a:spcAft>
                <a:spcPts val="0"/>
              </a:spcAft>
              <a:buNone/>
            </a:pPr>
            <a:r>
              <a:rPr lang="it" sz="1200">
                <a:solidFill>
                  <a:srgbClr val="FFFFFF"/>
                </a:solidFill>
              </a:rPr>
              <a:t>I pattern creazionali risolvono problematiche inerenti l'istanziazione degli oggetti, come anche ad esempio: l'</a:t>
            </a:r>
            <a:r>
              <a:rPr lang="it" sz="1200">
                <a:solidFill>
                  <a:srgbClr val="FFFFFF"/>
                </a:solidFill>
                <a:uFill>
                  <a:noFill/>
                </a:uFill>
                <a:hlinkClick r:id="rId4"/>
              </a:rPr>
              <a:t>Abstract factory</a:t>
            </a:r>
            <a:r>
              <a:rPr lang="it" sz="1200">
                <a:solidFill>
                  <a:srgbClr val="FFFFFF"/>
                </a:solidFill>
              </a:rPr>
              <a:t> ed il </a:t>
            </a:r>
            <a:r>
              <a:rPr lang="it" sz="1200">
                <a:solidFill>
                  <a:srgbClr val="FFFFFF"/>
                </a:solidFill>
                <a:uFill>
                  <a:noFill/>
                </a:uFill>
                <a:hlinkClick r:id="rId5"/>
              </a:rPr>
              <a:t>Factory method</a:t>
            </a:r>
            <a:r>
              <a:rPr lang="it" sz="1200">
                <a:solidFill>
                  <a:srgbClr val="FFFFFF"/>
                </a:solidFill>
              </a:rPr>
              <a:t>.</a:t>
            </a:r>
            <a:endParaRPr sz="1200">
              <a:solidFill>
                <a:srgbClr val="FFFFFF"/>
              </a:solidFill>
            </a:endParaRPr>
          </a:p>
          <a:p>
            <a:pPr indent="0" lvl="0" marL="0">
              <a:spcBef>
                <a:spcPts val="0"/>
              </a:spcBef>
              <a:spcAft>
                <a:spcPts val="0"/>
              </a:spcAft>
              <a:buNone/>
            </a:pPr>
            <a:r>
              <a:t/>
            </a:r>
            <a:endParaRPr sz="1200">
              <a:solidFill>
                <a:srgbClr val="FFFFFF"/>
              </a:solidFill>
            </a:endParaRPr>
          </a:p>
          <a:p>
            <a:pPr indent="0" lvl="0" marL="0">
              <a:spcBef>
                <a:spcPts val="0"/>
              </a:spcBef>
              <a:spcAft>
                <a:spcPts val="0"/>
              </a:spcAft>
              <a:buNone/>
            </a:pPr>
            <a:r>
              <a:rPr lang="it" sz="1200">
                <a:solidFill>
                  <a:srgbClr val="FFFFFF"/>
                </a:solidFill>
              </a:rPr>
              <a:t>Singleton consente di:</a:t>
            </a:r>
            <a:endParaRPr sz="1200">
              <a:solidFill>
                <a:srgbClr val="FFFFFF"/>
              </a:solidFill>
            </a:endParaRPr>
          </a:p>
          <a:p>
            <a:pPr indent="-304800" lvl="0" marL="457200" rtl="0">
              <a:lnSpc>
                <a:spcPct val="140000"/>
              </a:lnSpc>
              <a:spcBef>
                <a:spcPts val="2200"/>
              </a:spcBef>
              <a:spcAft>
                <a:spcPts val="0"/>
              </a:spcAft>
              <a:buClr>
                <a:srgbClr val="FFFFFF"/>
              </a:buClr>
              <a:buSzPts val="1200"/>
              <a:buChar char="●"/>
            </a:pPr>
            <a:r>
              <a:rPr lang="it" sz="1200">
                <a:solidFill>
                  <a:srgbClr val="FFFFFF"/>
                </a:solidFill>
              </a:rPr>
              <a:t>Avere un accesso controllato all’unica istanza della classe</a:t>
            </a:r>
            <a:endParaRPr sz="1200">
              <a:solidFill>
                <a:srgbClr val="FFFFFF"/>
              </a:solidFill>
            </a:endParaRPr>
          </a:p>
          <a:p>
            <a:pPr indent="-304800" lvl="0" marL="457200" rtl="0">
              <a:lnSpc>
                <a:spcPct val="140000"/>
              </a:lnSpc>
              <a:spcBef>
                <a:spcPts val="0"/>
              </a:spcBef>
              <a:spcAft>
                <a:spcPts val="0"/>
              </a:spcAft>
              <a:buClr>
                <a:srgbClr val="FFFFFF"/>
              </a:buClr>
              <a:buSzPts val="1200"/>
              <a:buChar char="●"/>
            </a:pPr>
            <a:r>
              <a:rPr lang="it" sz="1200">
                <a:solidFill>
                  <a:srgbClr val="FFFFFF"/>
                </a:solidFill>
              </a:rPr>
              <a:t>Avere uno spazio di nomi ridotto</a:t>
            </a:r>
            <a:endParaRPr sz="1200">
              <a:solidFill>
                <a:srgbClr val="FFFFFF"/>
              </a:solidFill>
            </a:endParaRPr>
          </a:p>
          <a:p>
            <a:pPr indent="-304800" lvl="0" marL="457200" rtl="0">
              <a:lnSpc>
                <a:spcPct val="140000"/>
              </a:lnSpc>
              <a:spcBef>
                <a:spcPts val="0"/>
              </a:spcBef>
              <a:spcAft>
                <a:spcPts val="0"/>
              </a:spcAft>
              <a:buClr>
                <a:srgbClr val="FFFFFF"/>
              </a:buClr>
              <a:buSzPts val="1200"/>
              <a:buChar char="●"/>
            </a:pPr>
            <a:r>
              <a:rPr lang="it" sz="1200">
                <a:solidFill>
                  <a:srgbClr val="FFFFFF"/>
                </a:solidFill>
              </a:rPr>
              <a:t>Evitare la dichiarazione di variabili globali</a:t>
            </a:r>
            <a:endParaRPr sz="1200">
              <a:solidFill>
                <a:srgbClr val="FFFFFF"/>
              </a:solidFill>
            </a:endParaRPr>
          </a:p>
          <a:p>
            <a:pPr indent="-304800" lvl="0" marL="457200" rtl="0">
              <a:lnSpc>
                <a:spcPct val="140000"/>
              </a:lnSpc>
              <a:spcBef>
                <a:spcPts val="0"/>
              </a:spcBef>
              <a:spcAft>
                <a:spcPts val="0"/>
              </a:spcAft>
              <a:buClr>
                <a:srgbClr val="FFFFFF"/>
              </a:buClr>
              <a:buSzPts val="1200"/>
              <a:buChar char="●"/>
            </a:pPr>
            <a:r>
              <a:rPr lang="it" sz="1200">
                <a:solidFill>
                  <a:srgbClr val="FFFFFF"/>
                </a:solidFill>
              </a:rPr>
              <a:t>Assicurarsi di avere un basso numero di oggetti utilizzati in condivisione grazie al fatto che viene impedita la creazione di nuove istanze ogni volta che si voglia utilizzare la stessa classe</a:t>
            </a:r>
            <a:endParaRPr sz="1200">
              <a:solidFill>
                <a:srgbClr val="FFFFFF"/>
              </a:solidFill>
            </a:endParaRPr>
          </a:p>
          <a:p>
            <a:pPr indent="0" lvl="0" marL="0" rtl="0">
              <a:spcBef>
                <a:spcPts val="2200"/>
              </a:spcBef>
              <a:spcAft>
                <a:spcPts val="0"/>
              </a:spcAft>
              <a:buNone/>
            </a:pPr>
            <a:r>
              <a:t/>
            </a:r>
            <a:endParaRPr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6" name="Shape 96"/>
        <p:cNvGrpSpPr/>
        <p:nvPr/>
      </p:nvGrpSpPr>
      <p:grpSpPr>
        <a:xfrm>
          <a:off x="0" y="0"/>
          <a:ext cx="0" cy="0"/>
          <a:chOff x="0" y="0"/>
          <a:chExt cx="0" cy="0"/>
        </a:xfrm>
      </p:grpSpPr>
      <p:sp>
        <p:nvSpPr>
          <p:cNvPr id="97" name="Shape 97"/>
          <p:cNvSpPr txBox="1"/>
          <p:nvPr/>
        </p:nvSpPr>
        <p:spPr>
          <a:xfrm>
            <a:off x="1944600" y="456250"/>
            <a:ext cx="5254800" cy="92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0">
                <a:solidFill>
                  <a:srgbClr val="FFFFFF"/>
                </a:solidFill>
              </a:rPr>
              <a:t>UML Singleton</a:t>
            </a:r>
            <a:endParaRPr sz="6000">
              <a:solidFill>
                <a:srgbClr val="FFFFFF"/>
              </a:solidFill>
            </a:endParaRPr>
          </a:p>
        </p:txBody>
      </p:sp>
      <p:sp>
        <p:nvSpPr>
          <p:cNvPr id="98" name="Shape 98"/>
          <p:cNvSpPr txBox="1"/>
          <p:nvPr/>
        </p:nvSpPr>
        <p:spPr>
          <a:xfrm>
            <a:off x="1773600" y="4132275"/>
            <a:ext cx="5596800" cy="51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FFFFFF"/>
                </a:solidFill>
              </a:rPr>
              <a:t>Classico diagramma UML della </a:t>
            </a:r>
            <a:r>
              <a:rPr b="1" lang="it" sz="1200">
                <a:solidFill>
                  <a:srgbClr val="00FF00"/>
                </a:solidFill>
              </a:rPr>
              <a:t>più semplice e comune</a:t>
            </a:r>
            <a:r>
              <a:rPr lang="it" sz="1200">
                <a:solidFill>
                  <a:srgbClr val="FFFFFF"/>
                </a:solidFill>
              </a:rPr>
              <a:t> implementazione di una classe Singleton.</a:t>
            </a:r>
            <a:endParaRPr sz="1200">
              <a:solidFill>
                <a:srgbClr val="FFFFFF"/>
              </a:solidFill>
            </a:endParaRPr>
          </a:p>
        </p:txBody>
      </p:sp>
      <p:pic>
        <p:nvPicPr>
          <p:cNvPr id="99" name="Shape 99"/>
          <p:cNvPicPr preferRelativeResize="0"/>
          <p:nvPr/>
        </p:nvPicPr>
        <p:blipFill>
          <a:blip r:embed="rId3">
            <a:alphaModFix/>
          </a:blip>
          <a:stretch>
            <a:fillRect/>
          </a:stretch>
        </p:blipFill>
        <p:spPr>
          <a:xfrm>
            <a:off x="3352813" y="1972175"/>
            <a:ext cx="2438400" cy="169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3" name="Shape 103"/>
        <p:cNvGrpSpPr/>
        <p:nvPr/>
      </p:nvGrpSpPr>
      <p:grpSpPr>
        <a:xfrm>
          <a:off x="0" y="0"/>
          <a:ext cx="0" cy="0"/>
          <a:chOff x="0" y="0"/>
          <a:chExt cx="0" cy="0"/>
        </a:xfrm>
      </p:grpSpPr>
      <p:sp>
        <p:nvSpPr>
          <p:cNvPr id="104" name="Shape 104"/>
          <p:cNvSpPr txBox="1"/>
          <p:nvPr/>
        </p:nvSpPr>
        <p:spPr>
          <a:xfrm>
            <a:off x="312500" y="259150"/>
            <a:ext cx="5082600" cy="58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400">
                <a:solidFill>
                  <a:srgbClr val="FFFFFF"/>
                </a:solidFill>
              </a:rPr>
              <a:t>Implementazione</a:t>
            </a:r>
            <a:r>
              <a:rPr lang="it" sz="2400">
                <a:solidFill>
                  <a:srgbClr val="FFFFFF"/>
                </a:solidFill>
              </a:rPr>
              <a:t> per thread singolo</a:t>
            </a:r>
            <a:endParaRPr sz="2400">
              <a:solidFill>
                <a:srgbClr val="FFFFFF"/>
              </a:solidFill>
            </a:endParaRPr>
          </a:p>
        </p:txBody>
      </p:sp>
      <p:sp>
        <p:nvSpPr>
          <p:cNvPr id="105" name="Shape 105"/>
          <p:cNvSpPr txBox="1"/>
          <p:nvPr/>
        </p:nvSpPr>
        <p:spPr>
          <a:xfrm>
            <a:off x="4757650" y="950288"/>
            <a:ext cx="3545700" cy="177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FFFFFF"/>
                </a:solidFill>
              </a:rPr>
              <a:t>Questa implementazione funziona solo se non si lavora in </a:t>
            </a:r>
            <a:r>
              <a:rPr b="1" lang="it" sz="1200">
                <a:solidFill>
                  <a:srgbClr val="00FF00"/>
                </a:solidFill>
              </a:rPr>
              <a:t>multithreading</a:t>
            </a:r>
            <a:r>
              <a:rPr lang="it" sz="1200">
                <a:solidFill>
                  <a:srgbClr val="FFFFFF"/>
                </a:solidFill>
              </a:rPr>
              <a:t>. É molto probabile, infatti, che due o più thread, chiamando il metodo 'getInstance()' della classe 'Singleton', entrino contemporaneamente nella condizione del metodo, e se ciò accadesse, si verrebbero a creare due o più istanze della classe che a questo punto non si potrebbe più chiamare singleton.</a:t>
            </a:r>
            <a:endParaRPr sz="1200">
              <a:solidFill>
                <a:srgbClr val="FFFFFF"/>
              </a:solidFill>
            </a:endParaRPr>
          </a:p>
        </p:txBody>
      </p:sp>
      <p:sp>
        <p:nvSpPr>
          <p:cNvPr id="106" name="Shape 106"/>
          <p:cNvSpPr txBox="1"/>
          <p:nvPr/>
        </p:nvSpPr>
        <p:spPr>
          <a:xfrm>
            <a:off x="4437350" y="3544463"/>
            <a:ext cx="3545700" cy="84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FFFFFF"/>
                </a:solidFill>
              </a:rPr>
              <a:t>In questo </a:t>
            </a:r>
            <a:r>
              <a:rPr b="1" lang="it" sz="1200">
                <a:solidFill>
                  <a:srgbClr val="00FF00"/>
                </a:solidFill>
              </a:rPr>
              <a:t>output </a:t>
            </a:r>
            <a:r>
              <a:rPr lang="it" sz="1200">
                <a:solidFill>
                  <a:srgbClr val="FFFFFF"/>
                </a:solidFill>
              </a:rPr>
              <a:t>vediamo </a:t>
            </a:r>
            <a:r>
              <a:rPr b="1" lang="it" sz="1200">
                <a:solidFill>
                  <a:srgbClr val="00FF00"/>
                </a:solidFill>
              </a:rPr>
              <a:t>10 </a:t>
            </a:r>
            <a:r>
              <a:rPr lang="it" sz="1200">
                <a:solidFill>
                  <a:srgbClr val="FFFFFF"/>
                </a:solidFill>
              </a:rPr>
              <a:t>Thread che vanno ad acquisire contemporaneamente quella che dovrebbe essere l’ unica istanza della classe ‘Singleton’, ne vengono create addirittura </a:t>
            </a:r>
            <a:r>
              <a:rPr b="1" lang="it" sz="1200">
                <a:solidFill>
                  <a:srgbClr val="00FF00"/>
                </a:solidFill>
              </a:rPr>
              <a:t>4</a:t>
            </a:r>
            <a:r>
              <a:rPr lang="it" sz="1200">
                <a:solidFill>
                  <a:srgbClr val="FFFFFF"/>
                </a:solidFill>
              </a:rPr>
              <a:t>!</a:t>
            </a:r>
            <a:endParaRPr sz="1200">
              <a:solidFill>
                <a:srgbClr val="FFFFFF"/>
              </a:solidFill>
            </a:endParaRPr>
          </a:p>
        </p:txBody>
      </p:sp>
      <p:pic>
        <p:nvPicPr>
          <p:cNvPr id="107" name="Shape 107"/>
          <p:cNvPicPr preferRelativeResize="0"/>
          <p:nvPr/>
        </p:nvPicPr>
        <p:blipFill>
          <a:blip r:embed="rId3">
            <a:alphaModFix/>
          </a:blip>
          <a:stretch>
            <a:fillRect/>
          </a:stretch>
        </p:blipFill>
        <p:spPr>
          <a:xfrm>
            <a:off x="1123950" y="2971050"/>
            <a:ext cx="3067050" cy="1990725"/>
          </a:xfrm>
          <a:prstGeom prst="rect">
            <a:avLst/>
          </a:prstGeom>
          <a:noFill/>
          <a:ln>
            <a:noFill/>
          </a:ln>
        </p:spPr>
      </p:pic>
      <p:pic>
        <p:nvPicPr>
          <p:cNvPr id="108" name="Shape 108"/>
          <p:cNvPicPr preferRelativeResize="0"/>
          <p:nvPr/>
        </p:nvPicPr>
        <p:blipFill>
          <a:blip r:embed="rId4">
            <a:alphaModFix/>
          </a:blip>
          <a:stretch>
            <a:fillRect/>
          </a:stretch>
        </p:blipFill>
        <p:spPr>
          <a:xfrm>
            <a:off x="1123950" y="1032650"/>
            <a:ext cx="325755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2" name="Shape 112"/>
        <p:cNvGrpSpPr/>
        <p:nvPr/>
      </p:nvGrpSpPr>
      <p:grpSpPr>
        <a:xfrm>
          <a:off x="0" y="0"/>
          <a:ext cx="0" cy="0"/>
          <a:chOff x="0" y="0"/>
          <a:chExt cx="0" cy="0"/>
        </a:xfrm>
      </p:grpSpPr>
      <p:sp>
        <p:nvSpPr>
          <p:cNvPr id="113" name="Shape 113"/>
          <p:cNvSpPr txBox="1"/>
          <p:nvPr/>
        </p:nvSpPr>
        <p:spPr>
          <a:xfrm>
            <a:off x="5691050" y="1015825"/>
            <a:ext cx="2926500" cy="263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FFFFFF"/>
                </a:solidFill>
              </a:rPr>
              <a:t>Sincronizzando, attraverso la parola chiave </a:t>
            </a:r>
            <a:r>
              <a:rPr b="1" lang="it" sz="1200">
                <a:solidFill>
                  <a:srgbClr val="00FF00"/>
                </a:solidFill>
              </a:rPr>
              <a:t>synchronized</a:t>
            </a:r>
            <a:r>
              <a:rPr lang="it" sz="1200">
                <a:solidFill>
                  <a:srgbClr val="FFFFFF"/>
                </a:solidFill>
              </a:rPr>
              <a:t>, il metodo </a:t>
            </a:r>
            <a:r>
              <a:rPr lang="it" sz="1200">
                <a:solidFill>
                  <a:srgbClr val="FFFFFF"/>
                </a:solidFill>
              </a:rPr>
              <a:t>'getI</a:t>
            </a:r>
            <a:r>
              <a:rPr lang="it" sz="1200">
                <a:solidFill>
                  <a:srgbClr val="FFFFFF"/>
                </a:solidFill>
              </a:rPr>
              <a:t>nstance()' della classe 'Singleton' </a:t>
            </a:r>
            <a:r>
              <a:rPr lang="it" sz="1200">
                <a:solidFill>
                  <a:srgbClr val="FFFFFF"/>
                </a:solidFill>
              </a:rPr>
              <a:t>verrà istanziato effettivamente un solo oggetto, anche utilizzando il multithreading. Tuttavia questa implementazione non è estremamente efficiente in termini di prestazioni in quanto il metodo, ad ogni chiamata, attenderà l'acquisizione del </a:t>
            </a:r>
            <a:r>
              <a:rPr b="1" lang="it" sz="1200">
                <a:solidFill>
                  <a:srgbClr val="00FF00"/>
                </a:solidFill>
              </a:rPr>
              <a:t>lock</a:t>
            </a:r>
            <a:r>
              <a:rPr lang="it" sz="1200">
                <a:solidFill>
                  <a:srgbClr val="FFFFFF"/>
                </a:solidFill>
              </a:rPr>
              <a:t>; mentre questo è nece</a:t>
            </a:r>
            <a:r>
              <a:rPr lang="it" sz="1200">
                <a:solidFill>
                  <a:srgbClr val="FFFFFF"/>
                </a:solidFill>
              </a:rPr>
              <a:t>ssario che venga fatto solamente per i primi thread, che potrebbero creare istanze diverse, e non per tutti gli altri.</a:t>
            </a:r>
            <a:endParaRPr sz="1200">
              <a:solidFill>
                <a:srgbClr val="FFFFFF"/>
              </a:solidFill>
            </a:endParaRPr>
          </a:p>
        </p:txBody>
      </p:sp>
      <p:sp>
        <p:nvSpPr>
          <p:cNvPr id="114" name="Shape 114"/>
          <p:cNvSpPr txBox="1"/>
          <p:nvPr/>
        </p:nvSpPr>
        <p:spPr>
          <a:xfrm>
            <a:off x="312500" y="259150"/>
            <a:ext cx="5082600" cy="58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400">
                <a:solidFill>
                  <a:srgbClr val="FFFFFF"/>
                </a:solidFill>
              </a:rPr>
              <a:t>Implementazione per multithreading</a:t>
            </a:r>
            <a:endParaRPr sz="2400">
              <a:solidFill>
                <a:srgbClr val="FFFFFF"/>
              </a:solidFill>
            </a:endParaRPr>
          </a:p>
        </p:txBody>
      </p:sp>
      <p:pic>
        <p:nvPicPr>
          <p:cNvPr id="115" name="Shape 115"/>
          <p:cNvPicPr preferRelativeResize="0"/>
          <p:nvPr/>
        </p:nvPicPr>
        <p:blipFill>
          <a:blip r:embed="rId3">
            <a:alphaModFix/>
          </a:blip>
          <a:stretch>
            <a:fillRect/>
          </a:stretch>
        </p:blipFill>
        <p:spPr>
          <a:xfrm>
            <a:off x="1120188" y="3002663"/>
            <a:ext cx="3067050" cy="1990725"/>
          </a:xfrm>
          <a:prstGeom prst="rect">
            <a:avLst/>
          </a:prstGeom>
          <a:noFill/>
          <a:ln>
            <a:noFill/>
          </a:ln>
        </p:spPr>
      </p:pic>
      <p:pic>
        <p:nvPicPr>
          <p:cNvPr id="116" name="Shape 116"/>
          <p:cNvPicPr preferRelativeResize="0"/>
          <p:nvPr/>
        </p:nvPicPr>
        <p:blipFill>
          <a:blip r:embed="rId4">
            <a:alphaModFix/>
          </a:blip>
          <a:stretch>
            <a:fillRect/>
          </a:stretch>
        </p:blipFill>
        <p:spPr>
          <a:xfrm>
            <a:off x="1120188" y="1132513"/>
            <a:ext cx="4257675" cy="17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0" name="Shape 120"/>
        <p:cNvGrpSpPr/>
        <p:nvPr/>
      </p:nvGrpSpPr>
      <p:grpSpPr>
        <a:xfrm>
          <a:off x="0" y="0"/>
          <a:ext cx="0" cy="0"/>
          <a:chOff x="0" y="0"/>
          <a:chExt cx="0" cy="0"/>
        </a:xfrm>
      </p:grpSpPr>
      <p:sp>
        <p:nvSpPr>
          <p:cNvPr id="121" name="Shape 121"/>
          <p:cNvSpPr txBox="1"/>
          <p:nvPr/>
        </p:nvSpPr>
        <p:spPr>
          <a:xfrm>
            <a:off x="312500" y="259150"/>
            <a:ext cx="5082600" cy="58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400">
                <a:solidFill>
                  <a:srgbClr val="FFFFFF"/>
                </a:solidFill>
              </a:rPr>
              <a:t>Implementazione per multithreading</a:t>
            </a:r>
            <a:endParaRPr sz="2400">
              <a:solidFill>
                <a:srgbClr val="FFFFFF"/>
              </a:solidFill>
            </a:endParaRPr>
          </a:p>
        </p:txBody>
      </p:sp>
      <p:sp>
        <p:nvSpPr>
          <p:cNvPr id="122" name="Shape 122"/>
          <p:cNvSpPr txBox="1"/>
          <p:nvPr/>
        </p:nvSpPr>
        <p:spPr>
          <a:xfrm>
            <a:off x="4910100" y="938800"/>
            <a:ext cx="2926500" cy="230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FFFFFF"/>
                </a:solidFill>
              </a:rPr>
              <a:t>Mentre, nell’esempio precedente, l</a:t>
            </a:r>
            <a:r>
              <a:rPr lang="it" sz="1200">
                <a:solidFill>
                  <a:srgbClr val="FFFFFF"/>
                </a:solidFill>
              </a:rPr>
              <a:t>a parola chiave </a:t>
            </a:r>
            <a:r>
              <a:rPr b="1" lang="it" sz="1200">
                <a:solidFill>
                  <a:srgbClr val="00FF00"/>
                </a:solidFill>
              </a:rPr>
              <a:t>synchronized</a:t>
            </a:r>
            <a:r>
              <a:rPr lang="it" sz="1200">
                <a:solidFill>
                  <a:srgbClr val="FFFFFF"/>
                </a:solidFill>
              </a:rPr>
              <a:t> </a:t>
            </a:r>
            <a:r>
              <a:rPr lang="it" sz="1200">
                <a:solidFill>
                  <a:srgbClr val="FFFFFF"/>
                </a:solidFill>
              </a:rPr>
              <a:t>gestiva l’accesso all’intero metodo, ora viene gestito l’accesso solo per entrare nella seconda condizione, risparmiando così tempo inutile per l'acquisizione del lock. In questo modo, più thread possono passare contemporaneamente la prima condizione ma per la seconda entra in gioco la sincronizzazione. In termini di prestazioni è di certo migliore, in quanto più veloce.</a:t>
            </a:r>
            <a:endParaRPr sz="1200">
              <a:solidFill>
                <a:srgbClr val="FFFFFF"/>
              </a:solidFill>
            </a:endParaRPr>
          </a:p>
        </p:txBody>
      </p:sp>
      <p:pic>
        <p:nvPicPr>
          <p:cNvPr id="123" name="Shape 123"/>
          <p:cNvPicPr preferRelativeResize="0"/>
          <p:nvPr/>
        </p:nvPicPr>
        <p:blipFill>
          <a:blip r:embed="rId3">
            <a:alphaModFix/>
          </a:blip>
          <a:stretch>
            <a:fillRect/>
          </a:stretch>
        </p:blipFill>
        <p:spPr>
          <a:xfrm>
            <a:off x="1165107" y="3076275"/>
            <a:ext cx="2782591" cy="1800500"/>
          </a:xfrm>
          <a:prstGeom prst="rect">
            <a:avLst/>
          </a:prstGeom>
          <a:noFill/>
          <a:ln>
            <a:noFill/>
          </a:ln>
        </p:spPr>
      </p:pic>
      <p:pic>
        <p:nvPicPr>
          <p:cNvPr id="124" name="Shape 124"/>
          <p:cNvPicPr preferRelativeResize="0"/>
          <p:nvPr/>
        </p:nvPicPr>
        <p:blipFill>
          <a:blip r:embed="rId4">
            <a:alphaModFix/>
          </a:blip>
          <a:stretch>
            <a:fillRect/>
          </a:stretch>
        </p:blipFill>
        <p:spPr>
          <a:xfrm>
            <a:off x="1789400" y="1088250"/>
            <a:ext cx="2782600" cy="18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8" name="Shape 128"/>
        <p:cNvGrpSpPr/>
        <p:nvPr/>
      </p:nvGrpSpPr>
      <p:grpSpPr>
        <a:xfrm>
          <a:off x="0" y="0"/>
          <a:ext cx="0" cy="0"/>
          <a:chOff x="0" y="0"/>
          <a:chExt cx="0" cy="0"/>
        </a:xfrm>
      </p:grpSpPr>
      <p:sp>
        <p:nvSpPr>
          <p:cNvPr id="129" name="Shape 129"/>
          <p:cNvSpPr txBox="1"/>
          <p:nvPr/>
        </p:nvSpPr>
        <p:spPr>
          <a:xfrm>
            <a:off x="312500" y="259150"/>
            <a:ext cx="5585100" cy="58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800">
                <a:solidFill>
                  <a:srgbClr val="FFFFFF"/>
                </a:solidFill>
              </a:rPr>
              <a:t>Perchè la precedente i</a:t>
            </a:r>
            <a:r>
              <a:rPr lang="it" sz="1800">
                <a:solidFill>
                  <a:srgbClr val="FFFFFF"/>
                </a:solidFill>
              </a:rPr>
              <a:t>mplementazione potrebbe non funzionare per multithreading?</a:t>
            </a:r>
            <a:endParaRPr sz="1800">
              <a:solidFill>
                <a:srgbClr val="FFFFFF"/>
              </a:solidFill>
            </a:endParaRPr>
          </a:p>
        </p:txBody>
      </p:sp>
      <p:sp>
        <p:nvSpPr>
          <p:cNvPr id="130" name="Shape 130"/>
          <p:cNvSpPr txBox="1"/>
          <p:nvPr/>
        </p:nvSpPr>
        <p:spPr>
          <a:xfrm>
            <a:off x="312500" y="1084775"/>
            <a:ext cx="8143500" cy="393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1000">
                <a:solidFill>
                  <a:srgbClr val="FFFFFF"/>
                </a:solidFill>
              </a:rPr>
              <a:t>La precedente implementazione è sicuramente la più ottimizzata, d' altra però, è un' implementazione scorretta in quanto non tiene conto dell'</a:t>
            </a:r>
            <a:r>
              <a:rPr b="1" lang="it" sz="1000">
                <a:solidFill>
                  <a:srgbClr val="00FF00"/>
                </a:solidFill>
              </a:rPr>
              <a:t>interazione tra thread e memoria</a:t>
            </a:r>
            <a:r>
              <a:rPr lang="it" sz="1000">
                <a:solidFill>
                  <a:srgbClr val="FFFFFF"/>
                </a:solidFill>
              </a:rPr>
              <a:t> di cui fa uso Java. Quando si scrivono programmi a thread singolo, non è possibile vedere il ri-ordine delle operazioni di memoria. Con i programmi multithreading, la situazione è abbastanza diversa: un thread può leggere le posizioni di memoria scritte da un altro thread. Se il thread A modifica alcune variabili in un certo ordine, in assenza di sincronizzazione, il thread B potrebbe non vederle nello stesso ordine, o potrebbe non vederle </a:t>
            </a:r>
            <a:r>
              <a:rPr lang="it" sz="1000">
                <a:solidFill>
                  <a:srgbClr val="FFFFFF"/>
                </a:solidFill>
              </a:rPr>
              <a:t>neanche</a:t>
            </a:r>
            <a:r>
              <a:rPr lang="it" sz="1000">
                <a:solidFill>
                  <a:srgbClr val="FFFFFF"/>
                </a:solidFill>
              </a:rPr>
              <a:t>. Ciò potrebbe essere </a:t>
            </a:r>
            <a:r>
              <a:rPr lang="it" sz="1000">
                <a:solidFill>
                  <a:srgbClr val="FFFFFF"/>
                </a:solidFill>
              </a:rPr>
              <a:t>il </a:t>
            </a:r>
            <a:r>
              <a:rPr lang="it" sz="1000">
                <a:solidFill>
                  <a:srgbClr val="FFFFFF"/>
                </a:solidFill>
              </a:rPr>
              <a:t>risultato d</a:t>
            </a:r>
            <a:r>
              <a:rPr lang="it" sz="1000">
                <a:solidFill>
                  <a:srgbClr val="FFFFFF"/>
                </a:solidFill>
              </a:rPr>
              <a:t>i</a:t>
            </a:r>
            <a:r>
              <a:rPr lang="it" sz="1000">
                <a:solidFill>
                  <a:srgbClr val="FFFFFF"/>
                </a:solidFill>
              </a:rPr>
              <a:t> diverse cause. In ogni caso, i programmi multithreading sono intrinsecamente meno prevedibili, a meno che non si assicuri esplicitamente che i thread abbiano una visione coerente della memoria utilizzando appunto la </a:t>
            </a:r>
            <a:r>
              <a:rPr b="1" lang="it" sz="1000">
                <a:solidFill>
                  <a:srgbClr val="00FF00"/>
                </a:solidFill>
              </a:rPr>
              <a:t>sincronizzazione</a:t>
            </a:r>
            <a:r>
              <a:rPr lang="it" sz="1000">
                <a:solidFill>
                  <a:srgbClr val="FFFFFF"/>
                </a:solidFill>
              </a:rPr>
              <a:t>. Ma cosa significa realmente 'sincronizzazione'? Java considera ogni thread come se fosse eseguito sul proprio processore con la propria </a:t>
            </a:r>
            <a:r>
              <a:rPr b="1" lang="it" sz="1000">
                <a:solidFill>
                  <a:srgbClr val="00FF00"/>
                </a:solidFill>
              </a:rPr>
              <a:t>memoria locale</a:t>
            </a:r>
            <a:r>
              <a:rPr lang="it" sz="1000">
                <a:solidFill>
                  <a:srgbClr val="FFFFFF"/>
                </a:solidFill>
              </a:rPr>
              <a:t>, ognuno dei quali parla e si sincronizza con una </a:t>
            </a:r>
            <a:r>
              <a:rPr b="1" lang="it" sz="1000">
                <a:solidFill>
                  <a:srgbClr val="00FF00"/>
                </a:solidFill>
              </a:rPr>
              <a:t>memoria principale condivisa</a:t>
            </a:r>
            <a:r>
              <a:rPr lang="it" sz="1000">
                <a:solidFill>
                  <a:srgbClr val="FFFFFF"/>
                </a:solidFill>
              </a:rPr>
              <a:t>. Quando un thread effettua una modifica nella sua memoria locale, tale modifica dovrebbe eventualmente apparire anche nella memoria principale, e il </a:t>
            </a:r>
            <a:r>
              <a:rPr b="1" lang="it" sz="1000">
                <a:solidFill>
                  <a:srgbClr val="00FF00"/>
                </a:solidFill>
              </a:rPr>
              <a:t>JMM</a:t>
            </a:r>
            <a:r>
              <a:rPr lang="it" sz="1000">
                <a:solidFill>
                  <a:srgbClr val="FFFFFF"/>
                </a:solidFill>
              </a:rPr>
              <a:t> (Java Memory Model) definisce le regole per il momento in cui la </a:t>
            </a:r>
            <a:r>
              <a:rPr b="1" lang="it" sz="1000">
                <a:solidFill>
                  <a:srgbClr val="00FF00"/>
                </a:solidFill>
              </a:rPr>
              <a:t>JVM </a:t>
            </a:r>
            <a:r>
              <a:rPr lang="it" sz="1000">
                <a:solidFill>
                  <a:srgbClr val="FFFFFF"/>
                </a:solidFill>
              </a:rPr>
              <a:t>(Java Virtual Machine) d</a:t>
            </a:r>
            <a:r>
              <a:rPr lang="it" sz="1000">
                <a:solidFill>
                  <a:srgbClr val="FFFFFF"/>
                </a:solidFill>
              </a:rPr>
              <a:t>eve trasferire i dati dalla memoria locale alla principale, così da sincronizzarle. Questa è quella che viene chiamata 'sincronizzazione'. Ora, questa implementazione si basa sull' utilizzo non sincronizzato del campo 'instance'. Questo potrebbe sembrare essere innocuo, ma non lo è. Per capire perché, immaginiamo che il thread A si trovi all'interno del blocco synchronized, e stia eseguendo l' istruzione 'instance = new SingleTon()', mentre il thread B sta in questo momento entrando nel metodo 'getInstance()'. Consideriamo l'effetto sulla memoria di questa i</a:t>
            </a:r>
            <a:r>
              <a:rPr lang="it" sz="1000">
                <a:solidFill>
                  <a:srgbClr val="FFFFFF"/>
                </a:solidFill>
              </a:rPr>
              <a:t>n</a:t>
            </a:r>
            <a:r>
              <a:rPr lang="it" sz="1000">
                <a:solidFill>
                  <a:srgbClr val="FFFFFF"/>
                </a:solidFill>
              </a:rPr>
              <a:t>izializzazione. La memoria verrà assegnata all'istanza e al campo 'instance' verrà assegnato un riferimento all'oggetto appena creato. Tuttavia, poiché il thread B non viene eseguito all'interno di un blocco synchronized, è possibile che queste operazioni di memoria vengano visualizzate in un ordine diverso rispetto a quello eseguito da il thread A. Potrebbe essere il caso che B veda questi eventi nel seguente ordine: </a:t>
            </a:r>
            <a:endParaRPr sz="1000">
              <a:solidFill>
                <a:srgbClr val="FFFFFF"/>
              </a:solidFill>
            </a:endParaRPr>
          </a:p>
          <a:p>
            <a:pPr indent="0" lvl="0" marL="0">
              <a:spcBef>
                <a:spcPts val="0"/>
              </a:spcBef>
              <a:spcAft>
                <a:spcPts val="0"/>
              </a:spcAft>
              <a:buNone/>
            </a:pPr>
            <a:r>
              <a:rPr lang="it" sz="1000">
                <a:solidFill>
                  <a:srgbClr val="FFFFFF"/>
                </a:solidFill>
              </a:rPr>
              <a:t>    1- allocazione memoria,</a:t>
            </a:r>
            <a:endParaRPr sz="1000">
              <a:solidFill>
                <a:srgbClr val="FFFFFF"/>
              </a:solidFill>
            </a:endParaRPr>
          </a:p>
          <a:p>
            <a:pPr indent="0" lvl="0" marL="0">
              <a:spcBef>
                <a:spcPts val="0"/>
              </a:spcBef>
              <a:spcAft>
                <a:spcPts val="0"/>
              </a:spcAft>
              <a:buNone/>
            </a:pPr>
            <a:r>
              <a:rPr lang="it" sz="1000">
                <a:solidFill>
                  <a:srgbClr val="FFFFFF"/>
                </a:solidFill>
              </a:rPr>
              <a:t>    2- assegnazione del riferimento dell' oggetto al campo 'instance',</a:t>
            </a:r>
            <a:endParaRPr sz="1000">
              <a:solidFill>
                <a:srgbClr val="FFFFFF"/>
              </a:solidFill>
            </a:endParaRPr>
          </a:p>
          <a:p>
            <a:pPr indent="0" lvl="0" marL="0">
              <a:spcBef>
                <a:spcPts val="0"/>
              </a:spcBef>
              <a:spcAft>
                <a:spcPts val="0"/>
              </a:spcAft>
              <a:buNone/>
            </a:pPr>
            <a:r>
              <a:rPr lang="it" sz="1000">
                <a:solidFill>
                  <a:srgbClr val="FFFFFF"/>
                </a:solidFill>
              </a:rPr>
              <a:t>    3- chiamata del costruttore.</a:t>
            </a:r>
            <a:endParaRPr sz="1000">
              <a:solidFill>
                <a:srgbClr val="FFFFFF"/>
              </a:solidFill>
            </a:endParaRPr>
          </a:p>
          <a:p>
            <a:pPr indent="0" lvl="0" marL="0">
              <a:spcBef>
                <a:spcPts val="0"/>
              </a:spcBef>
              <a:spcAft>
                <a:spcPts val="0"/>
              </a:spcAft>
              <a:buNone/>
            </a:pPr>
            <a:r>
              <a:rPr lang="it" sz="1000">
                <a:solidFill>
                  <a:srgbClr val="FFFFFF"/>
                </a:solidFill>
              </a:rPr>
              <a:t>Supponiamo che il thread B arrivi dopo che la memoria è stata allocata e il campo 'instance' sia stato impostato, ma prima che venga chiamato il costruttore. Il metodo vede che 'instance' non è nullo, salta il blocco synchronized e restituisce un riferimento a una parte costruita di 'instance' ma non completa! A questo punto avremo un risultato indesiderato. Va notato che questa implementazione potrebbe, in effetti, </a:t>
            </a:r>
            <a:r>
              <a:rPr b="1" lang="it" sz="1000">
                <a:solidFill>
                  <a:srgbClr val="00FF00"/>
                </a:solidFill>
              </a:rPr>
              <a:t>funzionare su alcuni tipi di versioni JVM</a:t>
            </a:r>
            <a:r>
              <a:rPr lang="it" sz="1000">
                <a:solidFill>
                  <a:srgbClr val="FFFFFF"/>
                </a:solidFill>
              </a:rPr>
              <a:t>, poiché poche JVM implementano correttamente il JMM.</a:t>
            </a:r>
            <a:endParaRPr sz="1000">
              <a:solidFill>
                <a:srgbClr val="FFFFFF"/>
              </a:solidFill>
            </a:endParaRPr>
          </a:p>
          <a:p>
            <a:pPr indent="0" lvl="0" marL="0" rtl="0">
              <a:spcBef>
                <a:spcPts val="0"/>
              </a:spcBef>
              <a:spcAft>
                <a:spcPts val="0"/>
              </a:spcAft>
              <a:buNone/>
            </a:pPr>
            <a:r>
              <a:t/>
            </a:r>
            <a:endParaRPr sz="1000">
              <a:solidFill>
                <a:srgbClr val="FFFFFF"/>
              </a:solidFill>
            </a:endParaRPr>
          </a:p>
        </p:txBody>
      </p:sp>
      <p:sp>
        <p:nvSpPr>
          <p:cNvPr id="131" name="Shape 131"/>
          <p:cNvSpPr txBox="1"/>
          <p:nvPr/>
        </p:nvSpPr>
        <p:spPr>
          <a:xfrm>
            <a:off x="6126000" y="0"/>
            <a:ext cx="3018000" cy="41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it" sz="2400">
                <a:solidFill>
                  <a:srgbClr val="00FF00"/>
                </a:solidFill>
              </a:rPr>
              <a:t>Approfondimento...</a:t>
            </a:r>
            <a:endParaRPr b="1" sz="2400">
              <a:solidFill>
                <a:srgbClr val="00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5" name="Shape 135"/>
        <p:cNvGrpSpPr/>
        <p:nvPr/>
      </p:nvGrpSpPr>
      <p:grpSpPr>
        <a:xfrm>
          <a:off x="0" y="0"/>
          <a:ext cx="0" cy="0"/>
          <a:chOff x="0" y="0"/>
          <a:chExt cx="0" cy="0"/>
        </a:xfrm>
      </p:grpSpPr>
      <p:sp>
        <p:nvSpPr>
          <p:cNvPr id="136" name="Shape 136"/>
          <p:cNvSpPr txBox="1"/>
          <p:nvPr/>
        </p:nvSpPr>
        <p:spPr>
          <a:xfrm>
            <a:off x="312500" y="259150"/>
            <a:ext cx="5082600" cy="58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400">
                <a:solidFill>
                  <a:srgbClr val="FFFFFF"/>
                </a:solidFill>
              </a:rPr>
              <a:t>Implementazione per multithreading</a:t>
            </a:r>
            <a:endParaRPr sz="2400">
              <a:solidFill>
                <a:srgbClr val="FFFFFF"/>
              </a:solidFill>
            </a:endParaRPr>
          </a:p>
        </p:txBody>
      </p:sp>
      <p:sp>
        <p:nvSpPr>
          <p:cNvPr id="137" name="Shape 137"/>
          <p:cNvSpPr txBox="1"/>
          <p:nvPr/>
        </p:nvSpPr>
        <p:spPr>
          <a:xfrm>
            <a:off x="5308750" y="1156950"/>
            <a:ext cx="3105600" cy="282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FFFFFF"/>
                </a:solidFill>
              </a:rPr>
              <a:t>Un altro approccio è quello di utilizzare nella classe 'Singleton' il campo 'instance' </a:t>
            </a:r>
            <a:r>
              <a:rPr b="1" lang="it" sz="1200">
                <a:solidFill>
                  <a:srgbClr val="00FF00"/>
                </a:solidFill>
              </a:rPr>
              <a:t>già inizializzato al momento della costruzione delle classi</a:t>
            </a:r>
            <a:r>
              <a:rPr lang="it" sz="1200">
                <a:solidFill>
                  <a:srgbClr val="FFFFFF"/>
                </a:solidFill>
              </a:rPr>
              <a:t>. Questa implementazio</a:t>
            </a:r>
            <a:r>
              <a:rPr lang="it" sz="1200">
                <a:solidFill>
                  <a:srgbClr val="FFFFFF"/>
                </a:solidFill>
              </a:rPr>
              <a:t>ne ovviamente non ha problemi quando si parla di multithreading, ma presenta un </a:t>
            </a:r>
            <a:r>
              <a:rPr b="1" lang="it" sz="1200">
                <a:solidFill>
                  <a:srgbClr val="00FF00"/>
                </a:solidFill>
              </a:rPr>
              <a:t>inconveniente </a:t>
            </a:r>
            <a:r>
              <a:rPr lang="it" sz="1200">
                <a:solidFill>
                  <a:srgbClr val="FFFFFF"/>
                </a:solidFill>
              </a:rPr>
              <a:t>ovvero l'istanza viene creata anche se l'applicazione client potrebbe non utilizzarla. Se la tua classe singleton non utilizza molte risorse, questo è l'approccio da utilizzare. Ma nella maggior parte dei casi, bisognerebbe evitare l'istanziazione fino a quando il client non chiama il metodo ‘getInstance()’.</a:t>
            </a:r>
            <a:endParaRPr sz="1200">
              <a:solidFill>
                <a:srgbClr val="FFFFFF"/>
              </a:solidFill>
            </a:endParaRPr>
          </a:p>
        </p:txBody>
      </p:sp>
      <p:pic>
        <p:nvPicPr>
          <p:cNvPr id="138" name="Shape 138"/>
          <p:cNvPicPr preferRelativeResize="0"/>
          <p:nvPr/>
        </p:nvPicPr>
        <p:blipFill>
          <a:blip r:embed="rId3">
            <a:alphaModFix/>
          </a:blip>
          <a:stretch>
            <a:fillRect/>
          </a:stretch>
        </p:blipFill>
        <p:spPr>
          <a:xfrm>
            <a:off x="312500" y="2927425"/>
            <a:ext cx="3067050" cy="1981200"/>
          </a:xfrm>
          <a:prstGeom prst="rect">
            <a:avLst/>
          </a:prstGeom>
          <a:noFill/>
          <a:ln>
            <a:noFill/>
          </a:ln>
        </p:spPr>
      </p:pic>
      <p:pic>
        <p:nvPicPr>
          <p:cNvPr id="139" name="Shape 139"/>
          <p:cNvPicPr preferRelativeResize="0"/>
          <p:nvPr/>
        </p:nvPicPr>
        <p:blipFill>
          <a:blip r:embed="rId4">
            <a:alphaModFix/>
          </a:blip>
          <a:stretch>
            <a:fillRect/>
          </a:stretch>
        </p:blipFill>
        <p:spPr>
          <a:xfrm>
            <a:off x="312488" y="1310500"/>
            <a:ext cx="4695825"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3" name="Shape 143"/>
        <p:cNvGrpSpPr/>
        <p:nvPr/>
      </p:nvGrpSpPr>
      <p:grpSpPr>
        <a:xfrm>
          <a:off x="0" y="0"/>
          <a:ext cx="0" cy="0"/>
          <a:chOff x="0" y="0"/>
          <a:chExt cx="0" cy="0"/>
        </a:xfrm>
      </p:grpSpPr>
      <p:sp>
        <p:nvSpPr>
          <p:cNvPr id="144" name="Shape 144"/>
          <p:cNvSpPr txBox="1"/>
          <p:nvPr/>
        </p:nvSpPr>
        <p:spPr>
          <a:xfrm>
            <a:off x="312500" y="259150"/>
            <a:ext cx="5082600" cy="58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400">
                <a:solidFill>
                  <a:srgbClr val="FFFFFF"/>
                </a:solidFill>
              </a:rPr>
              <a:t>Implementazione per multithreading</a:t>
            </a:r>
            <a:endParaRPr sz="2400">
              <a:solidFill>
                <a:srgbClr val="FFFFFF"/>
              </a:solidFill>
            </a:endParaRPr>
          </a:p>
        </p:txBody>
      </p:sp>
      <p:pic>
        <p:nvPicPr>
          <p:cNvPr id="145" name="Shape 145"/>
          <p:cNvPicPr preferRelativeResize="0"/>
          <p:nvPr/>
        </p:nvPicPr>
        <p:blipFill>
          <a:blip r:embed="rId3">
            <a:alphaModFix/>
          </a:blip>
          <a:stretch>
            <a:fillRect/>
          </a:stretch>
        </p:blipFill>
        <p:spPr>
          <a:xfrm>
            <a:off x="716275" y="1209600"/>
            <a:ext cx="5076825" cy="1743075"/>
          </a:xfrm>
          <a:prstGeom prst="rect">
            <a:avLst/>
          </a:prstGeom>
          <a:noFill/>
          <a:ln>
            <a:noFill/>
          </a:ln>
        </p:spPr>
      </p:pic>
      <p:sp>
        <p:nvSpPr>
          <p:cNvPr id="146" name="Shape 146"/>
          <p:cNvSpPr txBox="1"/>
          <p:nvPr/>
        </p:nvSpPr>
        <p:spPr>
          <a:xfrm>
            <a:off x="6059225" y="1066000"/>
            <a:ext cx="2396700" cy="265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1200">
                <a:solidFill>
                  <a:srgbClr val="FFFFFF"/>
                </a:solidFill>
              </a:rPr>
              <a:t>Un ultimo approccio è quello di utilizzare nella classe Singleton una</a:t>
            </a:r>
            <a:r>
              <a:rPr b="1" lang="it" sz="1200">
                <a:solidFill>
                  <a:srgbClr val="FFFFFF"/>
                </a:solidFill>
              </a:rPr>
              <a:t> </a:t>
            </a:r>
            <a:r>
              <a:rPr b="1" lang="it" sz="1200">
                <a:solidFill>
                  <a:srgbClr val="00FF00"/>
                </a:solidFill>
              </a:rPr>
              <a:t>classe statica interna</a:t>
            </a:r>
            <a:r>
              <a:rPr lang="it" sz="1200">
                <a:solidFill>
                  <a:srgbClr val="FFFFFF"/>
                </a:solidFill>
              </a:rPr>
              <a:t> 'SingletonHelper' in modo da creare l' unica istanza della classe 'Singleton' nel momento della prima chiamata del metodo 'getInstance()'. Questa implementazione ovviamente non ha problemi quando si parla di multithreading. Questo è l'approccio più utilizzato per le classi Singleton, in quanto non richiede la sincronizzazione.</a:t>
            </a:r>
            <a:endParaRPr sz="1200">
              <a:solidFill>
                <a:srgbClr val="FFFFFF"/>
              </a:solidFill>
            </a:endParaRPr>
          </a:p>
        </p:txBody>
      </p:sp>
      <p:pic>
        <p:nvPicPr>
          <p:cNvPr id="147" name="Shape 147"/>
          <p:cNvPicPr preferRelativeResize="0"/>
          <p:nvPr/>
        </p:nvPicPr>
        <p:blipFill>
          <a:blip r:embed="rId4">
            <a:alphaModFix/>
          </a:blip>
          <a:stretch>
            <a:fillRect/>
          </a:stretch>
        </p:blipFill>
        <p:spPr>
          <a:xfrm>
            <a:off x="716263" y="3057113"/>
            <a:ext cx="3076575" cy="199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