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2" r:id="rId5"/>
    <p:sldId id="321" r:id="rId6"/>
    <p:sldId id="318" r:id="rId7"/>
    <p:sldId id="316" r:id="rId8"/>
    <p:sldId id="315" r:id="rId9"/>
    <p:sldId id="314" r:id="rId10"/>
    <p:sldId id="313" r:id="rId11"/>
    <p:sldId id="312" r:id="rId12"/>
    <p:sldId id="327" r:id="rId13"/>
    <p:sldId id="311" r:id="rId14"/>
    <p:sldId id="310" r:id="rId15"/>
    <p:sldId id="323" r:id="rId16"/>
    <p:sldId id="325" r:id="rId17"/>
    <p:sldId id="328" r:id="rId18"/>
    <p:sldId id="326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>
      <p:cViewPr varScale="1">
        <p:scale>
          <a:sx n="96" d="100"/>
          <a:sy n="96" d="100"/>
        </p:scale>
        <p:origin x="86" y="91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B300E704-4367-44E8-9590-2A22431AB6DD}" type="datetime1">
              <a:rPr lang="it-IT" smtClean="0"/>
              <a:t>14/05/2025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00AC623C-86E0-4A85-83FB-F4A716956FD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17F87BE5-2980-4625-A178-ED4EDB0DF570}" type="datetime1">
              <a:rPr lang="it-IT" smtClean="0"/>
              <a:t>14/05/2025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C37D7554-D10C-4E29-B8E6-BB7111FA614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803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16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AB878-C260-8A3D-FE3E-E744062D0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F231F8-AD71-3A64-4696-38C4CBC89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F5973A-2C0E-B9C6-8CC6-C8AA6A268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D8C6A-1743-44C9-1340-65FFA8C2E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4164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C8BF-BC2F-6964-406B-569363EE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7BE491-529B-F30A-8989-748F46E87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804E42-AE90-E751-753E-5AD06A0FB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E37ABC-27C3-F487-D9CE-769B395A1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67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386B-BC7D-2247-2FCA-BCC132DC1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E51F7E-12E0-C1BE-0327-C627AECF1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0D8162-09D1-C440-7773-4A3475B6A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AA1436-7CD1-AAF3-7193-4E31B00DE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22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84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350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419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140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87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0311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29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25341-EA79-9182-E8BB-F6B9F0DE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C099E6-CCFD-50AB-8633-93A23BC9B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0FC184-60C5-70CE-B470-DC1A8BD8D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2AF8C8-3DB6-C6D2-1AAA-B7A38DAEE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0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i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4" name="Segnaposto tabella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it-IT" sz="2000"/>
            </a:lvl1pPr>
            <a:lvl2pPr>
              <a:lnSpc>
                <a:spcPct val="100000"/>
              </a:lnSpc>
              <a:spcAft>
                <a:spcPts val="600"/>
              </a:spcAft>
              <a:defRPr lang="it-IT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it-IT" sz="2000"/>
            </a:lvl3pPr>
            <a:lvl4pPr>
              <a:lnSpc>
                <a:spcPct val="100000"/>
              </a:lnSpc>
              <a:spcAft>
                <a:spcPts val="1200"/>
              </a:spcAft>
              <a:defRPr lang="it-IT" sz="2000"/>
            </a:lvl4pPr>
            <a:lvl5pPr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contenuto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testo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contenuto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it-IT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it-IT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it-IT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it-IT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0.24.x/auto_examples/features_detection/plot_local_binary_pattern.html" TargetMode="External"/><Relationship Id="rId2" Type="http://schemas.openxmlformats.org/officeDocument/2006/relationships/hyperlink" Target="https://scikit-learn.org/stable/modules/model_evaluation.html#balanced-accuracy-scor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ihalapathirana.medium.com/understanding-the-local-binary-pattern-lbp-a-powerful-method-for-texture-analysis-in-computer-4fb55b3ed8b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6590934" cy="52530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Assignment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DeepFake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E30662-9B1C-FFB5-C02A-EA4A380CF022}"/>
              </a:ext>
            </a:extLst>
          </p:cNvPr>
          <p:cNvSpPr txBox="1"/>
          <p:nvPr/>
        </p:nvSpPr>
        <p:spPr>
          <a:xfrm>
            <a:off x="7908549" y="5295483"/>
            <a:ext cx="29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Giacomo Lombardo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>
                <a:solidFill>
                  <a:srgbClr val="C00000"/>
                </a:solidFill>
              </a:rPr>
              <a:t>Deploy</a:t>
            </a:r>
            <a:r>
              <a:rPr lang="it-IT" dirty="0">
                <a:solidFill>
                  <a:srgbClr val="C00000"/>
                </a:solidFill>
              </a:rPr>
              <a:t> del miglior modello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34B41DB1-4464-E29A-0D15-59AA6E39E423}"/>
              </a:ext>
            </a:extLst>
          </p:cNvPr>
          <p:cNvSpPr txBox="1">
            <a:spLocks/>
          </p:cNvSpPr>
          <p:nvPr/>
        </p:nvSpPr>
        <p:spPr>
          <a:xfrm>
            <a:off x="1151119" y="1791232"/>
            <a:ext cx="9889760" cy="196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/>
              <a:t>Tramite il file </a:t>
            </a:r>
            <a:r>
              <a:rPr lang="it-IT" sz="2000" b="1" dirty="0" err="1"/>
              <a:t>deploy</a:t>
            </a:r>
            <a:r>
              <a:rPr lang="it-IT" sz="2000" dirty="0"/>
              <a:t> è possibile utilizzare il modello addestrato specificando il percorso di un immagine. È possibile specificate allo script </a:t>
            </a:r>
            <a:r>
              <a:rPr lang="it-IT" sz="2000" b="1" dirty="0"/>
              <a:t>se applicare il </a:t>
            </a:r>
            <a:r>
              <a:rPr lang="it-IT" sz="2000" b="1" dirty="0" err="1"/>
              <a:t>crop</a:t>
            </a:r>
            <a:r>
              <a:rPr lang="it-IT" sz="2000" dirty="0"/>
              <a:t>, dato che le immagini deepfake sono già </a:t>
            </a:r>
            <a:r>
              <a:rPr lang="it-IT" sz="2000" dirty="0" err="1"/>
              <a:t>croppate</a:t>
            </a:r>
            <a:r>
              <a:rPr lang="it-IT" sz="2000" dirty="0"/>
              <a:t> e la ripetizione della procedura inficia negativamente sulla predizione. Vengono mostrati i risultati, insieme all’immagine </a:t>
            </a:r>
            <a:r>
              <a:rPr lang="it-IT" sz="2000" dirty="0" err="1"/>
              <a:t>preprocessata</a:t>
            </a:r>
            <a:r>
              <a:rPr lang="it-IT" sz="2000" dirty="0"/>
              <a:t>, quella </a:t>
            </a:r>
            <a:r>
              <a:rPr lang="it-IT" sz="2000" dirty="0" err="1"/>
              <a:t>lbp</a:t>
            </a:r>
            <a:r>
              <a:rPr lang="it-IT" sz="2000" dirty="0"/>
              <a:t> e l’istogramma corrispondente. Di seguito un esempio:</a:t>
            </a:r>
            <a:endParaRPr lang="it-IT" sz="2000" b="1" dirty="0"/>
          </a:p>
        </p:txBody>
      </p:sp>
      <p:pic>
        <p:nvPicPr>
          <p:cNvPr id="5" name="Immagine 4" descr="Immagine che contiene testo, Viso umano, schermata, persona&#10;&#10;Il contenuto generato dall'IA potrebbe non essere corretto.">
            <a:extLst>
              <a:ext uri="{FF2B5EF4-FFF2-40B4-BE49-F238E27FC236}">
                <a16:creationId xmlns:a16="http://schemas.microsoft.com/office/drawing/2014/main" id="{45A88D5C-AA0C-AF5F-D2D4-9E6AE0417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1057" y="3558163"/>
            <a:ext cx="6704286" cy="25785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2E0B30-EE06-A550-DEF0-B69F65738F9F}"/>
              </a:ext>
            </a:extLst>
          </p:cNvPr>
          <p:cNvSpPr txBox="1"/>
          <p:nvPr/>
        </p:nvSpPr>
        <p:spPr>
          <a:xfrm>
            <a:off x="3299791" y="166573"/>
            <a:ext cx="58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Risultati dei modelli sul </a:t>
            </a:r>
            <a:r>
              <a:rPr lang="it-IT" sz="24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validation</a:t>
            </a:r>
            <a:r>
              <a:rPr lang="it-IT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set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7A1957F-CC82-9747-A238-4591CB51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14556"/>
              </p:ext>
            </p:extLst>
          </p:nvPr>
        </p:nvGraphicFramePr>
        <p:xfrm>
          <a:off x="1938350" y="926401"/>
          <a:ext cx="8590944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18189">
                  <a:extLst>
                    <a:ext uri="{9D8B030D-6E8A-4147-A177-3AD203B41FA5}">
                      <a16:colId xmlns:a16="http://schemas.microsoft.com/office/drawing/2014/main" val="1295860764"/>
                    </a:ext>
                  </a:extLst>
                </a:gridCol>
                <a:gridCol w="1874133">
                  <a:extLst>
                    <a:ext uri="{9D8B030D-6E8A-4147-A177-3AD203B41FA5}">
                      <a16:colId xmlns:a16="http://schemas.microsoft.com/office/drawing/2014/main" val="1254983671"/>
                    </a:ext>
                  </a:extLst>
                </a:gridCol>
                <a:gridCol w="1562244">
                  <a:extLst>
                    <a:ext uri="{9D8B030D-6E8A-4147-A177-3AD203B41FA5}">
                      <a16:colId xmlns:a16="http://schemas.microsoft.com/office/drawing/2014/main" val="3624668158"/>
                    </a:ext>
                  </a:extLst>
                </a:gridCol>
                <a:gridCol w="1718189">
                  <a:extLst>
                    <a:ext uri="{9D8B030D-6E8A-4147-A177-3AD203B41FA5}">
                      <a16:colId xmlns:a16="http://schemas.microsoft.com/office/drawing/2014/main" val="2544076166"/>
                    </a:ext>
                  </a:extLst>
                </a:gridCol>
                <a:gridCol w="1718189">
                  <a:extLst>
                    <a:ext uri="{9D8B030D-6E8A-4147-A177-3AD203B41FA5}">
                      <a16:colId xmlns:a16="http://schemas.microsoft.com/office/drawing/2014/main" val="2716453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Standardization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Acc. 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kern="1200" dirty="0">
                          <a:solidFill>
                            <a:schemeClr val="tx1"/>
                          </a:solidFill>
                        </a:rPr>
                        <a:t>Acc. LR</a:t>
                      </a:r>
                      <a:endParaRPr lang="it-IT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</a:rPr>
                        <a:t>Acc. </a:t>
                      </a:r>
                      <a:r>
                        <a:rPr lang="it-IT" sz="1800" b="1" kern="1200" dirty="0" err="1">
                          <a:solidFill>
                            <a:schemeClr val="tx1"/>
                          </a:solidFill>
                        </a:rPr>
                        <a:t>linearSVC</a:t>
                      </a:r>
                      <a:endParaRPr lang="it-IT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3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LBP-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uniform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98.97%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99.12%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99.21%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LBP-</a:t>
                      </a:r>
                      <a:r>
                        <a:rPr lang="it-IT" sz="1800" kern="1200" dirty="0" err="1">
                          <a:solidFill>
                            <a:schemeClr val="tx1"/>
                          </a:solidFill>
                        </a:rPr>
                        <a:t>uniform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99.06%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97.33%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97.86%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2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LBP-default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93.24%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90.36%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90.35%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1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LBP-default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93.20%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1119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C2E41D-F2DD-7768-611D-D82082884EC0}"/>
              </a:ext>
            </a:extLst>
          </p:cNvPr>
          <p:cNvSpPr txBox="1"/>
          <p:nvPr/>
        </p:nvSpPr>
        <p:spPr>
          <a:xfrm>
            <a:off x="1486893" y="3182131"/>
            <a:ext cx="9493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Tutti i risultati sono stati ottenuti con </a:t>
            </a:r>
            <a:r>
              <a:rPr lang="it-IT" b="1" dirty="0" err="1"/>
              <a:t>iperparametri</a:t>
            </a:r>
            <a:r>
              <a:rPr lang="it-IT" b="1" dirty="0"/>
              <a:t> di default </a:t>
            </a:r>
            <a:r>
              <a:rPr lang="it-IT" dirty="0"/>
              <a:t>dei modelli. Il miglior modello è risultato il </a:t>
            </a:r>
            <a:r>
              <a:rPr lang="it-IT" b="1" dirty="0" err="1"/>
              <a:t>LinearSVC</a:t>
            </a:r>
            <a:r>
              <a:rPr lang="it-IT" dirty="0"/>
              <a:t>, con </a:t>
            </a:r>
            <a:r>
              <a:rPr lang="it-IT" b="1" dirty="0"/>
              <a:t>features </a:t>
            </a:r>
            <a:r>
              <a:rPr lang="it-IT" b="1" dirty="0" err="1"/>
              <a:t>uniform</a:t>
            </a:r>
            <a:r>
              <a:rPr lang="it-IT" b="1" dirty="0"/>
              <a:t> e scaling,  </a:t>
            </a:r>
            <a:r>
              <a:rPr lang="it-IT" dirty="0"/>
              <a:t>ma quasi a parimerito con la regressione lineare</a:t>
            </a:r>
            <a:r>
              <a:rPr lang="it-IT" b="1" dirty="0"/>
              <a:t>.</a:t>
            </a:r>
          </a:p>
          <a:p>
            <a:r>
              <a:rPr lang="it-IT" dirty="0"/>
              <a:t>Il </a:t>
            </a:r>
            <a:r>
              <a:rPr lang="it-IT" b="1" dirty="0" err="1"/>
              <a:t>RandomForest</a:t>
            </a:r>
            <a:r>
              <a:rPr lang="it-IT" dirty="0"/>
              <a:t>, a causa della natura stocastica del suo addestramento, varia leggermente la propria </a:t>
            </a:r>
            <a:r>
              <a:rPr lang="it-IT" dirty="0" err="1"/>
              <a:t>accuracy</a:t>
            </a:r>
            <a:r>
              <a:rPr lang="it-IT" dirty="0"/>
              <a:t> e, in rari casi, supera il </a:t>
            </a:r>
            <a:r>
              <a:rPr lang="it-IT" dirty="0" err="1"/>
              <a:t>LinearSVC</a:t>
            </a:r>
            <a:r>
              <a:rPr lang="it-IT" dirty="0"/>
              <a:t>.</a:t>
            </a:r>
            <a:r>
              <a:rPr lang="it-IT" b="1" dirty="0"/>
              <a:t> </a:t>
            </a:r>
          </a:p>
          <a:p>
            <a:r>
              <a:rPr lang="it-IT" dirty="0"/>
              <a:t>Risulta che le </a:t>
            </a:r>
            <a:r>
              <a:rPr lang="it-IT" b="1" dirty="0"/>
              <a:t>features default siano state molto meno efficaci </a:t>
            </a:r>
            <a:r>
              <a:rPr lang="it-IT" dirty="0"/>
              <a:t>rispetto a quelle </a:t>
            </a:r>
            <a:r>
              <a:rPr lang="it-IT" dirty="0" err="1"/>
              <a:t>uniform</a:t>
            </a:r>
            <a:r>
              <a:rPr lang="it-IT" dirty="0"/>
              <a:t> in tutti i casi. In particolare, senza scaling, solo il Random </a:t>
            </a:r>
            <a:r>
              <a:rPr lang="it-IT" dirty="0" err="1"/>
              <a:t>Forest</a:t>
            </a:r>
            <a:r>
              <a:rPr lang="it-IT" dirty="0"/>
              <a:t> riesce realmente ad apprendere.</a:t>
            </a:r>
          </a:p>
          <a:p>
            <a:r>
              <a:rPr lang="it-IT" dirty="0"/>
              <a:t>Per quanto riguarda la </a:t>
            </a:r>
            <a:r>
              <a:rPr lang="it-IT" b="1" dirty="0"/>
              <a:t>standardizzazione</a:t>
            </a:r>
            <a:r>
              <a:rPr lang="it-IT" dirty="0"/>
              <a:t>, il suo effetto positivo sull’</a:t>
            </a:r>
            <a:r>
              <a:rPr lang="it-IT" dirty="0" err="1"/>
              <a:t>accuracy</a:t>
            </a:r>
            <a:r>
              <a:rPr lang="it-IT" dirty="0"/>
              <a:t> è visibile per tutti i modelli tranne il Random </a:t>
            </a:r>
            <a:r>
              <a:rPr lang="it-IT" dirty="0" err="1"/>
              <a:t>Forest</a:t>
            </a:r>
            <a:r>
              <a:rPr lang="it-IT" dirty="0"/>
              <a:t>, noto per non essere affetto in alcun modo dalla scala dei dati.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D2A3D-B9AA-3E01-4C0A-F9088B27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D11A5-78AF-DD0F-13EC-3B8743A934FB}"/>
              </a:ext>
            </a:extLst>
          </p:cNvPr>
          <p:cNvSpPr txBox="1"/>
          <p:nvPr/>
        </p:nvSpPr>
        <p:spPr>
          <a:xfrm>
            <a:off x="3116909" y="232082"/>
            <a:ext cx="623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Risultati del miglior modello sul test set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D6F842-607E-6DD6-22D4-CDE4BF898595}"/>
              </a:ext>
            </a:extLst>
          </p:cNvPr>
          <p:cNvSpPr txBox="1"/>
          <p:nvPr/>
        </p:nvSpPr>
        <p:spPr>
          <a:xfrm>
            <a:off x="1486893" y="756983"/>
            <a:ext cx="9493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modello selezionato ha totalizzato una </a:t>
            </a:r>
            <a:r>
              <a:rPr lang="it-IT" b="1" dirty="0"/>
              <a:t>accuratezza del 99.24% sul test set</a:t>
            </a:r>
            <a:r>
              <a:rPr lang="it-IT" dirty="0"/>
              <a:t>, con la seguente matrice di confusione. Questi buoni risultati sono sicuramente sintomo di un </a:t>
            </a:r>
            <a:r>
              <a:rPr lang="it-IT" b="1" dirty="0"/>
              <a:t>dataset piuttosto semplice</a:t>
            </a:r>
            <a:r>
              <a:rPr lang="it-IT" dirty="0"/>
              <a:t>, e non è assolutamente garantito (anzi è fortemente improbabile) che le performance su immagini deepfake, generate con moderne tecniche di intelligenza artificiale, vengano correttamente classificate. </a:t>
            </a:r>
          </a:p>
        </p:txBody>
      </p:sp>
      <p:pic>
        <p:nvPicPr>
          <p:cNvPr id="5" name="Immagine 4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EE6D8594-3FEA-1E1D-8DFA-BC38D56323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5044" y="2538828"/>
            <a:ext cx="4537551" cy="3403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4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5035-0B3D-EB68-B7C2-153693D4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D8AAF6-2DF6-FD33-4BDB-BF17C202009B}"/>
              </a:ext>
            </a:extLst>
          </p:cNvPr>
          <p:cNvSpPr txBox="1"/>
          <p:nvPr/>
        </p:nvSpPr>
        <p:spPr>
          <a:xfrm>
            <a:off x="3073179" y="238218"/>
            <a:ext cx="604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Esempi di </a:t>
            </a:r>
            <a:r>
              <a:rPr lang="it-IT" sz="2400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deploy</a:t>
            </a:r>
            <a:r>
              <a:rPr lang="it-IT" sz="2400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con immagini del dataset</a:t>
            </a:r>
          </a:p>
        </p:txBody>
      </p:sp>
      <p:pic>
        <p:nvPicPr>
          <p:cNvPr id="4" name="Immagine 3" descr="Immagine che contiene testo, Viso umano, persona, schermata&#10;&#10;Il contenuto generato dall'IA potrebbe non essere corretto.">
            <a:extLst>
              <a:ext uri="{FF2B5EF4-FFF2-40B4-BE49-F238E27FC236}">
                <a16:creationId xmlns:a16="http://schemas.microsoft.com/office/drawing/2014/main" id="{97A16962-5A6B-6194-8FCA-66C6355C3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354" y="860524"/>
            <a:ext cx="6678039" cy="25684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magine 8" descr="Immagine che contiene Viso umano, persona, uomo, testo&#10;&#10;Il contenuto generato dall'IA potrebbe non essere corretto.">
            <a:extLst>
              <a:ext uri="{FF2B5EF4-FFF2-40B4-BE49-F238E27FC236}">
                <a16:creationId xmlns:a16="http://schemas.microsoft.com/office/drawing/2014/main" id="{8F6B5B74-C422-9496-7857-5C8D6C7B50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9220" y="3774680"/>
            <a:ext cx="6688384" cy="25724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55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F2720-7FD2-0964-2382-6CE39B43F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D0EBCA-B83C-0C06-590C-CA5AE1C9E460}"/>
              </a:ext>
            </a:extLst>
          </p:cNvPr>
          <p:cNvSpPr txBox="1"/>
          <p:nvPr/>
        </p:nvSpPr>
        <p:spPr>
          <a:xfrm>
            <a:off x="3299790" y="174524"/>
            <a:ext cx="58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Commento finale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14A38F-6B23-535D-6292-937ECAB7D711}"/>
              </a:ext>
            </a:extLst>
          </p:cNvPr>
          <p:cNvSpPr txBox="1"/>
          <p:nvPr/>
        </p:nvSpPr>
        <p:spPr>
          <a:xfrm>
            <a:off x="1582307" y="930302"/>
            <a:ext cx="93030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risultati ottenuti dai classificatori sono stati ottimi nella maggioranza dei casi.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 sbilanciamento delle classi non sembra aver influito sulla classificazione (probabilmente a causa dell’abbondanza di campioni in entrambe le classi, e a causa del rapporto simile nei set).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modello risultante dovrebbe risultare piuttosto robusto alla rotazione e alle differenze in termini di illuminazione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Utilizzando la normalizzazione dell’istogramma ad una densità non è necessario effettuare il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resizing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delle immagini, evitando così la perdita di informazioni utili.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dataset di immagini deepfake avrebbe dovuto contenere immagini ottenute con varie tecniche, anche più moderne.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modello ottenuto risulta molto sensibile alla scala (soprattutto per i deepfake).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crop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delle immagini reali non è sempre perfetto, a causa delle performance altalenanti del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CascadeClassifier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modello è molto sensibile al rumore (questo deriva dall’utilizzo di LBP) ma introducendo del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blurring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si perdono informazioni e l’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ne risente.</a:t>
            </a:r>
          </a:p>
        </p:txBody>
      </p:sp>
    </p:spTree>
    <p:extLst>
      <p:ext uri="{BB962C8B-B14F-4D97-AF65-F5344CB8AC3E}">
        <p14:creationId xmlns:p14="http://schemas.microsoft.com/office/powerpoint/2010/main" val="66408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4359BA-B687-D3FE-1A17-6EF7BC95F29A}"/>
              </a:ext>
            </a:extLst>
          </p:cNvPr>
          <p:cNvSpPr txBox="1"/>
          <p:nvPr/>
        </p:nvSpPr>
        <p:spPr>
          <a:xfrm>
            <a:off x="3722536" y="246490"/>
            <a:ext cx="474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Sitografia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D9D15-CD2A-BCBC-B801-92D0129F7F18}"/>
              </a:ext>
            </a:extLst>
          </p:cNvPr>
          <p:cNvSpPr txBox="1"/>
          <p:nvPr/>
        </p:nvSpPr>
        <p:spPr>
          <a:xfrm>
            <a:off x="2146852" y="1423283"/>
            <a:ext cx="83647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https://scikit-learn.org/stable/modules/model_evaluation.html#balanced-accuracy-score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(per la metrica di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https://scikit-image.org/docs/0.24.x/auto_examples/features_detection/plot_local_binary_pattern.html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(per il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binary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pattern di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skimage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https://aihalapathirana.medium.com/understanding-the-local-binary-pattern-lbp-a-powerful-method-for-texture-analysis-in-computer-4fb55b3ed8b8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(per le caratteristiche di LBP)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374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Obbiettivi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Utilizzare un dataset di immagini reali/deepfake per addestrare un classificatore.</a:t>
            </a:r>
          </a:p>
          <a:p>
            <a:pPr rtl="0"/>
            <a:r>
              <a:rPr lang="it-IT" dirty="0"/>
              <a:t>Estrarre features attraverso la tecnica del Local </a:t>
            </a:r>
            <a:r>
              <a:rPr lang="it-IT" dirty="0" err="1"/>
              <a:t>Binary</a:t>
            </a:r>
            <a:r>
              <a:rPr lang="it-IT" dirty="0"/>
              <a:t> Pattern.</a:t>
            </a:r>
          </a:p>
          <a:p>
            <a:pPr rtl="0"/>
            <a:r>
              <a:rPr lang="it-IT" dirty="0"/>
              <a:t>Effettuare model </a:t>
            </a:r>
            <a:r>
              <a:rPr lang="it-IT" dirty="0" err="1"/>
              <a:t>selection</a:t>
            </a:r>
            <a:r>
              <a:rPr lang="it-IT" dirty="0"/>
              <a:t> tra 12 possibili combinazioni di modelli, features e scaling.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38578" cy="4119463"/>
          </a:xfrm>
        </p:spPr>
        <p:txBody>
          <a:bodyPr rtlCol="0"/>
          <a:lstStyle>
            <a:defPPr>
              <a:defRPr lang="it-IT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it-IT" dirty="0" err="1"/>
              <a:t>Preprocessing</a:t>
            </a:r>
            <a:r>
              <a:rPr lang="it-IT" dirty="0"/>
              <a:t> delle immagini appartenenti al dataset.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Splitting dei soggetti ed estrazione delle features con Local </a:t>
            </a:r>
            <a:r>
              <a:rPr lang="it-IT" dirty="0" err="1"/>
              <a:t>Binary</a:t>
            </a:r>
            <a:r>
              <a:rPr lang="it-IT" dirty="0"/>
              <a:t> Pattern in due modalità differenti.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Addestramento di tre classificatori con e senza scaling sulle due tipologie di features.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Selezione del modello che ha performato meglio sul </a:t>
            </a:r>
            <a:r>
              <a:rPr lang="it-IT" dirty="0" err="1"/>
              <a:t>validation</a:t>
            </a:r>
            <a:r>
              <a:rPr lang="it-IT" dirty="0"/>
              <a:t> set.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Produzione della matrice di confusione e verifica dell’accuratezza sul test set.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>
                <a:solidFill>
                  <a:srgbClr val="C00000"/>
                </a:solidFill>
              </a:rPr>
              <a:t>Preprocessing</a:t>
            </a:r>
            <a:r>
              <a:rPr lang="it-IT" dirty="0">
                <a:solidFill>
                  <a:srgbClr val="C00000"/>
                </a:solidFill>
              </a:rPr>
              <a:t> delle immagini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6427" y="2057401"/>
            <a:ext cx="5933849" cy="411946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lvl="1" rtl="0"/>
            <a:r>
              <a:rPr lang="it-IT" sz="1600" dirty="0"/>
              <a:t>Nel file </a:t>
            </a:r>
            <a:r>
              <a:rPr lang="it-IT" sz="1600" b="1" dirty="0" err="1"/>
              <a:t>prepare_dataset</a:t>
            </a:r>
            <a:r>
              <a:rPr lang="it-IT" sz="1600" b="1" dirty="0"/>
              <a:t> </a:t>
            </a:r>
            <a:r>
              <a:rPr lang="it-IT" sz="1600" dirty="0"/>
              <a:t>il codice preleva, tramite </a:t>
            </a:r>
            <a:r>
              <a:rPr lang="it-IT" sz="1600" dirty="0" err="1"/>
              <a:t>liberia</a:t>
            </a:r>
            <a:r>
              <a:rPr lang="it-IT" sz="1600" dirty="0"/>
              <a:t> </a:t>
            </a:r>
            <a:r>
              <a:rPr lang="it-IT" sz="1600" dirty="0" err="1"/>
              <a:t>os</a:t>
            </a:r>
            <a:r>
              <a:rPr lang="it-IT" sz="1600" dirty="0"/>
              <a:t> di </a:t>
            </a:r>
            <a:r>
              <a:rPr lang="it-IT" sz="1600" dirty="0" err="1"/>
              <a:t>python</a:t>
            </a:r>
            <a:r>
              <a:rPr lang="it-IT" sz="1600" dirty="0"/>
              <a:t>, tutte le cartelle relative ai soggetti </a:t>
            </a:r>
            <a:r>
              <a:rPr lang="it-IT" sz="1600" dirty="0" err="1"/>
              <a:t>real</a:t>
            </a:r>
            <a:r>
              <a:rPr lang="it-IT" sz="1600" dirty="0"/>
              <a:t> e fake, nella directory </a:t>
            </a:r>
            <a:r>
              <a:rPr lang="it-IT" sz="1600" dirty="0" err="1"/>
              <a:t>raw_dataset</a:t>
            </a:r>
            <a:r>
              <a:rPr lang="it-IT" sz="1600" dirty="0"/>
              <a:t>.</a:t>
            </a:r>
            <a:endParaRPr lang="it-IT" sz="1600" b="1" dirty="0"/>
          </a:p>
          <a:p>
            <a:pPr lvl="1" rtl="0"/>
            <a:r>
              <a:rPr lang="it-IT" sz="1600" dirty="0"/>
              <a:t>Successivamente, con il metodo </a:t>
            </a:r>
            <a:r>
              <a:rPr lang="it-IT" sz="1600" b="1" dirty="0" err="1"/>
              <a:t>img_preprocess</a:t>
            </a:r>
            <a:r>
              <a:rPr lang="it-IT" sz="1600" dirty="0"/>
              <a:t>, tutte le immagini di</a:t>
            </a:r>
            <a:r>
              <a:rPr lang="it-IT" sz="1600" b="1" dirty="0"/>
              <a:t> reali</a:t>
            </a:r>
            <a:r>
              <a:rPr lang="it-IT" sz="1600" dirty="0"/>
              <a:t> vengono convertite in scala di grigi e infine </a:t>
            </a:r>
            <a:r>
              <a:rPr lang="it-IT" sz="1600" dirty="0" err="1"/>
              <a:t>croppate</a:t>
            </a:r>
            <a:r>
              <a:rPr lang="it-IT" sz="1600" dirty="0"/>
              <a:t>, tramite rilevazione del volto con </a:t>
            </a:r>
            <a:r>
              <a:rPr lang="it-IT" sz="1600" b="1" dirty="0" err="1"/>
              <a:t>CascadeClassifier</a:t>
            </a:r>
            <a:r>
              <a:rPr lang="it-IT" sz="1600" dirty="0"/>
              <a:t> e una successiva centratura, seguita da scaling isotropico. In questo modo viene eliminato gran parte dello sfondo, lasciando il volto in primo piano.</a:t>
            </a:r>
          </a:p>
          <a:p>
            <a:pPr lvl="1" rtl="0"/>
            <a:r>
              <a:rPr lang="it-IT" sz="1600" dirty="0"/>
              <a:t> Per le immagini </a:t>
            </a:r>
            <a:r>
              <a:rPr lang="it-IT" sz="1600" b="1" dirty="0"/>
              <a:t>fake</a:t>
            </a:r>
            <a:r>
              <a:rPr lang="it-IT" sz="1600" dirty="0"/>
              <a:t>, invece, il </a:t>
            </a:r>
            <a:r>
              <a:rPr lang="it-IT" sz="1600" dirty="0" err="1"/>
              <a:t>crop</a:t>
            </a:r>
            <a:r>
              <a:rPr lang="it-IT" sz="1600" dirty="0"/>
              <a:t> non è necessario, di conseguenza avviene solo la trasformazione in scala di grigi.</a:t>
            </a:r>
          </a:p>
          <a:p>
            <a:pPr lvl="1" rtl="0"/>
            <a:r>
              <a:rPr lang="it-IT" sz="1600" dirty="0"/>
              <a:t>Ogni immagine è memorizzata in una apposita directory con il nome «</a:t>
            </a:r>
            <a:r>
              <a:rPr lang="it-IT" sz="1600" dirty="0" err="1"/>
              <a:t>real_i</a:t>
            </a:r>
            <a:r>
              <a:rPr lang="it-IT" sz="1600" dirty="0"/>
              <a:t>» oppure «</a:t>
            </a:r>
            <a:r>
              <a:rPr lang="it-IT" sz="1600" dirty="0" err="1"/>
              <a:t>fake_i</a:t>
            </a:r>
            <a:r>
              <a:rPr lang="it-IT" sz="1600" dirty="0"/>
              <a:t>» in </a:t>
            </a:r>
            <a:r>
              <a:rPr lang="it-IT" sz="1600" b="1" dirty="0" err="1"/>
              <a:t>processed_dataset</a:t>
            </a:r>
            <a:r>
              <a:rPr lang="it-IT" sz="1600" dirty="0"/>
              <a:t>.  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7" name="Immagine 6" descr="Immagine che contiene persona, Viso umano, sorriso, vestiti&#10;&#10;Il contenuto generato dall'IA potrebbe non essere corretto.">
            <a:extLst>
              <a:ext uri="{FF2B5EF4-FFF2-40B4-BE49-F238E27FC236}">
                <a16:creationId xmlns:a16="http://schemas.microsoft.com/office/drawing/2014/main" id="{800D1C50-5147-AA72-102F-9562ADA4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80" y="1558636"/>
            <a:ext cx="1870364" cy="187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magine 11" descr="Immagine che contiene sorriso, persona, Viso umano, ritratto&#10;&#10;Il contenuto generato dall'IA potrebbe non essere corretto.">
            <a:extLst>
              <a:ext uri="{FF2B5EF4-FFF2-40B4-BE49-F238E27FC236}">
                <a16:creationId xmlns:a16="http://schemas.microsoft.com/office/drawing/2014/main" id="{CEBC82AA-297E-FA77-1FD8-906BCF412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318" y="4007456"/>
            <a:ext cx="1870364" cy="187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Split del dataset ed estrazione delle features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25719" y="1735282"/>
            <a:ext cx="9867568" cy="464983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sz="1700" dirty="0"/>
              <a:t>Nella classe </a:t>
            </a:r>
            <a:r>
              <a:rPr lang="it-IT" sz="1700" b="1" dirty="0" err="1"/>
              <a:t>FeatureExtraction</a:t>
            </a:r>
            <a:r>
              <a:rPr lang="it-IT" sz="1700" b="1" dirty="0"/>
              <a:t> </a:t>
            </a:r>
            <a:r>
              <a:rPr lang="it-IT" sz="1700" dirty="0"/>
              <a:t>sono presenti i seguenti metodi:</a:t>
            </a:r>
          </a:p>
          <a:p>
            <a:pPr marL="480060" lvl="1" indent="-342900">
              <a:buFont typeface="Arial" panose="020B0604020202020204" pitchFamily="34" charset="0"/>
              <a:buChar char="•"/>
            </a:pPr>
            <a:r>
              <a:rPr lang="it-IT" sz="1700" b="1" dirty="0" err="1"/>
              <a:t>load_split_dataset</a:t>
            </a:r>
            <a:r>
              <a:rPr lang="it-IT" sz="1700" b="1" dirty="0"/>
              <a:t>:</a:t>
            </a:r>
            <a:r>
              <a:rPr lang="it-IT" sz="1700" dirty="0"/>
              <a:t> il metodo individua le directory di soggetti </a:t>
            </a:r>
            <a:r>
              <a:rPr lang="it-IT" sz="1700" dirty="0" err="1"/>
              <a:t>real</a:t>
            </a:r>
            <a:r>
              <a:rPr lang="it-IT" sz="1700" dirty="0"/>
              <a:t> e fake, divide i due gruppi in soggetti di </a:t>
            </a:r>
            <a:r>
              <a:rPr lang="it-IT" sz="1700" dirty="0" err="1"/>
              <a:t>train</a:t>
            </a:r>
            <a:r>
              <a:rPr lang="it-IT" sz="1700" dirty="0"/>
              <a:t> (60%), </a:t>
            </a:r>
            <a:r>
              <a:rPr lang="it-IT" sz="1700" dirty="0" err="1"/>
              <a:t>validation</a:t>
            </a:r>
            <a:r>
              <a:rPr lang="it-IT" sz="1700" dirty="0"/>
              <a:t> (20%) e test (20%), ma separatamente. In questo modo si evita la contaminazione dei set con immagini di soggetti contenuti negli altri set. Questo porta il classificatore a </a:t>
            </a:r>
            <a:r>
              <a:rPr lang="it-IT" sz="1700" b="1" dirty="0"/>
              <a:t>non predire in base al soggetto</a:t>
            </a:r>
            <a:r>
              <a:rPr lang="it-IT" sz="1700" dirty="0"/>
              <a:t>, poiché tutti coloro che si trovano nel </a:t>
            </a:r>
            <a:r>
              <a:rPr lang="it-IT" sz="1700" dirty="0" err="1"/>
              <a:t>train</a:t>
            </a:r>
            <a:r>
              <a:rPr lang="it-IT" sz="1700" dirty="0"/>
              <a:t> set, non si </a:t>
            </a:r>
            <a:r>
              <a:rPr lang="it-IT" sz="1700" dirty="0" err="1"/>
              <a:t>troverrano</a:t>
            </a:r>
            <a:r>
              <a:rPr lang="it-IT" sz="1700" dirty="0"/>
              <a:t> né nel </a:t>
            </a:r>
            <a:r>
              <a:rPr lang="it-IT" sz="1700" dirty="0" err="1"/>
              <a:t>validation</a:t>
            </a:r>
            <a:r>
              <a:rPr lang="it-IT" sz="1700" dirty="0"/>
              <a:t>, né nel test set. </a:t>
            </a:r>
            <a:endParaRPr lang="it-IT" sz="1700" u="sng" dirty="0"/>
          </a:p>
          <a:p>
            <a:pPr marL="480060" lvl="1" indent="-342900">
              <a:buFont typeface="Arial" panose="020B0604020202020204" pitchFamily="34" charset="0"/>
              <a:buChar char="•"/>
            </a:pPr>
            <a:r>
              <a:rPr lang="it-IT" sz="1700" b="1" dirty="0" err="1"/>
              <a:t>extract_feature_from_set</a:t>
            </a:r>
            <a:r>
              <a:rPr lang="it-IT" sz="1700" b="1" dirty="0"/>
              <a:t>: </a:t>
            </a:r>
            <a:r>
              <a:rPr lang="it-IT" sz="1700" dirty="0"/>
              <a:t>il metodo, dato un set di soggetti/cartelle ed in base ad una modalità (</a:t>
            </a:r>
            <a:r>
              <a:rPr lang="it-IT" sz="1700" dirty="0" err="1"/>
              <a:t>uniform</a:t>
            </a:r>
            <a:r>
              <a:rPr lang="it-IT" sz="1700" dirty="0"/>
              <a:t> o default) estrae le features dalle singole immagini con </a:t>
            </a:r>
            <a:r>
              <a:rPr lang="it-IT" sz="1700" b="1" dirty="0"/>
              <a:t>Local </a:t>
            </a:r>
            <a:r>
              <a:rPr lang="it-IT" sz="1700" b="1" dirty="0" err="1"/>
              <a:t>Binary</a:t>
            </a:r>
            <a:r>
              <a:rPr lang="it-IT" sz="1700" b="1" dirty="0"/>
              <a:t> Pattern </a:t>
            </a:r>
            <a:r>
              <a:rPr lang="it-IT" sz="1700" dirty="0"/>
              <a:t>e ne produce il corrispondente </a:t>
            </a:r>
            <a:r>
              <a:rPr lang="it-IT" sz="1700" b="1" dirty="0"/>
              <a:t>istogramma</a:t>
            </a:r>
            <a:r>
              <a:rPr lang="it-IT" sz="1700" dirty="0"/>
              <a:t>. L’istogramma contiene il </a:t>
            </a:r>
            <a:r>
              <a:rPr lang="it-IT" sz="1700" b="1" dirty="0"/>
              <a:t>la frequenza </a:t>
            </a:r>
            <a:r>
              <a:rPr lang="it-IT" sz="1700" dirty="0"/>
              <a:t>dei pattern, non il conteggio, questa scelta è stata fatta per rendere indipendenti le feature dalla risoluzione dell’immagine. La label è stabilita in base al nome della directory (0 per </a:t>
            </a:r>
            <a:r>
              <a:rPr lang="it-IT" sz="1700" dirty="0" err="1"/>
              <a:t>real</a:t>
            </a:r>
            <a:r>
              <a:rPr lang="it-IT" sz="1700" dirty="0"/>
              <a:t>, 1 per deepfake). Nel metodo </a:t>
            </a:r>
            <a:r>
              <a:rPr lang="it-IT" sz="1700" b="1" dirty="0" err="1"/>
              <a:t>extract_features</a:t>
            </a:r>
            <a:r>
              <a:rPr lang="it-IT" sz="1700" b="1" dirty="0"/>
              <a:t> </a:t>
            </a:r>
            <a:r>
              <a:rPr lang="it-IT" sz="1700" dirty="0"/>
              <a:t>viene automatizzato il processo per </a:t>
            </a:r>
            <a:r>
              <a:rPr lang="it-IT" sz="1700" dirty="0" err="1"/>
              <a:t>train</a:t>
            </a:r>
            <a:r>
              <a:rPr lang="it-IT" sz="1700" dirty="0"/>
              <a:t>, </a:t>
            </a:r>
            <a:r>
              <a:rPr lang="it-IT" sz="1700" dirty="0" err="1"/>
              <a:t>validation</a:t>
            </a:r>
            <a:r>
              <a:rPr lang="it-IT" sz="1700" dirty="0"/>
              <a:t> e test set.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Split del dataset ed estrazione delle features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78398" y="1794915"/>
            <a:ext cx="10189603" cy="480059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700" dirty="0"/>
              <a:t>Nel file </a:t>
            </a:r>
            <a:r>
              <a:rPr lang="it-IT" sz="1700" b="1" dirty="0" err="1"/>
              <a:t>extract_features</a:t>
            </a:r>
            <a:r>
              <a:rPr lang="it-IT" sz="1700" b="1" dirty="0"/>
              <a:t> </a:t>
            </a:r>
            <a:r>
              <a:rPr lang="it-IT" sz="1700" dirty="0"/>
              <a:t>vengono utilizzati i metodi di cui prima. Inizialmente si effettua lo </a:t>
            </a:r>
            <a:r>
              <a:rPr lang="it-IT" sz="1700" b="1" dirty="0"/>
              <a:t>splitting dei soggetti</a:t>
            </a:r>
            <a:r>
              <a:rPr lang="it-IT" sz="1700" dirty="0"/>
              <a:t> in </a:t>
            </a:r>
            <a:r>
              <a:rPr lang="it-IT" sz="1700" dirty="0" err="1"/>
              <a:t>train</a:t>
            </a:r>
            <a:r>
              <a:rPr lang="it-IT" sz="1700" dirty="0"/>
              <a:t>, </a:t>
            </a:r>
            <a:r>
              <a:rPr lang="it-IT" sz="1700" dirty="0" err="1"/>
              <a:t>validation</a:t>
            </a:r>
            <a:r>
              <a:rPr lang="it-IT" sz="1700" dirty="0"/>
              <a:t> e test. Successivamente, usando lo stesso split, si estraggono le </a:t>
            </a:r>
            <a:r>
              <a:rPr lang="it-IT" sz="1700" b="1" dirty="0"/>
              <a:t>features </a:t>
            </a:r>
            <a:r>
              <a:rPr lang="it-IT" sz="1700" dirty="0"/>
              <a:t>nelle</a:t>
            </a:r>
            <a:r>
              <a:rPr lang="it-IT" sz="1700" b="1" dirty="0"/>
              <a:t> </a:t>
            </a:r>
            <a:r>
              <a:rPr lang="it-IT" sz="1700" dirty="0"/>
              <a:t>due modalità (</a:t>
            </a:r>
            <a:r>
              <a:rPr lang="it-IT" sz="1700" dirty="0" err="1"/>
              <a:t>uniform</a:t>
            </a:r>
            <a:r>
              <a:rPr lang="it-IT" sz="1700" dirty="0"/>
              <a:t> e default). Infine vengono salvate le </a:t>
            </a:r>
            <a:r>
              <a:rPr lang="it-IT" sz="1700" dirty="0" err="1"/>
              <a:t>tuple</a:t>
            </a:r>
            <a:r>
              <a:rPr lang="it-IT" sz="1700" dirty="0"/>
              <a:t> (features, label) nei file .</a:t>
            </a:r>
            <a:r>
              <a:rPr lang="it-IT" sz="1700" dirty="0" err="1"/>
              <a:t>pkl</a:t>
            </a:r>
            <a:r>
              <a:rPr lang="it-IT" sz="1700" dirty="0"/>
              <a:t> con nomi del tipo «</a:t>
            </a:r>
            <a:r>
              <a:rPr lang="it-IT" sz="1700" dirty="0" err="1"/>
              <a:t>train</a:t>
            </a:r>
            <a:r>
              <a:rPr lang="it-IT" sz="1700" dirty="0"/>
              <a:t>/</a:t>
            </a:r>
            <a:r>
              <a:rPr lang="it-IT" sz="1700" dirty="0" err="1"/>
              <a:t>validation</a:t>
            </a:r>
            <a:r>
              <a:rPr lang="it-IT" sz="1700" dirty="0"/>
              <a:t>/</a:t>
            </a:r>
            <a:r>
              <a:rPr lang="it-IT" sz="1700" dirty="0" err="1"/>
              <a:t>test_set_default</a:t>
            </a:r>
            <a:r>
              <a:rPr lang="it-IT" sz="1700" dirty="0"/>
              <a:t>/</a:t>
            </a:r>
            <a:r>
              <a:rPr lang="it-IT" sz="1700" dirty="0" err="1"/>
              <a:t>uniform</a:t>
            </a:r>
            <a:r>
              <a:rPr lang="it-IT" sz="1700" dirty="0"/>
              <a:t>»</a:t>
            </a:r>
          </a:p>
        </p:txBody>
      </p:sp>
      <p:pic>
        <p:nvPicPr>
          <p:cNvPr id="5" name="Immagine 4" descr="Immagine che contiene testo, Viso umano, schermata, persona&#10;&#10;Il contenuto generato dall'IA potrebbe non essere corretto.">
            <a:extLst>
              <a:ext uri="{FF2B5EF4-FFF2-40B4-BE49-F238E27FC236}">
                <a16:creationId xmlns:a16="http://schemas.microsoft.com/office/drawing/2014/main" id="{9870FF3C-4B73-18A3-1D4F-3E14C5F9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91"/>
          <a:stretch/>
        </p:blipFill>
        <p:spPr>
          <a:xfrm>
            <a:off x="2877276" y="3429000"/>
            <a:ext cx="6991846" cy="2514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Model </a:t>
            </a:r>
            <a:r>
              <a:rPr lang="it-IT" dirty="0" err="1">
                <a:solidFill>
                  <a:srgbClr val="C00000"/>
                </a:solidFill>
              </a:rPr>
              <a:t>Selection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9496035" cy="3867538"/>
          </a:xfrm>
        </p:spPr>
        <p:txBody>
          <a:bodyPr rtlCol="0">
            <a:normAutofit fontScale="92500" lnSpcReduction="20000"/>
          </a:bodyPr>
          <a:lstStyle>
            <a:defPPr>
              <a:defRPr lang="it-IT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Nel file </a:t>
            </a:r>
            <a:r>
              <a:rPr lang="it-IT" b="1" dirty="0" err="1"/>
              <a:t>ModelSelectionTools</a:t>
            </a:r>
            <a:r>
              <a:rPr lang="it-IT" b="1" dirty="0"/>
              <a:t> </a:t>
            </a:r>
            <a:r>
              <a:rPr lang="it-IT" dirty="0"/>
              <a:t>sono presenti i metodi per l’addestramento e il test dei tre classificatori sui dati, trattati in modo differente:</a:t>
            </a:r>
          </a:p>
          <a:p>
            <a:pPr marL="1143000" lvl="1"/>
            <a:r>
              <a:rPr lang="it-IT" b="1" dirty="0" err="1"/>
              <a:t>load_dataset</a:t>
            </a:r>
            <a:r>
              <a:rPr lang="it-IT" b="1" dirty="0"/>
              <a:t>: </a:t>
            </a:r>
            <a:r>
              <a:rPr lang="it-IT" dirty="0"/>
              <a:t>metodo che carica </a:t>
            </a:r>
            <a:r>
              <a:rPr lang="it-IT" dirty="0" err="1"/>
              <a:t>train</a:t>
            </a:r>
            <a:r>
              <a:rPr lang="it-IT" dirty="0"/>
              <a:t>, </a:t>
            </a:r>
            <a:r>
              <a:rPr lang="it-IT" dirty="0" err="1"/>
              <a:t>validation</a:t>
            </a:r>
            <a:r>
              <a:rPr lang="it-IT" dirty="0"/>
              <a:t> e test set in una modalità di </a:t>
            </a:r>
            <a:r>
              <a:rPr lang="it-IT" dirty="0" err="1"/>
              <a:t>lbp</a:t>
            </a:r>
            <a:r>
              <a:rPr lang="it-IT" dirty="0"/>
              <a:t>. </a:t>
            </a:r>
          </a:p>
          <a:p>
            <a:pPr marL="1143000" lvl="1"/>
            <a:r>
              <a:rPr lang="it-IT" b="1" dirty="0" err="1"/>
              <a:t>preprocessData</a:t>
            </a:r>
            <a:r>
              <a:rPr lang="it-IT" b="1" dirty="0"/>
              <a:t>:</a:t>
            </a:r>
            <a:r>
              <a:rPr lang="it-IT" dirty="0"/>
              <a:t> utilizza lo </a:t>
            </a:r>
            <a:r>
              <a:rPr lang="it-IT" b="1" dirty="0" err="1"/>
              <a:t>StandardScaler</a:t>
            </a:r>
            <a:r>
              <a:rPr lang="it-IT" dirty="0"/>
              <a:t> di </a:t>
            </a:r>
            <a:r>
              <a:rPr lang="it-IT" dirty="0" err="1"/>
              <a:t>sklearn</a:t>
            </a:r>
            <a:r>
              <a:rPr lang="it-IT" dirty="0"/>
              <a:t> per standardizzare i tre set di features. Per farlo, media e varianza sono calcolati </a:t>
            </a:r>
            <a:r>
              <a:rPr lang="it-IT" b="1" dirty="0"/>
              <a:t>solo sul </a:t>
            </a:r>
            <a:r>
              <a:rPr lang="it-IT" b="1" dirty="0" err="1"/>
              <a:t>train</a:t>
            </a:r>
            <a:r>
              <a:rPr lang="it-IT" b="1" dirty="0"/>
              <a:t> set</a:t>
            </a:r>
            <a:r>
              <a:rPr lang="it-IT" dirty="0"/>
              <a:t>, e poi viene applicata la stessa trasformazione anche agli altri due set, poiché tutti i dati devono ricevere la stessa operazione di </a:t>
            </a:r>
            <a:r>
              <a:rPr lang="it-IT" dirty="0" err="1"/>
              <a:t>pre</a:t>
            </a:r>
            <a:r>
              <a:rPr lang="it-IT" dirty="0"/>
              <a:t>-processing con gli stessi valori. Il metodo restituisce anche lo </a:t>
            </a:r>
            <a:r>
              <a:rPr lang="it-IT" dirty="0" err="1"/>
              <a:t>scaler</a:t>
            </a:r>
            <a:r>
              <a:rPr lang="it-IT" dirty="0"/>
              <a:t> per il suo futuro eventuale utilizzo.</a:t>
            </a:r>
          </a:p>
          <a:p>
            <a:pPr marL="1143000" lvl="1"/>
            <a:r>
              <a:rPr lang="it-IT" b="1" dirty="0" err="1"/>
              <a:t>train_model</a:t>
            </a:r>
            <a:r>
              <a:rPr lang="it-IT" b="1" dirty="0"/>
              <a:t>: </a:t>
            </a:r>
            <a:r>
              <a:rPr lang="it-IT" dirty="0"/>
              <a:t>il metodo, in base al nome di un classificatore ed al </a:t>
            </a:r>
            <a:r>
              <a:rPr lang="it-IT" dirty="0" err="1"/>
              <a:t>train</a:t>
            </a:r>
            <a:r>
              <a:rPr lang="it-IT" dirty="0"/>
              <a:t> set, seleziona tra </a:t>
            </a:r>
            <a:r>
              <a:rPr lang="it-IT" dirty="0" err="1"/>
              <a:t>RandomForest</a:t>
            </a:r>
            <a:r>
              <a:rPr lang="it-IT" dirty="0"/>
              <a:t>, Regressione Logistica e Support </a:t>
            </a:r>
            <a:r>
              <a:rPr lang="it-IT" dirty="0" err="1"/>
              <a:t>Vector</a:t>
            </a:r>
            <a:r>
              <a:rPr lang="it-IT" dirty="0"/>
              <a:t> Machines, ed esegue il training restituendo il modello addestrato 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Model </a:t>
            </a:r>
            <a:r>
              <a:rPr lang="it-IT" dirty="0" err="1">
                <a:solidFill>
                  <a:srgbClr val="C00000"/>
                </a:solidFill>
              </a:rPr>
              <a:t>Selection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2066731"/>
            <a:ext cx="9289301" cy="38675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lvl="1"/>
            <a:r>
              <a:rPr lang="it-IT" b="1" dirty="0" err="1"/>
              <a:t>evaluateOnSet</a:t>
            </a:r>
            <a:r>
              <a:rPr lang="it-IT" b="1" dirty="0"/>
              <a:t>: </a:t>
            </a:r>
            <a:r>
              <a:rPr lang="it-IT" dirty="0"/>
              <a:t>metodo che utilizza un modello addestrato e un set di dati (</a:t>
            </a:r>
            <a:r>
              <a:rPr lang="it-IT" dirty="0" err="1"/>
              <a:t>validation</a:t>
            </a:r>
            <a:r>
              <a:rPr lang="it-IT" dirty="0"/>
              <a:t> oppure test) per valutare la performance del modello tramite </a:t>
            </a:r>
            <a:r>
              <a:rPr lang="it-IT" b="1" dirty="0" err="1"/>
              <a:t>balanced_accuracy_score</a:t>
            </a:r>
            <a:r>
              <a:rPr lang="it-IT" dirty="0"/>
              <a:t> e </a:t>
            </a:r>
            <a:r>
              <a:rPr lang="it-IT" b="1" dirty="0"/>
              <a:t>matrice di confusione</a:t>
            </a:r>
            <a:r>
              <a:rPr lang="it-IT" dirty="0"/>
              <a:t>. 	</a:t>
            </a:r>
          </a:p>
          <a:p>
            <a:r>
              <a:rPr lang="it-IT" dirty="0"/>
              <a:t>Nel file </a:t>
            </a:r>
            <a:r>
              <a:rPr lang="it-IT" b="1" dirty="0" err="1"/>
              <a:t>modelSelectionAndTest</a:t>
            </a:r>
            <a:r>
              <a:rPr lang="it-IT" dirty="0"/>
              <a:t> vengono prima caricati i due dataset e applicata la scalatura, successivamente vengono testate le </a:t>
            </a:r>
            <a:r>
              <a:rPr lang="it-IT" b="1" dirty="0"/>
              <a:t>12 configurazioni possibili </a:t>
            </a:r>
            <a:r>
              <a:rPr lang="it-IT" dirty="0"/>
              <a:t>con i tre classificatori, scaling True o False e modalità default oppure </a:t>
            </a:r>
            <a:r>
              <a:rPr lang="it-IT" dirty="0" err="1"/>
              <a:t>uniform</a:t>
            </a:r>
            <a:r>
              <a:rPr lang="it-IT" dirty="0"/>
              <a:t>. Per ogni addestramento viene valutata la performance sul </a:t>
            </a:r>
            <a:r>
              <a:rPr lang="it-IT" dirty="0" err="1"/>
              <a:t>validation</a:t>
            </a:r>
            <a:r>
              <a:rPr lang="it-IT" dirty="0"/>
              <a:t> set ed in base ai risultati viene aggiornato il </a:t>
            </a:r>
            <a:r>
              <a:rPr lang="it-IT" b="1" dirty="0" err="1"/>
              <a:t>best_model</a:t>
            </a:r>
            <a:r>
              <a:rPr lang="it-IT" dirty="0"/>
              <a:t>. Infine il miglior modello è valutato sul test set (scelto a seconda dello scaling e della modalità </a:t>
            </a:r>
            <a:r>
              <a:rPr lang="it-IT" dirty="0" err="1"/>
              <a:t>lbp</a:t>
            </a:r>
            <a:r>
              <a:rPr lang="it-IT" dirty="0"/>
              <a:t>) e poi salvato insieme allo </a:t>
            </a:r>
            <a:r>
              <a:rPr lang="it-IT" dirty="0" err="1"/>
              <a:t>scaler</a:t>
            </a:r>
            <a:r>
              <a:rPr lang="it-IT" dirty="0"/>
              <a:t> (se necessario) e alle informazioni sull’</a:t>
            </a:r>
            <a:r>
              <a:rPr lang="it-IT" dirty="0" err="1"/>
              <a:t>lbp</a:t>
            </a:r>
            <a:r>
              <a:rPr lang="it-IT" dirty="0"/>
              <a:t>.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40A65-39E7-778B-DD7E-06C9EA7E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42465-96C0-71C2-0C2B-EF6AB1DB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Classi sbilanciate e metrica di </a:t>
            </a:r>
            <a:r>
              <a:rPr lang="it-IT" dirty="0" err="1">
                <a:solidFill>
                  <a:srgbClr val="C00000"/>
                </a:solidFill>
              </a:rPr>
              <a:t>accuracy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D7A68F2-CB00-4E3A-2304-32C45F4E4F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2066731"/>
            <a:ext cx="9289301" cy="38675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457200" lvl="1" indent="0">
              <a:buNone/>
            </a:pPr>
            <a:r>
              <a:rPr lang="it-IT" dirty="0"/>
              <a:t>Il dataset utilizzato presenta 998 soggetti per le immagini deepfake e 5749 soggetti per le immagini </a:t>
            </a:r>
            <a:r>
              <a:rPr lang="it-IT" dirty="0" err="1"/>
              <a:t>real</a:t>
            </a:r>
            <a:r>
              <a:rPr lang="it-IT" dirty="0"/>
              <a:t>. In realtà, in media, per ogni soggetto deepfake sono presenti molte più immagini rispetto ad un soggetto </a:t>
            </a:r>
            <a:r>
              <a:rPr lang="it-IT" dirty="0" err="1"/>
              <a:t>real</a:t>
            </a:r>
            <a:r>
              <a:rPr lang="it-IT" dirty="0"/>
              <a:t>. Questo porta ad avere uno sbilanciamento del dataset, in cui sono prevalenti le immagini deepfake. Per questa ragione la </a:t>
            </a:r>
            <a:r>
              <a:rPr lang="it-IT" dirty="0" err="1"/>
              <a:t>accuracy</a:t>
            </a:r>
            <a:r>
              <a:rPr lang="it-IT" dirty="0"/>
              <a:t> utilizzata è la </a:t>
            </a:r>
            <a:r>
              <a:rPr lang="it-IT" b="1" dirty="0" err="1"/>
              <a:t>balanced_accuracy_score</a:t>
            </a:r>
            <a:r>
              <a:rPr lang="it-IT" b="1" dirty="0"/>
              <a:t> </a:t>
            </a:r>
            <a:r>
              <a:rPr lang="it-IT" dirty="0"/>
              <a:t>di </a:t>
            </a:r>
            <a:r>
              <a:rPr lang="it-IT" dirty="0" err="1"/>
              <a:t>sklearn</a:t>
            </a:r>
            <a:r>
              <a:rPr lang="it-IT" dirty="0"/>
              <a:t> che esegue la media tra le recall delle due classi.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4437E0-BD1D-3431-2EB3-1627B77AC6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EE5420-D8AD-BF93-3755-D57E2291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491" y="4780029"/>
            <a:ext cx="4359018" cy="70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23401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6_TF78544816_Win32" id="{91A1CCE9-030E-40B5-831F-58BD67D54739}" vid="{036E6CC0-ADE4-4042-BBC8-25856C71C5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moderna per conferenza</Template>
  <TotalTime>1093</TotalTime>
  <Words>1517</Words>
  <Application>Microsoft Office PowerPoint</Application>
  <PresentationFormat>Widescreen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Tisa Offc Serif Pro</vt:lpstr>
      <vt:lpstr>Univers Light</vt:lpstr>
      <vt:lpstr>Personalizzata</vt:lpstr>
      <vt:lpstr>Assignment 2: DeepFake Detection</vt:lpstr>
      <vt:lpstr>Obbiettivi</vt:lpstr>
      <vt:lpstr>Approccio utilizzato</vt:lpstr>
      <vt:lpstr>Preprocessing delle immagini</vt:lpstr>
      <vt:lpstr>Split del dataset ed estrazione delle features</vt:lpstr>
      <vt:lpstr>Split del dataset ed estrazione delle features</vt:lpstr>
      <vt:lpstr>Model Selection</vt:lpstr>
      <vt:lpstr>Model Selection</vt:lpstr>
      <vt:lpstr>Classi sbilanciate e metrica di accuracy</vt:lpstr>
      <vt:lpstr>Deploy del miglior modello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GIACOMO LOMBARDO</dc:creator>
  <cp:lastModifiedBy>GIACOMO LOMBARDO</cp:lastModifiedBy>
  <cp:revision>35</cp:revision>
  <dcterms:created xsi:type="dcterms:W3CDTF">2025-03-26T17:32:06Z</dcterms:created>
  <dcterms:modified xsi:type="dcterms:W3CDTF">2025-05-14T20:32:32Z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