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22" r:id="rId5"/>
    <p:sldId id="321" r:id="rId6"/>
    <p:sldId id="318" r:id="rId7"/>
    <p:sldId id="316" r:id="rId8"/>
    <p:sldId id="315" r:id="rId9"/>
    <p:sldId id="314" r:id="rId10"/>
    <p:sldId id="313" r:id="rId11"/>
    <p:sldId id="312" r:id="rId12"/>
    <p:sldId id="327" r:id="rId13"/>
    <p:sldId id="311" r:id="rId14"/>
    <p:sldId id="310" r:id="rId15"/>
    <p:sldId id="323" r:id="rId16"/>
    <p:sldId id="325" r:id="rId17"/>
    <p:sldId id="328" r:id="rId18"/>
    <p:sldId id="326" r:id="rId1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5B8BF"/>
    <a:srgbClr val="5869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388" autoAdjust="0"/>
  </p:normalViewPr>
  <p:slideViewPr>
    <p:cSldViewPr snapToGrid="0">
      <p:cViewPr varScale="1">
        <p:scale>
          <a:sx n="96" d="100"/>
          <a:sy n="96" d="100"/>
        </p:scale>
        <p:origin x="86" y="91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882" y="14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B300E704-4367-44E8-9590-2A22431AB6DD}" type="datetime1">
              <a:rPr lang="it-IT" smtClean="0"/>
              <a:t>13/05/2025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00AC623C-86E0-4A85-83FB-F4A716956FD4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17F87BE5-2980-4625-A178-ED4EDB0DF570}" type="datetime1">
              <a:rPr lang="it-IT" smtClean="0"/>
              <a:t>13/05/2025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C37D7554-D10C-4E29-B8E6-BB7111FA614F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12342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380399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641640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AB878-C260-8A3D-FE3E-E744062D0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8F231F8-AD71-3A64-4696-38C4CBC892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AF5973A-2C0E-B9C6-8CC6-C8AA6A268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1D8C6A-1743-44C9-1340-65FFA8C2E7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441647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9C8BF-BC2F-6964-406B-569363EE9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77BE491-529B-F30A-8989-748F46E872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804E42-AE90-E751-753E-5AD06A0FB9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E37ABC-27C3-F487-D9CE-769B395A1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47673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A386B-BC7D-2247-2FCA-BCC132DC1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E51F7E-12E0-C1BE-0327-C627AECF1C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0D8162-09D1-C440-7773-4A3475B6A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AA1436-7CD1-AAF3-7193-4E31B00DE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226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2884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23503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419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81408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8735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103116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5629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25341-EA79-9182-E8BB-F6B9F0DE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2C099E6-CCFD-50AB-8633-93A23BC9B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0FC184-60C5-70CE-B470-DC1A8BD8D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2AF8C8-3DB6-C6D2-1AAA-B7A38DAEE3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37D7554-D10C-4E29-B8E6-BB7111FA614F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48082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i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4" name="Segnaposto tabella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 rtlCol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lang="it-IT" sz="2000"/>
            </a:lvl1pPr>
            <a:lvl2pPr>
              <a:lnSpc>
                <a:spcPct val="100000"/>
              </a:lnSpc>
              <a:spcAft>
                <a:spcPts val="600"/>
              </a:spcAft>
              <a:defRPr lang="it-IT"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lang="it-IT" sz="2000"/>
            </a:lvl3pPr>
            <a:lvl4pPr>
              <a:lnSpc>
                <a:spcPct val="100000"/>
              </a:lnSpc>
              <a:spcAft>
                <a:spcPts val="1200"/>
              </a:spcAft>
              <a:defRPr lang="it-IT" sz="2000"/>
            </a:lvl4pPr>
            <a:lvl5pPr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contenuto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abella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zi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rtlCol="0" anchor="b">
            <a:normAutofit/>
          </a:bodyPr>
          <a:lstStyle>
            <a:lvl1pPr>
              <a:defRPr lang="it-IT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rtlCol="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lang="it-IT"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rtlCol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4E9F5D75-1D8F-F695-81F8-4A6D0C6782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immagin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sottotitolo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rtlCol="0" anchor="b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 rtlCol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tangolo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rtlCol="0" anchor="b"/>
          <a:lstStyle>
            <a:lvl1pPr algn="ctr">
              <a:defRPr lang="it-IT">
                <a:solidFill>
                  <a:schemeClr val="bg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9" name="Segnaposto testo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it-IT"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 rtl="0"/>
            <a:r>
              <a:rPr lang="it-IT"/>
              <a:t>Fare clic per inserire il sottotitolo</a:t>
            </a:r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2" name="Segnaposto contenuto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ntenuti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4" name="Segnaposto contenuto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 rtlCol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lang="it-IT"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lang="it-IT"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lang="it-IT"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lang="it-IT"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numero diapositiva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12" name="Segnaposto contenuto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lang="it-IT"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20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2" name="Segnaposto numero diapositiva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fld id="{18D65601-5AE2-46FC-B138-694DDD2B510D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image.org/docs/0.24.x/auto_examples/features_detection/plot_local_binary_pattern.html" TargetMode="External"/><Relationship Id="rId2" Type="http://schemas.openxmlformats.org/officeDocument/2006/relationships/hyperlink" Target="https://scikit-learn.org/stable/modules/model_evaluation.html#balanced-accuracy-scor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aihalapathirana.medium.com/understanding-the-local-binary-pattern-lbp-a-powerful-method-for-texture-analysis-in-computer-4fb55b3ed8b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615" y="690511"/>
            <a:ext cx="6590934" cy="5253089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/>
              <a:t>Assignment</a:t>
            </a:r>
            <a:r>
              <a:rPr lang="it-IT" dirty="0"/>
              <a:t> 2:</a:t>
            </a:r>
            <a:br>
              <a:rPr lang="it-IT" dirty="0"/>
            </a:br>
            <a:r>
              <a:rPr lang="it-IT" dirty="0" err="1"/>
              <a:t>DeepFake</a:t>
            </a:r>
            <a:r>
              <a:rPr lang="it-IT" dirty="0"/>
              <a:t> </a:t>
            </a:r>
            <a:r>
              <a:rPr lang="it-IT" dirty="0" err="1"/>
              <a:t>Detection</a:t>
            </a:r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9E30662-9B1C-FFB5-C02A-EA4A380CF022}"/>
              </a:ext>
            </a:extLst>
          </p:cNvPr>
          <p:cNvSpPr txBox="1"/>
          <p:nvPr/>
        </p:nvSpPr>
        <p:spPr>
          <a:xfrm>
            <a:off x="7908549" y="5295483"/>
            <a:ext cx="2965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Giacomo Lombardo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CA7BF639-9897-7AC5-9AE9-B87BE1DE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rgbClr val="C00000"/>
                </a:solidFill>
              </a:rPr>
              <a:t>Deploy</a:t>
            </a:r>
            <a:r>
              <a:rPr lang="it-IT" dirty="0">
                <a:solidFill>
                  <a:srgbClr val="C00000"/>
                </a:solidFill>
              </a:rPr>
              <a:t> del miglior modello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D444EDC2-BFBF-920F-CB70-9AF7324660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10</a:t>
            </a:fld>
            <a:endParaRPr lang="it-IT" dirty="0"/>
          </a:p>
        </p:txBody>
      </p:sp>
      <p:sp>
        <p:nvSpPr>
          <p:cNvPr id="7" name="Segnaposto contenuto 5">
            <a:extLst>
              <a:ext uri="{FF2B5EF4-FFF2-40B4-BE49-F238E27FC236}">
                <a16:creationId xmlns:a16="http://schemas.microsoft.com/office/drawing/2014/main" id="{34B41DB1-4464-E29A-0D15-59AA6E39E423}"/>
              </a:ext>
            </a:extLst>
          </p:cNvPr>
          <p:cNvSpPr txBox="1">
            <a:spLocks/>
          </p:cNvSpPr>
          <p:nvPr/>
        </p:nvSpPr>
        <p:spPr>
          <a:xfrm>
            <a:off x="1151119" y="1791232"/>
            <a:ext cx="9889760" cy="1960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it-IT" sz="2000" dirty="0"/>
              <a:t>Tramite il file </a:t>
            </a:r>
            <a:r>
              <a:rPr lang="it-IT" sz="2000" b="1" dirty="0" err="1"/>
              <a:t>deploy</a:t>
            </a:r>
            <a:r>
              <a:rPr lang="it-IT" sz="2000" dirty="0"/>
              <a:t> è possibile utilizzare il modello addestrato specificando il percorso di un immagine. È possibile specificate allo script </a:t>
            </a:r>
            <a:r>
              <a:rPr lang="it-IT" sz="2000" b="1" dirty="0"/>
              <a:t>se applicare il </a:t>
            </a:r>
            <a:r>
              <a:rPr lang="it-IT" sz="2000" b="1" dirty="0" err="1"/>
              <a:t>crop</a:t>
            </a:r>
            <a:r>
              <a:rPr lang="it-IT" sz="2000" dirty="0"/>
              <a:t>, dato che le immagini deepfake sono già </a:t>
            </a:r>
            <a:r>
              <a:rPr lang="it-IT" sz="2000" dirty="0" err="1"/>
              <a:t>croppate</a:t>
            </a:r>
            <a:r>
              <a:rPr lang="it-IT" sz="2000" dirty="0"/>
              <a:t> e la ripetizione della procedura inficia negativamente sulla predizione. Vengono mostrati i risultati, insieme all’immagine </a:t>
            </a:r>
            <a:r>
              <a:rPr lang="it-IT" sz="2000" dirty="0" err="1"/>
              <a:t>preprocessata</a:t>
            </a:r>
            <a:r>
              <a:rPr lang="it-IT" sz="2000" dirty="0"/>
              <a:t>, quella </a:t>
            </a:r>
            <a:r>
              <a:rPr lang="it-IT" sz="2000" dirty="0" err="1"/>
              <a:t>lbp</a:t>
            </a:r>
            <a:r>
              <a:rPr lang="it-IT" sz="2000" dirty="0"/>
              <a:t> e l’istogramma corrispondente. Di seguito un esempio:</a:t>
            </a:r>
            <a:endParaRPr lang="it-IT" sz="2000" b="1" dirty="0"/>
          </a:p>
        </p:txBody>
      </p:sp>
      <p:pic>
        <p:nvPicPr>
          <p:cNvPr id="6" name="Immagine 5" descr="Immagine che contiene Viso umano, schermata, testo, persona&#10;&#10;Il contenuto generato dall'IA potrebbe non essere corretto.">
            <a:extLst>
              <a:ext uri="{FF2B5EF4-FFF2-40B4-BE49-F238E27FC236}">
                <a16:creationId xmlns:a16="http://schemas.microsoft.com/office/drawing/2014/main" id="{FAFCD8FC-2B70-9AA3-2983-D2678E50C4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769"/>
          <a:stretch/>
        </p:blipFill>
        <p:spPr>
          <a:xfrm>
            <a:off x="2396785" y="3560893"/>
            <a:ext cx="7398430" cy="26529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23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8A2E0B30-EE06-A550-DEF0-B69F65738F9F}"/>
              </a:ext>
            </a:extLst>
          </p:cNvPr>
          <p:cNvSpPr txBox="1"/>
          <p:nvPr/>
        </p:nvSpPr>
        <p:spPr>
          <a:xfrm>
            <a:off x="3299791" y="166573"/>
            <a:ext cx="58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Risultati dei modelli sul </a:t>
            </a:r>
            <a:r>
              <a:rPr lang="it-IT" sz="2400" b="1" dirty="0" err="1">
                <a:solidFill>
                  <a:srgbClr val="C00000"/>
                </a:solidFill>
                <a:latin typeface="+mj-lt"/>
                <a:ea typeface="+mj-ea"/>
                <a:cs typeface="+mj-cs"/>
              </a:rPr>
              <a:t>validation</a:t>
            </a:r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 set</a:t>
            </a:r>
          </a:p>
        </p:txBody>
      </p:sp>
      <p:graphicFrame>
        <p:nvGraphicFramePr>
          <p:cNvPr id="2" name="Tabella 1">
            <a:extLst>
              <a:ext uri="{FF2B5EF4-FFF2-40B4-BE49-F238E27FC236}">
                <a16:creationId xmlns:a16="http://schemas.microsoft.com/office/drawing/2014/main" id="{B7A1957F-CC82-9747-A238-4591CB5193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16609"/>
              </p:ext>
            </p:extLst>
          </p:nvPr>
        </p:nvGraphicFramePr>
        <p:xfrm>
          <a:off x="1938350" y="926401"/>
          <a:ext cx="8590944" cy="18542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1718189">
                  <a:extLst>
                    <a:ext uri="{9D8B030D-6E8A-4147-A177-3AD203B41FA5}">
                      <a16:colId xmlns:a16="http://schemas.microsoft.com/office/drawing/2014/main" val="1295860764"/>
                    </a:ext>
                  </a:extLst>
                </a:gridCol>
                <a:gridCol w="1874133">
                  <a:extLst>
                    <a:ext uri="{9D8B030D-6E8A-4147-A177-3AD203B41FA5}">
                      <a16:colId xmlns:a16="http://schemas.microsoft.com/office/drawing/2014/main" val="1254983671"/>
                    </a:ext>
                  </a:extLst>
                </a:gridCol>
                <a:gridCol w="1562244">
                  <a:extLst>
                    <a:ext uri="{9D8B030D-6E8A-4147-A177-3AD203B41FA5}">
                      <a16:colId xmlns:a16="http://schemas.microsoft.com/office/drawing/2014/main" val="3624668158"/>
                    </a:ext>
                  </a:extLst>
                </a:gridCol>
                <a:gridCol w="1718189">
                  <a:extLst>
                    <a:ext uri="{9D8B030D-6E8A-4147-A177-3AD203B41FA5}">
                      <a16:colId xmlns:a16="http://schemas.microsoft.com/office/drawing/2014/main" val="2544076166"/>
                    </a:ext>
                  </a:extLst>
                </a:gridCol>
                <a:gridCol w="1718189">
                  <a:extLst>
                    <a:ext uri="{9D8B030D-6E8A-4147-A177-3AD203B41FA5}">
                      <a16:colId xmlns:a16="http://schemas.microsoft.com/office/drawing/2014/main" val="27164539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Standardization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Acc. RF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800" b="1" kern="1200" dirty="0">
                          <a:solidFill>
                            <a:schemeClr val="tx1"/>
                          </a:solidFill>
                        </a:rPr>
                        <a:t>Acc. LR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</a:rPr>
                        <a:t>Acc. </a:t>
                      </a:r>
                      <a:r>
                        <a:rPr lang="it-IT" sz="1800" b="1" kern="1200" dirty="0" err="1">
                          <a:solidFill>
                            <a:schemeClr val="tx1"/>
                          </a:solidFill>
                        </a:rPr>
                        <a:t>linearSVC</a:t>
                      </a:r>
                      <a:endParaRPr lang="it-IT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339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LBP-</a:t>
                      </a:r>
                      <a:r>
                        <a:rPr lang="it-IT" dirty="0" err="1">
                          <a:solidFill>
                            <a:schemeClr val="tx1"/>
                          </a:solidFill>
                        </a:rPr>
                        <a:t>uniform</a:t>
                      </a:r>
                      <a:endParaRPr lang="it-IT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98.81%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98.94%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98.95%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9459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</a:t>
                      </a:r>
                      <a:r>
                        <a:rPr lang="it-IT" sz="1800" kern="1200" dirty="0" err="1">
                          <a:solidFill>
                            <a:schemeClr val="tx1"/>
                          </a:solidFill>
                        </a:rPr>
                        <a:t>uniform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96.92%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97.50%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20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LBP-default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92.53%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90.10%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90.12%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411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LBP-default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kern="1200" dirty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it-IT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92.56%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>
                          <a:solidFill>
                            <a:schemeClr val="tx1"/>
                          </a:solidFill>
                        </a:rPr>
                        <a:t>50.00%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91119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7EC2E41D-F2DD-7768-611D-D82082884EC0}"/>
              </a:ext>
            </a:extLst>
          </p:cNvPr>
          <p:cNvSpPr txBox="1"/>
          <p:nvPr/>
        </p:nvSpPr>
        <p:spPr>
          <a:xfrm>
            <a:off x="1486893" y="3182131"/>
            <a:ext cx="94938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Tutti i risultati sono stati ottenuti con </a:t>
            </a:r>
            <a:r>
              <a:rPr lang="it-IT" b="1" dirty="0" err="1"/>
              <a:t>iperparametri</a:t>
            </a:r>
            <a:r>
              <a:rPr lang="it-IT" b="1" dirty="0"/>
              <a:t> di default </a:t>
            </a:r>
            <a:r>
              <a:rPr lang="it-IT" dirty="0"/>
              <a:t>dei modelli. Il miglior modello è risultato il </a:t>
            </a:r>
            <a:r>
              <a:rPr lang="it-IT" b="1" dirty="0" err="1"/>
              <a:t>LinearSVC</a:t>
            </a:r>
            <a:r>
              <a:rPr lang="it-IT" dirty="0"/>
              <a:t>, a causa della sua ottima accuratezza con </a:t>
            </a:r>
            <a:r>
              <a:rPr lang="it-IT" b="1" dirty="0"/>
              <a:t>features </a:t>
            </a:r>
            <a:r>
              <a:rPr lang="it-IT" b="1" dirty="0" err="1"/>
              <a:t>uniform</a:t>
            </a:r>
            <a:r>
              <a:rPr lang="it-IT" b="1" dirty="0"/>
              <a:t>, </a:t>
            </a:r>
            <a:r>
              <a:rPr lang="it-IT" dirty="0"/>
              <a:t>ma quasi a parimerito con la regressione lineare</a:t>
            </a:r>
            <a:r>
              <a:rPr lang="it-IT" b="1" dirty="0"/>
              <a:t>.</a:t>
            </a:r>
          </a:p>
          <a:p>
            <a:r>
              <a:rPr lang="it-IT" dirty="0"/>
              <a:t>Il </a:t>
            </a:r>
            <a:r>
              <a:rPr lang="it-IT" b="1" dirty="0" err="1"/>
              <a:t>RandomForest</a:t>
            </a:r>
            <a:r>
              <a:rPr lang="it-IT" dirty="0"/>
              <a:t>, a causa della natura stocastica del suo addestramento, varia leggermente la propria </a:t>
            </a:r>
            <a:r>
              <a:rPr lang="it-IT" dirty="0" err="1"/>
              <a:t>accuracy</a:t>
            </a:r>
            <a:r>
              <a:rPr lang="it-IT" dirty="0"/>
              <a:t> e, in rari casi, supera il </a:t>
            </a:r>
            <a:r>
              <a:rPr lang="it-IT" dirty="0" err="1"/>
              <a:t>LinearSVC</a:t>
            </a:r>
            <a:r>
              <a:rPr lang="it-IT" dirty="0"/>
              <a:t>.</a:t>
            </a:r>
            <a:r>
              <a:rPr lang="it-IT" b="1" dirty="0"/>
              <a:t> </a:t>
            </a:r>
          </a:p>
          <a:p>
            <a:r>
              <a:rPr lang="it-IT" dirty="0"/>
              <a:t>Risulta che le </a:t>
            </a:r>
            <a:r>
              <a:rPr lang="it-IT" b="1" dirty="0"/>
              <a:t>features default siano state molto meno efficaci </a:t>
            </a:r>
            <a:r>
              <a:rPr lang="it-IT" dirty="0"/>
              <a:t>rispetto a quelle </a:t>
            </a:r>
            <a:r>
              <a:rPr lang="it-IT" dirty="0" err="1"/>
              <a:t>uniform</a:t>
            </a:r>
            <a:r>
              <a:rPr lang="it-IT" dirty="0"/>
              <a:t> in tutti i casi. In particolare, senza scaling, solo il Random </a:t>
            </a:r>
            <a:r>
              <a:rPr lang="it-IT" dirty="0" err="1"/>
              <a:t>Forest</a:t>
            </a:r>
            <a:r>
              <a:rPr lang="it-IT" dirty="0"/>
              <a:t> riesce realmente ad apprendere.</a:t>
            </a:r>
          </a:p>
          <a:p>
            <a:r>
              <a:rPr lang="it-IT" dirty="0"/>
              <a:t>Per quanto riguarda la </a:t>
            </a:r>
            <a:r>
              <a:rPr lang="it-IT" b="1" dirty="0"/>
              <a:t>standardizzazione</a:t>
            </a:r>
            <a:r>
              <a:rPr lang="it-IT" dirty="0"/>
              <a:t>, il suo effetto positivo sull’</a:t>
            </a:r>
            <a:r>
              <a:rPr lang="it-IT" dirty="0" err="1"/>
              <a:t>accuracy</a:t>
            </a:r>
            <a:r>
              <a:rPr lang="it-IT" dirty="0"/>
              <a:t> è visibile per tutti i modelli tranne il Random </a:t>
            </a:r>
            <a:r>
              <a:rPr lang="it-IT" dirty="0" err="1"/>
              <a:t>Forest</a:t>
            </a:r>
            <a:r>
              <a:rPr lang="it-IT" dirty="0"/>
              <a:t>, noto per non essere affetto in alcun modo dalla scala dei dati.</a:t>
            </a:r>
          </a:p>
        </p:txBody>
      </p:sp>
    </p:spTree>
    <p:extLst>
      <p:ext uri="{BB962C8B-B14F-4D97-AF65-F5344CB8AC3E}">
        <p14:creationId xmlns:p14="http://schemas.microsoft.com/office/powerpoint/2010/main" val="704370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D2A3D-B9AA-3E01-4C0A-F9088B27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BA3D11A5-78AF-DD0F-13EC-3B8743A934FB}"/>
              </a:ext>
            </a:extLst>
          </p:cNvPr>
          <p:cNvSpPr txBox="1"/>
          <p:nvPr/>
        </p:nvSpPr>
        <p:spPr>
          <a:xfrm>
            <a:off x="3116909" y="232082"/>
            <a:ext cx="623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>
                <a:solidFill>
                  <a:srgbClr val="C00000"/>
                </a:solidFill>
                <a:latin typeface="+mj-lt"/>
                <a:ea typeface="+mj-ea"/>
                <a:cs typeface="+mj-cs"/>
              </a:rPr>
              <a:t>Risultati del miglior modello sul test set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67D6F842-607E-6DD6-22D4-CDE4BF898595}"/>
              </a:ext>
            </a:extLst>
          </p:cNvPr>
          <p:cNvSpPr txBox="1"/>
          <p:nvPr/>
        </p:nvSpPr>
        <p:spPr>
          <a:xfrm>
            <a:off x="1486893" y="756983"/>
            <a:ext cx="94938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modello selezionato ha totalizzato una </a:t>
            </a:r>
            <a:r>
              <a:rPr lang="it-IT" b="1" dirty="0"/>
              <a:t>accuratezza del 99.04% sul test set</a:t>
            </a:r>
            <a:r>
              <a:rPr lang="it-IT" dirty="0"/>
              <a:t>, con la seguente matrice di confusione. Questi buoni risultati sono sicuramente sintomo di un </a:t>
            </a:r>
            <a:r>
              <a:rPr lang="it-IT" b="1" dirty="0"/>
              <a:t>dataset piuttosto semplice</a:t>
            </a:r>
            <a:r>
              <a:rPr lang="it-IT" dirty="0"/>
              <a:t>, e non è assolutamente garantito (anzi è fortemente improbabile) che le performance su immagini deepfake, generate con moderne tecniche di intelligenza artificiale, vengano correttamente classificate. </a:t>
            </a:r>
          </a:p>
        </p:txBody>
      </p:sp>
      <p:pic>
        <p:nvPicPr>
          <p:cNvPr id="11" name="Immagine 10" descr="Immagine che contiene testo, schermata, diagramma, numero&#10;&#10;Il contenuto generato dall'IA potrebbe non essere corretto.">
            <a:extLst>
              <a:ext uri="{FF2B5EF4-FFF2-40B4-BE49-F238E27FC236}">
                <a16:creationId xmlns:a16="http://schemas.microsoft.com/office/drawing/2014/main" id="{BAB16015-340D-B4CA-3CCA-50744199D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198" y="2459315"/>
            <a:ext cx="4855603" cy="36417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142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B5035-0B3D-EB68-B7C2-153693D42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FAD8AAF6-2DF6-FD33-4BDB-BF17C202009B}"/>
              </a:ext>
            </a:extLst>
          </p:cNvPr>
          <p:cNvSpPr txBox="1"/>
          <p:nvPr/>
        </p:nvSpPr>
        <p:spPr>
          <a:xfrm>
            <a:off x="3073179" y="238218"/>
            <a:ext cx="6045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Esempi di </a:t>
            </a:r>
            <a:r>
              <a:rPr lang="it-IT" sz="24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deploy</a:t>
            </a:r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con immagini del dataset</a:t>
            </a:r>
          </a:p>
        </p:txBody>
      </p:sp>
      <p:pic>
        <p:nvPicPr>
          <p:cNvPr id="8" name="Immagine 7" descr="Immagine che contiene testo, Viso umano, schermata, persona&#10;&#10;Il contenuto generato dall'IA potrebbe non essere corretto.">
            <a:extLst>
              <a:ext uri="{FF2B5EF4-FFF2-40B4-BE49-F238E27FC236}">
                <a16:creationId xmlns:a16="http://schemas.microsoft.com/office/drawing/2014/main" id="{BA78243A-D4C7-5209-7BE9-D717895F5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2967" y="3986270"/>
            <a:ext cx="6991846" cy="26891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Immagine 9" descr="Immagine che contiene schermata, Viso umano, testo, persona&#10;&#10;Il contenuto generato dall'IA potrebbe non essere corretto.">
            <a:extLst>
              <a:ext uri="{FF2B5EF4-FFF2-40B4-BE49-F238E27FC236}">
                <a16:creationId xmlns:a16="http://schemas.microsoft.com/office/drawing/2014/main" id="{FA449296-B5FB-A379-AF48-947469974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661" y="998491"/>
            <a:ext cx="6991846" cy="26891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50552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F2720-7FD2-0964-2382-6CE39B43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12D0EBCA-B83C-0C06-590C-CA5AE1C9E460}"/>
              </a:ext>
            </a:extLst>
          </p:cNvPr>
          <p:cNvSpPr txBox="1"/>
          <p:nvPr/>
        </p:nvSpPr>
        <p:spPr>
          <a:xfrm>
            <a:off x="3299790" y="174524"/>
            <a:ext cx="5868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Commento finale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914A38F-6B23-535D-6292-937ECAB7D711}"/>
              </a:ext>
            </a:extLst>
          </p:cNvPr>
          <p:cNvSpPr txBox="1"/>
          <p:nvPr/>
        </p:nvSpPr>
        <p:spPr>
          <a:xfrm>
            <a:off x="1582307" y="930302"/>
            <a:ext cx="930302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PRO: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 risultati ottenuti dai classificatori sono stati ottimi nella maggioranza dei casi.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 sbilanciamento delle classi non sembra aver influito sulla classificazione (probabilmente a causa dell’abbondanza di campioni in entrambe le classi, e a causa del rapporto simile nei set).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risultante dovrebbe risultare piuttosto robusto alla rotazione e alle differenze in termini di illuminazione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Utilizzando la normalizzazione dell’istogramma ad una densità non è necessario effettuare il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resizing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delle immagini, evitando così la perdita di informazioni utile.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r>
              <a:rPr lang="it-IT" b="1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CONTRO: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dataset di immagini deepfake avrebbe dovuto contenere immagini ottenute con varie tecniche, anche più moderne.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ottenuto risulta molto sensibile alla scala (soprattutto per i deepfake).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crop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delle immagini reali non è sempre perfetto, a causa delle performance altalenanti del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CascadeClassifier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Il modello è molto sensibile al rumore (questo deriva dall’utilizzo di LBP) ma introducendo del 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blurring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si perdono informazioni e l’</a:t>
            </a:r>
            <a:r>
              <a:rPr lang="it-IT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it-IT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ne risente.</a:t>
            </a:r>
          </a:p>
        </p:txBody>
      </p:sp>
    </p:spTree>
    <p:extLst>
      <p:ext uri="{BB962C8B-B14F-4D97-AF65-F5344CB8AC3E}">
        <p14:creationId xmlns:p14="http://schemas.microsoft.com/office/powerpoint/2010/main" val="664086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A4359BA-B687-D3FE-1A17-6EF7BC95F29A}"/>
              </a:ext>
            </a:extLst>
          </p:cNvPr>
          <p:cNvSpPr txBox="1"/>
          <p:nvPr/>
        </p:nvSpPr>
        <p:spPr>
          <a:xfrm>
            <a:off x="3722536" y="246490"/>
            <a:ext cx="4746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Sitografia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33D9D15-CD2A-BCBC-B801-92D0129F7F18}"/>
              </a:ext>
            </a:extLst>
          </p:cNvPr>
          <p:cNvSpPr txBox="1"/>
          <p:nvPr/>
        </p:nvSpPr>
        <p:spPr>
          <a:xfrm>
            <a:off x="2146852" y="1423283"/>
            <a:ext cx="83647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https://scikit-learn.org/stable/modules/model_evaluation.html#balanced-accuracy-score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la metrica di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accuracy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https://scikit-image.org/docs/0.24.x/auto_examples/features_detection/plot_local_binary_pattern.html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il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local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binary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pattern di </a:t>
            </a:r>
            <a:r>
              <a:rPr lang="it-IT" sz="20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skimage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https://aihalapathirana.medium.com/understanding-the-local-binary-pattern-lbp-a-powerful-method-for-texture-analysis-in-computer-4fb55b3ed8b8</a:t>
            </a:r>
            <a:r>
              <a:rPr lang="it-IT" sz="20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(per le caratteristiche di LBP)</a:t>
            </a:r>
          </a:p>
          <a:p>
            <a:pPr indent="-285750">
              <a:buFont typeface="Arial" panose="020B0604020202020204" pitchFamily="34" charset="0"/>
              <a:buChar char="•"/>
            </a:pPr>
            <a:endParaRPr lang="it-IT" sz="20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5374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5583" y="737115"/>
            <a:ext cx="4640418" cy="540709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Obbiettivi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88461" y="737115"/>
            <a:ext cx="4449712" cy="5407091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Utilizzare un dataset di immagini reali/deepfake per addestrare un classificatore.</a:t>
            </a:r>
          </a:p>
          <a:p>
            <a:pPr rtl="0"/>
            <a:r>
              <a:rPr lang="it-IT" dirty="0"/>
              <a:t>Estrarre features attraverso la tecnica del Local </a:t>
            </a:r>
            <a:r>
              <a:rPr lang="it-IT" dirty="0" err="1"/>
              <a:t>Binary</a:t>
            </a:r>
            <a:r>
              <a:rPr lang="it-IT" dirty="0"/>
              <a:t> Pattern.</a:t>
            </a:r>
          </a:p>
          <a:p>
            <a:pPr rtl="0"/>
            <a:r>
              <a:rPr lang="it-IT" dirty="0"/>
              <a:t>Effettuare model </a:t>
            </a:r>
            <a:r>
              <a:rPr lang="it-IT" dirty="0" err="1"/>
              <a:t>selection</a:t>
            </a:r>
            <a:r>
              <a:rPr lang="it-IT" dirty="0"/>
              <a:t> tra 12 possibili combinazioni di modelli, features e scaling.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5" y="503852"/>
            <a:ext cx="9150675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Approccio utilizzato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8538578" cy="4119463"/>
          </a:xfrm>
        </p:spPr>
        <p:txBody>
          <a:bodyPr rtlCol="0"/>
          <a:lstStyle>
            <a:defPPr>
              <a:defRPr lang="it-IT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it-IT" dirty="0" err="1"/>
              <a:t>Preprocessing</a:t>
            </a:r>
            <a:r>
              <a:rPr lang="it-IT" dirty="0"/>
              <a:t> delle immagini appartenenti al dataset.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Splitting dei soggetti ed estrazione delle features con Local </a:t>
            </a:r>
            <a:r>
              <a:rPr lang="it-IT" dirty="0" err="1"/>
              <a:t>Binary</a:t>
            </a:r>
            <a:r>
              <a:rPr lang="it-IT" dirty="0"/>
              <a:t> Pattern in due modalità differenti.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Addestramento di tre classificatori con e senza scaling sulle due tipologie di features.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Selezione del modello che ha performato meglio sul </a:t>
            </a:r>
            <a:r>
              <a:rPr lang="it-IT" dirty="0" err="1"/>
              <a:t>validation</a:t>
            </a:r>
            <a:r>
              <a:rPr lang="it-IT" dirty="0"/>
              <a:t> set.</a:t>
            </a:r>
          </a:p>
          <a:p>
            <a:pPr marL="457200" indent="-457200" rtl="0">
              <a:buFont typeface="+mj-lt"/>
              <a:buAutoNum type="arabicPeriod"/>
            </a:pPr>
            <a:r>
              <a:rPr lang="it-IT" dirty="0"/>
              <a:t>Produzione della matrice di confusione e verifica dell’accuratezza sul test set.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 err="1">
                <a:solidFill>
                  <a:srgbClr val="C00000"/>
                </a:solidFill>
              </a:rPr>
              <a:t>Preprocessing</a:t>
            </a:r>
            <a:r>
              <a:rPr lang="it-IT" dirty="0">
                <a:solidFill>
                  <a:srgbClr val="C00000"/>
                </a:solidFill>
              </a:rPr>
              <a:t> delle immagini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92C90C5-5198-C255-02F9-1608AA49E08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196427" y="2057401"/>
            <a:ext cx="5933849" cy="4119463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 rtl="0"/>
            <a:r>
              <a:rPr lang="it-IT" sz="1600" dirty="0"/>
              <a:t>Nel file </a:t>
            </a:r>
            <a:r>
              <a:rPr lang="it-IT" sz="1600" b="1" dirty="0" err="1"/>
              <a:t>prepare_dataset</a:t>
            </a:r>
            <a:r>
              <a:rPr lang="it-IT" sz="1600" b="1" dirty="0"/>
              <a:t> </a:t>
            </a:r>
            <a:r>
              <a:rPr lang="it-IT" sz="1600" dirty="0"/>
              <a:t>il codice preleva, tramite </a:t>
            </a:r>
            <a:r>
              <a:rPr lang="it-IT" sz="1600" dirty="0" err="1"/>
              <a:t>liberia</a:t>
            </a:r>
            <a:r>
              <a:rPr lang="it-IT" sz="1600" dirty="0"/>
              <a:t> </a:t>
            </a:r>
            <a:r>
              <a:rPr lang="it-IT" sz="1600" dirty="0" err="1"/>
              <a:t>os</a:t>
            </a:r>
            <a:r>
              <a:rPr lang="it-IT" sz="1600" dirty="0"/>
              <a:t> di </a:t>
            </a:r>
            <a:r>
              <a:rPr lang="it-IT" sz="1600" dirty="0" err="1"/>
              <a:t>python</a:t>
            </a:r>
            <a:r>
              <a:rPr lang="it-IT" sz="1600" dirty="0"/>
              <a:t>, tutte le cartelle relative ai soggetti </a:t>
            </a:r>
            <a:r>
              <a:rPr lang="it-IT" sz="1600" dirty="0" err="1"/>
              <a:t>real</a:t>
            </a:r>
            <a:r>
              <a:rPr lang="it-IT" sz="1600" dirty="0"/>
              <a:t> e fake, nella directory </a:t>
            </a:r>
            <a:r>
              <a:rPr lang="it-IT" sz="1600" dirty="0" err="1"/>
              <a:t>raw_dataset</a:t>
            </a:r>
            <a:r>
              <a:rPr lang="it-IT" sz="1600" dirty="0"/>
              <a:t>.</a:t>
            </a:r>
            <a:endParaRPr lang="it-IT" sz="1600" b="1" dirty="0"/>
          </a:p>
          <a:p>
            <a:pPr lvl="1" rtl="0"/>
            <a:r>
              <a:rPr lang="it-IT" sz="1600" dirty="0"/>
              <a:t>Successivamente, con il metodo </a:t>
            </a:r>
            <a:r>
              <a:rPr lang="it-IT" sz="1600" b="1" dirty="0" err="1"/>
              <a:t>img_preprocess</a:t>
            </a:r>
            <a:r>
              <a:rPr lang="it-IT" sz="1600" dirty="0"/>
              <a:t>, tutte le immagini di</a:t>
            </a:r>
            <a:r>
              <a:rPr lang="it-IT" sz="1600" b="1" dirty="0"/>
              <a:t> reali</a:t>
            </a:r>
            <a:r>
              <a:rPr lang="it-IT" sz="1600" dirty="0"/>
              <a:t> vengono convertite in scala di grigi e infine </a:t>
            </a:r>
            <a:r>
              <a:rPr lang="it-IT" sz="1600" dirty="0" err="1"/>
              <a:t>croppate</a:t>
            </a:r>
            <a:r>
              <a:rPr lang="it-IT" sz="1600" dirty="0"/>
              <a:t>, tramite rilevazione del volto con </a:t>
            </a:r>
            <a:r>
              <a:rPr lang="it-IT" sz="1600" b="1" dirty="0" err="1"/>
              <a:t>CascadeClassifier</a:t>
            </a:r>
            <a:r>
              <a:rPr lang="it-IT" sz="1600" dirty="0"/>
              <a:t> e una successiva centratura, seguita da scaling isotropico. In questo modo viene eliminato gran parte dello sfondo, lasciando il volto in primo piano.</a:t>
            </a:r>
          </a:p>
          <a:p>
            <a:pPr lvl="1" rtl="0"/>
            <a:r>
              <a:rPr lang="it-IT" sz="1600" dirty="0"/>
              <a:t> Per le immagini </a:t>
            </a:r>
            <a:r>
              <a:rPr lang="it-IT" sz="1600" b="1" dirty="0"/>
              <a:t>fake</a:t>
            </a:r>
            <a:r>
              <a:rPr lang="it-IT" sz="1600" dirty="0"/>
              <a:t>, invece, il </a:t>
            </a:r>
            <a:r>
              <a:rPr lang="it-IT" sz="1600" dirty="0" err="1"/>
              <a:t>crop</a:t>
            </a:r>
            <a:r>
              <a:rPr lang="it-IT" sz="1600" dirty="0"/>
              <a:t> non è necessario, di conseguenza avviene solo la trasformazione in scala di grigi.</a:t>
            </a:r>
          </a:p>
          <a:p>
            <a:pPr lvl="1" rtl="0"/>
            <a:r>
              <a:rPr lang="it-IT" sz="1600" dirty="0"/>
              <a:t>Ogni immagine è memorizzata in una apposita directory con il nome «</a:t>
            </a:r>
            <a:r>
              <a:rPr lang="it-IT" sz="1600" dirty="0" err="1"/>
              <a:t>real_i</a:t>
            </a:r>
            <a:r>
              <a:rPr lang="it-IT" sz="1600" dirty="0"/>
              <a:t>» oppure «</a:t>
            </a:r>
            <a:r>
              <a:rPr lang="it-IT" sz="1600" dirty="0" err="1"/>
              <a:t>fake_i</a:t>
            </a:r>
            <a:r>
              <a:rPr lang="it-IT" sz="1600" dirty="0"/>
              <a:t>» in </a:t>
            </a:r>
            <a:r>
              <a:rPr lang="it-IT" sz="1600" b="1" dirty="0" err="1"/>
              <a:t>processed_dataset</a:t>
            </a:r>
            <a:r>
              <a:rPr lang="it-IT" sz="1600" dirty="0"/>
              <a:t>.   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4</a:t>
            </a:fld>
            <a:endParaRPr lang="it-IT" dirty="0"/>
          </a:p>
        </p:txBody>
      </p:sp>
      <p:pic>
        <p:nvPicPr>
          <p:cNvPr id="7" name="Immagine 6" descr="Immagine che contiene persona, Viso umano, sorriso, vestiti&#10;&#10;Il contenuto generato dall'IA potrebbe non essere corretto.">
            <a:extLst>
              <a:ext uri="{FF2B5EF4-FFF2-40B4-BE49-F238E27FC236}">
                <a16:creationId xmlns:a16="http://schemas.microsoft.com/office/drawing/2014/main" id="{800D1C50-5147-AA72-102F-9562ADA46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80" y="1558636"/>
            <a:ext cx="1870364" cy="18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Immagine 11" descr="Immagine che contiene sorriso, persona, Viso umano, ritratto&#10;&#10;Il contenuto generato dall'IA potrebbe non essere corretto.">
            <a:extLst>
              <a:ext uri="{FF2B5EF4-FFF2-40B4-BE49-F238E27FC236}">
                <a16:creationId xmlns:a16="http://schemas.microsoft.com/office/drawing/2014/main" id="{CEBC82AA-297E-FA77-1FD8-906BCF4128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318" y="4007456"/>
            <a:ext cx="1870364" cy="18703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438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E3C15354-374E-4710-792F-592E588BA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Split del dataset ed estrazione delle features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5D951B-D6C0-AB0A-0FFD-23670BE643E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25719" y="1735282"/>
            <a:ext cx="9867568" cy="464983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sz="1700" dirty="0"/>
              <a:t>Nella classe </a:t>
            </a:r>
            <a:r>
              <a:rPr lang="it-IT" sz="1700" b="1" dirty="0" err="1"/>
              <a:t>FeatureExtraction</a:t>
            </a:r>
            <a:r>
              <a:rPr lang="it-IT" sz="1700" b="1" dirty="0"/>
              <a:t> </a:t>
            </a:r>
            <a:r>
              <a:rPr lang="it-IT" sz="1700" dirty="0"/>
              <a:t>sono presenti i seguenti metodi:</a:t>
            </a:r>
          </a:p>
          <a:p>
            <a:pPr marL="480060" lvl="1" indent="-342900">
              <a:buFont typeface="Arial" panose="020B0604020202020204" pitchFamily="34" charset="0"/>
              <a:buChar char="•"/>
            </a:pPr>
            <a:r>
              <a:rPr lang="it-IT" sz="1700" b="1" dirty="0" err="1"/>
              <a:t>load_split_dataset</a:t>
            </a:r>
            <a:r>
              <a:rPr lang="it-IT" sz="1700" b="1" dirty="0"/>
              <a:t>:</a:t>
            </a:r>
            <a:r>
              <a:rPr lang="it-IT" sz="1700" dirty="0"/>
              <a:t> il metodo individua le directory di soggetti </a:t>
            </a:r>
            <a:r>
              <a:rPr lang="it-IT" sz="1700" dirty="0" err="1"/>
              <a:t>real</a:t>
            </a:r>
            <a:r>
              <a:rPr lang="it-IT" sz="1700" dirty="0"/>
              <a:t> e fake, divide i due gruppi in soggetti di </a:t>
            </a:r>
            <a:r>
              <a:rPr lang="it-IT" sz="1700" dirty="0" err="1"/>
              <a:t>train</a:t>
            </a:r>
            <a:r>
              <a:rPr lang="it-IT" sz="1700" dirty="0"/>
              <a:t> (60%), </a:t>
            </a:r>
            <a:r>
              <a:rPr lang="it-IT" sz="1700" dirty="0" err="1"/>
              <a:t>validation</a:t>
            </a:r>
            <a:r>
              <a:rPr lang="it-IT" sz="1700" dirty="0"/>
              <a:t> (20%) e test (20%), ma separatamente. In questo modo si evita la contaminazione dei set con immagini di soggetti contenuti negli altri set. Questo porta il classificatore a </a:t>
            </a:r>
            <a:r>
              <a:rPr lang="it-IT" sz="1700" b="1" dirty="0"/>
              <a:t>non predire in base al soggetto</a:t>
            </a:r>
            <a:r>
              <a:rPr lang="it-IT" sz="1700" dirty="0"/>
              <a:t>, poiché tutti coloro che si trovano nel </a:t>
            </a:r>
            <a:r>
              <a:rPr lang="it-IT" sz="1700" dirty="0" err="1"/>
              <a:t>train</a:t>
            </a:r>
            <a:r>
              <a:rPr lang="it-IT" sz="1700" dirty="0"/>
              <a:t> set, non si </a:t>
            </a:r>
            <a:r>
              <a:rPr lang="it-IT" sz="1700" dirty="0" err="1"/>
              <a:t>troverrano</a:t>
            </a:r>
            <a:r>
              <a:rPr lang="it-IT" sz="1700" dirty="0"/>
              <a:t> né nel </a:t>
            </a:r>
            <a:r>
              <a:rPr lang="it-IT" sz="1700" dirty="0" err="1"/>
              <a:t>validation</a:t>
            </a:r>
            <a:r>
              <a:rPr lang="it-IT" sz="1700" dirty="0"/>
              <a:t>, né nel test set. </a:t>
            </a:r>
            <a:endParaRPr lang="it-IT" sz="1700" u="sng" dirty="0"/>
          </a:p>
          <a:p>
            <a:pPr marL="480060" lvl="1" indent="-342900">
              <a:buFont typeface="Arial" panose="020B0604020202020204" pitchFamily="34" charset="0"/>
              <a:buChar char="•"/>
            </a:pPr>
            <a:r>
              <a:rPr lang="it-IT" sz="1700" b="1" dirty="0" err="1"/>
              <a:t>extract_feature_from_set</a:t>
            </a:r>
            <a:r>
              <a:rPr lang="it-IT" sz="1700" b="1" dirty="0"/>
              <a:t>: </a:t>
            </a:r>
            <a:r>
              <a:rPr lang="it-IT" sz="1700" dirty="0"/>
              <a:t>il metodo, dato un set di soggetti/cartelle ed in base ad una modalità (</a:t>
            </a:r>
            <a:r>
              <a:rPr lang="it-IT" sz="1700" dirty="0" err="1"/>
              <a:t>uniform</a:t>
            </a:r>
            <a:r>
              <a:rPr lang="it-IT" sz="1700" dirty="0"/>
              <a:t> o default) estrae le features dalle singole immagini con </a:t>
            </a:r>
            <a:r>
              <a:rPr lang="it-IT" sz="1700" b="1" dirty="0"/>
              <a:t>Local </a:t>
            </a:r>
            <a:r>
              <a:rPr lang="it-IT" sz="1700" b="1" dirty="0" err="1"/>
              <a:t>Binary</a:t>
            </a:r>
            <a:r>
              <a:rPr lang="it-IT" sz="1700" b="1" dirty="0"/>
              <a:t> Pattern </a:t>
            </a:r>
            <a:r>
              <a:rPr lang="it-IT" sz="1700" dirty="0"/>
              <a:t>e ne produce il corrispondente </a:t>
            </a:r>
            <a:r>
              <a:rPr lang="it-IT" sz="1700" b="1" dirty="0"/>
              <a:t>istogramma</a:t>
            </a:r>
            <a:r>
              <a:rPr lang="it-IT" sz="1700" dirty="0"/>
              <a:t>. L’istogramma contiene il </a:t>
            </a:r>
            <a:r>
              <a:rPr lang="it-IT" sz="1700" b="1" dirty="0"/>
              <a:t>la frequenza </a:t>
            </a:r>
            <a:r>
              <a:rPr lang="it-IT" sz="1700" dirty="0"/>
              <a:t>dei pattern, non il conteggio, questa scelta è stata fatta per rendere indipendenti le feature dalla risoluzione dell’immagine. La label è stabilita in base al nome della directory (0 per </a:t>
            </a:r>
            <a:r>
              <a:rPr lang="it-IT" sz="1700" dirty="0" err="1"/>
              <a:t>real</a:t>
            </a:r>
            <a:r>
              <a:rPr lang="it-IT" sz="1700" dirty="0"/>
              <a:t>, 1 per deepfake). Nel metodo </a:t>
            </a:r>
            <a:r>
              <a:rPr lang="it-IT" sz="1700" b="1" dirty="0" err="1"/>
              <a:t>extract_features</a:t>
            </a:r>
            <a:r>
              <a:rPr lang="it-IT" sz="1700" b="1" dirty="0"/>
              <a:t> </a:t>
            </a:r>
            <a:r>
              <a:rPr lang="it-IT" sz="1700" dirty="0"/>
              <a:t>viene automatizzato il processo per </a:t>
            </a:r>
            <a:r>
              <a:rPr lang="it-IT" sz="1700" dirty="0" err="1"/>
              <a:t>train</a:t>
            </a:r>
            <a:r>
              <a:rPr lang="it-IT" sz="1700" dirty="0"/>
              <a:t>, </a:t>
            </a:r>
            <a:r>
              <a:rPr lang="it-IT" sz="1700" dirty="0" err="1"/>
              <a:t>validation</a:t>
            </a:r>
            <a:r>
              <a:rPr lang="it-IT" sz="1700" dirty="0"/>
              <a:t> e test set.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5756543-DA8C-CEE2-0E13-19DE61C134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0201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52EF1C1-5933-D909-38D2-D22F630A8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Split del dataset ed estrazione delle features</a:t>
            </a:r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C1D94129-1999-7159-E6E3-7D6C478655B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3B3004F-891E-E0B4-FC2D-A5949EC33A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78398" y="1794915"/>
            <a:ext cx="10189603" cy="480059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sz="1700" dirty="0"/>
              <a:t>Nel file </a:t>
            </a:r>
            <a:r>
              <a:rPr lang="it-IT" sz="1700" b="1" dirty="0" err="1"/>
              <a:t>extract_features</a:t>
            </a:r>
            <a:r>
              <a:rPr lang="it-IT" sz="1700" b="1" dirty="0"/>
              <a:t> </a:t>
            </a:r>
            <a:r>
              <a:rPr lang="it-IT" sz="1700" dirty="0"/>
              <a:t>vengono utilizzati i metodi di cui prima. Inizialmente si effettua lo </a:t>
            </a:r>
            <a:r>
              <a:rPr lang="it-IT" sz="1700" b="1" dirty="0"/>
              <a:t>splitting dei soggetti</a:t>
            </a:r>
            <a:r>
              <a:rPr lang="it-IT" sz="1700" dirty="0"/>
              <a:t> in </a:t>
            </a:r>
            <a:r>
              <a:rPr lang="it-IT" sz="1700" dirty="0" err="1"/>
              <a:t>train</a:t>
            </a:r>
            <a:r>
              <a:rPr lang="it-IT" sz="1700" dirty="0"/>
              <a:t>, </a:t>
            </a:r>
            <a:r>
              <a:rPr lang="it-IT" sz="1700" dirty="0" err="1"/>
              <a:t>validation</a:t>
            </a:r>
            <a:r>
              <a:rPr lang="it-IT" sz="1700" dirty="0"/>
              <a:t> e test. Successivamente, usando lo stesso split, si estraggono le </a:t>
            </a:r>
            <a:r>
              <a:rPr lang="it-IT" sz="1700" b="1" dirty="0"/>
              <a:t>features </a:t>
            </a:r>
            <a:r>
              <a:rPr lang="it-IT" sz="1700" dirty="0"/>
              <a:t>nelle</a:t>
            </a:r>
            <a:r>
              <a:rPr lang="it-IT" sz="1700" b="1" dirty="0"/>
              <a:t> </a:t>
            </a:r>
            <a:r>
              <a:rPr lang="it-IT" sz="1700" dirty="0"/>
              <a:t>due modalità (</a:t>
            </a:r>
            <a:r>
              <a:rPr lang="it-IT" sz="1700" dirty="0" err="1"/>
              <a:t>uniform</a:t>
            </a:r>
            <a:r>
              <a:rPr lang="it-IT" sz="1700" dirty="0"/>
              <a:t> e default). Infine vengono salvate le </a:t>
            </a:r>
            <a:r>
              <a:rPr lang="it-IT" sz="1700" dirty="0" err="1"/>
              <a:t>tuple</a:t>
            </a:r>
            <a:r>
              <a:rPr lang="it-IT" sz="1700" dirty="0"/>
              <a:t> (features, label) nei file .</a:t>
            </a:r>
            <a:r>
              <a:rPr lang="it-IT" sz="1700" dirty="0" err="1"/>
              <a:t>pkl</a:t>
            </a:r>
            <a:r>
              <a:rPr lang="it-IT" sz="1700" dirty="0"/>
              <a:t> con nomi del tipo «</a:t>
            </a:r>
            <a:r>
              <a:rPr lang="it-IT" sz="1700" dirty="0" err="1"/>
              <a:t>train</a:t>
            </a:r>
            <a:r>
              <a:rPr lang="it-IT" sz="1700" dirty="0"/>
              <a:t>/</a:t>
            </a:r>
            <a:r>
              <a:rPr lang="it-IT" sz="1700" dirty="0" err="1"/>
              <a:t>validation</a:t>
            </a:r>
            <a:r>
              <a:rPr lang="it-IT" sz="1700" dirty="0"/>
              <a:t>/</a:t>
            </a:r>
            <a:r>
              <a:rPr lang="it-IT" sz="1700" dirty="0" err="1"/>
              <a:t>test_set_default</a:t>
            </a:r>
            <a:r>
              <a:rPr lang="it-IT" sz="1700" dirty="0"/>
              <a:t>/</a:t>
            </a:r>
            <a:r>
              <a:rPr lang="it-IT" sz="1700" dirty="0" err="1"/>
              <a:t>uniform</a:t>
            </a:r>
            <a:r>
              <a:rPr lang="it-IT" sz="1700" dirty="0"/>
              <a:t>»</a:t>
            </a:r>
          </a:p>
        </p:txBody>
      </p:sp>
      <p:pic>
        <p:nvPicPr>
          <p:cNvPr id="6" name="Immagine 5" descr="Immagine che contiene schermata, testo, uomo, Viso umano&#10;&#10;Il contenuto generato dall'IA potrebbe non essere corretto.">
            <a:extLst>
              <a:ext uri="{FF2B5EF4-FFF2-40B4-BE49-F238E27FC236}">
                <a16:creationId xmlns:a16="http://schemas.microsoft.com/office/drawing/2014/main" id="{F08FB92E-071A-CB05-96BC-8356AA7C78D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96"/>
          <a:stretch/>
        </p:blipFill>
        <p:spPr>
          <a:xfrm>
            <a:off x="1769822" y="3282421"/>
            <a:ext cx="8652355" cy="3071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250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25AA6ED-97F0-825D-71BB-D4D461E78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Model </a:t>
            </a:r>
            <a:r>
              <a:rPr lang="it-IT" dirty="0" err="1">
                <a:solidFill>
                  <a:srgbClr val="C00000"/>
                </a:solidFill>
              </a:rPr>
              <a:t>Selection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6059FD0C-3CC0-6307-C5F3-CCBE0B14A1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468814" y="2057400"/>
            <a:ext cx="9496035" cy="3867538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it-IT" dirty="0"/>
              <a:t>Nel file </a:t>
            </a:r>
            <a:r>
              <a:rPr lang="it-IT" b="1" dirty="0" err="1"/>
              <a:t>ModelSelectionTools</a:t>
            </a:r>
            <a:r>
              <a:rPr lang="it-IT" b="1" dirty="0"/>
              <a:t> </a:t>
            </a:r>
            <a:r>
              <a:rPr lang="it-IT" dirty="0"/>
              <a:t>sono presenti i metodi per l’addestramento e il test dei tre classificatori sui dati, trattati in modo differente:</a:t>
            </a:r>
          </a:p>
          <a:p>
            <a:pPr marL="1143000" lvl="1"/>
            <a:r>
              <a:rPr lang="it-IT" b="1" dirty="0" err="1"/>
              <a:t>load_dataset</a:t>
            </a:r>
            <a:r>
              <a:rPr lang="it-IT" b="1" dirty="0"/>
              <a:t>: </a:t>
            </a:r>
            <a:r>
              <a:rPr lang="it-IT" dirty="0"/>
              <a:t>metodo che carica </a:t>
            </a:r>
            <a:r>
              <a:rPr lang="it-IT" dirty="0" err="1"/>
              <a:t>train</a:t>
            </a:r>
            <a:r>
              <a:rPr lang="it-IT" dirty="0"/>
              <a:t>, </a:t>
            </a:r>
            <a:r>
              <a:rPr lang="it-IT" dirty="0" err="1"/>
              <a:t>validation</a:t>
            </a:r>
            <a:r>
              <a:rPr lang="it-IT" dirty="0"/>
              <a:t> e test set in una modalità di </a:t>
            </a:r>
            <a:r>
              <a:rPr lang="it-IT" dirty="0" err="1"/>
              <a:t>lbp</a:t>
            </a:r>
            <a:r>
              <a:rPr lang="it-IT" dirty="0"/>
              <a:t>. </a:t>
            </a:r>
          </a:p>
          <a:p>
            <a:pPr marL="1143000" lvl="1"/>
            <a:r>
              <a:rPr lang="it-IT" b="1" dirty="0" err="1"/>
              <a:t>preprocessData</a:t>
            </a:r>
            <a:r>
              <a:rPr lang="it-IT" b="1" dirty="0"/>
              <a:t>:</a:t>
            </a:r>
            <a:r>
              <a:rPr lang="it-IT" dirty="0"/>
              <a:t> utilizza lo </a:t>
            </a:r>
            <a:r>
              <a:rPr lang="it-IT" b="1" dirty="0" err="1"/>
              <a:t>StandardScaler</a:t>
            </a:r>
            <a:r>
              <a:rPr lang="it-IT" dirty="0"/>
              <a:t> di </a:t>
            </a:r>
            <a:r>
              <a:rPr lang="it-IT" dirty="0" err="1"/>
              <a:t>sklearn</a:t>
            </a:r>
            <a:r>
              <a:rPr lang="it-IT" dirty="0"/>
              <a:t> per standardizzare i tre set di features. Per farlo, media e varianza sono calcolati </a:t>
            </a:r>
            <a:r>
              <a:rPr lang="it-IT" b="1" dirty="0"/>
              <a:t>solo sul </a:t>
            </a:r>
            <a:r>
              <a:rPr lang="it-IT" b="1" dirty="0" err="1"/>
              <a:t>train</a:t>
            </a:r>
            <a:r>
              <a:rPr lang="it-IT" b="1" dirty="0"/>
              <a:t> set</a:t>
            </a:r>
            <a:r>
              <a:rPr lang="it-IT" dirty="0"/>
              <a:t>, e poi viene applicata la stessa trasformazione anche agli altri due set, poiché tutti i dati devono ricevere la stessa operazione di </a:t>
            </a:r>
            <a:r>
              <a:rPr lang="it-IT" dirty="0" err="1"/>
              <a:t>pre</a:t>
            </a:r>
            <a:r>
              <a:rPr lang="it-IT" dirty="0"/>
              <a:t>-processing con gli stessi valori. Il metodo restituisce anche lo </a:t>
            </a:r>
            <a:r>
              <a:rPr lang="it-IT" dirty="0" err="1"/>
              <a:t>scaler</a:t>
            </a:r>
            <a:r>
              <a:rPr lang="it-IT" dirty="0"/>
              <a:t> per il suo futuro eventuale utilizzo.</a:t>
            </a:r>
          </a:p>
          <a:p>
            <a:pPr marL="1143000" lvl="1"/>
            <a:r>
              <a:rPr lang="it-IT" b="1" dirty="0" err="1"/>
              <a:t>train_model</a:t>
            </a:r>
            <a:r>
              <a:rPr lang="it-IT" b="1" dirty="0"/>
              <a:t>: </a:t>
            </a:r>
            <a:r>
              <a:rPr lang="it-IT" dirty="0"/>
              <a:t>il metodo, in base al nome di un classificatore ed al </a:t>
            </a:r>
            <a:r>
              <a:rPr lang="it-IT" dirty="0" err="1"/>
              <a:t>train</a:t>
            </a:r>
            <a:r>
              <a:rPr lang="it-IT" dirty="0"/>
              <a:t> set, seleziona tra </a:t>
            </a:r>
            <a:r>
              <a:rPr lang="it-IT" dirty="0" err="1"/>
              <a:t>RandomForest</a:t>
            </a:r>
            <a:r>
              <a:rPr lang="it-IT" dirty="0"/>
              <a:t>, Regressione Logistica e Support </a:t>
            </a:r>
            <a:r>
              <a:rPr lang="it-IT" dirty="0" err="1"/>
              <a:t>Vector</a:t>
            </a:r>
            <a:r>
              <a:rPr lang="it-IT" dirty="0"/>
              <a:t> Machines, ed esegue il training restituendo il modello addestrato 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71592F51-55CE-19DC-B632-AD19560BA9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4546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Model </a:t>
            </a:r>
            <a:r>
              <a:rPr lang="it-IT" dirty="0" err="1">
                <a:solidFill>
                  <a:srgbClr val="C00000"/>
                </a:solidFill>
              </a:rPr>
              <a:t>Selection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2066731"/>
            <a:ext cx="9289301" cy="38675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lvl="1"/>
            <a:r>
              <a:rPr lang="it-IT" b="1" dirty="0" err="1"/>
              <a:t>evaluateOnSet</a:t>
            </a:r>
            <a:r>
              <a:rPr lang="it-IT" b="1" dirty="0"/>
              <a:t>: </a:t>
            </a:r>
            <a:r>
              <a:rPr lang="it-IT" dirty="0"/>
              <a:t>metodo che utilizza un modello addestrato e un set di dati (</a:t>
            </a:r>
            <a:r>
              <a:rPr lang="it-IT" dirty="0" err="1"/>
              <a:t>validation</a:t>
            </a:r>
            <a:r>
              <a:rPr lang="it-IT" dirty="0"/>
              <a:t> oppure test) per valutare la performance del modello tramite </a:t>
            </a:r>
            <a:r>
              <a:rPr lang="it-IT" b="1" dirty="0" err="1"/>
              <a:t>balanced_accuracy_score</a:t>
            </a:r>
            <a:r>
              <a:rPr lang="it-IT" dirty="0"/>
              <a:t> e </a:t>
            </a:r>
            <a:r>
              <a:rPr lang="it-IT" b="1" dirty="0"/>
              <a:t>matrice di confusione</a:t>
            </a:r>
            <a:r>
              <a:rPr lang="it-IT" dirty="0"/>
              <a:t>. 	</a:t>
            </a:r>
          </a:p>
          <a:p>
            <a:r>
              <a:rPr lang="it-IT" dirty="0"/>
              <a:t>Nel file </a:t>
            </a:r>
            <a:r>
              <a:rPr lang="it-IT" b="1" dirty="0" err="1"/>
              <a:t>modelSelectionAndTest</a:t>
            </a:r>
            <a:r>
              <a:rPr lang="it-IT" dirty="0"/>
              <a:t> vengono prima caricati i due dataset e applicata la scalatura, successivamente vengono testate le </a:t>
            </a:r>
            <a:r>
              <a:rPr lang="it-IT" b="1" dirty="0"/>
              <a:t>12 configurazioni possibili </a:t>
            </a:r>
            <a:r>
              <a:rPr lang="it-IT" dirty="0"/>
              <a:t>con i tre classificatori, scaling True o False e modalità default oppure </a:t>
            </a:r>
            <a:r>
              <a:rPr lang="it-IT" dirty="0" err="1"/>
              <a:t>uniform</a:t>
            </a:r>
            <a:r>
              <a:rPr lang="it-IT" dirty="0"/>
              <a:t>. Per ogni addestramento viene valutata la performance sul </a:t>
            </a:r>
            <a:r>
              <a:rPr lang="it-IT" dirty="0" err="1"/>
              <a:t>validation</a:t>
            </a:r>
            <a:r>
              <a:rPr lang="it-IT" dirty="0"/>
              <a:t> set ed in base ai risultati viene aggiornato il </a:t>
            </a:r>
            <a:r>
              <a:rPr lang="it-IT" b="1" dirty="0" err="1"/>
              <a:t>best_model</a:t>
            </a:r>
            <a:r>
              <a:rPr lang="it-IT" dirty="0"/>
              <a:t>. Infine il miglior modello è valutato sul test set (scelto a seconda dello scaling e della modalità </a:t>
            </a:r>
            <a:r>
              <a:rPr lang="it-IT" dirty="0" err="1"/>
              <a:t>lbp</a:t>
            </a:r>
            <a:r>
              <a:rPr lang="it-IT" dirty="0"/>
              <a:t>) e poi salvato insieme allo </a:t>
            </a:r>
            <a:r>
              <a:rPr lang="it-IT" dirty="0" err="1"/>
              <a:t>scaler</a:t>
            </a:r>
            <a:r>
              <a:rPr lang="it-IT" dirty="0"/>
              <a:t> (se necessario) e alle informazioni sull’</a:t>
            </a:r>
            <a:r>
              <a:rPr lang="it-IT" dirty="0" err="1"/>
              <a:t>lbp</a:t>
            </a:r>
            <a:r>
              <a:rPr lang="it-IT" dirty="0"/>
              <a:t>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52135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40A65-39E7-778B-DD7E-06C9EA7EF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942465-96C0-71C2-0C2B-EF6AB1DB9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503852"/>
            <a:ext cx="9808773" cy="142758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rgbClr val="C00000"/>
                </a:solidFill>
              </a:rPr>
              <a:t>Classi sbilanciate e metrica di </a:t>
            </a:r>
            <a:r>
              <a:rPr lang="it-IT" dirty="0" err="1">
                <a:solidFill>
                  <a:srgbClr val="C00000"/>
                </a:solidFill>
              </a:rPr>
              <a:t>accuracy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7A68F2-CB00-4E3A-2304-32C45F4E4F1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2066731"/>
            <a:ext cx="9289301" cy="38675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457200" lvl="1" indent="0">
              <a:buNone/>
            </a:pPr>
            <a:r>
              <a:rPr lang="it-IT" dirty="0"/>
              <a:t>Il dataset utilizzato presenta 998 soggetti per le immagini deepfake e 5749 soggetti per le immagini </a:t>
            </a:r>
            <a:r>
              <a:rPr lang="it-IT" dirty="0" err="1"/>
              <a:t>real</a:t>
            </a:r>
            <a:r>
              <a:rPr lang="it-IT" dirty="0"/>
              <a:t>. In realtà, in media, per ogni soggetto deepfake sono presenti molte più immagini rispetto ad un soggetto </a:t>
            </a:r>
            <a:r>
              <a:rPr lang="it-IT" dirty="0" err="1"/>
              <a:t>real</a:t>
            </a:r>
            <a:r>
              <a:rPr lang="it-IT" dirty="0"/>
              <a:t>. Questo porta ad avere uno sbilanciamento del dataset, in cui sono prevalenti le immagini deepfake. Per questa ragione la </a:t>
            </a:r>
            <a:r>
              <a:rPr lang="it-IT" dirty="0" err="1"/>
              <a:t>accuracy</a:t>
            </a:r>
            <a:r>
              <a:rPr lang="it-IT" dirty="0"/>
              <a:t> utilizzata è la </a:t>
            </a:r>
            <a:r>
              <a:rPr lang="it-IT" b="1" dirty="0" err="1"/>
              <a:t>balanced_accuracy_score</a:t>
            </a:r>
            <a:r>
              <a:rPr lang="it-IT" b="1" dirty="0"/>
              <a:t> </a:t>
            </a:r>
            <a:r>
              <a:rPr lang="it-IT" dirty="0"/>
              <a:t>di </a:t>
            </a:r>
            <a:r>
              <a:rPr lang="it-IT" dirty="0" err="1"/>
              <a:t>sklearn</a:t>
            </a:r>
            <a:r>
              <a:rPr lang="it-IT" dirty="0"/>
              <a:t> che esegue la media tra le recall delle due classi. </a:t>
            </a: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37E0-BD1D-3431-2EB3-1627B77AC6D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18D65601-5AE2-46FC-B138-694DDD2B510D}" type="slidenum">
              <a:rPr lang="it-IT" smtClean="0"/>
              <a:pPr rtl="0"/>
              <a:t>9</a:t>
            </a:fld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23EE5420-D8AD-BF93-3755-D57E22913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6491" y="4780029"/>
            <a:ext cx="4359018" cy="7011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123401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72938326_TF78544816_Win32" id="{91A1CCE9-030E-40B5-831F-58BD67D54739}" vid="{036E6CC0-ADE4-4042-BBC8-25856C71C57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69E9DE5-EFFE-4262-A023-32732F0B66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E3707C-8CAB-4302-B7E1-D32E1543E05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7358-0BCB-4DEB-B717-C1D7CC555F0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moderna per conferenza</Template>
  <TotalTime>1058</TotalTime>
  <Words>1521</Words>
  <Application>Microsoft Office PowerPoint</Application>
  <PresentationFormat>Widescreen</PresentationFormat>
  <Paragraphs>110</Paragraphs>
  <Slides>15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15</vt:i4>
      </vt:variant>
    </vt:vector>
  </HeadingPairs>
  <TitlesOfParts>
    <vt:vector size="20" baseType="lpstr">
      <vt:lpstr>Arial</vt:lpstr>
      <vt:lpstr>Calibri</vt:lpstr>
      <vt:lpstr>Tisa Offc Serif Pro</vt:lpstr>
      <vt:lpstr>Univers Light</vt:lpstr>
      <vt:lpstr>Personalizzata</vt:lpstr>
      <vt:lpstr>Assignment 2: DeepFake Detection</vt:lpstr>
      <vt:lpstr>Obbiettivi</vt:lpstr>
      <vt:lpstr>Approccio utilizzato</vt:lpstr>
      <vt:lpstr>Preprocessing delle immagini</vt:lpstr>
      <vt:lpstr>Split del dataset ed estrazione delle features</vt:lpstr>
      <vt:lpstr>Split del dataset ed estrazione delle features</vt:lpstr>
      <vt:lpstr>Model Selection</vt:lpstr>
      <vt:lpstr>Model Selection</vt:lpstr>
      <vt:lpstr>Classi sbilanciate e metrica di accuracy</vt:lpstr>
      <vt:lpstr>Deploy del miglior modello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GIACOMO LOMBARDO</dc:creator>
  <cp:lastModifiedBy>GIACOMO LOMBARDO</cp:lastModifiedBy>
  <cp:revision>33</cp:revision>
  <dcterms:created xsi:type="dcterms:W3CDTF">2025-03-26T17:32:06Z</dcterms:created>
  <dcterms:modified xsi:type="dcterms:W3CDTF">2025-05-13T21:02:41Z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