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72" r:id="rId2"/>
    <p:sldId id="303" r:id="rId3"/>
    <p:sldId id="279" r:id="rId4"/>
    <p:sldId id="277" r:id="rId5"/>
    <p:sldId id="297" r:id="rId6"/>
    <p:sldId id="308" r:id="rId7"/>
    <p:sldId id="313" r:id="rId8"/>
    <p:sldId id="300" r:id="rId9"/>
    <p:sldId id="311" r:id="rId10"/>
    <p:sldId id="302" r:id="rId11"/>
    <p:sldId id="285" r:id="rId12"/>
  </p:sldIdLst>
  <p:sldSz cx="20105688" cy="11309350"/>
  <p:notesSz cx="20104100" cy="1130935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ncode Sans" panose="020B0604020202020204" charset="0"/>
      <p:regular r:id="rId18"/>
      <p:bold r:id="rId19"/>
    </p:embeddedFont>
    <p:embeddedFont>
      <p:font typeface="Encode Sans ExtraBold" panose="020B0604020202020204" charset="0"/>
      <p:bold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k3EtcjSwb9CynDOM19S5Lo401p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6A7D02-63A9-591E-F55B-37205D3E2E38}" name="Leonardo Iacobelli" initials="LI" userId="S::10894670@polimi.it::4d4b6df7-d09d-4adf-b5e2-36f1d045bc4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ena COLOMBO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00"/>
    <a:srgbClr val="198247"/>
    <a:srgbClr val="F1D319"/>
    <a:srgbClr val="7F7F7F"/>
    <a:srgbClr val="08C408"/>
    <a:srgbClr val="E5F016"/>
    <a:srgbClr val="0A8C26"/>
    <a:srgbClr val="EEECE1"/>
    <a:srgbClr val="CB1F35"/>
    <a:srgbClr val="CFB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1C4E2-BA74-35AB-2272-8ACA1287F825}" v="3910" dt="2022-10-13T20:14:48.677"/>
    <p1510:client id="{1B6F1015-C22F-6704-C026-3248C4A77B43}" v="321" dt="2022-10-13T16:48:05.263"/>
    <p1510:client id="{228D3D03-98BB-B5CB-9301-89C65308AA5C}" v="1346" dt="2022-10-13T16:02:24.533"/>
    <p1510:client id="{2522B6DB-69E6-98A6-F44C-939AEF2EDF9C}" v="2" dt="2022-10-13T07:33:01.276"/>
    <p1510:client id="{431422FC-1D20-4FA0-B707-B4D8E1D19ACF}" v="1207" dt="2022-10-13T17:38:44.944"/>
    <p1510:client id="{4BC93F88-545B-D6E3-57F6-72D27D7D48AD}" v="45" dt="2022-10-13T12:36:38.608"/>
    <p1510:client id="{5C254505-77A3-4597-9FEB-1E875E874663}" v="980" dt="2022-10-13T10:02:23.982"/>
    <p1510:client id="{5F4C2A3D-C0D9-4199-A2A3-7EBC1081EA9A}" v="115" dt="2022-10-13T08:58:25.528"/>
    <p1510:client id="{624E1DCE-2B2B-0785-637F-1A25D2572F4F}" v="123" dt="2022-10-13T13:06:46.968"/>
    <p1510:client id="{65117385-9DC3-16EA-91D6-4617B09A7A63}" v="20" dt="2022-10-13T13:10:47.700"/>
    <p1510:client id="{68BA1508-D65C-D57A-9520-F050A3A73573}" v="14" dt="2022-10-13T15:49:20.509"/>
    <p1510:client id="{6973BC8A-6177-F68D-1F2D-4FE3C38226B4}" v="3" dt="2022-10-13T08:09:46.432"/>
    <p1510:client id="{6DB06747-EE3A-863A-C66F-13CB0A8CF271}" v="400" dt="2022-10-13T18:01:21.730"/>
    <p1510:client id="{740F3D60-3629-B523-077E-B8404667693B}" v="261" dt="2022-10-13T21:02:30.809"/>
    <p1510:client id="{82B81961-991E-F2D1-B81F-5A01B1376565}" v="863" dt="2022-10-13T21:14:33.907"/>
    <p1510:client id="{8587A58F-06B6-375A-0F39-B6261CA02613}" v="412" dt="2022-10-13T20:26:39.414"/>
    <p1510:client id="{8A1DC99E-48D0-439E-A683-9B183602F01D}" v="494" dt="2022-10-13T10:02:28.853"/>
    <p1510:client id="{93E8A16C-EF8E-DCE3-1969-E53E82D38964}" v="599" dt="2022-10-13T09:14:40.234"/>
    <p1510:client id="{9CB5708D-652C-CF2D-CCEF-C4D9B55E705D}" v="46" dt="2022-10-13T19:20:59.306"/>
    <p1510:client id="{9DD2AC0A-0E52-42F9-8DD7-84AB6EABC8D6}" v="3275" dt="2022-10-13T21:11:54.569"/>
    <p1510:client id="{A9BD3E26-DECE-1224-3FE2-D1A9B1697869}" v="24" dt="2022-10-13T15:57:54.699"/>
    <p1510:client id="{AB1594FB-16E4-29C2-42B9-18881CF7B7A9}" v="609" dt="2022-10-13T20:56:25.976"/>
    <p1510:client id="{B06EBD64-67CE-E60D-A8DD-CF24AAF3650F}" v="1" dt="2022-10-13T10:46:03.569"/>
    <p1510:client id="{B0A180AB-0F7B-9818-C450-6526BDD23D1C}" v="49" dt="2022-10-13T15:15:09.775"/>
    <p1510:client id="{B3F26829-FDBE-AB6F-73FE-C3784BC25CBF}" v="85" dt="2022-10-13T15:15:16.829"/>
    <p1510:client id="{BAA6B830-B82A-1162-33A6-B4CDC27FFB5F}" v="23" dt="2022-10-13T08:41:04.939"/>
    <p1510:client id="{BDA7EBDA-C4FA-122F-9829-64A1965DAE51}" v="45" dt="2022-10-13T07:53:51.950"/>
    <p1510:client id="{C3970B36-9805-4BD5-2080-6820970D9DFE}" v="1" dt="2022-10-13T08:51:38.405"/>
    <p1510:client id="{C96D37FC-AE0D-1ABD-BF83-AEFA42D62246}" v="75" dt="2022-10-13T21:00:53.042"/>
    <p1510:client id="{CF41C4C9-21F6-022E-D878-CB4C9A54DF11}" v="1" dt="2022-10-13T08:11:26.818"/>
    <p1510:client id="{D7F864C9-5C97-2F68-6B4E-92E12765656C}" v="24" dt="2022-10-13T10:52:16.262"/>
    <p1510:client id="{E7A74F66-CDA9-B0B6-0C9A-F15C94D93864}" v="60" dt="2022-10-13T13:07:23.334"/>
    <p1510:client id="{FE3BE000-EFEC-BA97-5F1B-2AECB55FF073}" v="2" dt="2022-10-13T17:18:59.455"/>
  </p1510:revLst>
</p1510:revInfo>
</file>

<file path=ppt/tableStyles.xml><?xml version="1.0" encoding="utf-8"?>
<a:tblStyleLst xmlns:a="http://schemas.openxmlformats.org/drawingml/2006/main" def="{467398B6-6023-43C7-BC60-5E82A688CA27}">
  <a:tblStyle styleId="{467398B6-6023-43C7-BC60-5E82A688CA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5DDACF-7855-4F2C-9F12-E43E0BBFC94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21" y="2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3" Type="http://schemas.openxmlformats.org/officeDocument/2006/relationships/presProps" Target="presProps.xml"/><Relationship Id="rId58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customschemas.google.com/relationships/presentationmetadata" Target="meta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9.png"/><Relationship Id="rId1" Type="http://schemas.openxmlformats.org/officeDocument/2006/relationships/image" Target="../media/image4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9.png"/><Relationship Id="rId1" Type="http://schemas.openxmlformats.org/officeDocument/2006/relationships/image" Target="../media/image4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759C4-DB57-4322-891A-99DF16776120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90F604F-547F-4561-BA03-C40B785978B3}">
      <dgm:prSet phldrT="[Testo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just">
            <a:buNone/>
          </a:pPr>
          <a:r>
            <a:rPr lang="it-IT" sz="2900" u="sng">
              <a:latin typeface="Encode Sans ExtraBold" panose="020B0604020202020204" charset="0"/>
            </a:rPr>
            <a:t>EniHub</a:t>
          </a:r>
        </a:p>
      </dgm:t>
    </dgm:pt>
    <dgm:pt modelId="{7499D2F7-349D-4A89-B759-D737D6D85B01}" type="parTrans" cxnId="{92497EAF-3486-4DAC-A005-5C8FA505075A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D348B713-7DB5-4912-A0CF-A5D8E6595494}" type="sibTrans" cxnId="{92497EAF-3486-4DAC-A005-5C8FA505075A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B3E4BD5E-C977-4A5A-BE13-44A15C5D6644}">
      <dgm:prSet phldrT="[Testo]"/>
      <dgm:spPr>
        <a:solidFill>
          <a:srgbClr val="C00000"/>
        </a:solidFill>
      </dgm:spPr>
      <dgm:t>
        <a:bodyPr/>
        <a:lstStyle/>
        <a:p>
          <a:pPr algn="just">
            <a:buNone/>
          </a:pPr>
          <a:r>
            <a:rPr lang="it-IT" sz="3700" u="sng" err="1">
              <a:latin typeface="Encode Sans ExtraBold" panose="020B0604020202020204" charset="0"/>
            </a:rPr>
            <a:t>Hydrogen</a:t>
          </a:r>
          <a:r>
            <a:rPr lang="it-IT" sz="3700" u="sng">
              <a:latin typeface="Encode Sans ExtraBold" panose="020B0604020202020204" charset="0"/>
            </a:rPr>
            <a:t> for the Future</a:t>
          </a:r>
        </a:p>
      </dgm:t>
    </dgm:pt>
    <dgm:pt modelId="{DF78B7BF-7B12-45C4-BD52-FECF8CB78154}" type="parTrans" cxnId="{7DA012EE-AB48-493C-BF24-8D4F48D1EB65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327155F2-50E7-4A57-A614-07F867C6386D}" type="sibTrans" cxnId="{7DA012EE-AB48-493C-BF24-8D4F48D1EB65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876D3620-A7DD-4B22-9606-DE661F7B766A}">
      <dgm:prSet phldrT="[Testo]" custT="1"/>
      <dgm:spPr/>
      <dgm:t>
        <a:bodyPr/>
        <a:lstStyle/>
        <a:p>
          <a:pPr algn="l"/>
          <a:r>
            <a:rPr lang="it-IT" sz="2400">
              <a:latin typeface="Encode Sans ExtraBold" panose="020B0604020202020204" charset="0"/>
            </a:rPr>
            <a:t>Modernization of agriculture-dedicated </a:t>
          </a:r>
          <a:r>
            <a:rPr lang="en-GB" sz="2400" noProof="0">
              <a:latin typeface="Encode Sans ExtraBold" panose="020B0604020202020204" charset="0"/>
            </a:rPr>
            <a:t>technologies</a:t>
          </a:r>
        </a:p>
      </dgm:t>
    </dgm:pt>
    <dgm:pt modelId="{AF6B71EC-7F86-46BD-8737-F6B58FBF9C51}" type="sibTrans" cxnId="{AD7AD3F9-A54A-4FE8-826D-C24F17154622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AEBEF2AB-40FB-4CCE-8FE2-A41CC5C2CBC1}" type="parTrans" cxnId="{AD7AD3F9-A54A-4FE8-826D-C24F17154622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B9738E5A-5772-43BB-9E20-F8E0B075B66B}">
      <dgm:prSet phldrT="[Testo]"/>
      <dgm:spPr>
        <a:solidFill>
          <a:srgbClr val="F1D319"/>
        </a:solidFill>
      </dgm:spPr>
      <dgm:t>
        <a:bodyPr/>
        <a:lstStyle/>
        <a:p>
          <a:pPr algn="just"/>
          <a:r>
            <a:rPr lang="it-IT" sz="2900" u="sng">
              <a:latin typeface="Encode Sans ExtraBold" panose="020B0604020202020204" charset="0"/>
            </a:rPr>
            <a:t>TerrENI</a:t>
          </a:r>
        </a:p>
      </dgm:t>
    </dgm:pt>
    <dgm:pt modelId="{BD1836A8-4069-41F6-B7F1-05C362D30A55}" type="sibTrans" cxnId="{7BB79F7C-73AC-44A2-A005-597AFEAD5FFF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95A1E35E-7B1D-4975-A365-651B7EFCE2CB}" type="parTrans" cxnId="{7BB79F7C-73AC-44A2-A005-597AFEAD5FFF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E41B4DF5-5051-4F7B-B595-56EFDCDC9AA8}">
      <dgm:prSet phldrT="[Testo]" custT="1"/>
      <dgm:spPr/>
      <dgm:t>
        <a:bodyPr/>
        <a:lstStyle/>
        <a:p>
          <a:pPr algn="l"/>
          <a:r>
            <a:rPr lang="it-IT" sz="2400" err="1">
              <a:latin typeface="Encode Sans ExtraBold" panose="020B0604020202020204" charset="0"/>
            </a:rPr>
            <a:t>Economical</a:t>
          </a:r>
          <a:r>
            <a:rPr lang="it-IT" sz="2400">
              <a:latin typeface="Encode Sans ExtraBold" panose="020B0604020202020204" charset="0"/>
            </a:rPr>
            <a:t> </a:t>
          </a:r>
          <a:r>
            <a:rPr lang="it-IT" sz="2400" err="1">
              <a:latin typeface="Encode Sans ExtraBold" panose="020B0604020202020204" charset="0"/>
            </a:rPr>
            <a:t>growth</a:t>
          </a:r>
          <a:endParaRPr lang="it-IT" sz="2400">
            <a:latin typeface="Encode Sans ExtraBold" panose="020B0604020202020204" charset="0"/>
          </a:endParaRPr>
        </a:p>
      </dgm:t>
    </dgm:pt>
    <dgm:pt modelId="{89CB317C-95D5-4401-8DBD-A57CEC7B5D30}" type="parTrans" cxnId="{B45B01C7-E6AF-44B3-989F-7873CAEB5EFC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8A919715-0E58-47B7-AB29-D0D1F1AF2477}" type="sibTrans" cxnId="{B45B01C7-E6AF-44B3-989F-7873CAEB5EFC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A7A54E02-2B07-4B31-9457-1B86B5E41B27}">
      <dgm:prSet phldrT="[Testo]" custT="1"/>
      <dgm:spPr/>
      <dgm:t>
        <a:bodyPr/>
        <a:lstStyle/>
        <a:p>
          <a:pPr algn="l"/>
          <a:r>
            <a:rPr lang="it-IT" sz="2400">
              <a:latin typeface="Encode Sans ExtraBold" panose="020B0604020202020204" charset="0"/>
            </a:rPr>
            <a:t>Buildings and </a:t>
          </a:r>
          <a:r>
            <a:rPr lang="it-IT" sz="2400" err="1">
              <a:latin typeface="Encode Sans ExtraBold" panose="020B0604020202020204" charset="0"/>
            </a:rPr>
            <a:t>technologies</a:t>
          </a:r>
          <a:r>
            <a:rPr lang="it-IT" sz="2400">
              <a:latin typeface="Encode Sans ExtraBold" panose="020B0604020202020204" charset="0"/>
            </a:rPr>
            <a:t> for the food of the future</a:t>
          </a:r>
        </a:p>
      </dgm:t>
    </dgm:pt>
    <dgm:pt modelId="{E37513B1-4EC3-4073-8157-21055F826A51}" type="parTrans" cxnId="{C94DA28E-0E79-4111-86BA-4C83A7A57A62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DF7F7068-B9CA-40BE-A086-A0C89B823B35}" type="sibTrans" cxnId="{C94DA28E-0E79-4111-86BA-4C83A7A57A62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1E8EC2C2-6F23-4980-A07A-785B7B2BBEDB}">
      <dgm:prSet phldrT="[Testo]" custT="1"/>
      <dgm:spPr/>
      <dgm:t>
        <a:bodyPr/>
        <a:lstStyle/>
        <a:p>
          <a:pPr algn="l"/>
          <a:r>
            <a:rPr lang="it-IT" sz="2400">
              <a:latin typeface="Encode Sans ExtraBold" panose="020B0604020202020204" charset="0"/>
            </a:rPr>
            <a:t>AI and data </a:t>
          </a:r>
          <a:r>
            <a:rPr lang="it-IT" sz="2400" err="1">
              <a:latin typeface="Encode Sans ExtraBold" panose="020B0604020202020204" charset="0"/>
            </a:rPr>
            <a:t>collection</a:t>
          </a:r>
          <a:r>
            <a:rPr lang="it-IT" sz="2400">
              <a:latin typeface="Encode Sans ExtraBold" panose="020B0604020202020204" charset="0"/>
            </a:rPr>
            <a:t> to </a:t>
          </a:r>
          <a:r>
            <a:rPr lang="it-IT" sz="2400" err="1">
              <a:latin typeface="Encode Sans ExtraBold" panose="020B0604020202020204" charset="0"/>
            </a:rPr>
            <a:t>better</a:t>
          </a:r>
          <a:r>
            <a:rPr lang="it-IT" sz="2400">
              <a:latin typeface="Encode Sans ExtraBold" panose="020B0604020202020204" charset="0"/>
            </a:rPr>
            <a:t> </a:t>
          </a:r>
          <a:r>
            <a:rPr lang="it-IT" sz="2400" err="1">
              <a:latin typeface="Encode Sans ExtraBold" panose="020B0604020202020204" charset="0"/>
            </a:rPr>
            <a:t>agriculture</a:t>
          </a:r>
          <a:endParaRPr lang="it-IT" sz="2400">
            <a:latin typeface="Encode Sans ExtraBold" panose="020B0604020202020204" charset="0"/>
          </a:endParaRPr>
        </a:p>
      </dgm:t>
    </dgm:pt>
    <dgm:pt modelId="{B841F383-40E5-4CDF-96A1-1FE3E729CE87}" type="parTrans" cxnId="{367574C3-6353-4085-A4CD-2D63BA2676A4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0B778028-B20B-443D-AB7E-13ED9736118B}" type="sibTrans" cxnId="{367574C3-6353-4085-A4CD-2D63BA2676A4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EB9B6E7E-2E7B-4FFC-9C1B-E7CBB07936A5}">
      <dgm:prSet phldrT="[Testo]" custT="1"/>
      <dgm:spPr/>
      <dgm:t>
        <a:bodyPr/>
        <a:lstStyle/>
        <a:p>
          <a:pPr algn="l">
            <a:buNone/>
          </a:pPr>
          <a:r>
            <a:rPr lang="en-US" sz="2400">
              <a:latin typeface="Encode Sans ExtraBold" panose="020B0604020202020204" charset="0"/>
            </a:rPr>
            <a:t>  The meeting place between research and business: a functional structure to generate synergies between business activities, research centers, laboratories, professional services and higher education.</a:t>
          </a:r>
          <a:endParaRPr lang="it-IT" sz="2400">
            <a:latin typeface="Encode Sans ExtraBold" panose="020B0604020202020204" charset="0"/>
          </a:endParaRPr>
        </a:p>
      </dgm:t>
    </dgm:pt>
    <dgm:pt modelId="{D2D98A21-723E-48A3-BA7C-652E589FDEBC}" type="sibTrans" cxnId="{85E531BE-EACA-405B-9835-5A1D214CEC8C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6C249DE6-AFE4-417E-A620-23D3117ED887}" type="parTrans" cxnId="{85E531BE-EACA-405B-9835-5A1D214CEC8C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E4C748DD-F99C-466F-87B6-5F485F089C4E}">
      <dgm:prSet phldrT="[Testo]" custT="1"/>
      <dgm:spPr>
        <a:ln>
          <a:solidFill>
            <a:schemeClr val="bg1"/>
          </a:solidFill>
        </a:ln>
      </dgm:spPr>
      <dgm:t>
        <a:bodyPr/>
        <a:lstStyle/>
        <a:p>
          <a:pPr algn="l">
            <a:buNone/>
          </a:pPr>
          <a:r>
            <a:rPr lang="en-US" sz="2400">
              <a:latin typeface="Encode Sans ExtraBold" panose="020B0604020202020204" charset="0"/>
            </a:rPr>
            <a:t>Through electrolysis and dedicated crops we use renewable electricity to "break down" water into hydrogen and oxygen, without producing CO2.</a:t>
          </a:r>
          <a:endParaRPr lang="it-IT" sz="2400">
            <a:latin typeface="Encode Sans ExtraBold" panose="020B0604020202020204" charset="0"/>
          </a:endParaRPr>
        </a:p>
      </dgm:t>
    </dgm:pt>
    <dgm:pt modelId="{F1864578-A7D2-47F2-9A94-3501E70AF375}" type="sibTrans" cxnId="{22225E6C-28EF-44AF-9686-277CCFE97E7E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6D1758D9-BC39-4ED6-9793-DAE43906410D}" type="parTrans" cxnId="{22225E6C-28EF-44AF-9686-277CCFE97E7E}">
      <dgm:prSet/>
      <dgm:spPr/>
      <dgm:t>
        <a:bodyPr/>
        <a:lstStyle/>
        <a:p>
          <a:pPr algn="just"/>
          <a:endParaRPr lang="it-IT">
            <a:latin typeface="Encode Sans ExtraBold" panose="020B0604020202020204" charset="0"/>
          </a:endParaRPr>
        </a:p>
      </dgm:t>
    </dgm:pt>
    <dgm:pt modelId="{AB5FD0EF-2071-42F1-B551-312419521EB2}" type="pres">
      <dgm:prSet presAssocID="{210759C4-DB57-4322-891A-99DF16776120}" presName="linear" presStyleCnt="0">
        <dgm:presLayoutVars>
          <dgm:dir/>
          <dgm:resizeHandles val="exact"/>
        </dgm:presLayoutVars>
      </dgm:prSet>
      <dgm:spPr/>
    </dgm:pt>
    <dgm:pt modelId="{C0A8B511-3C04-4BE5-A470-A67C7CB3743A}" type="pres">
      <dgm:prSet presAssocID="{590F604F-547F-4561-BA03-C40B785978B3}" presName="comp" presStyleCnt="0"/>
      <dgm:spPr/>
    </dgm:pt>
    <dgm:pt modelId="{4776D488-763B-44B3-B1E9-7D77C8EA45AC}" type="pres">
      <dgm:prSet presAssocID="{590F604F-547F-4561-BA03-C40B785978B3}" presName="box" presStyleLbl="node1" presStyleIdx="0" presStyleCnt="3" custLinFactNeighborX="-8142" custLinFactNeighborY="-3082"/>
      <dgm:spPr/>
    </dgm:pt>
    <dgm:pt modelId="{7AF0C433-94B7-4683-83D6-9BCF57025CE4}" type="pres">
      <dgm:prSet presAssocID="{590F604F-547F-4561-BA03-C40B785978B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44A328B-A291-4E94-BC25-D9D22C32BE6D}" type="pres">
      <dgm:prSet presAssocID="{590F604F-547F-4561-BA03-C40B785978B3}" presName="text" presStyleLbl="node1" presStyleIdx="0" presStyleCnt="3">
        <dgm:presLayoutVars>
          <dgm:bulletEnabled val="1"/>
        </dgm:presLayoutVars>
      </dgm:prSet>
      <dgm:spPr/>
    </dgm:pt>
    <dgm:pt modelId="{EF0DD6F7-ABE3-4E7C-A7D7-D91EFAD38B12}" type="pres">
      <dgm:prSet presAssocID="{D348B713-7DB5-4912-A0CF-A5D8E6595494}" presName="spacer" presStyleCnt="0"/>
      <dgm:spPr/>
    </dgm:pt>
    <dgm:pt modelId="{37238D80-5DFB-425B-89BC-C6AD10ECA7B4}" type="pres">
      <dgm:prSet presAssocID="{B9738E5A-5772-43BB-9E20-F8E0B075B66B}" presName="comp" presStyleCnt="0"/>
      <dgm:spPr/>
    </dgm:pt>
    <dgm:pt modelId="{838AB9EB-C9E8-4DF9-8FF7-3F30F27423E6}" type="pres">
      <dgm:prSet presAssocID="{B9738E5A-5772-43BB-9E20-F8E0B075B66B}" presName="box" presStyleLbl="node1" presStyleIdx="1" presStyleCnt="3"/>
      <dgm:spPr/>
    </dgm:pt>
    <dgm:pt modelId="{3E7B360C-CE77-48A4-A1F2-82C6F9FED41F}" type="pres">
      <dgm:prSet presAssocID="{B9738E5A-5772-43BB-9E20-F8E0B075B66B}" presName="img" presStyleLbl="fgImgPlace1" presStyleIdx="1" presStyleCnt="3" custLinFactNeighborX="327" custLinFactNeighborY="87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  <dgm:pt modelId="{97CED080-88E2-400A-9696-91A566ABF758}" type="pres">
      <dgm:prSet presAssocID="{B9738E5A-5772-43BB-9E20-F8E0B075B66B}" presName="text" presStyleLbl="node1" presStyleIdx="1" presStyleCnt="3">
        <dgm:presLayoutVars>
          <dgm:bulletEnabled val="1"/>
        </dgm:presLayoutVars>
      </dgm:prSet>
      <dgm:spPr/>
    </dgm:pt>
    <dgm:pt modelId="{A16161C4-344E-437D-8256-0677837DACE8}" type="pres">
      <dgm:prSet presAssocID="{BD1836A8-4069-41F6-B7F1-05C362D30A55}" presName="spacer" presStyleCnt="0"/>
      <dgm:spPr/>
    </dgm:pt>
    <dgm:pt modelId="{60632728-1930-4F19-BC90-EAE353A25B94}" type="pres">
      <dgm:prSet presAssocID="{B3E4BD5E-C977-4A5A-BE13-44A15C5D6644}" presName="comp" presStyleCnt="0"/>
      <dgm:spPr/>
    </dgm:pt>
    <dgm:pt modelId="{63279FEB-22B4-4444-AAF3-F88A54D24417}" type="pres">
      <dgm:prSet presAssocID="{B3E4BD5E-C977-4A5A-BE13-44A15C5D6644}" presName="box" presStyleLbl="node1" presStyleIdx="2" presStyleCnt="3" custLinFactNeighborX="12280" custLinFactNeighborY="58569"/>
      <dgm:spPr/>
    </dgm:pt>
    <dgm:pt modelId="{C97CBCA4-E1F4-4AD8-A41B-1FDF8B6699A9}" type="pres">
      <dgm:prSet presAssocID="{B3E4BD5E-C977-4A5A-BE13-44A15C5D6644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934B3EBD-D134-424A-8B29-471B108E2758}" type="pres">
      <dgm:prSet presAssocID="{B3E4BD5E-C977-4A5A-BE13-44A15C5D6644}" presName="text" presStyleLbl="node1" presStyleIdx="2" presStyleCnt="3">
        <dgm:presLayoutVars>
          <dgm:bulletEnabled val="1"/>
        </dgm:presLayoutVars>
      </dgm:prSet>
      <dgm:spPr/>
    </dgm:pt>
  </dgm:ptLst>
  <dgm:cxnLst>
    <dgm:cxn modelId="{92241105-C0B6-4334-A338-C7F58A213430}" type="presOf" srcId="{A7A54E02-2B07-4B31-9457-1B86B5E41B27}" destId="{838AB9EB-C9E8-4DF9-8FF7-3F30F27423E6}" srcOrd="0" destOrd="3" presId="urn:microsoft.com/office/officeart/2005/8/layout/vList4"/>
    <dgm:cxn modelId="{9E1C1F06-9435-4BE0-881E-DBDFF62CCE72}" type="presOf" srcId="{B9738E5A-5772-43BB-9E20-F8E0B075B66B}" destId="{97CED080-88E2-400A-9696-91A566ABF758}" srcOrd="1" destOrd="0" presId="urn:microsoft.com/office/officeart/2005/8/layout/vList4"/>
    <dgm:cxn modelId="{425BF206-84FD-4D4C-BF95-53AA3C893639}" type="presOf" srcId="{590F604F-547F-4561-BA03-C40B785978B3}" destId="{4776D488-763B-44B3-B1E9-7D77C8EA45AC}" srcOrd="0" destOrd="0" presId="urn:microsoft.com/office/officeart/2005/8/layout/vList4"/>
    <dgm:cxn modelId="{6F8FAD07-B503-4E4C-9C18-EA32B8F3579A}" type="presOf" srcId="{EB9B6E7E-2E7B-4FFC-9C1B-E7CBB07936A5}" destId="{4776D488-763B-44B3-B1E9-7D77C8EA45AC}" srcOrd="0" destOrd="1" presId="urn:microsoft.com/office/officeart/2005/8/layout/vList4"/>
    <dgm:cxn modelId="{65A2920A-CED1-48BC-BA0B-FAE062E9DF7B}" type="presOf" srcId="{B3E4BD5E-C977-4A5A-BE13-44A15C5D6644}" destId="{63279FEB-22B4-4444-AAF3-F88A54D24417}" srcOrd="0" destOrd="0" presId="urn:microsoft.com/office/officeart/2005/8/layout/vList4"/>
    <dgm:cxn modelId="{2FFE970A-3900-466A-A82F-5E1577370A45}" type="presOf" srcId="{1E8EC2C2-6F23-4980-A07A-785B7B2BBEDB}" destId="{838AB9EB-C9E8-4DF9-8FF7-3F30F27423E6}" srcOrd="0" destOrd="4" presId="urn:microsoft.com/office/officeart/2005/8/layout/vList4"/>
    <dgm:cxn modelId="{1F25320F-9C7A-4167-ADB4-5691AAEA4B6D}" type="presOf" srcId="{590F604F-547F-4561-BA03-C40B785978B3}" destId="{144A328B-A291-4E94-BC25-D9D22C32BE6D}" srcOrd="1" destOrd="0" presId="urn:microsoft.com/office/officeart/2005/8/layout/vList4"/>
    <dgm:cxn modelId="{5B586465-1EAE-4137-93C1-98774ED57DDC}" type="presOf" srcId="{E4C748DD-F99C-466F-87B6-5F485F089C4E}" destId="{63279FEB-22B4-4444-AAF3-F88A54D24417}" srcOrd="0" destOrd="1" presId="urn:microsoft.com/office/officeart/2005/8/layout/vList4"/>
    <dgm:cxn modelId="{363EF169-4C89-4327-A3B9-B92DC6398910}" type="presOf" srcId="{E41B4DF5-5051-4F7B-B595-56EFDCDC9AA8}" destId="{97CED080-88E2-400A-9696-91A566ABF758}" srcOrd="1" destOrd="2" presId="urn:microsoft.com/office/officeart/2005/8/layout/vList4"/>
    <dgm:cxn modelId="{22225E6C-28EF-44AF-9686-277CCFE97E7E}" srcId="{B3E4BD5E-C977-4A5A-BE13-44A15C5D6644}" destId="{E4C748DD-F99C-466F-87B6-5F485F089C4E}" srcOrd="0" destOrd="0" parTransId="{6D1758D9-BC39-4ED6-9793-DAE43906410D}" sibTransId="{F1864578-A7D2-47F2-9A94-3501E70AF375}"/>
    <dgm:cxn modelId="{17709F74-1E33-42F7-8AFD-9566B24717A6}" type="presOf" srcId="{B9738E5A-5772-43BB-9E20-F8E0B075B66B}" destId="{838AB9EB-C9E8-4DF9-8FF7-3F30F27423E6}" srcOrd="0" destOrd="0" presId="urn:microsoft.com/office/officeart/2005/8/layout/vList4"/>
    <dgm:cxn modelId="{0EC60255-80F2-4EB9-B018-4F0900946FC1}" type="presOf" srcId="{E41B4DF5-5051-4F7B-B595-56EFDCDC9AA8}" destId="{838AB9EB-C9E8-4DF9-8FF7-3F30F27423E6}" srcOrd="0" destOrd="2" presId="urn:microsoft.com/office/officeart/2005/8/layout/vList4"/>
    <dgm:cxn modelId="{C0E6F777-88AA-4C32-B377-68F613E28988}" type="presOf" srcId="{B3E4BD5E-C977-4A5A-BE13-44A15C5D6644}" destId="{934B3EBD-D134-424A-8B29-471B108E2758}" srcOrd="1" destOrd="0" presId="urn:microsoft.com/office/officeart/2005/8/layout/vList4"/>
    <dgm:cxn modelId="{7BB79F7C-73AC-44A2-A005-597AFEAD5FFF}" srcId="{210759C4-DB57-4322-891A-99DF16776120}" destId="{B9738E5A-5772-43BB-9E20-F8E0B075B66B}" srcOrd="1" destOrd="0" parTransId="{95A1E35E-7B1D-4975-A365-651B7EFCE2CB}" sibTransId="{BD1836A8-4069-41F6-B7F1-05C362D30A55}"/>
    <dgm:cxn modelId="{C94DA28E-0E79-4111-86BA-4C83A7A57A62}" srcId="{B9738E5A-5772-43BB-9E20-F8E0B075B66B}" destId="{A7A54E02-2B07-4B31-9457-1B86B5E41B27}" srcOrd="2" destOrd="0" parTransId="{E37513B1-4EC3-4073-8157-21055F826A51}" sibTransId="{DF7F7068-B9CA-40BE-A086-A0C89B823B35}"/>
    <dgm:cxn modelId="{FE8FFAA4-BC4A-450B-A8ED-D7A0FB8784D0}" type="presOf" srcId="{210759C4-DB57-4322-891A-99DF16776120}" destId="{AB5FD0EF-2071-42F1-B551-312419521EB2}" srcOrd="0" destOrd="0" presId="urn:microsoft.com/office/officeart/2005/8/layout/vList4"/>
    <dgm:cxn modelId="{92497EAF-3486-4DAC-A005-5C8FA505075A}" srcId="{210759C4-DB57-4322-891A-99DF16776120}" destId="{590F604F-547F-4561-BA03-C40B785978B3}" srcOrd="0" destOrd="0" parTransId="{7499D2F7-349D-4A89-B759-D737D6D85B01}" sibTransId="{D348B713-7DB5-4912-A0CF-A5D8E6595494}"/>
    <dgm:cxn modelId="{22262CB9-6DE2-48CD-851E-50E340B66B6F}" type="presOf" srcId="{1E8EC2C2-6F23-4980-A07A-785B7B2BBEDB}" destId="{97CED080-88E2-400A-9696-91A566ABF758}" srcOrd="1" destOrd="4" presId="urn:microsoft.com/office/officeart/2005/8/layout/vList4"/>
    <dgm:cxn modelId="{A157ABBB-C42F-436E-A934-F619D6C5D645}" type="presOf" srcId="{876D3620-A7DD-4B22-9606-DE661F7B766A}" destId="{97CED080-88E2-400A-9696-91A566ABF758}" srcOrd="1" destOrd="1" presId="urn:microsoft.com/office/officeart/2005/8/layout/vList4"/>
    <dgm:cxn modelId="{85E531BE-EACA-405B-9835-5A1D214CEC8C}" srcId="{590F604F-547F-4561-BA03-C40B785978B3}" destId="{EB9B6E7E-2E7B-4FFC-9C1B-E7CBB07936A5}" srcOrd="0" destOrd="0" parTransId="{6C249DE6-AFE4-417E-A620-23D3117ED887}" sibTransId="{D2D98A21-723E-48A3-BA7C-652E589FDEBC}"/>
    <dgm:cxn modelId="{A1294EC3-CCE2-4016-8FB7-EC900B5D4E84}" type="presOf" srcId="{876D3620-A7DD-4B22-9606-DE661F7B766A}" destId="{838AB9EB-C9E8-4DF9-8FF7-3F30F27423E6}" srcOrd="0" destOrd="1" presId="urn:microsoft.com/office/officeart/2005/8/layout/vList4"/>
    <dgm:cxn modelId="{367574C3-6353-4085-A4CD-2D63BA2676A4}" srcId="{B9738E5A-5772-43BB-9E20-F8E0B075B66B}" destId="{1E8EC2C2-6F23-4980-A07A-785B7B2BBEDB}" srcOrd="3" destOrd="0" parTransId="{B841F383-40E5-4CDF-96A1-1FE3E729CE87}" sibTransId="{0B778028-B20B-443D-AB7E-13ED9736118B}"/>
    <dgm:cxn modelId="{B45B01C7-E6AF-44B3-989F-7873CAEB5EFC}" srcId="{B9738E5A-5772-43BB-9E20-F8E0B075B66B}" destId="{E41B4DF5-5051-4F7B-B595-56EFDCDC9AA8}" srcOrd="1" destOrd="0" parTransId="{89CB317C-95D5-4401-8DBD-A57CEC7B5D30}" sibTransId="{8A919715-0E58-47B7-AB29-D0D1F1AF2477}"/>
    <dgm:cxn modelId="{E2332AEC-18D1-4576-A7CF-0DDBCA2D9F7B}" type="presOf" srcId="{A7A54E02-2B07-4B31-9457-1B86B5E41B27}" destId="{97CED080-88E2-400A-9696-91A566ABF758}" srcOrd="1" destOrd="3" presId="urn:microsoft.com/office/officeart/2005/8/layout/vList4"/>
    <dgm:cxn modelId="{7DA012EE-AB48-493C-BF24-8D4F48D1EB65}" srcId="{210759C4-DB57-4322-891A-99DF16776120}" destId="{B3E4BD5E-C977-4A5A-BE13-44A15C5D6644}" srcOrd="2" destOrd="0" parTransId="{DF78B7BF-7B12-45C4-BD52-FECF8CB78154}" sibTransId="{327155F2-50E7-4A57-A614-07F867C6386D}"/>
    <dgm:cxn modelId="{079A4AEF-E8E0-4C6F-A71F-04EE19948709}" type="presOf" srcId="{E4C748DD-F99C-466F-87B6-5F485F089C4E}" destId="{934B3EBD-D134-424A-8B29-471B108E2758}" srcOrd="1" destOrd="1" presId="urn:microsoft.com/office/officeart/2005/8/layout/vList4"/>
    <dgm:cxn modelId="{41597FEF-1FF8-43CA-A4F3-010EBBB8EF82}" type="presOf" srcId="{EB9B6E7E-2E7B-4FFC-9C1B-E7CBB07936A5}" destId="{144A328B-A291-4E94-BC25-D9D22C32BE6D}" srcOrd="1" destOrd="1" presId="urn:microsoft.com/office/officeart/2005/8/layout/vList4"/>
    <dgm:cxn modelId="{AD7AD3F9-A54A-4FE8-826D-C24F17154622}" srcId="{B9738E5A-5772-43BB-9E20-F8E0B075B66B}" destId="{876D3620-A7DD-4B22-9606-DE661F7B766A}" srcOrd="0" destOrd="0" parTransId="{AEBEF2AB-40FB-4CCE-8FE2-A41CC5C2CBC1}" sibTransId="{AF6B71EC-7F86-46BD-8737-F6B58FBF9C51}"/>
    <dgm:cxn modelId="{33936E91-36C9-4462-B548-B09BC7D20F2A}" type="presParOf" srcId="{AB5FD0EF-2071-42F1-B551-312419521EB2}" destId="{C0A8B511-3C04-4BE5-A470-A67C7CB3743A}" srcOrd="0" destOrd="0" presId="urn:microsoft.com/office/officeart/2005/8/layout/vList4"/>
    <dgm:cxn modelId="{ACF9253A-8F80-4176-BF39-D80396EF2CAF}" type="presParOf" srcId="{C0A8B511-3C04-4BE5-A470-A67C7CB3743A}" destId="{4776D488-763B-44B3-B1E9-7D77C8EA45AC}" srcOrd="0" destOrd="0" presId="urn:microsoft.com/office/officeart/2005/8/layout/vList4"/>
    <dgm:cxn modelId="{912A955A-E2FB-49C9-ADAB-9F13B0FC6C4C}" type="presParOf" srcId="{C0A8B511-3C04-4BE5-A470-A67C7CB3743A}" destId="{7AF0C433-94B7-4683-83D6-9BCF57025CE4}" srcOrd="1" destOrd="0" presId="urn:microsoft.com/office/officeart/2005/8/layout/vList4"/>
    <dgm:cxn modelId="{407B84D9-1EBA-4155-9069-E525A550E4F9}" type="presParOf" srcId="{C0A8B511-3C04-4BE5-A470-A67C7CB3743A}" destId="{144A328B-A291-4E94-BC25-D9D22C32BE6D}" srcOrd="2" destOrd="0" presId="urn:microsoft.com/office/officeart/2005/8/layout/vList4"/>
    <dgm:cxn modelId="{74962868-F2FF-475F-8AE3-67141D6CB623}" type="presParOf" srcId="{AB5FD0EF-2071-42F1-B551-312419521EB2}" destId="{EF0DD6F7-ABE3-4E7C-A7D7-D91EFAD38B12}" srcOrd="1" destOrd="0" presId="urn:microsoft.com/office/officeart/2005/8/layout/vList4"/>
    <dgm:cxn modelId="{53B19ED3-77A3-4A5C-B87E-CD97FA9B8B54}" type="presParOf" srcId="{AB5FD0EF-2071-42F1-B551-312419521EB2}" destId="{37238D80-5DFB-425B-89BC-C6AD10ECA7B4}" srcOrd="2" destOrd="0" presId="urn:microsoft.com/office/officeart/2005/8/layout/vList4"/>
    <dgm:cxn modelId="{53B66509-DA45-4B8E-9A93-BC7CB169FFF4}" type="presParOf" srcId="{37238D80-5DFB-425B-89BC-C6AD10ECA7B4}" destId="{838AB9EB-C9E8-4DF9-8FF7-3F30F27423E6}" srcOrd="0" destOrd="0" presId="urn:microsoft.com/office/officeart/2005/8/layout/vList4"/>
    <dgm:cxn modelId="{F7C94526-11D2-48E0-BA0E-60545454BABA}" type="presParOf" srcId="{37238D80-5DFB-425B-89BC-C6AD10ECA7B4}" destId="{3E7B360C-CE77-48A4-A1F2-82C6F9FED41F}" srcOrd="1" destOrd="0" presId="urn:microsoft.com/office/officeart/2005/8/layout/vList4"/>
    <dgm:cxn modelId="{39257AC4-4513-489E-9CE3-DAE34841D9C2}" type="presParOf" srcId="{37238D80-5DFB-425B-89BC-C6AD10ECA7B4}" destId="{97CED080-88E2-400A-9696-91A566ABF758}" srcOrd="2" destOrd="0" presId="urn:microsoft.com/office/officeart/2005/8/layout/vList4"/>
    <dgm:cxn modelId="{F58F5764-BFA4-4EEC-926C-E258E508889B}" type="presParOf" srcId="{AB5FD0EF-2071-42F1-B551-312419521EB2}" destId="{A16161C4-344E-437D-8256-0677837DACE8}" srcOrd="3" destOrd="0" presId="urn:microsoft.com/office/officeart/2005/8/layout/vList4"/>
    <dgm:cxn modelId="{91D7C08D-ED21-462E-9728-1758123E3376}" type="presParOf" srcId="{AB5FD0EF-2071-42F1-B551-312419521EB2}" destId="{60632728-1930-4F19-BC90-EAE353A25B94}" srcOrd="4" destOrd="0" presId="urn:microsoft.com/office/officeart/2005/8/layout/vList4"/>
    <dgm:cxn modelId="{69AA99F3-CA54-4086-842F-3E860978FE92}" type="presParOf" srcId="{60632728-1930-4F19-BC90-EAE353A25B94}" destId="{63279FEB-22B4-4444-AAF3-F88A54D24417}" srcOrd="0" destOrd="0" presId="urn:microsoft.com/office/officeart/2005/8/layout/vList4"/>
    <dgm:cxn modelId="{10F40D1C-701B-4057-8BC4-D40740987085}" type="presParOf" srcId="{60632728-1930-4F19-BC90-EAE353A25B94}" destId="{C97CBCA4-E1F4-4AD8-A41B-1FDF8B6699A9}" srcOrd="1" destOrd="0" presId="urn:microsoft.com/office/officeart/2005/8/layout/vList4"/>
    <dgm:cxn modelId="{C0B44D99-36E9-4D18-A144-5A4635C46743}" type="presParOf" srcId="{60632728-1930-4F19-BC90-EAE353A25B94}" destId="{934B3EBD-D134-424A-8B29-471B108E275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6D488-763B-44B3-B1E9-7D77C8EA45AC}">
      <dsp:nvSpPr>
        <dsp:cNvPr id="0" name=""/>
        <dsp:cNvSpPr/>
      </dsp:nvSpPr>
      <dsp:spPr>
        <a:xfrm>
          <a:off x="0" y="0"/>
          <a:ext cx="12279451" cy="2229800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u="sng" kern="1200">
              <a:latin typeface="Encode Sans ExtraBold" panose="020B0604020202020204" charset="0"/>
            </a:rPr>
            <a:t>EniHub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>
              <a:latin typeface="Encode Sans ExtraBold" panose="020B0604020202020204" charset="0"/>
            </a:rPr>
            <a:t>  The meeting place between research and business: a functional structure to generate synergies between business activities, research centers, laboratories, professional services and higher education.</a:t>
          </a:r>
          <a:endParaRPr lang="it-IT" sz="2400" kern="1200">
            <a:latin typeface="Encode Sans ExtraBold" panose="020B0604020202020204" charset="0"/>
          </a:endParaRPr>
        </a:p>
      </dsp:txBody>
      <dsp:txXfrm>
        <a:off x="2678870" y="0"/>
        <a:ext cx="9600580" cy="2229800"/>
      </dsp:txXfrm>
    </dsp:sp>
    <dsp:sp modelId="{7AF0C433-94B7-4683-83D6-9BCF57025CE4}">
      <dsp:nvSpPr>
        <dsp:cNvPr id="0" name=""/>
        <dsp:cNvSpPr/>
      </dsp:nvSpPr>
      <dsp:spPr>
        <a:xfrm>
          <a:off x="222980" y="222980"/>
          <a:ext cx="2455890" cy="17838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AB9EB-C9E8-4DF9-8FF7-3F30F27423E6}">
      <dsp:nvSpPr>
        <dsp:cNvPr id="0" name=""/>
        <dsp:cNvSpPr/>
      </dsp:nvSpPr>
      <dsp:spPr>
        <a:xfrm>
          <a:off x="0" y="2452780"/>
          <a:ext cx="12279451" cy="2229800"/>
        </a:xfrm>
        <a:prstGeom prst="roundRect">
          <a:avLst>
            <a:gd name="adj" fmla="val 10000"/>
          </a:avLst>
        </a:prstGeom>
        <a:solidFill>
          <a:srgbClr val="F1D31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u="sng" kern="1200">
              <a:latin typeface="Encode Sans ExtraBold" panose="020B0604020202020204" charset="0"/>
            </a:rPr>
            <a:t>TerrENI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>
              <a:latin typeface="Encode Sans ExtraBold" panose="020B0604020202020204" charset="0"/>
            </a:rPr>
            <a:t>Modernization of agriculture-dedicated </a:t>
          </a:r>
          <a:r>
            <a:rPr lang="en-GB" sz="2400" kern="1200" noProof="0">
              <a:latin typeface="Encode Sans ExtraBold" panose="020B0604020202020204" charset="0"/>
            </a:rPr>
            <a:t>technologies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err="1">
              <a:latin typeface="Encode Sans ExtraBold" panose="020B0604020202020204" charset="0"/>
            </a:rPr>
            <a:t>Economical</a:t>
          </a:r>
          <a:r>
            <a:rPr lang="it-IT" sz="2400" kern="1200">
              <a:latin typeface="Encode Sans ExtraBold" panose="020B0604020202020204" charset="0"/>
            </a:rPr>
            <a:t> </a:t>
          </a:r>
          <a:r>
            <a:rPr lang="it-IT" sz="2400" kern="1200" err="1">
              <a:latin typeface="Encode Sans ExtraBold" panose="020B0604020202020204" charset="0"/>
            </a:rPr>
            <a:t>growth</a:t>
          </a:r>
          <a:endParaRPr lang="it-IT" sz="2400" kern="1200">
            <a:latin typeface="Encode Sans ExtraBold" panose="020B060402020202020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>
              <a:latin typeface="Encode Sans ExtraBold" panose="020B0604020202020204" charset="0"/>
            </a:rPr>
            <a:t>Buildings and </a:t>
          </a:r>
          <a:r>
            <a:rPr lang="it-IT" sz="2400" kern="1200" err="1">
              <a:latin typeface="Encode Sans ExtraBold" panose="020B0604020202020204" charset="0"/>
            </a:rPr>
            <a:t>technologies</a:t>
          </a:r>
          <a:r>
            <a:rPr lang="it-IT" sz="2400" kern="1200">
              <a:latin typeface="Encode Sans ExtraBold" panose="020B0604020202020204" charset="0"/>
            </a:rPr>
            <a:t> for the food of the future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>
              <a:latin typeface="Encode Sans ExtraBold" panose="020B0604020202020204" charset="0"/>
            </a:rPr>
            <a:t>AI and data </a:t>
          </a:r>
          <a:r>
            <a:rPr lang="it-IT" sz="2400" kern="1200" err="1">
              <a:latin typeface="Encode Sans ExtraBold" panose="020B0604020202020204" charset="0"/>
            </a:rPr>
            <a:t>collection</a:t>
          </a:r>
          <a:r>
            <a:rPr lang="it-IT" sz="2400" kern="1200">
              <a:latin typeface="Encode Sans ExtraBold" panose="020B0604020202020204" charset="0"/>
            </a:rPr>
            <a:t> to </a:t>
          </a:r>
          <a:r>
            <a:rPr lang="it-IT" sz="2400" kern="1200" err="1">
              <a:latin typeface="Encode Sans ExtraBold" panose="020B0604020202020204" charset="0"/>
            </a:rPr>
            <a:t>better</a:t>
          </a:r>
          <a:r>
            <a:rPr lang="it-IT" sz="2400" kern="1200">
              <a:latin typeface="Encode Sans ExtraBold" panose="020B0604020202020204" charset="0"/>
            </a:rPr>
            <a:t> </a:t>
          </a:r>
          <a:r>
            <a:rPr lang="it-IT" sz="2400" kern="1200" err="1">
              <a:latin typeface="Encode Sans ExtraBold" panose="020B0604020202020204" charset="0"/>
            </a:rPr>
            <a:t>agriculture</a:t>
          </a:r>
          <a:endParaRPr lang="it-IT" sz="2400" kern="1200">
            <a:latin typeface="Encode Sans ExtraBold" panose="020B0604020202020204" charset="0"/>
          </a:endParaRPr>
        </a:p>
      </dsp:txBody>
      <dsp:txXfrm>
        <a:off x="2678870" y="2452780"/>
        <a:ext cx="9600580" cy="2229800"/>
      </dsp:txXfrm>
    </dsp:sp>
    <dsp:sp modelId="{3E7B360C-CE77-48A4-A1F2-82C6F9FED41F}">
      <dsp:nvSpPr>
        <dsp:cNvPr id="0" name=""/>
        <dsp:cNvSpPr/>
      </dsp:nvSpPr>
      <dsp:spPr>
        <a:xfrm>
          <a:off x="231010" y="2691315"/>
          <a:ext cx="2455890" cy="17838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79FEB-22B4-4444-AAF3-F88A54D24417}">
      <dsp:nvSpPr>
        <dsp:cNvPr id="0" name=""/>
        <dsp:cNvSpPr/>
      </dsp:nvSpPr>
      <dsp:spPr>
        <a:xfrm>
          <a:off x="0" y="4905561"/>
          <a:ext cx="12279451" cy="2229800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just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700" u="sng" kern="1200" err="1">
              <a:latin typeface="Encode Sans ExtraBold" panose="020B0604020202020204" charset="0"/>
            </a:rPr>
            <a:t>Hydrogen</a:t>
          </a:r>
          <a:r>
            <a:rPr lang="it-IT" sz="3700" u="sng" kern="1200">
              <a:latin typeface="Encode Sans ExtraBold" panose="020B0604020202020204" charset="0"/>
            </a:rPr>
            <a:t> for the Future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400" kern="1200">
              <a:latin typeface="Encode Sans ExtraBold" panose="020B0604020202020204" charset="0"/>
            </a:rPr>
            <a:t>Through electrolysis and dedicated crops we use renewable electricity to "break down" water into hydrogen and oxygen, without producing CO2.</a:t>
          </a:r>
          <a:endParaRPr lang="it-IT" sz="2400" kern="1200">
            <a:latin typeface="Encode Sans ExtraBold" panose="020B0604020202020204" charset="0"/>
          </a:endParaRPr>
        </a:p>
      </dsp:txBody>
      <dsp:txXfrm>
        <a:off x="2678870" y="4905561"/>
        <a:ext cx="9600580" cy="2229800"/>
      </dsp:txXfrm>
    </dsp:sp>
    <dsp:sp modelId="{C97CBCA4-E1F4-4AD8-A41B-1FDF8B6699A9}">
      <dsp:nvSpPr>
        <dsp:cNvPr id="0" name=""/>
        <dsp:cNvSpPr/>
      </dsp:nvSpPr>
      <dsp:spPr>
        <a:xfrm>
          <a:off x="222980" y="5128541"/>
          <a:ext cx="2455890" cy="178384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087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75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86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24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7942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21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19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4699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40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2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>
            <a:spLocks noGrp="1"/>
          </p:cNvSpPr>
          <p:nvPr>
            <p:ph type="title"/>
          </p:nvPr>
        </p:nvSpPr>
        <p:spPr>
          <a:xfrm>
            <a:off x="2094372" y="2610256"/>
            <a:ext cx="15916941" cy="191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351" b="0" i="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body" idx="1"/>
          </p:nvPr>
        </p:nvSpPr>
        <p:spPr>
          <a:xfrm>
            <a:off x="1879762" y="5303745"/>
            <a:ext cx="16346161" cy="6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50" b="0" i="0">
                <a:solidFill>
                  <a:srgbClr val="E62D8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ftr" idx="11"/>
          </p:nvPr>
        </p:nvSpPr>
        <p:spPr>
          <a:xfrm>
            <a:off x="6835934" y="10517697"/>
            <a:ext cx="6433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dt" idx="10"/>
          </p:nvPr>
        </p:nvSpPr>
        <p:spPr>
          <a:xfrm>
            <a:off x="1005285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ldNum" idx="12"/>
          </p:nvPr>
        </p:nvSpPr>
        <p:spPr>
          <a:xfrm>
            <a:off x="14476097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/>
          <p:nvPr/>
        </p:nvSpPr>
        <p:spPr>
          <a:xfrm>
            <a:off x="0" y="1"/>
            <a:ext cx="20105688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1C228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51600" y="648953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03938" y="648953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56276" y="648953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08616" y="648953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60956" y="648953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13293" y="648953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65633" y="648953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1600" y="6829625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3938" y="6829625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276" y="6829625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8616" y="6829625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956" y="6829625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3293" y="6829625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5633" y="6829625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51600" y="716971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03938" y="716971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56276" y="716971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08616" y="716971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60956" y="716971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13293" y="716971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65633" y="716971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51600" y="750980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03938" y="750980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56276" y="750980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08616" y="750980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60956" y="750980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13293" y="750980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65633" y="750980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51600" y="784794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03938" y="784794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56276" y="784794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08616" y="784794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60956" y="784794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13293" y="784794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65633" y="784794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1600" y="818803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3938" y="818803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276" y="818803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8616" y="818803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956" y="818803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3293" y="818803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65633" y="818803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51600" y="85281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03938" y="85281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56276" y="85281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08616" y="85281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60956" y="85281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13293" y="85281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65633" y="85281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1600" y="886821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03938" y="886821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276" y="886821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8616" y="886821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956" y="886821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3293" y="886821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51600" y="920830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03938" y="920830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56276" y="920830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08616" y="920830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60956" y="920830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13293" y="920830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51600" y="954839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003938" y="954839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56276" y="954839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08616" y="954839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60956" y="954839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13293" y="954839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65633" y="954839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51600" y="98884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276" y="98884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8616" y="98884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60956" y="98884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3293" y="98884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7950866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829095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395" y="863104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897113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395" y="9311225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965131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999140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7950866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829095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89" y="863104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8971134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89" y="9311225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965131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999140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1032954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1066963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110097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1032954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1032954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1066963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1066963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110097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110097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367" y="110097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320409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706" y="1100972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395" y="35441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388427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395" y="422436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456445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490454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395" y="524462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320409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320409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367" y="320409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706" y="3204093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89" y="35441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367" y="35441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028" y="35441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9706" y="354418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388427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388427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367" y="388427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706" y="3884272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89" y="422436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028" y="422436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367" y="422436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9706" y="422436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456445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456445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367" y="456445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706" y="4564451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490454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490454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367" y="490454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706" y="4904540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89" y="524462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028" y="524462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367" y="524462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9706" y="524462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395" y="558276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592285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395" y="6262948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660303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694312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395" y="728321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0395" y="7623308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89" y="558276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028" y="558276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367" y="558276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9706" y="558276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592285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592285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367" y="592285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706" y="5922859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89" y="6262948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028" y="6262948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367" y="6262948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9706" y="6262948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660303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660303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367" y="660303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706" y="660303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694312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694312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7367" y="694312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9706" y="694312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689" y="728321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028" y="728321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87367" y="728321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9706" y="7283217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89" y="7623308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028" y="7623308"/>
            <a:ext cx="104936" cy="10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61227" y="1"/>
            <a:ext cx="7196917" cy="640982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8"/>
          <p:cNvSpPr/>
          <p:nvPr/>
        </p:nvSpPr>
        <p:spPr>
          <a:xfrm>
            <a:off x="183258" y="151876"/>
            <a:ext cx="2126148" cy="2132965"/>
          </a:xfrm>
          <a:custGeom>
            <a:avLst/>
            <a:gdLst/>
            <a:ahLst/>
            <a:cxnLst/>
            <a:rect l="l" t="t" r="r" b="b"/>
            <a:pathLst>
              <a:path w="2125980" h="2132965" extrusionOk="0">
                <a:moveTo>
                  <a:pt x="1065226" y="0"/>
                </a:moveTo>
                <a:lnTo>
                  <a:pt x="1019575" y="559"/>
                </a:lnTo>
                <a:lnTo>
                  <a:pt x="973881" y="3102"/>
                </a:lnTo>
                <a:lnTo>
                  <a:pt x="928208" y="7644"/>
                </a:lnTo>
                <a:lnTo>
                  <a:pt x="882620" y="14204"/>
                </a:lnTo>
                <a:lnTo>
                  <a:pt x="837182" y="22798"/>
                </a:lnTo>
                <a:lnTo>
                  <a:pt x="791957" y="33444"/>
                </a:lnTo>
                <a:lnTo>
                  <a:pt x="747010" y="46160"/>
                </a:lnTo>
                <a:lnTo>
                  <a:pt x="702405" y="60963"/>
                </a:lnTo>
                <a:lnTo>
                  <a:pt x="658205" y="77870"/>
                </a:lnTo>
                <a:lnTo>
                  <a:pt x="614475" y="96898"/>
                </a:lnTo>
                <a:lnTo>
                  <a:pt x="571280" y="118066"/>
                </a:lnTo>
                <a:lnTo>
                  <a:pt x="528682" y="141391"/>
                </a:lnTo>
                <a:lnTo>
                  <a:pt x="487184" y="166620"/>
                </a:lnTo>
                <a:lnTo>
                  <a:pt x="447254" y="193445"/>
                </a:lnTo>
                <a:lnTo>
                  <a:pt x="408910" y="221802"/>
                </a:lnTo>
                <a:lnTo>
                  <a:pt x="372168" y="251627"/>
                </a:lnTo>
                <a:lnTo>
                  <a:pt x="337046" y="282856"/>
                </a:lnTo>
                <a:lnTo>
                  <a:pt x="303560" y="315424"/>
                </a:lnTo>
                <a:lnTo>
                  <a:pt x="271728" y="349267"/>
                </a:lnTo>
                <a:lnTo>
                  <a:pt x="241566" y="384321"/>
                </a:lnTo>
                <a:lnTo>
                  <a:pt x="213091" y="420522"/>
                </a:lnTo>
                <a:lnTo>
                  <a:pt x="186321" y="457806"/>
                </a:lnTo>
                <a:lnTo>
                  <a:pt x="161272" y="496108"/>
                </a:lnTo>
                <a:lnTo>
                  <a:pt x="137962" y="535363"/>
                </a:lnTo>
                <a:lnTo>
                  <a:pt x="116407" y="575509"/>
                </a:lnTo>
                <a:lnTo>
                  <a:pt x="96624" y="616480"/>
                </a:lnTo>
                <a:lnTo>
                  <a:pt x="78630" y="658213"/>
                </a:lnTo>
                <a:lnTo>
                  <a:pt x="62442" y="700643"/>
                </a:lnTo>
                <a:lnTo>
                  <a:pt x="48078" y="743705"/>
                </a:lnTo>
                <a:lnTo>
                  <a:pt x="35553" y="787337"/>
                </a:lnTo>
                <a:lnTo>
                  <a:pt x="24886" y="831473"/>
                </a:lnTo>
                <a:lnTo>
                  <a:pt x="16093" y="876049"/>
                </a:lnTo>
                <a:lnTo>
                  <a:pt x="9190" y="921001"/>
                </a:lnTo>
                <a:lnTo>
                  <a:pt x="4196" y="966265"/>
                </a:lnTo>
                <a:lnTo>
                  <a:pt x="1127" y="1011777"/>
                </a:lnTo>
                <a:lnTo>
                  <a:pt x="0" y="1057472"/>
                </a:lnTo>
                <a:lnTo>
                  <a:pt x="831" y="1103286"/>
                </a:lnTo>
                <a:lnTo>
                  <a:pt x="3638" y="1149155"/>
                </a:lnTo>
                <a:lnTo>
                  <a:pt x="8439" y="1195015"/>
                </a:lnTo>
                <a:lnTo>
                  <a:pt x="15249" y="1240802"/>
                </a:lnTo>
                <a:lnTo>
                  <a:pt x="24085" y="1286450"/>
                </a:lnTo>
                <a:lnTo>
                  <a:pt x="34966" y="1331897"/>
                </a:lnTo>
                <a:lnTo>
                  <a:pt x="47907" y="1377077"/>
                </a:lnTo>
                <a:lnTo>
                  <a:pt x="62926" y="1421927"/>
                </a:lnTo>
                <a:lnTo>
                  <a:pt x="80040" y="1466383"/>
                </a:lnTo>
                <a:lnTo>
                  <a:pt x="99265" y="1510379"/>
                </a:lnTo>
                <a:lnTo>
                  <a:pt x="120619" y="1553853"/>
                </a:lnTo>
                <a:lnTo>
                  <a:pt x="144118" y="1596739"/>
                </a:lnTo>
                <a:lnTo>
                  <a:pt x="169509" y="1638534"/>
                </a:lnTo>
                <a:lnTo>
                  <a:pt x="196481" y="1678764"/>
                </a:lnTo>
                <a:lnTo>
                  <a:pt x="224970" y="1717412"/>
                </a:lnTo>
                <a:lnTo>
                  <a:pt x="254912" y="1754461"/>
                </a:lnTo>
                <a:lnTo>
                  <a:pt x="286244" y="1789893"/>
                </a:lnTo>
                <a:lnTo>
                  <a:pt x="318900" y="1823691"/>
                </a:lnTo>
                <a:lnTo>
                  <a:pt x="352817" y="1855837"/>
                </a:lnTo>
                <a:lnTo>
                  <a:pt x="387931" y="1886314"/>
                </a:lnTo>
                <a:lnTo>
                  <a:pt x="424178" y="1915105"/>
                </a:lnTo>
                <a:lnTo>
                  <a:pt x="461493" y="1942192"/>
                </a:lnTo>
                <a:lnTo>
                  <a:pt x="499812" y="1967558"/>
                </a:lnTo>
                <a:lnTo>
                  <a:pt x="539072" y="1991185"/>
                </a:lnTo>
                <a:lnTo>
                  <a:pt x="579208" y="2013056"/>
                </a:lnTo>
                <a:lnTo>
                  <a:pt x="620156" y="2033154"/>
                </a:lnTo>
                <a:lnTo>
                  <a:pt x="661852" y="2051460"/>
                </a:lnTo>
                <a:lnTo>
                  <a:pt x="704233" y="2067959"/>
                </a:lnTo>
                <a:lnTo>
                  <a:pt x="747232" y="2082631"/>
                </a:lnTo>
                <a:lnTo>
                  <a:pt x="790788" y="2095461"/>
                </a:lnTo>
                <a:lnTo>
                  <a:pt x="834835" y="2106430"/>
                </a:lnTo>
                <a:lnTo>
                  <a:pt x="879310" y="2115521"/>
                </a:lnTo>
                <a:lnTo>
                  <a:pt x="924148" y="2122716"/>
                </a:lnTo>
                <a:lnTo>
                  <a:pt x="969286" y="2127999"/>
                </a:lnTo>
                <a:lnTo>
                  <a:pt x="1014659" y="2131352"/>
                </a:lnTo>
                <a:lnTo>
                  <a:pt x="1060203" y="2132757"/>
                </a:lnTo>
                <a:lnTo>
                  <a:pt x="1105854" y="2132197"/>
                </a:lnTo>
                <a:lnTo>
                  <a:pt x="1151547" y="2129654"/>
                </a:lnTo>
                <a:lnTo>
                  <a:pt x="1197220" y="2125112"/>
                </a:lnTo>
                <a:lnTo>
                  <a:pt x="1242807" y="2118553"/>
                </a:lnTo>
                <a:lnTo>
                  <a:pt x="1288245" y="2109958"/>
                </a:lnTo>
                <a:lnTo>
                  <a:pt x="1333470" y="2099312"/>
                </a:lnTo>
                <a:lnTo>
                  <a:pt x="1378417" y="2086596"/>
                </a:lnTo>
                <a:lnTo>
                  <a:pt x="1423022" y="2071794"/>
                </a:lnTo>
                <a:lnTo>
                  <a:pt x="1467221" y="2054887"/>
                </a:lnTo>
                <a:lnTo>
                  <a:pt x="1510951" y="2035858"/>
                </a:lnTo>
                <a:lnTo>
                  <a:pt x="1554146" y="2014690"/>
                </a:lnTo>
                <a:lnTo>
                  <a:pt x="1596744" y="1991366"/>
                </a:lnTo>
                <a:lnTo>
                  <a:pt x="1638242" y="1966137"/>
                </a:lnTo>
                <a:lnTo>
                  <a:pt x="1678172" y="1939312"/>
                </a:lnTo>
                <a:lnTo>
                  <a:pt x="1716516" y="1910954"/>
                </a:lnTo>
                <a:lnTo>
                  <a:pt x="1753258" y="1881129"/>
                </a:lnTo>
                <a:lnTo>
                  <a:pt x="1788380" y="1849900"/>
                </a:lnTo>
                <a:lnTo>
                  <a:pt x="1821866" y="1817332"/>
                </a:lnTo>
                <a:lnTo>
                  <a:pt x="1853698" y="1783489"/>
                </a:lnTo>
                <a:lnTo>
                  <a:pt x="1883860" y="1748435"/>
                </a:lnTo>
                <a:lnTo>
                  <a:pt x="1912335" y="1712234"/>
                </a:lnTo>
                <a:lnTo>
                  <a:pt x="1939105" y="1674950"/>
                </a:lnTo>
                <a:lnTo>
                  <a:pt x="1964154" y="1636649"/>
                </a:lnTo>
                <a:lnTo>
                  <a:pt x="1987464" y="1597393"/>
                </a:lnTo>
                <a:lnTo>
                  <a:pt x="2009020" y="1557247"/>
                </a:lnTo>
                <a:lnTo>
                  <a:pt x="2028803" y="1516276"/>
                </a:lnTo>
                <a:lnTo>
                  <a:pt x="2046796" y="1474543"/>
                </a:lnTo>
                <a:lnTo>
                  <a:pt x="2062984" y="1432114"/>
                </a:lnTo>
                <a:lnTo>
                  <a:pt x="2077349" y="1389051"/>
                </a:lnTo>
                <a:lnTo>
                  <a:pt x="2089873" y="1345419"/>
                </a:lnTo>
                <a:lnTo>
                  <a:pt x="2100540" y="1301283"/>
                </a:lnTo>
                <a:lnTo>
                  <a:pt x="2109334" y="1256707"/>
                </a:lnTo>
                <a:lnTo>
                  <a:pt x="2116236" y="1211755"/>
                </a:lnTo>
                <a:lnTo>
                  <a:pt x="2121230" y="1166491"/>
                </a:lnTo>
                <a:lnTo>
                  <a:pt x="2124299" y="1120979"/>
                </a:lnTo>
                <a:lnTo>
                  <a:pt x="2125427" y="1075284"/>
                </a:lnTo>
                <a:lnTo>
                  <a:pt x="2124595" y="1029470"/>
                </a:lnTo>
                <a:lnTo>
                  <a:pt x="2121788" y="983601"/>
                </a:lnTo>
                <a:lnTo>
                  <a:pt x="2116988" y="937741"/>
                </a:lnTo>
                <a:lnTo>
                  <a:pt x="2110178" y="891955"/>
                </a:lnTo>
                <a:lnTo>
                  <a:pt x="2101341" y="846306"/>
                </a:lnTo>
                <a:lnTo>
                  <a:pt x="2090460" y="800859"/>
                </a:lnTo>
                <a:lnTo>
                  <a:pt x="2077519" y="755679"/>
                </a:lnTo>
                <a:lnTo>
                  <a:pt x="2062500" y="710829"/>
                </a:lnTo>
                <a:lnTo>
                  <a:pt x="2045387" y="666374"/>
                </a:lnTo>
                <a:lnTo>
                  <a:pt x="2026161" y="622377"/>
                </a:lnTo>
                <a:lnTo>
                  <a:pt x="2004808" y="578903"/>
                </a:lnTo>
                <a:lnTo>
                  <a:pt x="1981308" y="536017"/>
                </a:lnTo>
                <a:lnTo>
                  <a:pt x="1955918" y="494223"/>
                </a:lnTo>
                <a:lnTo>
                  <a:pt x="1928947" y="453993"/>
                </a:lnTo>
                <a:lnTo>
                  <a:pt x="1900458" y="415344"/>
                </a:lnTo>
                <a:lnTo>
                  <a:pt x="1870517" y="378295"/>
                </a:lnTo>
                <a:lnTo>
                  <a:pt x="1839186" y="342863"/>
                </a:lnTo>
                <a:lnTo>
                  <a:pt x="1806530" y="309066"/>
                </a:lnTo>
                <a:lnTo>
                  <a:pt x="1772613" y="276919"/>
                </a:lnTo>
                <a:lnTo>
                  <a:pt x="1737499" y="246442"/>
                </a:lnTo>
                <a:lnTo>
                  <a:pt x="1701253" y="217651"/>
                </a:lnTo>
                <a:lnTo>
                  <a:pt x="1663938" y="190564"/>
                </a:lnTo>
                <a:lnTo>
                  <a:pt x="1625619" y="165198"/>
                </a:lnTo>
                <a:lnTo>
                  <a:pt x="1586359" y="141571"/>
                </a:lnTo>
                <a:lnTo>
                  <a:pt x="1546223" y="119700"/>
                </a:lnTo>
                <a:lnTo>
                  <a:pt x="1505275" y="99603"/>
                </a:lnTo>
                <a:lnTo>
                  <a:pt x="1463578" y="81296"/>
                </a:lnTo>
                <a:lnTo>
                  <a:pt x="1421198" y="64798"/>
                </a:lnTo>
                <a:lnTo>
                  <a:pt x="1378198" y="50125"/>
                </a:lnTo>
                <a:lnTo>
                  <a:pt x="1334642" y="37296"/>
                </a:lnTo>
                <a:lnTo>
                  <a:pt x="1290595" y="26327"/>
                </a:lnTo>
                <a:lnTo>
                  <a:pt x="1246119" y="17236"/>
                </a:lnTo>
                <a:lnTo>
                  <a:pt x="1201281" y="10040"/>
                </a:lnTo>
                <a:lnTo>
                  <a:pt x="1156143" y="4757"/>
                </a:lnTo>
                <a:lnTo>
                  <a:pt x="1110770" y="1405"/>
                </a:lnTo>
                <a:lnTo>
                  <a:pt x="1065226" y="0"/>
                </a:lnTo>
                <a:close/>
              </a:path>
            </a:pathLst>
          </a:custGeom>
          <a:solidFill>
            <a:srgbClr val="009FE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183258" y="151876"/>
            <a:ext cx="2126148" cy="2132965"/>
          </a:xfrm>
          <a:custGeom>
            <a:avLst/>
            <a:gdLst/>
            <a:ahLst/>
            <a:cxnLst/>
            <a:rect l="l" t="t" r="r" b="b"/>
            <a:pathLst>
              <a:path w="2125980" h="2132965" extrusionOk="0">
                <a:moveTo>
                  <a:pt x="1981308" y="536017"/>
                </a:moveTo>
                <a:lnTo>
                  <a:pt x="2004808" y="578903"/>
                </a:lnTo>
                <a:lnTo>
                  <a:pt x="2026161" y="622377"/>
                </a:lnTo>
                <a:lnTo>
                  <a:pt x="2045387" y="666374"/>
                </a:lnTo>
                <a:lnTo>
                  <a:pt x="2062500" y="710829"/>
                </a:lnTo>
                <a:lnTo>
                  <a:pt x="2077519" y="755679"/>
                </a:lnTo>
                <a:lnTo>
                  <a:pt x="2090460" y="800859"/>
                </a:lnTo>
                <a:lnTo>
                  <a:pt x="2101341" y="846306"/>
                </a:lnTo>
                <a:lnTo>
                  <a:pt x="2110178" y="891955"/>
                </a:lnTo>
                <a:lnTo>
                  <a:pt x="2116988" y="937741"/>
                </a:lnTo>
                <a:lnTo>
                  <a:pt x="2121788" y="983601"/>
                </a:lnTo>
                <a:lnTo>
                  <a:pt x="2124595" y="1029470"/>
                </a:lnTo>
                <a:lnTo>
                  <a:pt x="2125427" y="1075284"/>
                </a:lnTo>
                <a:lnTo>
                  <a:pt x="2124299" y="1120979"/>
                </a:lnTo>
                <a:lnTo>
                  <a:pt x="2121230" y="1166491"/>
                </a:lnTo>
                <a:lnTo>
                  <a:pt x="2116236" y="1211755"/>
                </a:lnTo>
                <a:lnTo>
                  <a:pt x="2109334" y="1256707"/>
                </a:lnTo>
                <a:lnTo>
                  <a:pt x="2100540" y="1301283"/>
                </a:lnTo>
                <a:lnTo>
                  <a:pt x="2089873" y="1345419"/>
                </a:lnTo>
                <a:lnTo>
                  <a:pt x="2077349" y="1389051"/>
                </a:lnTo>
                <a:lnTo>
                  <a:pt x="2062984" y="1432114"/>
                </a:lnTo>
                <a:lnTo>
                  <a:pt x="2046796" y="1474543"/>
                </a:lnTo>
                <a:lnTo>
                  <a:pt x="2028803" y="1516276"/>
                </a:lnTo>
                <a:lnTo>
                  <a:pt x="2009020" y="1557247"/>
                </a:lnTo>
                <a:lnTo>
                  <a:pt x="1987464" y="1597393"/>
                </a:lnTo>
                <a:lnTo>
                  <a:pt x="1964154" y="1636649"/>
                </a:lnTo>
                <a:lnTo>
                  <a:pt x="1939105" y="1674950"/>
                </a:lnTo>
                <a:lnTo>
                  <a:pt x="1912335" y="1712234"/>
                </a:lnTo>
                <a:lnTo>
                  <a:pt x="1883860" y="1748435"/>
                </a:lnTo>
                <a:lnTo>
                  <a:pt x="1853698" y="1783489"/>
                </a:lnTo>
                <a:lnTo>
                  <a:pt x="1821866" y="1817332"/>
                </a:lnTo>
                <a:lnTo>
                  <a:pt x="1788380" y="1849900"/>
                </a:lnTo>
                <a:lnTo>
                  <a:pt x="1753258" y="1881129"/>
                </a:lnTo>
                <a:lnTo>
                  <a:pt x="1716516" y="1910954"/>
                </a:lnTo>
                <a:lnTo>
                  <a:pt x="1678172" y="1939312"/>
                </a:lnTo>
                <a:lnTo>
                  <a:pt x="1638242" y="1966137"/>
                </a:lnTo>
                <a:lnTo>
                  <a:pt x="1596744" y="1991366"/>
                </a:lnTo>
                <a:lnTo>
                  <a:pt x="1554146" y="2014690"/>
                </a:lnTo>
                <a:lnTo>
                  <a:pt x="1510951" y="2035858"/>
                </a:lnTo>
                <a:lnTo>
                  <a:pt x="1467221" y="2054887"/>
                </a:lnTo>
                <a:lnTo>
                  <a:pt x="1423022" y="2071794"/>
                </a:lnTo>
                <a:lnTo>
                  <a:pt x="1378417" y="2086596"/>
                </a:lnTo>
                <a:lnTo>
                  <a:pt x="1333470" y="2099312"/>
                </a:lnTo>
                <a:lnTo>
                  <a:pt x="1288245" y="2109958"/>
                </a:lnTo>
                <a:lnTo>
                  <a:pt x="1242807" y="2118553"/>
                </a:lnTo>
                <a:lnTo>
                  <a:pt x="1197220" y="2125112"/>
                </a:lnTo>
                <a:lnTo>
                  <a:pt x="1151547" y="2129654"/>
                </a:lnTo>
                <a:lnTo>
                  <a:pt x="1105854" y="2132197"/>
                </a:lnTo>
                <a:lnTo>
                  <a:pt x="1060203" y="2132757"/>
                </a:lnTo>
                <a:lnTo>
                  <a:pt x="1014659" y="2131352"/>
                </a:lnTo>
                <a:lnTo>
                  <a:pt x="969286" y="2127999"/>
                </a:lnTo>
                <a:lnTo>
                  <a:pt x="924148" y="2122716"/>
                </a:lnTo>
                <a:lnTo>
                  <a:pt x="879310" y="2115521"/>
                </a:lnTo>
                <a:lnTo>
                  <a:pt x="834835" y="2106430"/>
                </a:lnTo>
                <a:lnTo>
                  <a:pt x="790788" y="2095461"/>
                </a:lnTo>
                <a:lnTo>
                  <a:pt x="747232" y="2082631"/>
                </a:lnTo>
                <a:lnTo>
                  <a:pt x="704233" y="2067959"/>
                </a:lnTo>
                <a:lnTo>
                  <a:pt x="661852" y="2051460"/>
                </a:lnTo>
                <a:lnTo>
                  <a:pt x="620156" y="2033154"/>
                </a:lnTo>
                <a:lnTo>
                  <a:pt x="579208" y="2013056"/>
                </a:lnTo>
                <a:lnTo>
                  <a:pt x="539072" y="1991185"/>
                </a:lnTo>
                <a:lnTo>
                  <a:pt x="499812" y="1967558"/>
                </a:lnTo>
                <a:lnTo>
                  <a:pt x="461493" y="1942192"/>
                </a:lnTo>
                <a:lnTo>
                  <a:pt x="424178" y="1915105"/>
                </a:lnTo>
                <a:lnTo>
                  <a:pt x="387931" y="1886314"/>
                </a:lnTo>
                <a:lnTo>
                  <a:pt x="352817" y="1855837"/>
                </a:lnTo>
                <a:lnTo>
                  <a:pt x="318900" y="1823691"/>
                </a:lnTo>
                <a:lnTo>
                  <a:pt x="286244" y="1789893"/>
                </a:lnTo>
                <a:lnTo>
                  <a:pt x="254912" y="1754461"/>
                </a:lnTo>
                <a:lnTo>
                  <a:pt x="224970" y="1717412"/>
                </a:lnTo>
                <a:lnTo>
                  <a:pt x="196481" y="1678764"/>
                </a:lnTo>
                <a:lnTo>
                  <a:pt x="169509" y="1638534"/>
                </a:lnTo>
                <a:lnTo>
                  <a:pt x="144118" y="1596739"/>
                </a:lnTo>
                <a:lnTo>
                  <a:pt x="120619" y="1553853"/>
                </a:lnTo>
                <a:lnTo>
                  <a:pt x="99265" y="1510379"/>
                </a:lnTo>
                <a:lnTo>
                  <a:pt x="80040" y="1466383"/>
                </a:lnTo>
                <a:lnTo>
                  <a:pt x="62926" y="1421927"/>
                </a:lnTo>
                <a:lnTo>
                  <a:pt x="47907" y="1377077"/>
                </a:lnTo>
                <a:lnTo>
                  <a:pt x="34966" y="1331897"/>
                </a:lnTo>
                <a:lnTo>
                  <a:pt x="24085" y="1286450"/>
                </a:lnTo>
                <a:lnTo>
                  <a:pt x="15249" y="1240802"/>
                </a:lnTo>
                <a:lnTo>
                  <a:pt x="8439" y="1195015"/>
                </a:lnTo>
                <a:lnTo>
                  <a:pt x="3638" y="1149155"/>
                </a:lnTo>
                <a:lnTo>
                  <a:pt x="831" y="1103286"/>
                </a:lnTo>
                <a:lnTo>
                  <a:pt x="0" y="1057472"/>
                </a:lnTo>
                <a:lnTo>
                  <a:pt x="1127" y="1011777"/>
                </a:lnTo>
                <a:lnTo>
                  <a:pt x="4196" y="966265"/>
                </a:lnTo>
                <a:lnTo>
                  <a:pt x="9190" y="921001"/>
                </a:lnTo>
                <a:lnTo>
                  <a:pt x="16093" y="876049"/>
                </a:lnTo>
                <a:lnTo>
                  <a:pt x="24886" y="831473"/>
                </a:lnTo>
                <a:lnTo>
                  <a:pt x="35553" y="787337"/>
                </a:lnTo>
                <a:lnTo>
                  <a:pt x="48078" y="743705"/>
                </a:lnTo>
                <a:lnTo>
                  <a:pt x="62442" y="700643"/>
                </a:lnTo>
                <a:lnTo>
                  <a:pt x="78630" y="658213"/>
                </a:lnTo>
                <a:lnTo>
                  <a:pt x="96624" y="616480"/>
                </a:lnTo>
                <a:lnTo>
                  <a:pt x="116407" y="575509"/>
                </a:lnTo>
                <a:lnTo>
                  <a:pt x="137962" y="535363"/>
                </a:lnTo>
                <a:lnTo>
                  <a:pt x="161272" y="496108"/>
                </a:lnTo>
                <a:lnTo>
                  <a:pt x="186321" y="457806"/>
                </a:lnTo>
                <a:lnTo>
                  <a:pt x="213091" y="420522"/>
                </a:lnTo>
                <a:lnTo>
                  <a:pt x="241566" y="384321"/>
                </a:lnTo>
                <a:lnTo>
                  <a:pt x="271728" y="349267"/>
                </a:lnTo>
                <a:lnTo>
                  <a:pt x="303560" y="315424"/>
                </a:lnTo>
                <a:lnTo>
                  <a:pt x="337046" y="282856"/>
                </a:lnTo>
                <a:lnTo>
                  <a:pt x="372168" y="251627"/>
                </a:lnTo>
                <a:lnTo>
                  <a:pt x="408910" y="221802"/>
                </a:lnTo>
                <a:lnTo>
                  <a:pt x="447254" y="193445"/>
                </a:lnTo>
                <a:lnTo>
                  <a:pt x="487184" y="166620"/>
                </a:lnTo>
                <a:lnTo>
                  <a:pt x="528682" y="141391"/>
                </a:lnTo>
                <a:lnTo>
                  <a:pt x="571280" y="118066"/>
                </a:lnTo>
                <a:lnTo>
                  <a:pt x="614475" y="96898"/>
                </a:lnTo>
                <a:lnTo>
                  <a:pt x="658205" y="77870"/>
                </a:lnTo>
                <a:lnTo>
                  <a:pt x="702405" y="60963"/>
                </a:lnTo>
                <a:lnTo>
                  <a:pt x="747010" y="46160"/>
                </a:lnTo>
                <a:lnTo>
                  <a:pt x="791957" y="33444"/>
                </a:lnTo>
                <a:lnTo>
                  <a:pt x="837182" y="22798"/>
                </a:lnTo>
                <a:lnTo>
                  <a:pt x="882620" y="14204"/>
                </a:lnTo>
                <a:lnTo>
                  <a:pt x="928208" y="7644"/>
                </a:lnTo>
                <a:lnTo>
                  <a:pt x="973881" y="3102"/>
                </a:lnTo>
                <a:lnTo>
                  <a:pt x="1019575" y="559"/>
                </a:lnTo>
                <a:lnTo>
                  <a:pt x="1065226" y="0"/>
                </a:lnTo>
                <a:lnTo>
                  <a:pt x="1110770" y="1405"/>
                </a:lnTo>
                <a:lnTo>
                  <a:pt x="1156143" y="4757"/>
                </a:lnTo>
                <a:lnTo>
                  <a:pt x="1201281" y="10040"/>
                </a:lnTo>
                <a:lnTo>
                  <a:pt x="1246119" y="17236"/>
                </a:lnTo>
                <a:lnTo>
                  <a:pt x="1290595" y="26327"/>
                </a:lnTo>
                <a:lnTo>
                  <a:pt x="1334642" y="37296"/>
                </a:lnTo>
                <a:lnTo>
                  <a:pt x="1378198" y="50125"/>
                </a:lnTo>
                <a:lnTo>
                  <a:pt x="1421198" y="64798"/>
                </a:lnTo>
                <a:lnTo>
                  <a:pt x="1463578" y="81296"/>
                </a:lnTo>
                <a:lnTo>
                  <a:pt x="1505275" y="99603"/>
                </a:lnTo>
                <a:lnTo>
                  <a:pt x="1546223" y="119700"/>
                </a:lnTo>
                <a:lnTo>
                  <a:pt x="1586359" y="141571"/>
                </a:lnTo>
                <a:lnTo>
                  <a:pt x="1625619" y="165198"/>
                </a:lnTo>
                <a:lnTo>
                  <a:pt x="1663938" y="190564"/>
                </a:lnTo>
                <a:lnTo>
                  <a:pt x="1701253" y="217651"/>
                </a:lnTo>
                <a:lnTo>
                  <a:pt x="1737499" y="246442"/>
                </a:lnTo>
                <a:lnTo>
                  <a:pt x="1772613" y="276919"/>
                </a:lnTo>
                <a:lnTo>
                  <a:pt x="1806530" y="309066"/>
                </a:lnTo>
                <a:lnTo>
                  <a:pt x="1839186" y="342863"/>
                </a:lnTo>
                <a:lnTo>
                  <a:pt x="1870517" y="378295"/>
                </a:lnTo>
                <a:lnTo>
                  <a:pt x="1900458" y="415344"/>
                </a:lnTo>
                <a:lnTo>
                  <a:pt x="1928947" y="453993"/>
                </a:lnTo>
                <a:lnTo>
                  <a:pt x="1955918" y="494223"/>
                </a:lnTo>
                <a:lnTo>
                  <a:pt x="1981308" y="536017"/>
                </a:lnTo>
                <a:close/>
              </a:path>
            </a:pathLst>
          </a:custGeom>
          <a:noFill/>
          <a:ln w="52350" cap="flat" cmpd="sng">
            <a:solidFill>
              <a:srgbClr val="00AB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465449" y="448704"/>
            <a:ext cx="1561588" cy="1539240"/>
          </a:xfrm>
          <a:custGeom>
            <a:avLst/>
            <a:gdLst/>
            <a:ahLst/>
            <a:cxnLst/>
            <a:rect l="l" t="t" r="r" b="b"/>
            <a:pathLst>
              <a:path w="1561464" h="1539239" extrusionOk="0">
                <a:moveTo>
                  <a:pt x="794345" y="0"/>
                </a:moveTo>
                <a:lnTo>
                  <a:pt x="749610" y="1538"/>
                </a:lnTo>
                <a:lnTo>
                  <a:pt x="704806" y="5627"/>
                </a:lnTo>
                <a:lnTo>
                  <a:pt x="660047" y="12296"/>
                </a:lnTo>
                <a:lnTo>
                  <a:pt x="615441" y="21572"/>
                </a:lnTo>
                <a:lnTo>
                  <a:pt x="571102" y="33483"/>
                </a:lnTo>
                <a:lnTo>
                  <a:pt x="527139" y="48058"/>
                </a:lnTo>
                <a:lnTo>
                  <a:pt x="483665" y="65324"/>
                </a:lnTo>
                <a:lnTo>
                  <a:pt x="440789" y="85310"/>
                </a:lnTo>
                <a:lnTo>
                  <a:pt x="398624" y="108044"/>
                </a:lnTo>
                <a:lnTo>
                  <a:pt x="357854" y="133193"/>
                </a:lnTo>
                <a:lnTo>
                  <a:pt x="319108" y="160331"/>
                </a:lnTo>
                <a:lnTo>
                  <a:pt x="282418" y="189348"/>
                </a:lnTo>
                <a:lnTo>
                  <a:pt x="247815" y="220133"/>
                </a:lnTo>
                <a:lnTo>
                  <a:pt x="215329" y="252576"/>
                </a:lnTo>
                <a:lnTo>
                  <a:pt x="184994" y="286567"/>
                </a:lnTo>
                <a:lnTo>
                  <a:pt x="156839" y="321995"/>
                </a:lnTo>
                <a:lnTo>
                  <a:pt x="130896" y="358751"/>
                </a:lnTo>
                <a:lnTo>
                  <a:pt x="107196" y="396724"/>
                </a:lnTo>
                <a:lnTo>
                  <a:pt x="85770" y="435803"/>
                </a:lnTo>
                <a:lnTo>
                  <a:pt x="66651" y="475878"/>
                </a:lnTo>
                <a:lnTo>
                  <a:pt x="49868" y="516839"/>
                </a:lnTo>
                <a:lnTo>
                  <a:pt x="35454" y="558576"/>
                </a:lnTo>
                <a:lnTo>
                  <a:pt x="23439" y="600978"/>
                </a:lnTo>
                <a:lnTo>
                  <a:pt x="13855" y="643935"/>
                </a:lnTo>
                <a:lnTo>
                  <a:pt x="6732" y="687337"/>
                </a:lnTo>
                <a:lnTo>
                  <a:pt x="2104" y="731074"/>
                </a:lnTo>
                <a:lnTo>
                  <a:pt x="0" y="775034"/>
                </a:lnTo>
                <a:lnTo>
                  <a:pt x="451" y="819109"/>
                </a:lnTo>
                <a:lnTo>
                  <a:pt x="3490" y="863187"/>
                </a:lnTo>
                <a:lnTo>
                  <a:pt x="9147" y="907158"/>
                </a:lnTo>
                <a:lnTo>
                  <a:pt x="17454" y="950912"/>
                </a:lnTo>
                <a:lnTo>
                  <a:pt x="28442" y="994339"/>
                </a:lnTo>
                <a:lnTo>
                  <a:pt x="42141" y="1037328"/>
                </a:lnTo>
                <a:lnTo>
                  <a:pt x="58585" y="1079769"/>
                </a:lnTo>
                <a:lnTo>
                  <a:pt x="77803" y="1121552"/>
                </a:lnTo>
                <a:lnTo>
                  <a:pt x="99827" y="1162566"/>
                </a:lnTo>
                <a:lnTo>
                  <a:pt x="124334" y="1202146"/>
                </a:lnTo>
                <a:lnTo>
                  <a:pt x="150910" y="1239680"/>
                </a:lnTo>
                <a:lnTo>
                  <a:pt x="179443" y="1275141"/>
                </a:lnTo>
                <a:lnTo>
                  <a:pt x="209823" y="1308499"/>
                </a:lnTo>
                <a:lnTo>
                  <a:pt x="241938" y="1339728"/>
                </a:lnTo>
                <a:lnTo>
                  <a:pt x="275676" y="1368799"/>
                </a:lnTo>
                <a:lnTo>
                  <a:pt x="310928" y="1395684"/>
                </a:lnTo>
                <a:lnTo>
                  <a:pt x="347581" y="1420354"/>
                </a:lnTo>
                <a:lnTo>
                  <a:pt x="385524" y="1442782"/>
                </a:lnTo>
                <a:lnTo>
                  <a:pt x="424647" y="1462940"/>
                </a:lnTo>
                <a:lnTo>
                  <a:pt x="464838" y="1480800"/>
                </a:lnTo>
                <a:lnTo>
                  <a:pt x="505985" y="1496333"/>
                </a:lnTo>
                <a:lnTo>
                  <a:pt x="547979" y="1509511"/>
                </a:lnTo>
                <a:lnTo>
                  <a:pt x="590708" y="1520307"/>
                </a:lnTo>
                <a:lnTo>
                  <a:pt x="634060" y="1528692"/>
                </a:lnTo>
                <a:lnTo>
                  <a:pt x="677924" y="1534638"/>
                </a:lnTo>
                <a:lnTo>
                  <a:pt x="722190" y="1538118"/>
                </a:lnTo>
                <a:lnTo>
                  <a:pt x="766746" y="1539102"/>
                </a:lnTo>
                <a:lnTo>
                  <a:pt x="811481" y="1537563"/>
                </a:lnTo>
                <a:lnTo>
                  <a:pt x="856283" y="1533473"/>
                </a:lnTo>
                <a:lnTo>
                  <a:pt x="901043" y="1526804"/>
                </a:lnTo>
                <a:lnTo>
                  <a:pt x="945648" y="1517527"/>
                </a:lnTo>
                <a:lnTo>
                  <a:pt x="989987" y="1505615"/>
                </a:lnTo>
                <a:lnTo>
                  <a:pt x="1033949" y="1491039"/>
                </a:lnTo>
                <a:lnTo>
                  <a:pt x="1077424" y="1473772"/>
                </a:lnTo>
                <a:lnTo>
                  <a:pt x="1120299" y="1453785"/>
                </a:lnTo>
                <a:lnTo>
                  <a:pt x="1162464" y="1431050"/>
                </a:lnTo>
                <a:lnTo>
                  <a:pt x="1203236" y="1405902"/>
                </a:lnTo>
                <a:lnTo>
                  <a:pt x="1241982" y="1378765"/>
                </a:lnTo>
                <a:lnTo>
                  <a:pt x="1278673" y="1349749"/>
                </a:lnTo>
                <a:lnTo>
                  <a:pt x="1313277" y="1318964"/>
                </a:lnTo>
                <a:lnTo>
                  <a:pt x="1345763" y="1286522"/>
                </a:lnTo>
                <a:lnTo>
                  <a:pt x="1376099" y="1252531"/>
                </a:lnTo>
                <a:lnTo>
                  <a:pt x="1404254" y="1217103"/>
                </a:lnTo>
                <a:lnTo>
                  <a:pt x="1430197" y="1180348"/>
                </a:lnTo>
                <a:lnTo>
                  <a:pt x="1453897" y="1142375"/>
                </a:lnTo>
                <a:lnTo>
                  <a:pt x="1475323" y="1103297"/>
                </a:lnTo>
                <a:lnTo>
                  <a:pt x="1494443" y="1063221"/>
                </a:lnTo>
                <a:lnTo>
                  <a:pt x="1511225" y="1022260"/>
                </a:lnTo>
                <a:lnTo>
                  <a:pt x="1525640" y="980523"/>
                </a:lnTo>
                <a:lnTo>
                  <a:pt x="1537655" y="938121"/>
                </a:lnTo>
                <a:lnTo>
                  <a:pt x="1547239" y="895164"/>
                </a:lnTo>
                <a:lnTo>
                  <a:pt x="1554361" y="851762"/>
                </a:lnTo>
                <a:lnTo>
                  <a:pt x="1558990" y="808026"/>
                </a:lnTo>
                <a:lnTo>
                  <a:pt x="1561094" y="764065"/>
                </a:lnTo>
                <a:lnTo>
                  <a:pt x="1560643" y="719991"/>
                </a:lnTo>
                <a:lnTo>
                  <a:pt x="1557604" y="675913"/>
                </a:lnTo>
                <a:lnTo>
                  <a:pt x="1551947" y="631942"/>
                </a:lnTo>
                <a:lnTo>
                  <a:pt x="1543641" y="588188"/>
                </a:lnTo>
                <a:lnTo>
                  <a:pt x="1532654" y="544762"/>
                </a:lnTo>
                <a:lnTo>
                  <a:pt x="1518954" y="501774"/>
                </a:lnTo>
                <a:lnTo>
                  <a:pt x="1502512" y="459333"/>
                </a:lnTo>
                <a:lnTo>
                  <a:pt x="1483295" y="417551"/>
                </a:lnTo>
                <a:lnTo>
                  <a:pt x="1461272" y="376538"/>
                </a:lnTo>
                <a:lnTo>
                  <a:pt x="1436765" y="336958"/>
                </a:lnTo>
                <a:lnTo>
                  <a:pt x="1410188" y="299424"/>
                </a:lnTo>
                <a:lnTo>
                  <a:pt x="1381655" y="263963"/>
                </a:lnTo>
                <a:lnTo>
                  <a:pt x="1351275" y="230605"/>
                </a:lnTo>
                <a:lnTo>
                  <a:pt x="1319160" y="199376"/>
                </a:lnTo>
                <a:lnTo>
                  <a:pt x="1285421" y="170305"/>
                </a:lnTo>
                <a:lnTo>
                  <a:pt x="1250169" y="143421"/>
                </a:lnTo>
                <a:lnTo>
                  <a:pt x="1213516" y="118750"/>
                </a:lnTo>
                <a:lnTo>
                  <a:pt x="1175572" y="96322"/>
                </a:lnTo>
                <a:lnTo>
                  <a:pt x="1136449" y="76163"/>
                </a:lnTo>
                <a:lnTo>
                  <a:pt x="1096257" y="58304"/>
                </a:lnTo>
                <a:lnTo>
                  <a:pt x="1055109" y="42771"/>
                </a:lnTo>
                <a:lnTo>
                  <a:pt x="1013114" y="29592"/>
                </a:lnTo>
                <a:lnTo>
                  <a:pt x="970385" y="18796"/>
                </a:lnTo>
                <a:lnTo>
                  <a:pt x="927033" y="10410"/>
                </a:lnTo>
                <a:lnTo>
                  <a:pt x="883168" y="4464"/>
                </a:lnTo>
                <a:lnTo>
                  <a:pt x="838901" y="984"/>
                </a:lnTo>
                <a:lnTo>
                  <a:pt x="794345" y="0"/>
                </a:lnTo>
                <a:close/>
              </a:path>
            </a:pathLst>
          </a:custGeom>
          <a:solidFill>
            <a:srgbClr val="85ED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68" name="Google Shape;368;p18"/>
          <p:cNvSpPr/>
          <p:nvPr/>
        </p:nvSpPr>
        <p:spPr>
          <a:xfrm>
            <a:off x="737193" y="904403"/>
            <a:ext cx="1012905" cy="810260"/>
          </a:xfrm>
          <a:custGeom>
            <a:avLst/>
            <a:gdLst/>
            <a:ahLst/>
            <a:cxnLst/>
            <a:rect l="l" t="t" r="r" b="b"/>
            <a:pathLst>
              <a:path w="1012825" h="810260" extrusionOk="0">
                <a:moveTo>
                  <a:pt x="0" y="540172"/>
                </a:moveTo>
                <a:lnTo>
                  <a:pt x="25130" y="579544"/>
                </a:lnTo>
                <a:lnTo>
                  <a:pt x="53063" y="616034"/>
                </a:lnTo>
                <a:lnTo>
                  <a:pt x="83576" y="649582"/>
                </a:lnTo>
                <a:lnTo>
                  <a:pt x="116447" y="680130"/>
                </a:lnTo>
                <a:lnTo>
                  <a:pt x="151452" y="707618"/>
                </a:lnTo>
                <a:lnTo>
                  <a:pt x="188370" y="731986"/>
                </a:lnTo>
                <a:lnTo>
                  <a:pt x="226979" y="753175"/>
                </a:lnTo>
                <a:lnTo>
                  <a:pt x="267054" y="771126"/>
                </a:lnTo>
                <a:lnTo>
                  <a:pt x="308375" y="785779"/>
                </a:lnTo>
                <a:lnTo>
                  <a:pt x="350719" y="797076"/>
                </a:lnTo>
                <a:lnTo>
                  <a:pt x="393863" y="804956"/>
                </a:lnTo>
                <a:lnTo>
                  <a:pt x="437585" y="809361"/>
                </a:lnTo>
                <a:lnTo>
                  <a:pt x="481662" y="810231"/>
                </a:lnTo>
                <a:lnTo>
                  <a:pt x="525872" y="807507"/>
                </a:lnTo>
                <a:lnTo>
                  <a:pt x="569992" y="801128"/>
                </a:lnTo>
                <a:lnTo>
                  <a:pt x="613800" y="791037"/>
                </a:lnTo>
                <a:lnTo>
                  <a:pt x="657074" y="777174"/>
                </a:lnTo>
                <a:lnTo>
                  <a:pt x="699591" y="759479"/>
                </a:lnTo>
                <a:lnTo>
                  <a:pt x="741129" y="737893"/>
                </a:lnTo>
                <a:lnTo>
                  <a:pt x="780673" y="712871"/>
                </a:lnTo>
                <a:lnTo>
                  <a:pt x="817323" y="685060"/>
                </a:lnTo>
                <a:lnTo>
                  <a:pt x="851018" y="654679"/>
                </a:lnTo>
                <a:lnTo>
                  <a:pt x="881700" y="621951"/>
                </a:lnTo>
                <a:lnTo>
                  <a:pt x="909308" y="587098"/>
                </a:lnTo>
                <a:lnTo>
                  <a:pt x="933782" y="550341"/>
                </a:lnTo>
                <a:lnTo>
                  <a:pt x="955064" y="511901"/>
                </a:lnTo>
                <a:lnTo>
                  <a:pt x="973094" y="472000"/>
                </a:lnTo>
                <a:lnTo>
                  <a:pt x="987811" y="430859"/>
                </a:lnTo>
                <a:lnTo>
                  <a:pt x="999157" y="388700"/>
                </a:lnTo>
                <a:lnTo>
                  <a:pt x="1007071" y="345744"/>
                </a:lnTo>
                <a:lnTo>
                  <a:pt x="1011495" y="302214"/>
                </a:lnTo>
                <a:lnTo>
                  <a:pt x="1012368" y="258329"/>
                </a:lnTo>
                <a:lnTo>
                  <a:pt x="1009631" y="214313"/>
                </a:lnTo>
                <a:lnTo>
                  <a:pt x="1003225" y="170385"/>
                </a:lnTo>
                <a:lnTo>
                  <a:pt x="993089" y="126769"/>
                </a:lnTo>
                <a:lnTo>
                  <a:pt x="979164" y="83685"/>
                </a:lnTo>
                <a:lnTo>
                  <a:pt x="961391" y="41354"/>
                </a:lnTo>
                <a:lnTo>
                  <a:pt x="939709" y="0"/>
                </a:lnTo>
              </a:path>
            </a:pathLst>
          </a:custGeom>
          <a:noFill/>
          <a:ln w="830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5028" y="6949375"/>
            <a:ext cx="4144804" cy="398220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8"/>
          <p:cNvSpPr/>
          <p:nvPr/>
        </p:nvSpPr>
        <p:spPr>
          <a:xfrm>
            <a:off x="376978" y="8688750"/>
            <a:ext cx="426754" cy="505459"/>
          </a:xfrm>
          <a:custGeom>
            <a:avLst/>
            <a:gdLst/>
            <a:ahLst/>
            <a:cxnLst/>
            <a:rect l="l" t="t" r="r" b="b"/>
            <a:pathLst>
              <a:path w="426720" h="505459" extrusionOk="0">
                <a:moveTo>
                  <a:pt x="426123" y="378320"/>
                </a:moveTo>
                <a:lnTo>
                  <a:pt x="423633" y="366026"/>
                </a:lnTo>
                <a:lnTo>
                  <a:pt x="416864" y="355968"/>
                </a:lnTo>
                <a:lnTo>
                  <a:pt x="406831" y="349186"/>
                </a:lnTo>
                <a:lnTo>
                  <a:pt x="394563" y="346684"/>
                </a:lnTo>
                <a:lnTo>
                  <a:pt x="31673" y="346684"/>
                </a:lnTo>
                <a:lnTo>
                  <a:pt x="19342" y="349186"/>
                </a:lnTo>
                <a:lnTo>
                  <a:pt x="9283" y="355968"/>
                </a:lnTo>
                <a:lnTo>
                  <a:pt x="2489" y="366026"/>
                </a:lnTo>
                <a:lnTo>
                  <a:pt x="0" y="378320"/>
                </a:lnTo>
                <a:lnTo>
                  <a:pt x="0" y="473659"/>
                </a:lnTo>
                <a:lnTo>
                  <a:pt x="2489" y="485940"/>
                </a:lnTo>
                <a:lnTo>
                  <a:pt x="9283" y="495985"/>
                </a:lnTo>
                <a:lnTo>
                  <a:pt x="19342" y="502767"/>
                </a:lnTo>
                <a:lnTo>
                  <a:pt x="31673" y="505256"/>
                </a:lnTo>
                <a:lnTo>
                  <a:pt x="394563" y="505256"/>
                </a:lnTo>
                <a:lnTo>
                  <a:pt x="406831" y="502767"/>
                </a:lnTo>
                <a:lnTo>
                  <a:pt x="416864" y="495985"/>
                </a:lnTo>
                <a:lnTo>
                  <a:pt x="423633" y="485940"/>
                </a:lnTo>
                <a:lnTo>
                  <a:pt x="426123" y="473659"/>
                </a:lnTo>
                <a:lnTo>
                  <a:pt x="426123" y="378320"/>
                </a:lnTo>
                <a:close/>
              </a:path>
              <a:path w="426720" h="505459" extrusionOk="0">
                <a:moveTo>
                  <a:pt x="426123" y="31635"/>
                </a:moveTo>
                <a:lnTo>
                  <a:pt x="423633" y="19329"/>
                </a:lnTo>
                <a:lnTo>
                  <a:pt x="416864" y="9271"/>
                </a:lnTo>
                <a:lnTo>
                  <a:pt x="406831" y="2489"/>
                </a:lnTo>
                <a:lnTo>
                  <a:pt x="394563" y="0"/>
                </a:lnTo>
                <a:lnTo>
                  <a:pt x="31673" y="0"/>
                </a:lnTo>
                <a:lnTo>
                  <a:pt x="19342" y="2489"/>
                </a:lnTo>
                <a:lnTo>
                  <a:pt x="9283" y="9271"/>
                </a:lnTo>
                <a:lnTo>
                  <a:pt x="2489" y="19329"/>
                </a:lnTo>
                <a:lnTo>
                  <a:pt x="0" y="31635"/>
                </a:lnTo>
                <a:lnTo>
                  <a:pt x="0" y="126936"/>
                </a:lnTo>
                <a:lnTo>
                  <a:pt x="2489" y="139268"/>
                </a:lnTo>
                <a:lnTo>
                  <a:pt x="9283" y="149339"/>
                </a:lnTo>
                <a:lnTo>
                  <a:pt x="19342" y="156133"/>
                </a:lnTo>
                <a:lnTo>
                  <a:pt x="31673" y="158623"/>
                </a:lnTo>
                <a:lnTo>
                  <a:pt x="394563" y="158623"/>
                </a:lnTo>
                <a:lnTo>
                  <a:pt x="406831" y="156133"/>
                </a:lnTo>
                <a:lnTo>
                  <a:pt x="416864" y="149339"/>
                </a:lnTo>
                <a:lnTo>
                  <a:pt x="423633" y="139268"/>
                </a:lnTo>
                <a:lnTo>
                  <a:pt x="426123" y="126936"/>
                </a:lnTo>
                <a:lnTo>
                  <a:pt x="426123" y="316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71" name="Google Shape;371;p18"/>
          <p:cNvSpPr txBox="1">
            <a:spLocks noGrp="1"/>
          </p:cNvSpPr>
          <p:nvPr>
            <p:ph type="ctrTitle"/>
          </p:nvPr>
        </p:nvSpPr>
        <p:spPr>
          <a:xfrm>
            <a:off x="2470001" y="4635812"/>
            <a:ext cx="8607470" cy="45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50" b="1" i="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1"/>
          </p:nvPr>
        </p:nvSpPr>
        <p:spPr>
          <a:xfrm>
            <a:off x="5066987" y="6356319"/>
            <a:ext cx="10322740" cy="1282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1" b="0" i="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ftr" idx="11"/>
          </p:nvPr>
        </p:nvSpPr>
        <p:spPr>
          <a:xfrm>
            <a:off x="6835934" y="10517697"/>
            <a:ext cx="6433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dt" idx="10"/>
          </p:nvPr>
        </p:nvSpPr>
        <p:spPr>
          <a:xfrm>
            <a:off x="1005285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sldNum" idx="12"/>
          </p:nvPr>
        </p:nvSpPr>
        <p:spPr>
          <a:xfrm>
            <a:off x="14476097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"/>
          <p:cNvSpPr txBox="1">
            <a:spLocks noGrp="1"/>
          </p:cNvSpPr>
          <p:nvPr>
            <p:ph type="title"/>
          </p:nvPr>
        </p:nvSpPr>
        <p:spPr>
          <a:xfrm>
            <a:off x="2094372" y="2610256"/>
            <a:ext cx="15916941" cy="191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351" b="0" i="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9"/>
          <p:cNvSpPr txBox="1">
            <a:spLocks noGrp="1"/>
          </p:cNvSpPr>
          <p:nvPr>
            <p:ph type="body" idx="1"/>
          </p:nvPr>
        </p:nvSpPr>
        <p:spPr>
          <a:xfrm>
            <a:off x="1005284" y="2601151"/>
            <a:ext cx="8745975" cy="6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9"/>
          <p:cNvSpPr txBox="1">
            <a:spLocks noGrp="1"/>
          </p:cNvSpPr>
          <p:nvPr>
            <p:ph type="body" idx="2"/>
          </p:nvPr>
        </p:nvSpPr>
        <p:spPr>
          <a:xfrm>
            <a:off x="10354429" y="2601151"/>
            <a:ext cx="8745975" cy="6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9"/>
          <p:cNvSpPr txBox="1">
            <a:spLocks noGrp="1"/>
          </p:cNvSpPr>
          <p:nvPr>
            <p:ph type="ftr" idx="11"/>
          </p:nvPr>
        </p:nvSpPr>
        <p:spPr>
          <a:xfrm>
            <a:off x="6835934" y="10517697"/>
            <a:ext cx="6433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9"/>
          <p:cNvSpPr txBox="1">
            <a:spLocks noGrp="1"/>
          </p:cNvSpPr>
          <p:nvPr>
            <p:ph type="dt" idx="10"/>
          </p:nvPr>
        </p:nvSpPr>
        <p:spPr>
          <a:xfrm>
            <a:off x="1005285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9"/>
          <p:cNvSpPr txBox="1">
            <a:spLocks noGrp="1"/>
          </p:cNvSpPr>
          <p:nvPr>
            <p:ph type="sldNum" idx="12"/>
          </p:nvPr>
        </p:nvSpPr>
        <p:spPr>
          <a:xfrm>
            <a:off x="14476097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 txBox="1">
            <a:spLocks noGrp="1"/>
          </p:cNvSpPr>
          <p:nvPr>
            <p:ph type="ftr" idx="11"/>
          </p:nvPr>
        </p:nvSpPr>
        <p:spPr>
          <a:xfrm>
            <a:off x="6835934" y="10517697"/>
            <a:ext cx="6433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dt" idx="10"/>
          </p:nvPr>
        </p:nvSpPr>
        <p:spPr>
          <a:xfrm>
            <a:off x="1005285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0"/>
          <p:cNvSpPr txBox="1">
            <a:spLocks noGrp="1"/>
          </p:cNvSpPr>
          <p:nvPr>
            <p:ph type="sldNum" idx="12"/>
          </p:nvPr>
        </p:nvSpPr>
        <p:spPr>
          <a:xfrm>
            <a:off x="14476097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21" descr="Immagine che contiene oggetto da esterni&#10;&#10;Descrizione generat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5079"/>
            <a:ext cx="20105688" cy="11279192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1"/>
          <p:cNvSpPr/>
          <p:nvPr/>
        </p:nvSpPr>
        <p:spPr>
          <a:xfrm>
            <a:off x="-1" y="1559245"/>
            <a:ext cx="20105690" cy="98651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68"/>
              <a:buFont typeface="Arial"/>
              <a:buNone/>
            </a:pPr>
            <a:endParaRPr sz="2968" b="0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xfrm>
            <a:off x="0" y="170039"/>
            <a:ext cx="20105523" cy="1259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Encode Sans"/>
              <a:buNone/>
              <a:defRPr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body" idx="1"/>
          </p:nvPr>
        </p:nvSpPr>
        <p:spPr>
          <a:xfrm>
            <a:off x="685361" y="1919163"/>
            <a:ext cx="18734801" cy="874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2D82"/>
              </a:buClr>
              <a:buSzPts val="2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49250" algn="l">
              <a:lnSpc>
                <a:spcPct val="115000"/>
              </a:lnSpc>
              <a:spcBef>
                <a:spcPts val="3463"/>
              </a:spcBef>
              <a:spcAft>
                <a:spcPts val="0"/>
              </a:spcAft>
              <a:buSzPts val="1900"/>
              <a:buFont typeface="Calibri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3463"/>
              </a:spcBef>
              <a:spcAft>
                <a:spcPts val="0"/>
              </a:spcAft>
              <a:buSzPts val="1900"/>
              <a:buFont typeface="Calibri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3463"/>
              </a:spcBef>
              <a:spcAft>
                <a:spcPts val="0"/>
              </a:spcAft>
              <a:buSzPts val="1900"/>
              <a:buFont typeface="Calibri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3463"/>
              </a:spcBef>
              <a:spcAft>
                <a:spcPts val="0"/>
              </a:spcAft>
              <a:buSzPts val="1900"/>
              <a:buFont typeface="Calibri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3463"/>
              </a:spcBef>
              <a:spcAft>
                <a:spcPts val="0"/>
              </a:spcAft>
              <a:buSzPts val="1900"/>
              <a:buFont typeface="Calibri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3463"/>
              </a:spcBef>
              <a:spcAft>
                <a:spcPts val="0"/>
              </a:spcAft>
              <a:buSzPts val="1900"/>
              <a:buFont typeface="Calibri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3463"/>
              </a:spcBef>
              <a:spcAft>
                <a:spcPts val="0"/>
              </a:spcAft>
              <a:buSzPts val="1900"/>
              <a:buFont typeface="Calibri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3463"/>
              </a:spcBef>
              <a:spcAft>
                <a:spcPts val="3463"/>
              </a:spcAft>
              <a:buSzPts val="1900"/>
              <a:buFont typeface="Calibri"/>
              <a:buChar char="■"/>
              <a:defRPr/>
            </a:lvl9pPr>
          </a:lstStyle>
          <a:p>
            <a:endParaRPr/>
          </a:p>
        </p:txBody>
      </p:sp>
      <p:sp>
        <p:nvSpPr>
          <p:cNvPr id="392" name="Google Shape;392;p21"/>
          <p:cNvSpPr txBox="1">
            <a:spLocks noGrp="1"/>
          </p:cNvSpPr>
          <p:nvPr>
            <p:ph type="sldNum" idx="12"/>
          </p:nvPr>
        </p:nvSpPr>
        <p:spPr>
          <a:xfrm>
            <a:off x="191385" y="10274043"/>
            <a:ext cx="987952" cy="86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144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144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144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144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144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144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144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144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2144" b="0" i="0" u="none" strike="noStrike" cap="none"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  <p:pic>
        <p:nvPicPr>
          <p:cNvPr id="393" name="Google Shape;39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6444" y="10622200"/>
            <a:ext cx="561697" cy="48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zato">
  <p:cSld name="Layout personalizzato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body" idx="1"/>
          </p:nvPr>
        </p:nvSpPr>
        <p:spPr>
          <a:xfrm>
            <a:off x="8378755" y="1885861"/>
            <a:ext cx="8152228" cy="134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2968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2"/>
          </p:nvPr>
        </p:nvSpPr>
        <p:spPr>
          <a:xfrm>
            <a:off x="8378752" y="3497866"/>
            <a:ext cx="8152230" cy="6453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>
                <a:schemeClr val="dk1"/>
              </a:buClr>
              <a:buSzPts val="2880"/>
              <a:buFont typeface="Encode Sans"/>
              <a:buChar char="•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22"/>
          <p:cNvSpPr txBox="1"/>
          <p:nvPr/>
        </p:nvSpPr>
        <p:spPr>
          <a:xfrm>
            <a:off x="188211" y="10507166"/>
            <a:ext cx="1040888" cy="729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75350" rIns="150750" bIns="753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9"/>
              <a:buFont typeface="Arial"/>
              <a:buNone/>
            </a:pPr>
            <a:fld id="{00000000-1234-1234-1234-123412341234}" type="slidenum">
              <a:rPr lang="fr-FR" sz="2309" b="0" i="0" u="none" strike="noStrike" cap="non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‹N›</a:t>
            </a:fld>
            <a:endParaRPr sz="2309" b="0" i="0" u="none" strike="noStrike" cap="non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title"/>
          </p:nvPr>
        </p:nvSpPr>
        <p:spPr>
          <a:xfrm>
            <a:off x="989072" y="312481"/>
            <a:ext cx="17106049" cy="101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597" b="1">
                <a:solidFill>
                  <a:srgbClr val="48C19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78556" y="134038"/>
            <a:ext cx="914058" cy="8922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22"/>
          <p:cNvCxnSpPr/>
          <p:nvPr/>
        </p:nvCxnSpPr>
        <p:spPr>
          <a:xfrm>
            <a:off x="989072" y="1131022"/>
            <a:ext cx="17311007" cy="0"/>
          </a:xfrm>
          <a:prstGeom prst="straightConnector1">
            <a:avLst/>
          </a:prstGeom>
          <a:noFill/>
          <a:ln w="38100" cap="flat" cmpd="sng">
            <a:solidFill>
              <a:srgbClr val="09B89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1" name="Google Shape;4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943" y="0"/>
            <a:ext cx="941692" cy="113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Title Only"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>
            <a:spLocks noGrp="1"/>
          </p:cNvSpPr>
          <p:nvPr>
            <p:ph type="title"/>
          </p:nvPr>
        </p:nvSpPr>
        <p:spPr>
          <a:xfrm>
            <a:off x="2094372" y="2610256"/>
            <a:ext cx="15916941" cy="191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351" b="0" i="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ftr" idx="11"/>
          </p:nvPr>
        </p:nvSpPr>
        <p:spPr>
          <a:xfrm>
            <a:off x="6835934" y="10517697"/>
            <a:ext cx="6433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dt" idx="10"/>
          </p:nvPr>
        </p:nvSpPr>
        <p:spPr>
          <a:xfrm>
            <a:off x="1005285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ldNum" idx="12"/>
          </p:nvPr>
        </p:nvSpPr>
        <p:spPr>
          <a:xfrm>
            <a:off x="14476097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 sz="1800" b="0" i="0" u="none" strike="noStrike" cap="none"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17804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3.png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24" Type="http://schemas.openxmlformats.org/officeDocument/2006/relationships/image" Target="../media/image16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7.png"/><Relationship Id="rId23" Type="http://schemas.openxmlformats.org/officeDocument/2006/relationships/image" Target="../media/image15.png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22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849084" y="422323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201424" y="422323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422323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422323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849084" y="456332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01424" y="456332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553763" y="456332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906102" y="456332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849084" y="490341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201424" y="490341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490341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490341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849084" y="524350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201424" y="524350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524350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524350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849084" y="558359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201424" y="558359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558359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5583590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849084" y="5923679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201424" y="5923679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5923679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5923679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849084" y="6263768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01424" y="6263768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553763" y="6263768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906102" y="6263768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6601907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6601907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6941997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6941997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553763" y="728208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906102" y="728208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7622175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7622175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7962265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7962265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830235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830235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864244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864244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849084" y="156637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201424" y="156637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156637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156637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8849084" y="49672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01424" y="49672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553763" y="49672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906102" y="496726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849084" y="836815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201424" y="836815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836815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836815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8849084" y="1176904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201424" y="1176904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9553763" y="1176904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906102" y="1176904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849084" y="151699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201424" y="151699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151699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151699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849084" y="185513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201424" y="185513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185513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185513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8849084" y="219522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01424" y="219522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553763" y="219522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906102" y="2195223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8849084" y="2535312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201424" y="2535312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2535312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2535312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849084" y="287540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201424" y="287540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287540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287540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8849084" y="321549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201424" y="321549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321549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321549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849084" y="355558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201424" y="355558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355558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355558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849084" y="389567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553763" y="389567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906102" y="3895671"/>
            <a:ext cx="115408" cy="118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187126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187126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187126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187126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527243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527243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527243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527243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867361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867361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867361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867361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207475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207475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547593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547593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887709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887709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227825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227825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65992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6565992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906108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6906108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246224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246224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86339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586339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926456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7926456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266574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266574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606692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606692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0210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0210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0210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20210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60326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60326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60326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60326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0443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0443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0443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800443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40558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40558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40558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140558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480675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480675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480675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1480675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818842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818842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818842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818842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158958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158958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158958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158958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499074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499074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499074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499074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839189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839189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839189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839189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179307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179307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179307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179307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519424" y="11050261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519424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519424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519424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859542" y="10697950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859542" y="10345639"/>
            <a:ext cx="118413" cy="11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859542" y="9993328"/>
            <a:ext cx="118413" cy="11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>
            <a:spLocks noGrp="1"/>
          </p:cNvSpPr>
          <p:nvPr>
            <p:ph type="title"/>
          </p:nvPr>
        </p:nvSpPr>
        <p:spPr>
          <a:xfrm>
            <a:off x="2094372" y="2610256"/>
            <a:ext cx="15916941" cy="191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15"/>
          <p:cNvSpPr txBox="1">
            <a:spLocks noGrp="1"/>
          </p:cNvSpPr>
          <p:nvPr>
            <p:ph type="body" idx="1"/>
          </p:nvPr>
        </p:nvSpPr>
        <p:spPr>
          <a:xfrm>
            <a:off x="1879762" y="5303745"/>
            <a:ext cx="16346161" cy="6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50" b="0" i="0" u="none" strike="noStrike" cap="none">
                <a:solidFill>
                  <a:srgbClr val="E62D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ftr" idx="11"/>
          </p:nvPr>
        </p:nvSpPr>
        <p:spPr>
          <a:xfrm>
            <a:off x="6835934" y="10517697"/>
            <a:ext cx="64338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15"/>
          <p:cNvSpPr txBox="1">
            <a:spLocks noGrp="1"/>
          </p:cNvSpPr>
          <p:nvPr>
            <p:ph type="dt" idx="10"/>
          </p:nvPr>
        </p:nvSpPr>
        <p:spPr>
          <a:xfrm>
            <a:off x="1005285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ldNum" idx="12"/>
          </p:nvPr>
        </p:nvSpPr>
        <p:spPr>
          <a:xfrm>
            <a:off x="14476097" y="10517697"/>
            <a:ext cx="46243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7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29.png"/><Relationship Id="rId9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svg"/><Relationship Id="rId18" Type="http://schemas.openxmlformats.org/officeDocument/2006/relationships/image" Target="../media/image60.png"/><Relationship Id="rId3" Type="http://schemas.openxmlformats.org/officeDocument/2006/relationships/image" Target="../media/image29.png"/><Relationship Id="rId21" Type="http://schemas.openxmlformats.org/officeDocument/2006/relationships/image" Target="../media/image63.svg"/><Relationship Id="rId7" Type="http://schemas.openxmlformats.org/officeDocument/2006/relationships/image" Target="../media/image49.svg"/><Relationship Id="rId12" Type="http://schemas.openxmlformats.org/officeDocument/2006/relationships/image" Target="../media/image54.png"/><Relationship Id="rId17" Type="http://schemas.openxmlformats.org/officeDocument/2006/relationships/image" Target="../media/image59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svg"/><Relationship Id="rId5" Type="http://schemas.openxmlformats.org/officeDocument/2006/relationships/image" Target="../media/image47.svg"/><Relationship Id="rId15" Type="http://schemas.openxmlformats.org/officeDocument/2006/relationships/image" Target="../media/image57.svg"/><Relationship Id="rId23" Type="http://schemas.openxmlformats.org/officeDocument/2006/relationships/image" Target="../media/image65.svg"/><Relationship Id="rId10" Type="http://schemas.openxmlformats.org/officeDocument/2006/relationships/image" Target="../media/image52.png"/><Relationship Id="rId19" Type="http://schemas.openxmlformats.org/officeDocument/2006/relationships/image" Target="../media/image61.svg"/><Relationship Id="rId4" Type="http://schemas.openxmlformats.org/officeDocument/2006/relationships/image" Target="../media/image46.png"/><Relationship Id="rId9" Type="http://schemas.openxmlformats.org/officeDocument/2006/relationships/image" Target="../media/image51.sv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svg"/><Relationship Id="rId18" Type="http://schemas.openxmlformats.org/officeDocument/2006/relationships/image" Target="../media/image79.png"/><Relationship Id="rId3" Type="http://schemas.openxmlformats.org/officeDocument/2006/relationships/image" Target="../media/image27.png"/><Relationship Id="rId21" Type="http://schemas.openxmlformats.org/officeDocument/2006/relationships/image" Target="../media/image82.svg"/><Relationship Id="rId7" Type="http://schemas.openxmlformats.org/officeDocument/2006/relationships/image" Target="../media/image68.svg"/><Relationship Id="rId12" Type="http://schemas.openxmlformats.org/officeDocument/2006/relationships/image" Target="../media/image73.png"/><Relationship Id="rId17" Type="http://schemas.openxmlformats.org/officeDocument/2006/relationships/image" Target="../media/image78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svg"/><Relationship Id="rId5" Type="http://schemas.openxmlformats.org/officeDocument/2006/relationships/image" Target="../media/image66.png"/><Relationship Id="rId15" Type="http://schemas.openxmlformats.org/officeDocument/2006/relationships/image" Target="../media/image76.svg"/><Relationship Id="rId10" Type="http://schemas.openxmlformats.org/officeDocument/2006/relationships/image" Target="../media/image71.png"/><Relationship Id="rId19" Type="http://schemas.openxmlformats.org/officeDocument/2006/relationships/image" Target="../media/image80.svg"/><Relationship Id="rId4" Type="http://schemas.openxmlformats.org/officeDocument/2006/relationships/image" Target="../media/image29.png"/><Relationship Id="rId9" Type="http://schemas.openxmlformats.org/officeDocument/2006/relationships/image" Target="../media/image70.sv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"/>
          <p:cNvSpPr/>
          <p:nvPr/>
        </p:nvSpPr>
        <p:spPr>
          <a:xfrm>
            <a:off x="-4609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1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889" name="Google Shape;889;p6"/>
          <p:cNvGrpSpPr/>
          <p:nvPr/>
        </p:nvGrpSpPr>
        <p:grpSpPr>
          <a:xfrm>
            <a:off x="16575854" y="8080354"/>
            <a:ext cx="4824573" cy="4824573"/>
            <a:chOff x="10643752" y="527990"/>
            <a:chExt cx="4824573" cy="4824573"/>
          </a:xfrm>
        </p:grpSpPr>
        <p:grpSp>
          <p:nvGrpSpPr>
            <p:cNvPr id="890" name="Google Shape;890;p6"/>
            <p:cNvGrpSpPr/>
            <p:nvPr/>
          </p:nvGrpSpPr>
          <p:grpSpPr>
            <a:xfrm>
              <a:off x="10643752" y="527990"/>
              <a:ext cx="4824573" cy="4824573"/>
              <a:chOff x="9267797" y="7365936"/>
              <a:chExt cx="4824573" cy="4824573"/>
            </a:xfrm>
          </p:grpSpPr>
          <p:sp>
            <p:nvSpPr>
              <p:cNvPr id="891" name="Google Shape;891;p6"/>
              <p:cNvSpPr/>
              <p:nvPr/>
            </p:nvSpPr>
            <p:spPr>
              <a:xfrm>
                <a:off x="9267797" y="7365936"/>
                <a:ext cx="4824573" cy="4824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0" cap="flat" cmpd="sng">
                <a:solidFill>
                  <a:srgbClr val="CB1F3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endParaRPr>
              </a:p>
            </p:txBody>
          </p:sp>
          <p:sp>
            <p:nvSpPr>
              <p:cNvPr id="892" name="Google Shape;892;p6"/>
              <p:cNvSpPr/>
              <p:nvPr/>
            </p:nvSpPr>
            <p:spPr>
              <a:xfrm>
                <a:off x="9996716" y="8094855"/>
                <a:ext cx="3366735" cy="3366735"/>
              </a:xfrm>
              <a:prstGeom prst="ellipse">
                <a:avLst/>
              </a:prstGeom>
              <a:solidFill>
                <a:srgbClr val="F1D319"/>
              </a:solidFill>
              <a:ln>
                <a:solidFill>
                  <a:srgbClr val="CB1F35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endParaRPr>
              </a:p>
            </p:txBody>
          </p:sp>
        </p:grpSp>
        <p:sp>
          <p:nvSpPr>
            <p:cNvPr id="893" name="Google Shape;893;p6"/>
            <p:cNvSpPr/>
            <p:nvPr/>
          </p:nvSpPr>
          <p:spPr>
            <a:xfrm rot="3064289">
              <a:off x="12028050" y="1890139"/>
              <a:ext cx="2133992" cy="2133992"/>
            </a:xfrm>
            <a:prstGeom prst="arc">
              <a:avLst>
                <a:gd name="adj1" fmla="val 16200000"/>
                <a:gd name="adj2" fmla="val 5192675"/>
              </a:avLst>
            </a:prstGeom>
            <a:noFill/>
            <a:ln w="127000" cap="flat" cmpd="sng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894" name="Google Shape;894;p6"/>
          <p:cNvSpPr/>
          <p:nvPr/>
        </p:nvSpPr>
        <p:spPr>
          <a:xfrm>
            <a:off x="516314" y="9892754"/>
            <a:ext cx="2675520" cy="2675520"/>
          </a:xfrm>
          <a:prstGeom prst="ellipse">
            <a:avLst/>
          </a:prstGeom>
          <a:noFill/>
          <a:ln w="1270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84" name="Google Shape;984;p6"/>
          <p:cNvSpPr txBox="1"/>
          <p:nvPr/>
        </p:nvSpPr>
        <p:spPr>
          <a:xfrm>
            <a:off x="2617110" y="8039363"/>
            <a:ext cx="1477183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320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de la Vega Federico - Gabrieli Gabriele - Galassi Damiano - Giacomelli Gianluca</a:t>
            </a:r>
          </a:p>
          <a:p>
            <a:pPr algn="ctr"/>
            <a:r>
              <a:rPr lang="it-IT" sz="320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Grillo Giordano - Iacobelli Leonardo - Roso </a:t>
            </a:r>
            <a:r>
              <a:rPr lang="it-IT" sz="3200" err="1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Delboux</a:t>
            </a:r>
            <a:r>
              <a:rPr lang="it-IT" sz="320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 Marcus Vinicius </a:t>
            </a:r>
            <a:endParaRPr lang="it-IT" sz="3200">
              <a:solidFill>
                <a:schemeClr val="bg1"/>
              </a:solidFill>
              <a:latin typeface="Encode Sans"/>
              <a:ea typeface="Encode Sans"/>
              <a:cs typeface="Encode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3200">
              <a:solidFill>
                <a:schemeClr val="bg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" name="Google Shape;622;p3">
            <a:extLst>
              <a:ext uri="{FF2B5EF4-FFF2-40B4-BE49-F238E27FC236}">
                <a16:creationId xmlns:a16="http://schemas.microsoft.com/office/drawing/2014/main" id="{F06D3E6E-D566-92D6-967F-5DD271F9A532}"/>
              </a:ext>
            </a:extLst>
          </p:cNvPr>
          <p:cNvSpPr/>
          <p:nvPr/>
        </p:nvSpPr>
        <p:spPr>
          <a:xfrm>
            <a:off x="262882" y="400797"/>
            <a:ext cx="2125998" cy="2125998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0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" name="Google Shape;623;p3">
            <a:extLst>
              <a:ext uri="{FF2B5EF4-FFF2-40B4-BE49-F238E27FC236}">
                <a16:creationId xmlns:a16="http://schemas.microsoft.com/office/drawing/2014/main" id="{FB2E9F35-CD3B-91A9-B63E-50D41D68FCDB}"/>
              </a:ext>
            </a:extLst>
          </p:cNvPr>
          <p:cNvSpPr/>
          <p:nvPr/>
        </p:nvSpPr>
        <p:spPr>
          <a:xfrm rot="3185746">
            <a:off x="732706" y="870621"/>
            <a:ext cx="1186350" cy="1186350"/>
          </a:xfrm>
          <a:prstGeom prst="arc">
            <a:avLst>
              <a:gd name="adj1" fmla="val 16200000"/>
              <a:gd name="adj2" fmla="val 5421037"/>
            </a:avLst>
          </a:prstGeom>
          <a:solidFill>
            <a:schemeClr val="bg1">
              <a:lumMod val="65000"/>
            </a:schemeClr>
          </a:solidFill>
          <a:ln w="127000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" name="Immagine 3">
            <a:extLst>
              <a:ext uri="{FF2B5EF4-FFF2-40B4-BE49-F238E27FC236}">
                <a16:creationId xmlns:a16="http://schemas.microsoft.com/office/drawing/2014/main" id="{0A3BA790-68BB-5824-2EAF-D3FA4169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529" y="196469"/>
            <a:ext cx="2745274" cy="2539721"/>
          </a:xfrm>
          <a:prstGeom prst="rect">
            <a:avLst/>
          </a:prstGeom>
        </p:spPr>
      </p:pic>
      <p:sp>
        <p:nvSpPr>
          <p:cNvPr id="9" name="Google Shape;984;p6">
            <a:extLst>
              <a:ext uri="{FF2B5EF4-FFF2-40B4-BE49-F238E27FC236}">
                <a16:creationId xmlns:a16="http://schemas.microsoft.com/office/drawing/2014/main" id="{F36229B9-E7ED-C823-1904-6CC07462A52F}"/>
              </a:ext>
            </a:extLst>
          </p:cNvPr>
          <p:cNvSpPr txBox="1"/>
          <p:nvPr/>
        </p:nvSpPr>
        <p:spPr>
          <a:xfrm>
            <a:off x="3044068" y="581794"/>
            <a:ext cx="14025335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11000" b="1" err="1">
                <a:solidFill>
                  <a:srgbClr val="7F7F7F"/>
                </a:solidFill>
                <a:latin typeface="Encode Sans"/>
                <a:ea typeface="Encode Sans"/>
                <a:cs typeface="Encode Sans"/>
                <a:sym typeface="Encode Sans"/>
              </a:rPr>
              <a:t>Lease</a:t>
            </a:r>
            <a:r>
              <a:rPr lang="it-IT" sz="11000" b="1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it-IT" sz="11000" b="1">
                <a:solidFill>
                  <a:srgbClr val="F1D319"/>
                </a:solidFill>
                <a:latin typeface="Encode Sans"/>
                <a:ea typeface="Encode Sans"/>
                <a:cs typeface="Encode Sans"/>
                <a:sym typeface="Encode Sans"/>
              </a:rPr>
              <a:t>Your</a:t>
            </a:r>
            <a:r>
              <a:rPr lang="it-IT" sz="11000" b="1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it-IT" sz="11000" b="1">
                <a:solidFill>
                  <a:srgbClr val="198247"/>
                </a:solidFill>
                <a:latin typeface="Encode Sans"/>
                <a:ea typeface="Encode Sans"/>
                <a:cs typeface="Encode Sans"/>
                <a:sym typeface="Encode Sans"/>
              </a:rPr>
              <a:t>Future</a:t>
            </a:r>
            <a:endParaRPr lang="it-IT" sz="11000" b="1">
              <a:solidFill>
                <a:srgbClr val="198247"/>
              </a:solidFill>
              <a:latin typeface="Encode Sans"/>
              <a:ea typeface="Encode Sans"/>
              <a:cs typeface="Encode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>
              <a:solidFill>
                <a:schemeClr val="bg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2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A72EF3-7891-980F-2A15-B2C6D856A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677" y="1011238"/>
            <a:ext cx="8444118" cy="84137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"/>
          <p:cNvGrpSpPr/>
          <p:nvPr/>
        </p:nvGrpSpPr>
        <p:grpSpPr>
          <a:xfrm>
            <a:off x="15929579" y="8580120"/>
            <a:ext cx="2185880" cy="2185889"/>
            <a:chOff x="18020391" y="3936462"/>
            <a:chExt cx="1760220" cy="1760227"/>
          </a:xfrm>
        </p:grpSpPr>
        <p:sp>
          <p:nvSpPr>
            <p:cNvPr id="614" name="Google Shape;614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616" name="Google Shape;616;p3"/>
          <p:cNvGrpSpPr/>
          <p:nvPr/>
        </p:nvGrpSpPr>
        <p:grpSpPr>
          <a:xfrm rot="-1870702">
            <a:off x="17743895" y="7966046"/>
            <a:ext cx="1807039" cy="1807046"/>
            <a:chOff x="18020391" y="3936462"/>
            <a:chExt cx="1760220" cy="1760227"/>
          </a:xfrm>
        </p:grpSpPr>
        <p:sp>
          <p:nvSpPr>
            <p:cNvPr id="617" name="Google Shape;617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19" name="Google Shape;619;p3"/>
          <p:cNvSpPr/>
          <p:nvPr/>
        </p:nvSpPr>
        <p:spPr>
          <a:xfrm>
            <a:off x="16466268" y="-2143983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21" name="Google Shape;621;p3"/>
          <p:cNvGrpSpPr/>
          <p:nvPr/>
        </p:nvGrpSpPr>
        <p:grpSpPr>
          <a:xfrm>
            <a:off x="262882" y="400797"/>
            <a:ext cx="2125998" cy="2125998"/>
            <a:chOff x="262861" y="364493"/>
            <a:chExt cx="2125830" cy="212583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22" name="Google Shape;622;p3"/>
            <p:cNvSpPr/>
            <p:nvPr/>
          </p:nvSpPr>
          <p:spPr>
            <a:xfrm>
              <a:off x="262861" y="364493"/>
              <a:ext cx="2125830" cy="2125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 rot="3185746">
              <a:off x="732648" y="834280"/>
              <a:ext cx="1186256" cy="1186256"/>
            </a:xfrm>
            <a:prstGeom prst="arc">
              <a:avLst>
                <a:gd name="adj1" fmla="val 16200000"/>
                <a:gd name="adj2" fmla="val 5421037"/>
              </a:avLst>
            </a:prstGeom>
            <a:solidFill>
              <a:schemeClr val="bg1">
                <a:lumMod val="65000"/>
              </a:schemeClr>
            </a:solidFill>
            <a:ln w="127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8" name="Google Shape;619;p3">
            <a:extLst>
              <a:ext uri="{FF2B5EF4-FFF2-40B4-BE49-F238E27FC236}">
                <a16:creationId xmlns:a16="http://schemas.microsoft.com/office/drawing/2014/main" id="{6DB44370-CFB3-BE4F-AE3B-0F392C99E175}"/>
              </a:ext>
            </a:extLst>
          </p:cNvPr>
          <p:cNvSpPr/>
          <p:nvPr/>
        </p:nvSpPr>
        <p:spPr>
          <a:xfrm rot="10800000">
            <a:off x="-178007" y="9691348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" name="Google Shape;619;p3">
            <a:extLst>
              <a:ext uri="{FF2B5EF4-FFF2-40B4-BE49-F238E27FC236}">
                <a16:creationId xmlns:a16="http://schemas.microsoft.com/office/drawing/2014/main" id="{752E7140-DF83-9CA5-2A7A-D70A24FA55CC}"/>
              </a:ext>
            </a:extLst>
          </p:cNvPr>
          <p:cNvSpPr/>
          <p:nvPr/>
        </p:nvSpPr>
        <p:spPr>
          <a:xfrm rot="10800000">
            <a:off x="-178006" y="10529690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004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" name="Immagine 3">
            <a:extLst>
              <a:ext uri="{FF2B5EF4-FFF2-40B4-BE49-F238E27FC236}">
                <a16:creationId xmlns:a16="http://schemas.microsoft.com/office/drawing/2014/main" id="{1C0EA99E-3465-CC62-3039-0FC3F11E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305" y="-15763"/>
            <a:ext cx="2745274" cy="2539721"/>
          </a:xfrm>
          <a:prstGeom prst="rect">
            <a:avLst/>
          </a:prstGeom>
        </p:spPr>
      </p:pic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16224B-D054-310D-70ED-57FDFB7F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889" y="8432159"/>
            <a:ext cx="3314256" cy="3264895"/>
          </a:xfrm>
          <a:prstGeom prst="rect">
            <a:avLst/>
          </a:prstGeom>
        </p:spPr>
      </p:pic>
      <p:grpSp>
        <p:nvGrpSpPr>
          <p:cNvPr id="49" name="Google Shape;515;p22">
            <a:extLst>
              <a:ext uri="{FF2B5EF4-FFF2-40B4-BE49-F238E27FC236}">
                <a16:creationId xmlns:a16="http://schemas.microsoft.com/office/drawing/2014/main" id="{3F796867-A21B-B624-D80A-124AB1878086}"/>
              </a:ext>
            </a:extLst>
          </p:cNvPr>
          <p:cNvGrpSpPr/>
          <p:nvPr/>
        </p:nvGrpSpPr>
        <p:grpSpPr>
          <a:xfrm>
            <a:off x="5210912" y="1897462"/>
            <a:ext cx="7938408" cy="7937734"/>
            <a:chOff x="1436495" y="2698270"/>
            <a:chExt cx="6857638" cy="6857638"/>
          </a:xfrm>
          <a:solidFill>
            <a:srgbClr val="00B050"/>
          </a:solidFill>
        </p:grpSpPr>
        <p:grpSp>
          <p:nvGrpSpPr>
            <p:cNvPr id="43" name="Google Shape;516;p22">
              <a:extLst>
                <a:ext uri="{FF2B5EF4-FFF2-40B4-BE49-F238E27FC236}">
                  <a16:creationId xmlns:a16="http://schemas.microsoft.com/office/drawing/2014/main" id="{47D9E592-83F6-63BB-3D3C-1633512795FA}"/>
                </a:ext>
              </a:extLst>
            </p:cNvPr>
            <p:cNvGrpSpPr/>
            <p:nvPr/>
          </p:nvGrpSpPr>
          <p:grpSpPr>
            <a:xfrm>
              <a:off x="1436495" y="2698270"/>
              <a:ext cx="6857638" cy="6857638"/>
              <a:chOff x="2902488" y="902232"/>
              <a:chExt cx="3339000" cy="3339000"/>
            </a:xfrm>
            <a:grpFill/>
          </p:grpSpPr>
          <p:sp>
            <p:nvSpPr>
              <p:cNvPr id="47" name="Google Shape;517;p22">
                <a:extLst>
                  <a:ext uri="{FF2B5EF4-FFF2-40B4-BE49-F238E27FC236}">
                    <a16:creationId xmlns:a16="http://schemas.microsoft.com/office/drawing/2014/main" id="{1307183D-C8D4-CB1A-3767-2084142CEC29}"/>
                  </a:ext>
                </a:extLst>
              </p:cNvPr>
              <p:cNvSpPr/>
              <p:nvPr/>
            </p:nvSpPr>
            <p:spPr>
              <a:xfrm rot="-5400000">
                <a:off x="2902488" y="902232"/>
                <a:ext cx="3339000" cy="3339000"/>
              </a:xfrm>
              <a:prstGeom prst="ellipse">
                <a:avLst/>
              </a:prstGeom>
              <a:noFill/>
              <a:ln w="19050" cap="flat" cmpd="sng">
                <a:solidFill>
                  <a:srgbClr val="1D7E74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201022" tIns="201022" rIns="201022" bIns="201022" anchor="ctr" anchorCtr="0">
                <a:noAutofit/>
              </a:bodyPr>
              <a:lstStyle/>
              <a:p>
                <a:pPr>
                  <a:buSzPts val="600"/>
                </a:pPr>
                <a:endParaRPr sz="1319">
                  <a:latin typeface="Encode Sans"/>
                  <a:ea typeface="Encode Sans"/>
                  <a:cs typeface="Encode Sans"/>
                  <a:sym typeface="Encode Sans"/>
                </a:endParaRPr>
              </a:p>
            </p:txBody>
          </p:sp>
          <p:sp>
            <p:nvSpPr>
              <p:cNvPr id="48" name="Google Shape;518;p22">
                <a:extLst>
                  <a:ext uri="{FF2B5EF4-FFF2-40B4-BE49-F238E27FC236}">
                    <a16:creationId xmlns:a16="http://schemas.microsoft.com/office/drawing/2014/main" id="{5A0C2865-A9FF-0104-F254-5D9E5AF86F80}"/>
                  </a:ext>
                </a:extLst>
              </p:cNvPr>
              <p:cNvSpPr/>
              <p:nvPr/>
            </p:nvSpPr>
            <p:spPr>
              <a:xfrm>
                <a:off x="3123875" y="1123625"/>
                <a:ext cx="2896500" cy="2896200"/>
              </a:xfrm>
              <a:prstGeom prst="pie">
                <a:avLst>
                  <a:gd name="adj1" fmla="val 2689583"/>
                  <a:gd name="adj2" fmla="val 13510993"/>
                </a:avLst>
              </a:prstGeom>
              <a:noFill/>
              <a:ln>
                <a:noFill/>
              </a:ln>
            </p:spPr>
            <p:txBody>
              <a:bodyPr spcFirstLastPara="1" wrap="square" lIns="201022" tIns="201022" rIns="201022" bIns="201022" anchor="ctr" anchorCtr="0">
                <a:noAutofit/>
              </a:bodyPr>
              <a:lstStyle/>
              <a:p>
                <a:pPr>
                  <a:buSzPts val="600"/>
                </a:pPr>
                <a:endParaRPr sz="1319">
                  <a:latin typeface="Encode Sans"/>
                  <a:ea typeface="Encode Sans"/>
                  <a:cs typeface="Encode Sans"/>
                  <a:sym typeface="Encode Sans"/>
                </a:endParaRPr>
              </a:p>
            </p:txBody>
          </p:sp>
        </p:grpSp>
        <p:grpSp>
          <p:nvGrpSpPr>
            <p:cNvPr id="44" name="Google Shape;519;p22">
              <a:extLst>
                <a:ext uri="{FF2B5EF4-FFF2-40B4-BE49-F238E27FC236}">
                  <a16:creationId xmlns:a16="http://schemas.microsoft.com/office/drawing/2014/main" id="{E94D84E3-446E-31F3-77CF-67CB958B56F9}"/>
                </a:ext>
              </a:extLst>
            </p:cNvPr>
            <p:cNvGrpSpPr/>
            <p:nvPr/>
          </p:nvGrpSpPr>
          <p:grpSpPr>
            <a:xfrm>
              <a:off x="3190812" y="4624405"/>
              <a:ext cx="3177262" cy="3062445"/>
              <a:chOff x="3547374" y="1640119"/>
              <a:chExt cx="1944230" cy="1898720"/>
            </a:xfrm>
            <a:grpFill/>
          </p:grpSpPr>
          <p:sp>
            <p:nvSpPr>
              <p:cNvPr id="45" name="Google Shape;520;p22">
                <a:extLst>
                  <a:ext uri="{FF2B5EF4-FFF2-40B4-BE49-F238E27FC236}">
                    <a16:creationId xmlns:a16="http://schemas.microsoft.com/office/drawing/2014/main" id="{36334EF6-6644-C138-4F3C-DD23AD443EE5}"/>
                  </a:ext>
                </a:extLst>
              </p:cNvPr>
              <p:cNvSpPr/>
              <p:nvPr/>
            </p:nvSpPr>
            <p:spPr>
              <a:xfrm>
                <a:off x="3547374" y="1640119"/>
                <a:ext cx="1944230" cy="1898720"/>
              </a:xfrm>
              <a:prstGeom prst="ellipse">
                <a:avLst/>
              </a:prstGeom>
              <a:solidFill>
                <a:srgbClr val="F1D319"/>
              </a:solidFill>
              <a:ln>
                <a:noFill/>
              </a:ln>
              <a:effectLst>
                <a:outerShdw blurRad="228600" dist="50800" dir="5400000" algn="tl" rotWithShape="0">
                  <a:srgbClr val="000000">
                    <a:alpha val="54509"/>
                  </a:srgbClr>
                </a:outerShdw>
              </a:effectLst>
            </p:spPr>
            <p:txBody>
              <a:bodyPr spcFirstLastPara="1" wrap="square" lIns="201022" tIns="201022" rIns="201022" bIns="201022" anchor="ctr" anchorCtr="0">
                <a:noAutofit/>
              </a:bodyPr>
              <a:lstStyle/>
              <a:p>
                <a:pPr>
                  <a:buSzPts val="600"/>
                </a:pPr>
                <a:endParaRPr sz="1319">
                  <a:latin typeface="Encode Sans"/>
                  <a:ea typeface="Encode Sans"/>
                  <a:cs typeface="Encode Sans"/>
                  <a:sym typeface="Encode Sans"/>
                </a:endParaRPr>
              </a:p>
            </p:txBody>
          </p:sp>
          <p:sp>
            <p:nvSpPr>
              <p:cNvPr id="46" name="Google Shape;521;p22">
                <a:extLst>
                  <a:ext uri="{FF2B5EF4-FFF2-40B4-BE49-F238E27FC236}">
                    <a16:creationId xmlns:a16="http://schemas.microsoft.com/office/drawing/2014/main" id="{26C35183-C004-2AD0-15FF-6E12317631D2}"/>
                  </a:ext>
                </a:extLst>
              </p:cNvPr>
              <p:cNvSpPr txBox="1"/>
              <p:nvPr/>
            </p:nvSpPr>
            <p:spPr>
              <a:xfrm>
                <a:off x="3588831" y="2126785"/>
                <a:ext cx="1861315" cy="8954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1022" tIns="201022" rIns="201022" bIns="201022" anchor="ctr" anchorCtr="0">
                <a:noAutofit/>
              </a:bodyPr>
              <a:lstStyle/>
              <a:p>
                <a:pPr algn="ctr">
                  <a:lnSpc>
                    <a:spcPct val="114999"/>
                  </a:lnSpc>
                </a:pPr>
                <a:r>
                  <a:rPr lang="en" sz="3200" b="1">
                    <a:solidFill>
                      <a:srgbClr val="FFFFFF"/>
                    </a:solidFill>
                    <a:latin typeface="Encode Sans"/>
                  </a:rPr>
                  <a:t>CONCLUSIONS</a:t>
                </a:r>
                <a:endParaRPr lang="it-IT" sz="3200"/>
              </a:p>
            </p:txBody>
          </p:sp>
        </p:grpSp>
      </p:grpSp>
      <p:grpSp>
        <p:nvGrpSpPr>
          <p:cNvPr id="53" name="Google Shape;523;p22">
            <a:extLst>
              <a:ext uri="{FF2B5EF4-FFF2-40B4-BE49-F238E27FC236}">
                <a16:creationId xmlns:a16="http://schemas.microsoft.com/office/drawing/2014/main" id="{8E44241A-EE90-9826-496F-AD603A57D69C}"/>
              </a:ext>
            </a:extLst>
          </p:cNvPr>
          <p:cNvGrpSpPr/>
          <p:nvPr/>
        </p:nvGrpSpPr>
        <p:grpSpPr>
          <a:xfrm>
            <a:off x="9185214" y="935566"/>
            <a:ext cx="3746865" cy="3519059"/>
            <a:chOff x="4464971" y="2750882"/>
            <a:chExt cx="1620553" cy="1502561"/>
          </a:xfrm>
          <a:solidFill>
            <a:srgbClr val="004900"/>
          </a:solidFill>
        </p:grpSpPr>
        <p:sp>
          <p:nvSpPr>
            <p:cNvPr id="51" name="Google Shape;524;p22">
              <a:extLst>
                <a:ext uri="{FF2B5EF4-FFF2-40B4-BE49-F238E27FC236}">
                  <a16:creationId xmlns:a16="http://schemas.microsoft.com/office/drawing/2014/main" id="{32E1826B-43C3-1987-A918-3E5A5E630844}"/>
                </a:ext>
              </a:extLst>
            </p:cNvPr>
            <p:cNvSpPr/>
            <p:nvPr/>
          </p:nvSpPr>
          <p:spPr>
            <a:xfrm>
              <a:off x="4464971" y="2750882"/>
              <a:ext cx="1620553" cy="1502561"/>
            </a:xfrm>
            <a:prstGeom prst="ellipse">
              <a:avLst/>
            </a:prstGeom>
            <a:solidFill>
              <a:srgbClr val="004900"/>
            </a:solidFill>
            <a:ln>
              <a:noFill/>
            </a:ln>
          </p:spPr>
          <p:txBody>
            <a:bodyPr spcFirstLastPara="1" wrap="square" lIns="201022" tIns="201022" rIns="201022" bIns="201022" anchor="ctr" anchorCtr="0">
              <a:noAutofit/>
            </a:bodyPr>
            <a:lstStyle/>
            <a:p>
              <a:pPr>
                <a:buSzPts val="600"/>
              </a:pPr>
              <a:endParaRPr sz="1319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52" name="Google Shape;525;p22">
              <a:extLst>
                <a:ext uri="{FF2B5EF4-FFF2-40B4-BE49-F238E27FC236}">
                  <a16:creationId xmlns:a16="http://schemas.microsoft.com/office/drawing/2014/main" id="{29483658-5F58-D943-5B32-434C2686DF25}"/>
                </a:ext>
              </a:extLst>
            </p:cNvPr>
            <p:cNvSpPr txBox="1"/>
            <p:nvPr/>
          </p:nvSpPr>
          <p:spPr>
            <a:xfrm>
              <a:off x="4566374" y="3059308"/>
              <a:ext cx="1452011" cy="833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022" tIns="201022" rIns="201022" bIns="201022" anchor="ctr" anchorCtr="0">
              <a:noAutofit/>
            </a:bodyPr>
            <a:lstStyle/>
            <a:p>
              <a:pPr algn="ctr">
                <a:lnSpc>
                  <a:spcPct val="114999"/>
                </a:lnSpc>
              </a:pPr>
              <a:r>
                <a:rPr lang="en" sz="2400" b="1">
                  <a:solidFill>
                    <a:schemeClr val="bg1"/>
                  </a:solidFill>
                  <a:latin typeface="Encode Sans ExtraBold" panose="020B0604020202020204" charset="0"/>
                  <a:sym typeface="Encode Sans"/>
                </a:rPr>
                <a:t>Foster economic development and self- sustainability</a:t>
              </a:r>
            </a:p>
            <a:p>
              <a:pPr algn="ctr">
                <a:lnSpc>
                  <a:spcPct val="114999"/>
                </a:lnSpc>
              </a:pPr>
              <a:r>
                <a:rPr lang="en" sz="2400" b="1">
                  <a:solidFill>
                    <a:schemeClr val="bg1"/>
                  </a:solidFill>
                  <a:latin typeface="Encode Sans ExtraBold" panose="020B0604020202020204" charset="0"/>
                </a:rPr>
                <a:t>( 8 )</a:t>
              </a:r>
              <a:endParaRPr lang="en">
                <a:latin typeface="Encode Sans ExtraBold" panose="020B0604020202020204" charset="0"/>
              </a:endParaRPr>
            </a:p>
          </p:txBody>
        </p:sp>
      </p:grpSp>
      <p:grpSp>
        <p:nvGrpSpPr>
          <p:cNvPr id="61" name="Google Shape;529;p22">
            <a:extLst>
              <a:ext uri="{FF2B5EF4-FFF2-40B4-BE49-F238E27FC236}">
                <a16:creationId xmlns:a16="http://schemas.microsoft.com/office/drawing/2014/main" id="{5509F38C-166C-0253-9DDF-B14FF9C1CC8C}"/>
              </a:ext>
            </a:extLst>
          </p:cNvPr>
          <p:cNvGrpSpPr/>
          <p:nvPr/>
        </p:nvGrpSpPr>
        <p:grpSpPr>
          <a:xfrm>
            <a:off x="7956919" y="8002111"/>
            <a:ext cx="3388523" cy="3388236"/>
            <a:chOff x="5214448" y="3234278"/>
            <a:chExt cx="1068600" cy="1068600"/>
          </a:xfrm>
        </p:grpSpPr>
        <p:sp>
          <p:nvSpPr>
            <p:cNvPr id="59" name="Google Shape;530;p22">
              <a:extLst>
                <a:ext uri="{FF2B5EF4-FFF2-40B4-BE49-F238E27FC236}">
                  <a16:creationId xmlns:a16="http://schemas.microsoft.com/office/drawing/2014/main" id="{CFCF7186-7194-CC6F-A4F4-F1700CC25D7D}"/>
                </a:ext>
              </a:extLst>
            </p:cNvPr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04900"/>
            </a:solidFill>
            <a:ln>
              <a:noFill/>
            </a:ln>
          </p:spPr>
          <p:txBody>
            <a:bodyPr spcFirstLastPara="1" wrap="square" lIns="201022" tIns="201022" rIns="201022" bIns="201022" anchor="ctr" anchorCtr="0">
              <a:noAutofit/>
            </a:bodyPr>
            <a:lstStyle/>
            <a:p>
              <a:pPr>
                <a:buSzPts val="600"/>
              </a:pPr>
              <a:endParaRPr sz="1319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0" name="Google Shape;531;p22">
              <a:extLst>
                <a:ext uri="{FF2B5EF4-FFF2-40B4-BE49-F238E27FC236}">
                  <a16:creationId xmlns:a16="http://schemas.microsoft.com/office/drawing/2014/main" id="{7E65946D-7495-35AE-38A5-FAA716960F87}"/>
                </a:ext>
              </a:extLst>
            </p:cNvPr>
            <p:cNvSpPr txBox="1"/>
            <p:nvPr/>
          </p:nvSpPr>
          <p:spPr>
            <a:xfrm>
              <a:off x="5313285" y="3402503"/>
              <a:ext cx="888808" cy="73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022" tIns="201022" rIns="201022" bIns="201022" anchor="ctr" anchorCtr="0">
              <a:noAutofit/>
            </a:bodyPr>
            <a:lstStyle/>
            <a:p>
              <a:pPr algn="ctr">
                <a:lnSpc>
                  <a:spcPct val="114999"/>
                </a:lnSpc>
              </a:pPr>
              <a:r>
                <a:rPr lang="en" sz="2400" b="1">
                  <a:solidFill>
                    <a:srgbClr val="FFFFFF"/>
                  </a:solidFill>
                  <a:latin typeface="Encode Sans"/>
                  <a:sym typeface="Encode Sans"/>
                </a:rPr>
                <a:t>Investments in logistics and infrastructure</a:t>
              </a:r>
            </a:p>
            <a:p>
              <a:pPr algn="ctr">
                <a:lnSpc>
                  <a:spcPct val="114999"/>
                </a:lnSpc>
              </a:pPr>
              <a:r>
                <a:rPr lang="en" sz="2400" b="1">
                  <a:solidFill>
                    <a:srgbClr val="FFFFFF"/>
                  </a:solidFill>
                  <a:latin typeface="Encode Sans"/>
                </a:rPr>
                <a:t>( 8 – 9 – 11 )</a:t>
              </a:r>
            </a:p>
          </p:txBody>
        </p:sp>
      </p:grpSp>
      <p:grpSp>
        <p:nvGrpSpPr>
          <p:cNvPr id="577" name="Google Shape;552;p22">
            <a:extLst>
              <a:ext uri="{FF2B5EF4-FFF2-40B4-BE49-F238E27FC236}">
                <a16:creationId xmlns:a16="http://schemas.microsoft.com/office/drawing/2014/main" id="{62465843-95DE-A69F-C836-440532DE817A}"/>
              </a:ext>
            </a:extLst>
          </p:cNvPr>
          <p:cNvGrpSpPr/>
          <p:nvPr/>
        </p:nvGrpSpPr>
        <p:grpSpPr>
          <a:xfrm>
            <a:off x="3203456" y="5146943"/>
            <a:ext cx="3838476" cy="3748830"/>
            <a:chOff x="5214448" y="3234278"/>
            <a:chExt cx="1068600" cy="1068600"/>
          </a:xfrm>
        </p:grpSpPr>
        <p:sp>
          <p:nvSpPr>
            <p:cNvPr id="63" name="Google Shape;553;p22">
              <a:extLst>
                <a:ext uri="{FF2B5EF4-FFF2-40B4-BE49-F238E27FC236}">
                  <a16:creationId xmlns:a16="http://schemas.microsoft.com/office/drawing/2014/main" id="{A6475D35-88FB-5D62-5A8C-E24C5C1CBFDD}"/>
                </a:ext>
              </a:extLst>
            </p:cNvPr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004900"/>
            </a:solidFill>
            <a:ln>
              <a:noFill/>
            </a:ln>
          </p:spPr>
          <p:txBody>
            <a:bodyPr spcFirstLastPara="1" wrap="square" lIns="201022" tIns="201022" rIns="201022" bIns="201022" anchor="ctr" anchorCtr="0">
              <a:noAutofit/>
            </a:bodyPr>
            <a:lstStyle/>
            <a:p>
              <a:pPr>
                <a:buSzPts val="600"/>
              </a:pPr>
              <a:endParaRPr sz="1319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576" name="Google Shape;554;p22">
              <a:extLst>
                <a:ext uri="{FF2B5EF4-FFF2-40B4-BE49-F238E27FC236}">
                  <a16:creationId xmlns:a16="http://schemas.microsoft.com/office/drawing/2014/main" id="{948774D5-7DDB-BB6D-17E1-1486D8A65C26}"/>
                </a:ext>
              </a:extLst>
            </p:cNvPr>
            <p:cNvSpPr txBox="1"/>
            <p:nvPr/>
          </p:nvSpPr>
          <p:spPr>
            <a:xfrm>
              <a:off x="5298515" y="3434851"/>
              <a:ext cx="900465" cy="725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022" tIns="201022" rIns="201022" bIns="201022" anchor="ctr" anchorCtr="0">
              <a:noAutofit/>
            </a:bodyPr>
            <a:lstStyle/>
            <a:p>
              <a:pPr algn="ctr">
                <a:lnSpc>
                  <a:spcPct val="114999"/>
                </a:lnSpc>
              </a:pPr>
              <a:r>
                <a:rPr lang="en" sz="2400" b="1">
                  <a:solidFill>
                    <a:schemeClr val="bg1"/>
                  </a:solidFill>
                  <a:latin typeface="Encode Sans"/>
                  <a:sym typeface="Encode Sans"/>
                </a:rPr>
                <a:t>Boost food production </a:t>
              </a:r>
            </a:p>
            <a:p>
              <a:pPr algn="ctr">
                <a:lnSpc>
                  <a:spcPct val="114999"/>
                </a:lnSpc>
              </a:pPr>
              <a:r>
                <a:rPr lang="en" sz="2400" b="1">
                  <a:solidFill>
                    <a:schemeClr val="bg1"/>
                  </a:solidFill>
                  <a:latin typeface="Encode Sans"/>
                </a:rPr>
                <a:t>( 12 )</a:t>
              </a:r>
            </a:p>
          </p:txBody>
        </p:sp>
      </p:grpSp>
      <p:pic>
        <p:nvPicPr>
          <p:cNvPr id="7" name="Immagine 9">
            <a:extLst>
              <a:ext uri="{FF2B5EF4-FFF2-40B4-BE49-F238E27FC236}">
                <a16:creationId xmlns:a16="http://schemas.microsoft.com/office/drawing/2014/main" id="{7426FCF5-83EF-6C73-49A5-04295C714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2053" y="6741986"/>
            <a:ext cx="1960492" cy="1704975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75686F7E-44F7-2CF5-F18B-1FD6CC2A5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6902" y="2928043"/>
            <a:ext cx="1972163" cy="1708769"/>
          </a:xfrm>
          <a:prstGeom prst="rect">
            <a:avLst/>
          </a:prstGeom>
        </p:spPr>
      </p:pic>
      <p:pic>
        <p:nvPicPr>
          <p:cNvPr id="11" name="Immagine 11">
            <a:extLst>
              <a:ext uri="{FF2B5EF4-FFF2-40B4-BE49-F238E27FC236}">
                <a16:creationId xmlns:a16="http://schemas.microsoft.com/office/drawing/2014/main" id="{1D779D88-56FD-2287-7A85-5A08E595B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6955" y="4838637"/>
            <a:ext cx="1972165" cy="1718295"/>
          </a:xfrm>
          <a:prstGeom prst="rect">
            <a:avLst/>
          </a:prstGeom>
        </p:spPr>
      </p:pic>
      <p:pic>
        <p:nvPicPr>
          <p:cNvPr id="12" name="Immagine 12">
            <a:extLst>
              <a:ext uri="{FF2B5EF4-FFF2-40B4-BE49-F238E27FC236}">
                <a16:creationId xmlns:a16="http://schemas.microsoft.com/office/drawing/2014/main" id="{8947D684-82C2-CBBD-6ACD-A0B2B7F4D3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04409" y="4794515"/>
            <a:ext cx="1959611" cy="1718294"/>
          </a:xfrm>
          <a:prstGeom prst="rect">
            <a:avLst/>
          </a:prstGeom>
        </p:spPr>
      </p:pic>
      <p:pic>
        <p:nvPicPr>
          <p:cNvPr id="13" name="Immagine 13">
            <a:extLst>
              <a:ext uri="{FF2B5EF4-FFF2-40B4-BE49-F238E27FC236}">
                <a16:creationId xmlns:a16="http://schemas.microsoft.com/office/drawing/2014/main" id="{89F0A3D6-C02F-286B-5202-965BCBE9C9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09168" y="6701330"/>
            <a:ext cx="1950095" cy="1787598"/>
          </a:xfrm>
          <a:prstGeom prst="rect">
            <a:avLst/>
          </a:prstGeom>
        </p:spPr>
      </p:pic>
      <p:grpSp>
        <p:nvGrpSpPr>
          <p:cNvPr id="27" name="Google Shape;523;p22">
            <a:extLst>
              <a:ext uri="{FF2B5EF4-FFF2-40B4-BE49-F238E27FC236}">
                <a16:creationId xmlns:a16="http://schemas.microsoft.com/office/drawing/2014/main" id="{F72DF676-5FDC-8C59-E857-DE16F74F991E}"/>
              </a:ext>
            </a:extLst>
          </p:cNvPr>
          <p:cNvGrpSpPr/>
          <p:nvPr/>
        </p:nvGrpSpPr>
        <p:grpSpPr>
          <a:xfrm>
            <a:off x="4399558" y="764428"/>
            <a:ext cx="3746865" cy="3519059"/>
            <a:chOff x="4464971" y="2750882"/>
            <a:chExt cx="1620553" cy="1502561"/>
          </a:xfrm>
          <a:solidFill>
            <a:srgbClr val="004900"/>
          </a:solidFill>
        </p:grpSpPr>
        <p:sp>
          <p:nvSpPr>
            <p:cNvPr id="28" name="Google Shape;524;p22">
              <a:extLst>
                <a:ext uri="{FF2B5EF4-FFF2-40B4-BE49-F238E27FC236}">
                  <a16:creationId xmlns:a16="http://schemas.microsoft.com/office/drawing/2014/main" id="{B3C93D70-E61C-631C-4944-F8D818CE8A66}"/>
                </a:ext>
              </a:extLst>
            </p:cNvPr>
            <p:cNvSpPr/>
            <p:nvPr/>
          </p:nvSpPr>
          <p:spPr>
            <a:xfrm>
              <a:off x="4464971" y="2750882"/>
              <a:ext cx="1620553" cy="1502561"/>
            </a:xfrm>
            <a:prstGeom prst="ellipse">
              <a:avLst/>
            </a:prstGeom>
            <a:solidFill>
              <a:srgbClr val="004900"/>
            </a:solidFill>
            <a:ln>
              <a:noFill/>
            </a:ln>
          </p:spPr>
          <p:txBody>
            <a:bodyPr spcFirstLastPara="1" wrap="square" lIns="201022" tIns="201022" rIns="201022" bIns="201022" anchor="ctr" anchorCtr="0">
              <a:noAutofit/>
            </a:bodyPr>
            <a:lstStyle/>
            <a:p>
              <a:pPr>
                <a:buSzPts val="600"/>
              </a:pPr>
              <a:endParaRPr sz="1319"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9" name="Google Shape;525;p22">
              <a:extLst>
                <a:ext uri="{FF2B5EF4-FFF2-40B4-BE49-F238E27FC236}">
                  <a16:creationId xmlns:a16="http://schemas.microsoft.com/office/drawing/2014/main" id="{72F98AE2-5659-5AFB-C62B-6FF1867CDBA8}"/>
                </a:ext>
              </a:extLst>
            </p:cNvPr>
            <p:cNvSpPr txBox="1"/>
            <p:nvPr/>
          </p:nvSpPr>
          <p:spPr>
            <a:xfrm>
              <a:off x="4549241" y="3151791"/>
              <a:ext cx="1452011" cy="833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022" tIns="201022" rIns="201022" bIns="201022" anchor="ctr" anchorCtr="0">
              <a:noAutofit/>
            </a:bodyPr>
            <a:lstStyle/>
            <a:p>
              <a:pPr algn="ctr">
                <a:lnSpc>
                  <a:spcPct val="114999"/>
                </a:lnSpc>
              </a:pPr>
              <a:r>
                <a:rPr lang="en" sz="2400" b="1">
                  <a:solidFill>
                    <a:schemeClr val="bg1"/>
                  </a:solidFill>
                  <a:latin typeface="Encode Sans ExtraBold" panose="020B0604020202020204" charset="0"/>
                  <a:sym typeface="Encode Sans"/>
                </a:rPr>
                <a:t>Coupling energy with lands leasing systems</a:t>
              </a:r>
            </a:p>
            <a:p>
              <a:pPr algn="ctr">
                <a:lnSpc>
                  <a:spcPct val="114999"/>
                </a:lnSpc>
              </a:pPr>
              <a:r>
                <a:rPr lang="en" sz="2400" b="1">
                  <a:solidFill>
                    <a:schemeClr val="bg1"/>
                  </a:solidFill>
                  <a:latin typeface="Encode Sans ExtraBold" panose="020B0604020202020204" charset="0"/>
                  <a:sym typeface="Encode Sans"/>
                </a:rPr>
                <a:t>( 7 )</a:t>
              </a:r>
              <a:endParaRPr lang="en">
                <a:latin typeface="Encode Sans ExtraBold" panose="020B060402020202020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4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"/>
          <p:cNvSpPr/>
          <p:nvPr/>
        </p:nvSpPr>
        <p:spPr>
          <a:xfrm>
            <a:off x="-4610" y="13405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sz="1801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889" name="Google Shape;889;p6"/>
          <p:cNvGrpSpPr/>
          <p:nvPr/>
        </p:nvGrpSpPr>
        <p:grpSpPr>
          <a:xfrm>
            <a:off x="16003837" y="7365779"/>
            <a:ext cx="4824573" cy="4824573"/>
            <a:chOff x="10643752" y="527990"/>
            <a:chExt cx="4824573" cy="4824573"/>
          </a:xfrm>
        </p:grpSpPr>
        <p:grpSp>
          <p:nvGrpSpPr>
            <p:cNvPr id="890" name="Google Shape;890;p6"/>
            <p:cNvGrpSpPr/>
            <p:nvPr/>
          </p:nvGrpSpPr>
          <p:grpSpPr>
            <a:xfrm>
              <a:off x="10643752" y="527990"/>
              <a:ext cx="4824573" cy="4824573"/>
              <a:chOff x="9267797" y="7365936"/>
              <a:chExt cx="4824573" cy="4824573"/>
            </a:xfrm>
          </p:grpSpPr>
          <p:sp>
            <p:nvSpPr>
              <p:cNvPr id="891" name="Google Shape;891;p6"/>
              <p:cNvSpPr/>
              <p:nvPr/>
            </p:nvSpPr>
            <p:spPr>
              <a:xfrm>
                <a:off x="9267797" y="7365936"/>
                <a:ext cx="4824573" cy="482457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0" cap="flat" cmpd="sng">
                <a:solidFill>
                  <a:srgbClr val="004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endParaRPr>
              </a:p>
            </p:txBody>
          </p:sp>
          <p:sp>
            <p:nvSpPr>
              <p:cNvPr id="892" name="Google Shape;892;p6"/>
              <p:cNvSpPr/>
              <p:nvPr/>
            </p:nvSpPr>
            <p:spPr>
              <a:xfrm>
                <a:off x="9996716" y="8094855"/>
                <a:ext cx="3366735" cy="3366735"/>
              </a:xfrm>
              <a:prstGeom prst="ellipse">
                <a:avLst/>
              </a:prstGeom>
              <a:solidFill>
                <a:srgbClr val="F1D319"/>
              </a:solidFill>
              <a:ln>
                <a:solidFill>
                  <a:srgbClr val="004900"/>
                </a:solidFill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Encode Sans"/>
                  <a:ea typeface="Encode Sans"/>
                  <a:cs typeface="Encode Sans"/>
                  <a:sym typeface="Encode Sans"/>
                </a:endParaRPr>
              </a:p>
            </p:txBody>
          </p:sp>
        </p:grpSp>
        <p:sp>
          <p:nvSpPr>
            <p:cNvPr id="893" name="Google Shape;893;p6"/>
            <p:cNvSpPr/>
            <p:nvPr/>
          </p:nvSpPr>
          <p:spPr>
            <a:xfrm rot="3064289">
              <a:off x="12028050" y="1890139"/>
              <a:ext cx="2133992" cy="2133992"/>
            </a:xfrm>
            <a:prstGeom prst="arc">
              <a:avLst>
                <a:gd name="adj1" fmla="val 16200000"/>
                <a:gd name="adj2" fmla="val 5192675"/>
              </a:avLst>
            </a:prstGeom>
            <a:noFill/>
            <a:ln w="127000" cap="flat" cmpd="sng">
              <a:solidFill>
                <a:srgbClr val="004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894" name="Google Shape;894;p6"/>
          <p:cNvSpPr/>
          <p:nvPr/>
        </p:nvSpPr>
        <p:spPr>
          <a:xfrm>
            <a:off x="516314" y="9892754"/>
            <a:ext cx="2675520" cy="2675520"/>
          </a:xfrm>
          <a:prstGeom prst="ellipse">
            <a:avLst/>
          </a:prstGeom>
          <a:noFill/>
          <a:ln w="127000" cap="flat" cmpd="sng">
            <a:solidFill>
              <a:srgbClr val="004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4900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84" name="Google Shape;984;p6"/>
          <p:cNvSpPr txBox="1"/>
          <p:nvPr/>
        </p:nvSpPr>
        <p:spPr>
          <a:xfrm>
            <a:off x="4220361" y="8013965"/>
            <a:ext cx="1167253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240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de la Vega Federico - Gabrieli Gabriele - Galassi Damiano - Giacomelli Gianluca</a:t>
            </a:r>
          </a:p>
          <a:p>
            <a:pPr algn="ctr"/>
            <a:r>
              <a:rPr lang="it-IT" sz="240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Grillo Giordano - Iacobelli Leonardo - Roso </a:t>
            </a:r>
            <a:r>
              <a:rPr lang="it-IT" sz="2400" err="1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Delboux</a:t>
            </a:r>
            <a:r>
              <a:rPr lang="it-IT" sz="2400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 Marcus Vinicius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>
              <a:solidFill>
                <a:schemeClr val="bg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5" name="Google Shape;622;p3">
            <a:extLst>
              <a:ext uri="{FF2B5EF4-FFF2-40B4-BE49-F238E27FC236}">
                <a16:creationId xmlns:a16="http://schemas.microsoft.com/office/drawing/2014/main" id="{F06D3E6E-D566-92D6-967F-5DD271F9A532}"/>
              </a:ext>
            </a:extLst>
          </p:cNvPr>
          <p:cNvSpPr/>
          <p:nvPr/>
        </p:nvSpPr>
        <p:spPr>
          <a:xfrm>
            <a:off x="262882" y="400797"/>
            <a:ext cx="2125998" cy="2125998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0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" name="Google Shape;623;p3">
            <a:extLst>
              <a:ext uri="{FF2B5EF4-FFF2-40B4-BE49-F238E27FC236}">
                <a16:creationId xmlns:a16="http://schemas.microsoft.com/office/drawing/2014/main" id="{FB2E9F35-CD3B-91A9-B63E-50D41D68FCDB}"/>
              </a:ext>
            </a:extLst>
          </p:cNvPr>
          <p:cNvSpPr/>
          <p:nvPr/>
        </p:nvSpPr>
        <p:spPr>
          <a:xfrm rot="3185746">
            <a:off x="732706" y="870621"/>
            <a:ext cx="1186350" cy="1186350"/>
          </a:xfrm>
          <a:prstGeom prst="arc">
            <a:avLst>
              <a:gd name="adj1" fmla="val 16200000"/>
              <a:gd name="adj2" fmla="val 5421037"/>
            </a:avLst>
          </a:prstGeom>
          <a:solidFill>
            <a:schemeClr val="bg1">
              <a:lumMod val="65000"/>
            </a:schemeClr>
          </a:solidFill>
          <a:ln w="127000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" name="Immagine 3">
            <a:extLst>
              <a:ext uri="{FF2B5EF4-FFF2-40B4-BE49-F238E27FC236}">
                <a16:creationId xmlns:a16="http://schemas.microsoft.com/office/drawing/2014/main" id="{0A3BA790-68BB-5824-2EAF-D3FA4169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529" y="196469"/>
            <a:ext cx="2745274" cy="2539721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5479B1-C6B7-EE05-61F3-E73CBA8D3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4340" y="5979688"/>
            <a:ext cx="2209794" cy="2208731"/>
          </a:xfrm>
          <a:prstGeom prst="rect">
            <a:avLst/>
          </a:prstGeom>
        </p:spPr>
      </p:pic>
      <p:sp>
        <p:nvSpPr>
          <p:cNvPr id="9" name="Google Shape;984;p6">
            <a:extLst>
              <a:ext uri="{FF2B5EF4-FFF2-40B4-BE49-F238E27FC236}">
                <a16:creationId xmlns:a16="http://schemas.microsoft.com/office/drawing/2014/main" id="{F36229B9-E7ED-C823-1904-6CC07462A52F}"/>
              </a:ext>
            </a:extLst>
          </p:cNvPr>
          <p:cNvSpPr txBox="1"/>
          <p:nvPr/>
        </p:nvSpPr>
        <p:spPr>
          <a:xfrm rot="-10800000" flipV="1">
            <a:off x="6246004" y="6501691"/>
            <a:ext cx="401526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it-IT" sz="6000" b="1" err="1">
                <a:solidFill>
                  <a:schemeClr val="bg1"/>
                </a:solidFill>
                <a:latin typeface="Encode Sans"/>
                <a:ea typeface="Encode Sans"/>
                <a:cs typeface="Encode Sans"/>
                <a:sym typeface="Encode Sans"/>
              </a:rPr>
              <a:t>Terr</a:t>
            </a:r>
            <a:r>
              <a:rPr lang="it-IT" sz="6000" b="1" err="1">
                <a:solidFill>
                  <a:schemeClr val="tx1">
                    <a:lumMod val="75000"/>
                    <a:lumOff val="25000"/>
                  </a:schemeClr>
                </a:solidFill>
                <a:latin typeface="Encode Sans"/>
                <a:ea typeface="Encode Sans"/>
                <a:cs typeface="Encode Sans"/>
                <a:sym typeface="Encode Sans"/>
              </a:rPr>
              <a:t>E</a:t>
            </a:r>
            <a:r>
              <a:rPr lang="it-IT" sz="6000" b="1" err="1">
                <a:solidFill>
                  <a:srgbClr val="F1D319"/>
                </a:solidFill>
                <a:latin typeface="Encode Sans"/>
                <a:ea typeface="Encode Sans"/>
                <a:cs typeface="Encode Sans"/>
                <a:sym typeface="Encode Sans"/>
              </a:rPr>
              <a:t>N</a:t>
            </a:r>
            <a:r>
              <a:rPr lang="it-IT" sz="6000" b="1" err="1">
                <a:solidFill>
                  <a:srgbClr val="004900"/>
                </a:solidFill>
                <a:latin typeface="Encode Sans"/>
                <a:ea typeface="Encode Sans"/>
                <a:cs typeface="Encode Sans"/>
                <a:sym typeface="Encode Sans"/>
              </a:rPr>
              <a:t>I</a:t>
            </a:r>
            <a:endParaRPr lang="it-IT" sz="6000" b="1" err="1">
              <a:solidFill>
                <a:srgbClr val="004900"/>
              </a:solidFill>
              <a:latin typeface="Encode Sans"/>
              <a:ea typeface="Encode Sans"/>
              <a:cs typeface="Encode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>
              <a:solidFill>
                <a:schemeClr val="bg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D090DA-E2DA-FFE9-EEE8-5301DD3196AB}"/>
              </a:ext>
            </a:extLst>
          </p:cNvPr>
          <p:cNvSpPr txBox="1"/>
          <p:nvPr/>
        </p:nvSpPr>
        <p:spPr>
          <a:xfrm>
            <a:off x="1981893" y="4208125"/>
            <a:ext cx="16131093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8800">
                <a:solidFill>
                  <a:srgbClr val="004900"/>
                </a:solidFill>
                <a:latin typeface="Encode Sans ExtraBold"/>
              </a:rPr>
              <a:t>Thanks for the </a:t>
            </a:r>
            <a:r>
              <a:rPr lang="it-IT" sz="8800" err="1">
                <a:solidFill>
                  <a:srgbClr val="004900"/>
                </a:solidFill>
                <a:latin typeface="Encode Sans ExtraBold"/>
              </a:rPr>
              <a:t>attention</a:t>
            </a:r>
            <a:endParaRPr lang="it-IT" sz="8800">
              <a:solidFill>
                <a:srgbClr val="004900"/>
              </a:solidFill>
              <a:latin typeface="Encode San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1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"/>
          <p:cNvSpPr/>
          <p:nvPr/>
        </p:nvSpPr>
        <p:spPr>
          <a:xfrm>
            <a:off x="16466268" y="-2143983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21" name="Google Shape;621;p3"/>
          <p:cNvGrpSpPr/>
          <p:nvPr/>
        </p:nvGrpSpPr>
        <p:grpSpPr>
          <a:xfrm>
            <a:off x="262882" y="400797"/>
            <a:ext cx="2125998" cy="2125998"/>
            <a:chOff x="262861" y="364493"/>
            <a:chExt cx="2125830" cy="212583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22" name="Google Shape;622;p3"/>
            <p:cNvSpPr/>
            <p:nvPr/>
          </p:nvSpPr>
          <p:spPr>
            <a:xfrm>
              <a:off x="262861" y="364493"/>
              <a:ext cx="2125830" cy="2125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ncode Sans ExtraBold" panose="020B0604020202020204" charset="0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 rot="3185746">
              <a:off x="732648" y="834280"/>
              <a:ext cx="1186256" cy="1186256"/>
            </a:xfrm>
            <a:prstGeom prst="arc">
              <a:avLst>
                <a:gd name="adj1" fmla="val 16200000"/>
                <a:gd name="adj2" fmla="val 5421037"/>
              </a:avLst>
            </a:prstGeom>
            <a:solidFill>
              <a:schemeClr val="bg1">
                <a:lumMod val="65000"/>
              </a:schemeClr>
            </a:solidFill>
            <a:ln w="127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ncode Sans ExtraBold" panose="020B0604020202020204" charset="0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8" name="Google Shape;619;p3">
            <a:extLst>
              <a:ext uri="{FF2B5EF4-FFF2-40B4-BE49-F238E27FC236}">
                <a16:creationId xmlns:a16="http://schemas.microsoft.com/office/drawing/2014/main" id="{6DB44370-CFB3-BE4F-AE3B-0F392C99E175}"/>
              </a:ext>
            </a:extLst>
          </p:cNvPr>
          <p:cNvSpPr/>
          <p:nvPr/>
        </p:nvSpPr>
        <p:spPr>
          <a:xfrm rot="10800000">
            <a:off x="-178007" y="9691348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" name="Google Shape;619;p3">
            <a:extLst>
              <a:ext uri="{FF2B5EF4-FFF2-40B4-BE49-F238E27FC236}">
                <a16:creationId xmlns:a16="http://schemas.microsoft.com/office/drawing/2014/main" id="{752E7140-DF83-9CA5-2A7A-D70A24FA55CC}"/>
              </a:ext>
            </a:extLst>
          </p:cNvPr>
          <p:cNvSpPr/>
          <p:nvPr/>
        </p:nvSpPr>
        <p:spPr>
          <a:xfrm rot="10800000">
            <a:off x="-178006" y="10529690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3" name="Immagine 3">
            <a:extLst>
              <a:ext uri="{FF2B5EF4-FFF2-40B4-BE49-F238E27FC236}">
                <a16:creationId xmlns:a16="http://schemas.microsoft.com/office/drawing/2014/main" id="{D7DD25E8-2A7C-F223-276E-FD11A32F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305" y="-15763"/>
            <a:ext cx="2745274" cy="2539721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5E081B-B34E-986F-B4CB-04CA5D8C3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9029" y="9325244"/>
            <a:ext cx="2402294" cy="2379761"/>
          </a:xfrm>
          <a:prstGeom prst="rect">
            <a:avLst/>
          </a:prstGeom>
        </p:spPr>
      </p:pic>
      <p:pic>
        <p:nvPicPr>
          <p:cNvPr id="14" name="Immagine 14" descr="Immagine che contiene silhouette, grotta&#10;&#10;Descrizione generata automaticamente">
            <a:extLst>
              <a:ext uri="{FF2B5EF4-FFF2-40B4-BE49-F238E27FC236}">
                <a16:creationId xmlns:a16="http://schemas.microsoft.com/office/drawing/2014/main" id="{D7C70586-8479-55D4-5D4B-1CBBAF605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996" y="3944477"/>
            <a:ext cx="3335962" cy="3436601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8C8F19BB-6F5F-0F18-384B-38323306337E}"/>
              </a:ext>
            </a:extLst>
          </p:cNvPr>
          <p:cNvSpPr/>
          <p:nvPr/>
        </p:nvSpPr>
        <p:spPr>
          <a:xfrm>
            <a:off x="1798026" y="2922856"/>
            <a:ext cx="7502415" cy="6506565"/>
          </a:xfrm>
          <a:prstGeom prst="ellipse">
            <a:avLst/>
          </a:prstGeom>
          <a:noFill/>
          <a:ln w="57150">
            <a:solidFill>
              <a:srgbClr val="CB1F3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13" name="Google Shape;680;p3">
            <a:extLst>
              <a:ext uri="{FF2B5EF4-FFF2-40B4-BE49-F238E27FC236}">
                <a16:creationId xmlns:a16="http://schemas.microsoft.com/office/drawing/2014/main" id="{7E1D0B16-B7D3-7BF1-65AA-1CABEEC09FD6}"/>
              </a:ext>
            </a:extLst>
          </p:cNvPr>
          <p:cNvSpPr txBox="1"/>
          <p:nvPr/>
        </p:nvSpPr>
        <p:spPr>
          <a:xfrm>
            <a:off x="7089500" y="586663"/>
            <a:ext cx="5908991" cy="72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4000" err="1">
                <a:solidFill>
                  <a:srgbClr val="CB1F35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Eni</a:t>
            </a:r>
            <a:r>
              <a:rPr lang="fr-FR" sz="4000">
                <a:solidFill>
                  <a:srgbClr val="CB1F35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&amp; </a:t>
            </a:r>
            <a:r>
              <a:rPr lang="fr-FR" sz="4000" err="1">
                <a:solidFill>
                  <a:srgbClr val="CB1F35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Basilicata</a:t>
            </a:r>
            <a:r>
              <a:rPr lang="fr-FR" sz="4000">
                <a:solidFill>
                  <a:srgbClr val="CB1F35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</a:t>
            </a:r>
            <a:r>
              <a:rPr lang="fr-FR" sz="4000" err="1">
                <a:solidFill>
                  <a:srgbClr val="CB1F35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region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0CBC2F7-450E-11C8-A518-E70AF55BC5F4}"/>
              </a:ext>
            </a:extLst>
          </p:cNvPr>
          <p:cNvSpPr/>
          <p:nvPr/>
        </p:nvSpPr>
        <p:spPr>
          <a:xfrm>
            <a:off x="2136816" y="7279913"/>
            <a:ext cx="3593803" cy="3512028"/>
          </a:xfrm>
          <a:prstGeom prst="ellipse">
            <a:avLst/>
          </a:prstGeom>
          <a:solidFill>
            <a:srgbClr val="CB1F35"/>
          </a:solidFill>
          <a:ln>
            <a:solidFill>
              <a:srgbClr val="CB1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800" b="1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CF24EEF-D517-957B-A41D-A67C7AF8B782}"/>
              </a:ext>
            </a:extLst>
          </p:cNvPr>
          <p:cNvSpPr/>
          <p:nvPr/>
        </p:nvSpPr>
        <p:spPr>
          <a:xfrm>
            <a:off x="641279" y="3485439"/>
            <a:ext cx="3185274" cy="3103508"/>
          </a:xfrm>
          <a:prstGeom prst="ellipse">
            <a:avLst/>
          </a:prstGeom>
          <a:solidFill>
            <a:srgbClr val="CB1F35"/>
          </a:solidFill>
          <a:ln>
            <a:solidFill>
              <a:srgbClr val="CB1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850 M€</a:t>
            </a:r>
            <a:endParaRPr lang="it-IT" sz="240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  <a:p>
            <a:pPr algn="ctr"/>
            <a:r>
              <a:rPr lang="en-US" sz="240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Value of </a:t>
            </a:r>
            <a:r>
              <a:rPr lang="en-US" sz="24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agricultural   production</a:t>
            </a:r>
            <a:endParaRPr lang="en-US" sz="240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  <a:p>
            <a:pPr algn="ctr"/>
            <a:endParaRPr lang="en-US" sz="2100" b="1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51F487D-DC4F-D7D7-DEB2-CE3A8F75F255}"/>
              </a:ext>
            </a:extLst>
          </p:cNvPr>
          <p:cNvSpPr/>
          <p:nvPr/>
        </p:nvSpPr>
        <p:spPr>
          <a:xfrm>
            <a:off x="6702310" y="2628675"/>
            <a:ext cx="2242498" cy="2237756"/>
          </a:xfrm>
          <a:prstGeom prst="ellipse">
            <a:avLst/>
          </a:prstGeom>
          <a:solidFill>
            <a:srgbClr val="CB1F35"/>
          </a:solidFill>
          <a:ln>
            <a:solidFill>
              <a:srgbClr val="CB1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400" err="1">
                <a:latin typeface="Encode Sans ExtraBold"/>
                <a:ea typeface="+mn-lt"/>
                <a:cs typeface="+mn-lt"/>
              </a:rPr>
              <a:t>Average</a:t>
            </a:r>
            <a:r>
              <a:rPr lang="it-IT" sz="2400">
                <a:latin typeface="Encode Sans ExtraBold"/>
                <a:ea typeface="+mn-lt"/>
                <a:cs typeface="+mn-lt"/>
              </a:rPr>
              <a:t> </a:t>
            </a:r>
            <a:r>
              <a:rPr lang="it-IT" sz="2400" b="1">
                <a:latin typeface="Encode Sans ExtraBold"/>
                <a:ea typeface="+mn-lt"/>
                <a:cs typeface="+mn-lt"/>
              </a:rPr>
              <a:t>age</a:t>
            </a:r>
            <a:r>
              <a:rPr lang="it-IT" sz="2400">
                <a:latin typeface="Encode Sans ExtraBold"/>
                <a:ea typeface="+mn-lt"/>
                <a:cs typeface="+mn-lt"/>
              </a:rPr>
              <a:t> 46 </a:t>
            </a:r>
            <a:endParaRPr lang="it-IT" sz="2400">
              <a:latin typeface="Encode Sans ExtraBold"/>
              <a:cs typeface="Arial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1B29CB4-D43A-5DD0-18B2-9E1D98120A91}"/>
              </a:ext>
            </a:extLst>
          </p:cNvPr>
          <p:cNvSpPr/>
          <p:nvPr/>
        </p:nvSpPr>
        <p:spPr>
          <a:xfrm>
            <a:off x="6884577" y="6536478"/>
            <a:ext cx="2920346" cy="3018543"/>
          </a:xfrm>
          <a:prstGeom prst="ellipse">
            <a:avLst/>
          </a:prstGeom>
          <a:solidFill>
            <a:srgbClr val="CB1F35"/>
          </a:solidFill>
          <a:ln>
            <a:solidFill>
              <a:srgbClr val="CB1F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it-IT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   </a:t>
            </a:r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  GDP</a:t>
            </a:r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cs typeface="Arial"/>
              </a:rPr>
              <a:t> </a:t>
            </a:r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per     capita </a:t>
            </a:r>
          </a:p>
          <a:p>
            <a:pPr algn="ctr"/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 12,650€</a:t>
            </a:r>
          </a:p>
          <a:p>
            <a:pPr algn="ctr"/>
            <a:endParaRPr lang="en-US" sz="2400" b="1">
              <a:solidFill>
                <a:schemeClr val="tx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A20050F7-617C-D715-D1A5-691170D4121C}"/>
              </a:ext>
            </a:extLst>
          </p:cNvPr>
          <p:cNvSpPr/>
          <p:nvPr/>
        </p:nvSpPr>
        <p:spPr>
          <a:xfrm>
            <a:off x="11238373" y="2633447"/>
            <a:ext cx="7502415" cy="6506565"/>
          </a:xfrm>
          <a:prstGeom prst="ellipse">
            <a:avLst/>
          </a:prstGeom>
          <a:noFill/>
          <a:ln w="57150">
            <a:solidFill>
              <a:srgbClr val="F1D31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B0A26963-A53E-81FC-8EEB-A08D0BB0B65F}"/>
              </a:ext>
            </a:extLst>
          </p:cNvPr>
          <p:cNvSpPr/>
          <p:nvPr/>
        </p:nvSpPr>
        <p:spPr>
          <a:xfrm>
            <a:off x="12329934" y="7627201"/>
            <a:ext cx="3593803" cy="3512028"/>
          </a:xfrm>
          <a:prstGeom prst="ellipse">
            <a:avLst/>
          </a:prstGeom>
          <a:solidFill>
            <a:srgbClr val="F1D319"/>
          </a:solidFill>
          <a:ln>
            <a:solidFill>
              <a:srgbClr val="F1D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Energy Valley Program.</a:t>
            </a:r>
            <a:endParaRPr lang="it-IT" sz="2800" b="1">
              <a:solidFill>
                <a:schemeClr val="bg1"/>
              </a:solidFill>
              <a:latin typeface="Encode Sans ExtraBold" panose="020B0604020202020204" charset="0"/>
              <a:ea typeface="+mn-lt"/>
              <a:cs typeface="+mn-lt"/>
            </a:endParaRPr>
          </a:p>
          <a:p>
            <a:pPr algn="ctr"/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area of</a:t>
            </a:r>
            <a:r>
              <a:rPr lang="en-US" sz="280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 </a:t>
            </a:r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70 hectares</a:t>
            </a:r>
            <a:endParaRPr lang="it-IT" sz="2800" b="1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C08F120-5611-0D9D-A162-E08862A0D2D5}"/>
              </a:ext>
            </a:extLst>
          </p:cNvPr>
          <p:cNvSpPr/>
          <p:nvPr/>
        </p:nvSpPr>
        <p:spPr>
          <a:xfrm>
            <a:off x="9696331" y="3142565"/>
            <a:ext cx="3185274" cy="3174636"/>
          </a:xfrm>
          <a:prstGeom prst="ellipse">
            <a:avLst/>
          </a:prstGeom>
          <a:solidFill>
            <a:srgbClr val="F1D319"/>
          </a:solidFill>
          <a:ln>
            <a:solidFill>
              <a:srgbClr val="F1D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Carbon neutrality </a:t>
            </a:r>
            <a:r>
              <a:rPr lang="en-US" sz="280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by</a:t>
            </a:r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 2050</a:t>
            </a:r>
            <a:endParaRPr lang="en-US" sz="2800" b="1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  <a:p>
            <a:pPr algn="ctr"/>
            <a:endParaRPr lang="en-US" sz="2100" b="1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69546014-740E-DF29-6EF4-00CC41D5100B}"/>
              </a:ext>
            </a:extLst>
          </p:cNvPr>
          <p:cNvSpPr/>
          <p:nvPr/>
        </p:nvSpPr>
        <p:spPr>
          <a:xfrm>
            <a:off x="13477481" y="1506978"/>
            <a:ext cx="2669269" cy="2285174"/>
          </a:xfrm>
          <a:prstGeom prst="ellipse">
            <a:avLst/>
          </a:prstGeom>
          <a:solidFill>
            <a:srgbClr val="F1D319"/>
          </a:solidFill>
          <a:ln>
            <a:solidFill>
              <a:srgbClr val="F1D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Energy transition</a:t>
            </a:r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 </a:t>
            </a:r>
            <a:endParaRPr lang="it-IT" sz="2800" b="1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74A0D32-3955-19E2-522E-2FABB3350057}"/>
              </a:ext>
            </a:extLst>
          </p:cNvPr>
          <p:cNvSpPr/>
          <p:nvPr/>
        </p:nvSpPr>
        <p:spPr>
          <a:xfrm>
            <a:off x="16771492" y="5031560"/>
            <a:ext cx="2920346" cy="3018543"/>
          </a:xfrm>
          <a:prstGeom prst="ellipse">
            <a:avLst/>
          </a:prstGeom>
          <a:solidFill>
            <a:srgbClr val="F1D319"/>
          </a:solidFill>
          <a:ln>
            <a:solidFill>
              <a:srgbClr val="F1D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b="1">
              <a:solidFill>
                <a:schemeClr val="tx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1740AD-1605-5266-BC39-1D2706F0942A}"/>
              </a:ext>
            </a:extLst>
          </p:cNvPr>
          <p:cNvSpPr txBox="1"/>
          <p:nvPr/>
        </p:nvSpPr>
        <p:spPr>
          <a:xfrm>
            <a:off x="3024187" y="7858125"/>
            <a:ext cx="211931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latin typeface="Encode Sans ExtraBold" panose="020B060402020202020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2B0FD5-1984-93AC-5CE6-558AAC2D4967}"/>
              </a:ext>
            </a:extLst>
          </p:cNvPr>
          <p:cNvSpPr txBox="1"/>
          <p:nvPr/>
        </p:nvSpPr>
        <p:spPr>
          <a:xfrm>
            <a:off x="10382249" y="7334250"/>
            <a:ext cx="15954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latin typeface="Encode Sans ExtraBold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B470608-0854-8605-424D-1114FC80DB22}"/>
              </a:ext>
            </a:extLst>
          </p:cNvPr>
          <p:cNvSpPr txBox="1"/>
          <p:nvPr/>
        </p:nvSpPr>
        <p:spPr>
          <a:xfrm>
            <a:off x="2202842" y="8382000"/>
            <a:ext cx="354806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 b="1" err="1">
                <a:solidFill>
                  <a:schemeClr val="bg1"/>
                </a:solidFill>
                <a:latin typeface="Encode Sans ExtraBold" panose="020B0604020202020204" charset="0"/>
              </a:rPr>
              <a:t>Unemployment</a:t>
            </a:r>
            <a:r>
              <a:rPr lang="it-IT" sz="3200" b="1">
                <a:solidFill>
                  <a:schemeClr val="bg1"/>
                </a:solidFill>
                <a:latin typeface="Encode Sans ExtraBold" panose="020B0604020202020204" charset="0"/>
              </a:rPr>
              <a:t> </a:t>
            </a:r>
          </a:p>
          <a:p>
            <a:pPr algn="ctr"/>
            <a:r>
              <a:rPr lang="it-IT" sz="3200" b="1">
                <a:solidFill>
                  <a:schemeClr val="bg1"/>
                </a:solidFill>
                <a:latin typeface="Encode Sans ExtraBold" panose="020B0604020202020204" charset="0"/>
              </a:rPr>
              <a:t>rate &gt; 13%</a:t>
            </a:r>
          </a:p>
        </p:txBody>
      </p:sp>
      <p:pic>
        <p:nvPicPr>
          <p:cNvPr id="11" name="Immagine 16">
            <a:extLst>
              <a:ext uri="{FF2B5EF4-FFF2-40B4-BE49-F238E27FC236}">
                <a16:creationId xmlns:a16="http://schemas.microsoft.com/office/drawing/2014/main" id="{407DE748-88CC-C112-369A-8F05593379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96760" y="4299660"/>
            <a:ext cx="3098867" cy="309883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5EE72ED-C9E8-6679-60C0-DA764356E6C8}"/>
              </a:ext>
            </a:extLst>
          </p:cNvPr>
          <p:cNvSpPr txBox="1"/>
          <p:nvPr/>
        </p:nvSpPr>
        <p:spPr>
          <a:xfrm>
            <a:off x="16885123" y="6040736"/>
            <a:ext cx="280585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Oil &amp; Gas</a:t>
            </a:r>
          </a:p>
          <a:p>
            <a:pPr algn="ctr"/>
            <a:r>
              <a:rPr lang="it-IT" sz="2800" b="1" err="1">
                <a:solidFill>
                  <a:schemeClr val="bg1"/>
                </a:solidFill>
                <a:latin typeface="Encode Sans ExtraBold" panose="020B0604020202020204" charset="0"/>
              </a:rPr>
              <a:t>Extraction</a:t>
            </a:r>
            <a:endParaRPr lang="it-IT" sz="2800" b="1">
              <a:solidFill>
                <a:schemeClr val="bg1"/>
              </a:solidFill>
              <a:latin typeface="Encode San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9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"/>
          <p:cNvGrpSpPr/>
          <p:nvPr/>
        </p:nvGrpSpPr>
        <p:grpSpPr>
          <a:xfrm>
            <a:off x="15929579" y="8580120"/>
            <a:ext cx="2185880" cy="2185889"/>
            <a:chOff x="18020391" y="3936462"/>
            <a:chExt cx="1760220" cy="1760227"/>
          </a:xfrm>
        </p:grpSpPr>
        <p:sp>
          <p:nvSpPr>
            <p:cNvPr id="614" name="Google Shape;614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616" name="Google Shape;616;p3"/>
          <p:cNvGrpSpPr/>
          <p:nvPr/>
        </p:nvGrpSpPr>
        <p:grpSpPr>
          <a:xfrm rot="-1870702">
            <a:off x="17743895" y="7966046"/>
            <a:ext cx="1807039" cy="1807046"/>
            <a:chOff x="18020391" y="3936462"/>
            <a:chExt cx="1760220" cy="1760227"/>
          </a:xfrm>
        </p:grpSpPr>
        <p:sp>
          <p:nvSpPr>
            <p:cNvPr id="617" name="Google Shape;617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80" name="Google Shape;680;p3"/>
          <p:cNvSpPr txBox="1"/>
          <p:nvPr/>
        </p:nvSpPr>
        <p:spPr>
          <a:xfrm>
            <a:off x="3034736" y="509493"/>
            <a:ext cx="130937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4000">
                <a:solidFill>
                  <a:srgbClr val="CB1F35"/>
                </a:solidFill>
                <a:latin typeface="Encode Sans ExtraBold"/>
                <a:sym typeface="Encode Sans ExtraBold"/>
              </a:rPr>
              <a:t>ENI in </a:t>
            </a:r>
            <a:r>
              <a:rPr lang="fr-FR" sz="4000" err="1">
                <a:solidFill>
                  <a:srgbClr val="CB1F35"/>
                </a:solidFill>
                <a:latin typeface="Encode Sans ExtraBold"/>
                <a:sym typeface="Encode Sans ExtraBold"/>
              </a:rPr>
              <a:t>Basilicata</a:t>
            </a:r>
            <a:r>
              <a:rPr lang="fr-FR" sz="4000">
                <a:solidFill>
                  <a:srgbClr val="CB1F35"/>
                </a:solidFill>
                <a:latin typeface="Encode Sans ExtraBold"/>
                <a:sym typeface="Encode Sans ExtraBold"/>
              </a:rPr>
              <a:t> SWOT </a:t>
            </a:r>
            <a:r>
              <a:rPr lang="fr-FR" sz="4000" err="1">
                <a:solidFill>
                  <a:srgbClr val="CB1F35"/>
                </a:solidFill>
                <a:latin typeface="Encode Sans ExtraBold"/>
                <a:sym typeface="Encode Sans ExtraBold"/>
              </a:rPr>
              <a:t>Analysis</a:t>
            </a:r>
            <a:endParaRPr lang="fr-FR" sz="4000">
              <a:solidFill>
                <a:srgbClr val="CB1F35"/>
              </a:solidFill>
              <a:latin typeface="Encode Sans ExtraBold"/>
            </a:endParaRPr>
          </a:p>
        </p:txBody>
      </p:sp>
      <p:sp>
        <p:nvSpPr>
          <p:cNvPr id="9" name="Google Shape;619;p3">
            <a:extLst>
              <a:ext uri="{FF2B5EF4-FFF2-40B4-BE49-F238E27FC236}">
                <a16:creationId xmlns:a16="http://schemas.microsoft.com/office/drawing/2014/main" id="{752E7140-DF83-9CA5-2A7A-D70A24FA55CC}"/>
              </a:ext>
            </a:extLst>
          </p:cNvPr>
          <p:cNvSpPr/>
          <p:nvPr/>
        </p:nvSpPr>
        <p:spPr>
          <a:xfrm rot="10800000">
            <a:off x="-178006" y="10529690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" name="Immagine 3">
            <a:extLst>
              <a:ext uri="{FF2B5EF4-FFF2-40B4-BE49-F238E27FC236}">
                <a16:creationId xmlns:a16="http://schemas.microsoft.com/office/drawing/2014/main" id="{1C0EA99E-3465-CC62-3039-0FC3F11E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305" y="-15763"/>
            <a:ext cx="2745274" cy="2539721"/>
          </a:xfrm>
          <a:prstGeom prst="rect">
            <a:avLst/>
          </a:prstGeom>
        </p:spPr>
      </p:pic>
      <p:sp>
        <p:nvSpPr>
          <p:cNvPr id="579" name="Google Shape;514;p42">
            <a:extLst>
              <a:ext uri="{FF2B5EF4-FFF2-40B4-BE49-F238E27FC236}">
                <a16:creationId xmlns:a16="http://schemas.microsoft.com/office/drawing/2014/main" id="{D1542188-1AF7-A69B-F2C2-A77612CE3682}"/>
              </a:ext>
            </a:extLst>
          </p:cNvPr>
          <p:cNvSpPr/>
          <p:nvPr/>
        </p:nvSpPr>
        <p:spPr>
          <a:xfrm>
            <a:off x="1782100" y="2475713"/>
            <a:ext cx="7998748" cy="3665820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STRENGTHS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700" b="1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  <a:sym typeface="Droid Serif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Capital availability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Vertical integration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Leader in ESG ratings</a:t>
            </a:r>
          </a:p>
        </p:txBody>
      </p:sp>
      <p:sp>
        <p:nvSpPr>
          <p:cNvPr id="580" name="Google Shape;515;p42">
            <a:extLst>
              <a:ext uri="{FF2B5EF4-FFF2-40B4-BE49-F238E27FC236}">
                <a16:creationId xmlns:a16="http://schemas.microsoft.com/office/drawing/2014/main" id="{E4D9EDCC-901C-6E40-C131-2FF810EE18DF}"/>
              </a:ext>
            </a:extLst>
          </p:cNvPr>
          <p:cNvSpPr/>
          <p:nvPr/>
        </p:nvSpPr>
        <p:spPr>
          <a:xfrm>
            <a:off x="9548101" y="2457882"/>
            <a:ext cx="7998751" cy="3617806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Tx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WEAKNESSES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endParaRPr kumimoji="0" lang="en-GB" sz="7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  <a:sym typeface="Droid Serif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Public opinion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Core product dependency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Negative externalities related</a:t>
            </a:r>
            <a:b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</a:b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to production</a:t>
            </a:r>
            <a:endParaRPr kumimoji="0" lang="en-GB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  <a:sym typeface="Droid Serif"/>
            </a:endParaRPr>
          </a:p>
        </p:txBody>
      </p:sp>
      <p:sp>
        <p:nvSpPr>
          <p:cNvPr id="581" name="Google Shape;516;p42">
            <a:extLst>
              <a:ext uri="{FF2B5EF4-FFF2-40B4-BE49-F238E27FC236}">
                <a16:creationId xmlns:a16="http://schemas.microsoft.com/office/drawing/2014/main" id="{584050EF-547E-39DE-3478-13741B202B1C}"/>
              </a:ext>
            </a:extLst>
          </p:cNvPr>
          <p:cNvSpPr/>
          <p:nvPr/>
        </p:nvSpPr>
        <p:spPr>
          <a:xfrm>
            <a:off x="1776406" y="6366961"/>
            <a:ext cx="7998749" cy="353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Tx/>
              <a:buNone/>
              <a:tabLst/>
              <a:defRPr/>
            </a:pPr>
            <a:endParaRPr kumimoji="0" lang="it-IT" sz="1600" b="1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  <a:sym typeface="Droid Serif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100"/>
              <a:buFontTx/>
              <a:buNone/>
              <a:tabLst/>
              <a:defRPr/>
            </a:pPr>
            <a:r>
              <a:rPr kumimoji="0" lang="it-IT" sz="18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</a:t>
            </a:r>
            <a:r>
              <a:rPr kumimoji="0" lang="it-IT" sz="2000" b="0" i="0" u="none" strike="noStrike" kern="0" cap="none" spc="0" normalizeH="0" baseline="0" noProof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Growth</a:t>
            </a: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 of </a:t>
            </a:r>
            <a:r>
              <a:rPr kumimoji="0" lang="it-IT" sz="2000" b="0" i="0" u="none" strike="noStrike" kern="0" cap="none" spc="0" normalizeH="0" baseline="0" noProof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renewable</a:t>
            </a: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 energy</a:t>
            </a:r>
            <a:br>
              <a:rPr lang="it-IT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</a:rPr>
            </a:b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production</a:t>
            </a:r>
            <a:endParaRPr lang="it-IT" sz="2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100"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</a:t>
            </a:r>
            <a:r>
              <a:rPr lang="it-IT" sz="2000">
                <a:solidFill>
                  <a:srgbClr val="434343"/>
                </a:solidFill>
                <a:latin typeface="Encode Sans" panose="020B0604020202020204" charset="0"/>
                <a:ea typeface="Droid Serif"/>
                <a:cs typeface="Droid Serif"/>
                <a:sym typeface="Droid Serif"/>
              </a:rPr>
              <a:t>F</a:t>
            </a:r>
            <a:r>
              <a:rPr kumimoji="0" lang="it-IT" sz="2000" b="0" i="0" u="none" strike="noStrike" kern="0" cap="none" spc="0" normalizeH="0" baseline="0" noProof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oster</a:t>
            </a: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 </a:t>
            </a:r>
            <a:r>
              <a:rPr kumimoji="0" lang="it-IT" sz="2000" b="0" i="0" u="none" strike="noStrike" kern="0" cap="none" spc="0" normalizeH="0" baseline="0" noProof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local</a:t>
            </a: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 economy</a:t>
            </a:r>
            <a:endParaRPr lang="it-IT" sz="2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100"/>
              <a:buFontTx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PNRR</a:t>
            </a:r>
            <a:endParaRPr lang="it-IT" sz="2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</a:endParaRPr>
          </a:p>
          <a:p>
            <a:pPr>
              <a:spcBef>
                <a:spcPts val="400"/>
              </a:spcBef>
              <a:buClr>
                <a:srgbClr val="434343"/>
              </a:buClr>
              <a:buSzPts val="1100"/>
              <a:defRPr/>
            </a:pP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</a:t>
            </a:r>
            <a:r>
              <a:rPr kumimoji="0" lang="it-IT" sz="2000" b="0" i="0" u="none" strike="noStrike" kern="0" cap="none" spc="0" normalizeH="0" baseline="0" noProof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Availability</a:t>
            </a: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 of labour</a:t>
            </a:r>
            <a:br>
              <a:rPr lang="it-IT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</a:rPr>
            </a:br>
            <a:r>
              <a:rPr kumimoji="0"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</a:t>
            </a:r>
            <a:r>
              <a:rPr kumimoji="0" lang="it-IT" sz="2000" b="0" i="0" u="none" strike="noStrike" kern="0" cap="none" spc="0" normalizeH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 </a:t>
            </a:r>
            <a:r>
              <a:rPr kumimoji="0" lang="it-IT" sz="2000" b="0" i="0" u="none" strike="noStrike" kern="0" cap="none" spc="0" normalizeH="0" noProof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Develop</a:t>
            </a:r>
            <a:r>
              <a:rPr kumimoji="0" lang="it-IT" sz="2000" b="0" i="0" u="none" strike="noStrike" kern="0" cap="none" spc="0" normalizeH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 and </a:t>
            </a:r>
            <a:r>
              <a:rPr kumimoji="0" lang="it-IT" sz="2000" b="0" i="0" u="none" strike="noStrike" kern="0" cap="none" spc="0" normalizeH="0" noProof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improve</a:t>
            </a:r>
            <a:r>
              <a:rPr kumimoji="0" lang="it-IT" sz="2000" b="0" i="0" u="none" strike="noStrike" kern="0" cap="none" spc="0" normalizeH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 </a:t>
            </a:r>
            <a:r>
              <a:rPr lang="it-IT" sz="2000">
                <a:solidFill>
                  <a:srgbClr val="434343"/>
                </a:solidFill>
                <a:latin typeface="Encode Sans" panose="020B0604020202020204" charset="0"/>
                <a:ea typeface="Droid Serif"/>
                <a:cs typeface="Droid Serif"/>
                <a:sym typeface="Droid Serif"/>
              </a:rPr>
              <a:t>the agri-food</a:t>
            </a:r>
            <a:br>
              <a:rPr lang="it-IT" sz="2000">
                <a:latin typeface="Encode Sans" panose="020B0604020202020204" charset="0"/>
                <a:ea typeface="Droid Serif"/>
                <a:cs typeface="Droid Serif"/>
              </a:rPr>
            </a:br>
            <a:r>
              <a:rPr lang="it-IT" sz="2000" err="1">
                <a:solidFill>
                  <a:srgbClr val="434343"/>
                </a:solidFill>
                <a:latin typeface="Encode Sans" panose="020B0604020202020204" charset="0"/>
                <a:ea typeface="Droid Serif"/>
                <a:cs typeface="Droid Serif"/>
                <a:sym typeface="Droid Serif"/>
              </a:rPr>
              <a:t>sector</a:t>
            </a:r>
            <a:endParaRPr lang="it-IT" sz="2000">
              <a:solidFill>
                <a:srgbClr val="434343"/>
              </a:solidFill>
              <a:latin typeface="Encode Sans" panose="020B0604020202020204" charset="0"/>
              <a:ea typeface="Droid Serif"/>
              <a:cs typeface="Droid Serif"/>
              <a:sym typeface="Droid Serif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100"/>
              <a:buFontTx/>
              <a:buNone/>
              <a:tabLst/>
              <a:defRPr/>
            </a:pPr>
            <a:r>
              <a:rPr lang="it-IT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</a:rPr>
              <a:t>- Low</a:t>
            </a:r>
            <a:r>
              <a:rPr lang="it-IT" sz="2000" b="0" i="0" u="none" strike="noStrike" kern="0" cap="none" spc="0" normalizeH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</a:rPr>
              <a:t> GDP area</a:t>
            </a:r>
            <a:endParaRPr lang="it-IT" sz="2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</a:endParaRPr>
          </a:p>
          <a:p>
            <a:pPr>
              <a:spcBef>
                <a:spcPts val="400"/>
              </a:spcBef>
              <a:buClr>
                <a:srgbClr val="434343"/>
              </a:buClr>
              <a:buSzPts val="1100"/>
              <a:defRPr/>
            </a:pPr>
            <a:r>
              <a:rPr kumimoji="0" lang="it-IT" sz="3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OPPORTUNITIES</a:t>
            </a:r>
            <a:endParaRPr kumimoji="0" lang="it-IT" sz="32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  <a:sym typeface="Droid Serif"/>
            </a:endParaRPr>
          </a:p>
        </p:txBody>
      </p:sp>
      <p:sp>
        <p:nvSpPr>
          <p:cNvPr id="582" name="Google Shape;517;p42">
            <a:extLst>
              <a:ext uri="{FF2B5EF4-FFF2-40B4-BE49-F238E27FC236}">
                <a16:creationId xmlns:a16="http://schemas.microsoft.com/office/drawing/2014/main" id="{7A4E207D-BD9D-303D-1315-E2B67F127FCB}"/>
              </a:ext>
            </a:extLst>
          </p:cNvPr>
          <p:cNvSpPr/>
          <p:nvPr/>
        </p:nvSpPr>
        <p:spPr>
          <a:xfrm>
            <a:off x="9548103" y="6366960"/>
            <a:ext cx="7998750" cy="3534143"/>
          </a:xfrm>
          <a:prstGeom prst="rect">
            <a:avLst/>
          </a:prstGeom>
          <a:solidFill>
            <a:srgbClr val="EEECE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100"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- 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Aging population and</a:t>
            </a:r>
            <a:br>
              <a:rPr lang="en-GB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</a:rPr>
            </a:b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demographic reduction</a:t>
            </a:r>
          </a:p>
          <a:p>
            <a:pPr marL="457200" marR="0" lvl="0" indent="-45720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Tx/>
              <a:buChar char="-"/>
              <a:tabLst/>
              <a:defRPr/>
            </a:pP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Regulatory changes</a:t>
            </a:r>
            <a:endParaRPr lang="en-GB" sz="20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</a:endParaRPr>
          </a:p>
          <a:p>
            <a:pPr algn="r">
              <a:buClr>
                <a:srgbClr val="434343"/>
              </a:buClr>
              <a:buSzPts val="1100"/>
              <a:defRPr/>
            </a:pPr>
            <a:r>
              <a:rPr lang="en-GB" sz="2000">
                <a:solidFill>
                  <a:srgbClr val="434343"/>
                </a:solidFill>
                <a:latin typeface="Encode Sans" panose="020B0604020202020204" charset="0"/>
                <a:ea typeface="Droid Serif"/>
                <a:cs typeface="Droid Serif"/>
                <a:sym typeface="Droid Serif"/>
              </a:rPr>
              <a:t>-</a:t>
            </a:r>
            <a:r>
              <a:rPr lang="en-GB" sz="2000" noProof="0">
                <a:solidFill>
                  <a:srgbClr val="434343"/>
                </a:solidFill>
                <a:latin typeface="Encode Sans" panose="020B0604020202020204" charset="0"/>
                <a:ea typeface="Droid Serif"/>
                <a:cs typeface="Droid Serif"/>
                <a:sym typeface="Droid Serif"/>
              </a:rPr>
              <a:t> Young migrants</a:t>
            </a:r>
            <a:br>
              <a:rPr lang="en-GB" sz="2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</a:rPr>
            </a:br>
            <a:r>
              <a:rPr lang="en-GB" sz="700">
                <a:solidFill>
                  <a:srgbClr val="434343"/>
                </a:solidFill>
                <a:latin typeface="Encode Sans" panose="020B0604020202020204" charset="0"/>
                <a:ea typeface="Droid Serif"/>
                <a:cs typeface="Droid Serif"/>
                <a:sym typeface="Droid Serif"/>
              </a:rPr>
              <a:t> </a:t>
            </a:r>
            <a:endParaRPr lang="en-GB" sz="18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Encode Sans" panose="020B0604020202020204" charset="0"/>
                <a:ea typeface="Droid Serif"/>
                <a:cs typeface="Droid Serif"/>
                <a:sym typeface="Droid Serif"/>
              </a:rPr>
              <a:t>THREATS</a:t>
            </a:r>
            <a:endParaRPr kumimoji="0" lang="it-IT" sz="3200" b="0" i="0" u="none" strike="noStrike" kern="0" cap="none" spc="0" normalizeH="0" baseline="0" noProof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Encode Sans" panose="020B0604020202020204" charset="0"/>
              <a:ea typeface="Droid Serif"/>
              <a:cs typeface="Droid Serif"/>
              <a:sym typeface="Droid Serif"/>
            </a:endParaRPr>
          </a:p>
        </p:txBody>
      </p:sp>
      <p:sp>
        <p:nvSpPr>
          <p:cNvPr id="583" name="Google Shape;518;p42">
            <a:extLst>
              <a:ext uri="{FF2B5EF4-FFF2-40B4-BE49-F238E27FC236}">
                <a16:creationId xmlns:a16="http://schemas.microsoft.com/office/drawing/2014/main" id="{94D4A839-87AE-12EC-D917-ACEE065E4F20}"/>
              </a:ext>
            </a:extLst>
          </p:cNvPr>
          <p:cNvSpPr/>
          <p:nvPr/>
        </p:nvSpPr>
        <p:spPr>
          <a:xfrm>
            <a:off x="5727942" y="2430693"/>
            <a:ext cx="7352512" cy="7352512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F1D3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4" name="Google Shape;519;p42">
            <a:extLst>
              <a:ext uri="{FF2B5EF4-FFF2-40B4-BE49-F238E27FC236}">
                <a16:creationId xmlns:a16="http://schemas.microsoft.com/office/drawing/2014/main" id="{2DEE5551-65F3-6DC8-2C7A-9BB473C0B85C}"/>
              </a:ext>
            </a:extLst>
          </p:cNvPr>
          <p:cNvSpPr/>
          <p:nvPr/>
        </p:nvSpPr>
        <p:spPr>
          <a:xfrm rot="5400000">
            <a:off x="5913946" y="2435100"/>
            <a:ext cx="7314302" cy="7359866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5" name="Google Shape;520;p42">
            <a:extLst>
              <a:ext uri="{FF2B5EF4-FFF2-40B4-BE49-F238E27FC236}">
                <a16:creationId xmlns:a16="http://schemas.microsoft.com/office/drawing/2014/main" id="{F8DA3E37-1727-5096-0BD2-075CD1FF889C}"/>
              </a:ext>
            </a:extLst>
          </p:cNvPr>
          <p:cNvSpPr/>
          <p:nvPr/>
        </p:nvSpPr>
        <p:spPr>
          <a:xfrm rot="10800000">
            <a:off x="5932022" y="2655029"/>
            <a:ext cx="7278152" cy="7278152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443F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6" name="Google Shape;521;p42">
            <a:extLst>
              <a:ext uri="{FF2B5EF4-FFF2-40B4-BE49-F238E27FC236}">
                <a16:creationId xmlns:a16="http://schemas.microsoft.com/office/drawing/2014/main" id="{AED43E36-5E5A-69E7-3E93-FD40C566C241}"/>
              </a:ext>
            </a:extLst>
          </p:cNvPr>
          <p:cNvSpPr/>
          <p:nvPr/>
        </p:nvSpPr>
        <p:spPr>
          <a:xfrm rot="-5400000">
            <a:off x="5757249" y="2639283"/>
            <a:ext cx="7293898" cy="7293898"/>
          </a:xfrm>
          <a:prstGeom prst="pie">
            <a:avLst>
              <a:gd name="adj1" fmla="val 10788866"/>
              <a:gd name="adj2" fmla="val 16200000"/>
            </a:avLst>
          </a:prstGeom>
          <a:solidFill>
            <a:srgbClr val="8A82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7" name="Google Shape;522;p42">
            <a:extLst>
              <a:ext uri="{FF2B5EF4-FFF2-40B4-BE49-F238E27FC236}">
                <a16:creationId xmlns:a16="http://schemas.microsoft.com/office/drawing/2014/main" id="{AD3318E7-2A5C-DEC5-564F-92FA71437AED}"/>
              </a:ext>
            </a:extLst>
          </p:cNvPr>
          <p:cNvSpPr/>
          <p:nvPr/>
        </p:nvSpPr>
        <p:spPr>
          <a:xfrm>
            <a:off x="7377918" y="4037766"/>
            <a:ext cx="1131810" cy="14079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1">
                <a:solidFill>
                  <a:srgbClr val="FFFFFF"/>
                </a:solidFill>
                <a:latin typeface="Montserrat"/>
              </a:rPr>
              <a:t>S</a:t>
            </a:r>
          </a:p>
        </p:txBody>
      </p:sp>
      <p:sp>
        <p:nvSpPr>
          <p:cNvPr id="588" name="Google Shape;523;p42">
            <a:extLst>
              <a:ext uri="{FF2B5EF4-FFF2-40B4-BE49-F238E27FC236}">
                <a16:creationId xmlns:a16="http://schemas.microsoft.com/office/drawing/2014/main" id="{A085B673-4595-B142-B027-34D9D73BEA6A}"/>
              </a:ext>
            </a:extLst>
          </p:cNvPr>
          <p:cNvSpPr/>
          <p:nvPr/>
        </p:nvSpPr>
        <p:spPr>
          <a:xfrm>
            <a:off x="10077297" y="4033793"/>
            <a:ext cx="2176118" cy="13612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lang="it-IT" sz="1050" b="1">
                <a:solidFill>
                  <a:srgbClr val="FFFFFF"/>
                </a:solidFill>
                <a:latin typeface="Montserrat"/>
              </a:rPr>
              <a:t>W</a:t>
            </a:r>
            <a:endParaRPr b="1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589" name="Google Shape;524;p42">
            <a:extLst>
              <a:ext uri="{FF2B5EF4-FFF2-40B4-BE49-F238E27FC236}">
                <a16:creationId xmlns:a16="http://schemas.microsoft.com/office/drawing/2014/main" id="{A55911E9-7280-6F39-3FA3-9D5FBA50AA96}"/>
              </a:ext>
            </a:extLst>
          </p:cNvPr>
          <p:cNvSpPr/>
          <p:nvPr/>
        </p:nvSpPr>
        <p:spPr>
          <a:xfrm>
            <a:off x="7206768" y="7144674"/>
            <a:ext cx="1489640" cy="140793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1">
                <a:solidFill>
                  <a:srgbClr val="FFFFFF"/>
                </a:solidFill>
                <a:latin typeface="Montserrat"/>
              </a:rPr>
              <a:t>O</a:t>
            </a:r>
          </a:p>
        </p:txBody>
      </p:sp>
      <p:sp>
        <p:nvSpPr>
          <p:cNvPr id="590" name="Google Shape;525;p42">
            <a:extLst>
              <a:ext uri="{FF2B5EF4-FFF2-40B4-BE49-F238E27FC236}">
                <a16:creationId xmlns:a16="http://schemas.microsoft.com/office/drawing/2014/main" id="{4F58A2C7-E5D3-404D-3286-FA0767758BE5}"/>
              </a:ext>
            </a:extLst>
          </p:cNvPr>
          <p:cNvSpPr/>
          <p:nvPr/>
        </p:nvSpPr>
        <p:spPr>
          <a:xfrm>
            <a:off x="10572221" y="7188073"/>
            <a:ext cx="1186270" cy="136126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algn="ctr"/>
            <a:r>
              <a:rPr b="1">
                <a:solidFill>
                  <a:srgbClr val="FFFFFF"/>
                </a:solidFill>
                <a:latin typeface="Montserrat"/>
              </a:rPr>
              <a:t>T</a:t>
            </a:r>
          </a:p>
        </p:txBody>
      </p:sp>
      <p:sp>
        <p:nvSpPr>
          <p:cNvPr id="619" name="Google Shape;619;p3"/>
          <p:cNvSpPr/>
          <p:nvPr/>
        </p:nvSpPr>
        <p:spPr>
          <a:xfrm>
            <a:off x="16466268" y="-2143983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21" name="Google Shape;621;p3"/>
          <p:cNvGrpSpPr/>
          <p:nvPr/>
        </p:nvGrpSpPr>
        <p:grpSpPr>
          <a:xfrm>
            <a:off x="262882" y="400797"/>
            <a:ext cx="2125998" cy="2125998"/>
            <a:chOff x="262861" y="364493"/>
            <a:chExt cx="2125830" cy="212583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22" name="Google Shape;622;p3"/>
            <p:cNvSpPr/>
            <p:nvPr/>
          </p:nvSpPr>
          <p:spPr>
            <a:xfrm>
              <a:off x="262861" y="364493"/>
              <a:ext cx="2125830" cy="2125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 rot="3185746">
              <a:off x="732648" y="834280"/>
              <a:ext cx="1186256" cy="1186256"/>
            </a:xfrm>
            <a:prstGeom prst="arc">
              <a:avLst>
                <a:gd name="adj1" fmla="val 16200000"/>
                <a:gd name="adj2" fmla="val 5421037"/>
              </a:avLst>
            </a:prstGeom>
            <a:solidFill>
              <a:schemeClr val="bg1">
                <a:lumMod val="65000"/>
              </a:schemeClr>
            </a:solidFill>
            <a:ln w="127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8" name="Google Shape;619;p3">
            <a:extLst>
              <a:ext uri="{FF2B5EF4-FFF2-40B4-BE49-F238E27FC236}">
                <a16:creationId xmlns:a16="http://schemas.microsoft.com/office/drawing/2014/main" id="{6DB44370-CFB3-BE4F-AE3B-0F392C99E175}"/>
              </a:ext>
            </a:extLst>
          </p:cNvPr>
          <p:cNvSpPr/>
          <p:nvPr/>
        </p:nvSpPr>
        <p:spPr>
          <a:xfrm rot="10800000">
            <a:off x="-178007" y="9691348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B3D6C60-50DB-ADE5-1EDD-E77A9E3DF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9029" y="9325244"/>
            <a:ext cx="2402294" cy="2379761"/>
          </a:xfrm>
          <a:prstGeom prst="rect">
            <a:avLst/>
          </a:prstGeom>
        </p:spPr>
      </p:pic>
      <p:pic>
        <p:nvPicPr>
          <p:cNvPr id="2" name="Immagine 3">
            <a:extLst>
              <a:ext uri="{FF2B5EF4-FFF2-40B4-BE49-F238E27FC236}">
                <a16:creationId xmlns:a16="http://schemas.microsoft.com/office/drawing/2014/main" id="{0199CB25-C5F7-2BCA-0FA4-81325CB2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305" y="-15772"/>
            <a:ext cx="2745274" cy="253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7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/>
      <p:bldP spid="580" grpId="0" animBg="1"/>
      <p:bldP spid="581" grpId="0" animBg="1"/>
      <p:bldP spid="582" grpId="0" animBg="1"/>
      <p:bldP spid="587" grpId="0"/>
      <p:bldP spid="588" grpId="0"/>
      <p:bldP spid="589" grpId="0"/>
      <p:bldP spid="5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"/>
          <p:cNvGrpSpPr/>
          <p:nvPr/>
        </p:nvGrpSpPr>
        <p:grpSpPr>
          <a:xfrm>
            <a:off x="15929579" y="8580120"/>
            <a:ext cx="2185880" cy="2185889"/>
            <a:chOff x="18020391" y="3936462"/>
            <a:chExt cx="1760220" cy="1760227"/>
          </a:xfrm>
        </p:grpSpPr>
        <p:sp>
          <p:nvSpPr>
            <p:cNvPr id="614" name="Google Shape;614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616" name="Google Shape;616;p3"/>
          <p:cNvGrpSpPr/>
          <p:nvPr/>
        </p:nvGrpSpPr>
        <p:grpSpPr>
          <a:xfrm rot="-1870702">
            <a:off x="17743895" y="7966046"/>
            <a:ext cx="1807039" cy="1807046"/>
            <a:chOff x="18020391" y="3936462"/>
            <a:chExt cx="1760220" cy="1760227"/>
          </a:xfrm>
        </p:grpSpPr>
        <p:sp>
          <p:nvSpPr>
            <p:cNvPr id="617" name="Google Shape;617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19" name="Google Shape;619;p3"/>
          <p:cNvSpPr/>
          <p:nvPr/>
        </p:nvSpPr>
        <p:spPr>
          <a:xfrm>
            <a:off x="16466268" y="-2143983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21" name="Google Shape;621;p3"/>
          <p:cNvGrpSpPr/>
          <p:nvPr/>
        </p:nvGrpSpPr>
        <p:grpSpPr>
          <a:xfrm>
            <a:off x="262882" y="400797"/>
            <a:ext cx="2125998" cy="2125998"/>
            <a:chOff x="262861" y="364493"/>
            <a:chExt cx="2125830" cy="212583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22" name="Google Shape;622;p3"/>
            <p:cNvSpPr/>
            <p:nvPr/>
          </p:nvSpPr>
          <p:spPr>
            <a:xfrm>
              <a:off x="262861" y="364493"/>
              <a:ext cx="2125830" cy="2125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 rot="3185746">
              <a:off x="732648" y="834280"/>
              <a:ext cx="1186256" cy="1186256"/>
            </a:xfrm>
            <a:prstGeom prst="arc">
              <a:avLst>
                <a:gd name="adj1" fmla="val 16200000"/>
                <a:gd name="adj2" fmla="val 5421037"/>
              </a:avLst>
            </a:prstGeom>
            <a:solidFill>
              <a:schemeClr val="bg1">
                <a:lumMod val="65000"/>
              </a:schemeClr>
            </a:solidFill>
            <a:ln w="127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80" name="Google Shape;680;p3"/>
          <p:cNvSpPr txBox="1"/>
          <p:nvPr/>
        </p:nvSpPr>
        <p:spPr>
          <a:xfrm>
            <a:off x="3034736" y="509493"/>
            <a:ext cx="130937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4000">
                <a:solidFill>
                  <a:srgbClr val="CB1F35"/>
                </a:solidFill>
                <a:latin typeface="Encode Sans ExtraBold"/>
                <a:sym typeface="Encode Sans ExtraBold"/>
              </a:rPr>
              <a:t>Stakeholders </a:t>
            </a:r>
            <a:r>
              <a:rPr lang="fr-FR" sz="4000" err="1">
                <a:solidFill>
                  <a:srgbClr val="CB1F35"/>
                </a:solidFill>
                <a:latin typeface="Encode Sans ExtraBold"/>
                <a:sym typeface="Encode Sans ExtraBold"/>
              </a:rPr>
              <a:t>needs</a:t>
            </a:r>
            <a:r>
              <a:rPr lang="fr-FR" sz="4000">
                <a:solidFill>
                  <a:srgbClr val="CB1F35"/>
                </a:solidFill>
                <a:latin typeface="Encode Sans ExtraBold"/>
                <a:sym typeface="Encode Sans ExtraBold"/>
              </a:rPr>
              <a:t> and expectations</a:t>
            </a:r>
            <a:endParaRPr lang="fr-FR" sz="4000">
              <a:solidFill>
                <a:srgbClr val="CB1F35"/>
              </a:solidFill>
              <a:latin typeface="Encode Sans ExtraBold"/>
            </a:endParaRPr>
          </a:p>
        </p:txBody>
      </p:sp>
      <p:sp>
        <p:nvSpPr>
          <p:cNvPr id="8" name="Google Shape;619;p3">
            <a:extLst>
              <a:ext uri="{FF2B5EF4-FFF2-40B4-BE49-F238E27FC236}">
                <a16:creationId xmlns:a16="http://schemas.microsoft.com/office/drawing/2014/main" id="{6DB44370-CFB3-BE4F-AE3B-0F392C99E175}"/>
              </a:ext>
            </a:extLst>
          </p:cNvPr>
          <p:cNvSpPr/>
          <p:nvPr/>
        </p:nvSpPr>
        <p:spPr>
          <a:xfrm rot="10800000">
            <a:off x="-178007" y="9691348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" name="Google Shape;619;p3">
            <a:extLst>
              <a:ext uri="{FF2B5EF4-FFF2-40B4-BE49-F238E27FC236}">
                <a16:creationId xmlns:a16="http://schemas.microsoft.com/office/drawing/2014/main" id="{752E7140-DF83-9CA5-2A7A-D70A24FA55CC}"/>
              </a:ext>
            </a:extLst>
          </p:cNvPr>
          <p:cNvSpPr/>
          <p:nvPr/>
        </p:nvSpPr>
        <p:spPr>
          <a:xfrm rot="10800000">
            <a:off x="-178006" y="10529690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" name="Immagine 3">
            <a:extLst>
              <a:ext uri="{FF2B5EF4-FFF2-40B4-BE49-F238E27FC236}">
                <a16:creationId xmlns:a16="http://schemas.microsoft.com/office/drawing/2014/main" id="{1C0EA99E-3465-CC62-3039-0FC3F11E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305" y="-15763"/>
            <a:ext cx="2745274" cy="2539721"/>
          </a:xfrm>
          <a:prstGeom prst="rect">
            <a:avLst/>
          </a:prstGeom>
        </p:spPr>
      </p:pic>
      <p:graphicFrame>
        <p:nvGraphicFramePr>
          <p:cNvPr id="715" name="Tabella 715">
            <a:extLst>
              <a:ext uri="{FF2B5EF4-FFF2-40B4-BE49-F238E27FC236}">
                <a16:creationId xmlns:a16="http://schemas.microsoft.com/office/drawing/2014/main" id="{1FE9A7DC-70B7-6F62-F7B2-619070472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52586"/>
              </p:ext>
            </p:extLst>
          </p:nvPr>
        </p:nvGraphicFramePr>
        <p:xfrm>
          <a:off x="2809921" y="2392753"/>
          <a:ext cx="13543361" cy="65238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9978">
                  <a:extLst>
                    <a:ext uri="{9D8B030D-6E8A-4147-A177-3AD203B41FA5}">
                      <a16:colId xmlns:a16="http://schemas.microsoft.com/office/drawing/2014/main" val="3096826213"/>
                    </a:ext>
                  </a:extLst>
                </a:gridCol>
                <a:gridCol w="6763383">
                  <a:extLst>
                    <a:ext uri="{9D8B030D-6E8A-4147-A177-3AD203B41FA5}">
                      <a16:colId xmlns:a16="http://schemas.microsoft.com/office/drawing/2014/main" val="148198776"/>
                    </a:ext>
                  </a:extLst>
                </a:gridCol>
              </a:tblGrid>
              <a:tr h="1290793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latin typeface="Encode Sans ExtraBold"/>
                        </a:rPr>
                        <a:t>Citizens</a:t>
                      </a:r>
                      <a:endParaRPr lang="it-IT" sz="2800" b="1" err="1">
                        <a:latin typeface="Encode Sans ExtraBold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Improving air quality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Reducing Noise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Increasing income</a:t>
                      </a:r>
                      <a:endParaRPr lang="it-IT" sz="2800" b="0" err="1">
                        <a:latin typeface="Encode Sans ExtraBold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963671"/>
                  </a:ext>
                </a:extLst>
              </a:tr>
              <a:tr h="1290793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latin typeface="Encode Sans ExtraBold"/>
                        </a:rPr>
                        <a:t>Landowners</a:t>
                      </a:r>
                      <a:endParaRPr lang="it-IT" sz="2800" b="1" err="1">
                        <a:latin typeface="Encode Sans ExtraBold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Improve food production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Lowering water usage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Guarantee product quality</a:t>
                      </a:r>
                      <a:endParaRPr lang="it-IT" sz="2800" b="0" err="1">
                        <a:latin typeface="Encode Sans ExtraBold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942483"/>
                  </a:ext>
                </a:extLst>
              </a:tr>
              <a:tr h="890201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latin typeface="Encode Sans ExtraBold"/>
                        </a:rPr>
                        <a:t>Local authorities</a:t>
                      </a:r>
                      <a:endParaRPr lang="it-IT" sz="2800" b="1" err="1">
                        <a:latin typeface="Encode Sans ExtraBold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Pollution management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Minimize oil leakages</a:t>
                      </a:r>
                      <a:endParaRPr lang="it-IT" sz="2800" b="0" err="1">
                        <a:latin typeface="Encode Sans ExtraBold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202165"/>
                  </a:ext>
                </a:extLst>
              </a:tr>
              <a:tr h="1290793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latin typeface="Encode Sans ExtraBold"/>
                        </a:rPr>
                        <a:t>Central governments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Full exploitment of PNRR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Guarantee food chain quality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Guarantee welfare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58809"/>
                  </a:ext>
                </a:extLst>
              </a:tr>
              <a:tr h="890201">
                <a:tc>
                  <a:txBody>
                    <a:bodyPr/>
                    <a:lstStyle/>
                    <a:p>
                      <a:pPr algn="ctr"/>
                      <a:r>
                        <a:rPr lang="it-IT" sz="2800" b="1">
                          <a:latin typeface="Encode Sans ExtraBold"/>
                        </a:rPr>
                        <a:t>Agrifood industries</a:t>
                      </a:r>
                      <a:endParaRPr lang="it-IT" sz="2800" b="1" err="1">
                        <a:latin typeface="Encode Sans ExtraBold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Increasing export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Ecolabelling</a:t>
                      </a:r>
                      <a:endParaRPr lang="it-IT" sz="2800" b="0" err="1">
                        <a:latin typeface="Encode Sans ExtraBold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04450"/>
                  </a:ext>
                </a:extLst>
              </a:tr>
              <a:tr h="51928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2800" b="1">
                          <a:latin typeface="Encode Sans ExtraBold"/>
                        </a:rPr>
                        <a:t>Gas distribution companies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it-IT" sz="2800" b="0">
                          <a:latin typeface="Encode Sans ExtraBold"/>
                        </a:rPr>
                        <a:t>Possibility to mix H</a:t>
                      </a:r>
                      <a:r>
                        <a:rPr lang="it-IT" sz="2800" b="0" baseline="-25000">
                          <a:latin typeface="Encode Sans ExtraBold"/>
                        </a:rPr>
                        <a:t>2</a:t>
                      </a:r>
                      <a:r>
                        <a:rPr lang="it-IT" sz="2800" b="0">
                          <a:latin typeface="Encode Sans ExtraBold"/>
                        </a:rPr>
                        <a:t> in gas pipelines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7836400"/>
                  </a:ext>
                </a:extLst>
              </a:tr>
            </a:tbl>
          </a:graphicData>
        </a:graphic>
      </p:graphicFrame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1CC19A15-8099-6C84-E2B2-24A55F675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9029" y="9325244"/>
            <a:ext cx="2402294" cy="2379761"/>
          </a:xfrm>
          <a:prstGeom prst="rect">
            <a:avLst/>
          </a:prstGeom>
        </p:spPr>
      </p:pic>
      <p:pic>
        <p:nvPicPr>
          <p:cNvPr id="2" name="Elemento grafico 3" descr="Uomo contorno">
            <a:extLst>
              <a:ext uri="{FF2B5EF4-FFF2-40B4-BE49-F238E27FC236}">
                <a16:creationId xmlns:a16="http://schemas.microsoft.com/office/drawing/2014/main" id="{5DC87759-0D4B-D637-8AF9-9EC010180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0782" y="2668397"/>
            <a:ext cx="915091" cy="914400"/>
          </a:xfrm>
          <a:prstGeom prst="rect">
            <a:avLst/>
          </a:prstGeom>
        </p:spPr>
      </p:pic>
      <p:pic>
        <p:nvPicPr>
          <p:cNvPr id="6" name="Elemento grafico 6" descr="Tassa contorno">
            <a:extLst>
              <a:ext uri="{FF2B5EF4-FFF2-40B4-BE49-F238E27FC236}">
                <a16:creationId xmlns:a16="http://schemas.microsoft.com/office/drawing/2014/main" id="{0DB6D422-FFFA-BA0F-6018-D11D3C854F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3953" y="6334222"/>
            <a:ext cx="915091" cy="914400"/>
          </a:xfrm>
          <a:prstGeom prst="rect">
            <a:avLst/>
          </a:prstGeom>
        </p:spPr>
      </p:pic>
      <p:pic>
        <p:nvPicPr>
          <p:cNvPr id="10" name="Elemento grafico 10" descr="Piattaforma petrolifera contorno">
            <a:extLst>
              <a:ext uri="{FF2B5EF4-FFF2-40B4-BE49-F238E27FC236}">
                <a16:creationId xmlns:a16="http://schemas.microsoft.com/office/drawing/2014/main" id="{EF4CA6FD-C7B9-1609-AAB4-61FDE37F70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6145" y="8398660"/>
            <a:ext cx="799209" cy="798605"/>
          </a:xfrm>
          <a:prstGeom prst="rect">
            <a:avLst/>
          </a:prstGeom>
        </p:spPr>
      </p:pic>
      <p:pic>
        <p:nvPicPr>
          <p:cNvPr id="11" name="Elemento grafico 11" descr="Agricoltura contorno">
            <a:extLst>
              <a:ext uri="{FF2B5EF4-FFF2-40B4-BE49-F238E27FC236}">
                <a16:creationId xmlns:a16="http://schemas.microsoft.com/office/drawing/2014/main" id="{EC0C079E-CAA7-63BF-5578-818966218A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93953" y="3980377"/>
            <a:ext cx="915091" cy="914400"/>
          </a:xfrm>
          <a:prstGeom prst="rect">
            <a:avLst/>
          </a:prstGeom>
        </p:spPr>
      </p:pic>
      <p:pic>
        <p:nvPicPr>
          <p:cNvPr id="12" name="Elemento grafico 12" descr="Trattore contorno">
            <a:extLst>
              <a:ext uri="{FF2B5EF4-FFF2-40B4-BE49-F238E27FC236}">
                <a16:creationId xmlns:a16="http://schemas.microsoft.com/office/drawing/2014/main" id="{30AD82DB-2F86-754F-2CF0-D3A9C0E371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18220" y="7414676"/>
            <a:ext cx="915091" cy="914400"/>
          </a:xfrm>
          <a:prstGeom prst="rect">
            <a:avLst/>
          </a:prstGeom>
        </p:spPr>
      </p:pic>
      <p:pic>
        <p:nvPicPr>
          <p:cNvPr id="14" name="Elemento grafico 36" descr="Impiegata con riempimento a tinta unita">
            <a:extLst>
              <a:ext uri="{FF2B5EF4-FFF2-40B4-BE49-F238E27FC236}">
                <a16:creationId xmlns:a16="http://schemas.microsoft.com/office/drawing/2014/main" id="{1FFDF62B-25C7-1CED-F144-D87503231E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23687" y="5227638"/>
            <a:ext cx="850723" cy="83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8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"/>
          <p:cNvGrpSpPr/>
          <p:nvPr/>
        </p:nvGrpSpPr>
        <p:grpSpPr>
          <a:xfrm>
            <a:off x="15929579" y="8580120"/>
            <a:ext cx="2185880" cy="2185889"/>
            <a:chOff x="18020391" y="3936462"/>
            <a:chExt cx="1760220" cy="1760227"/>
          </a:xfrm>
        </p:grpSpPr>
        <p:sp>
          <p:nvSpPr>
            <p:cNvPr id="614" name="Google Shape;614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19" name="Google Shape;619;p3"/>
          <p:cNvSpPr/>
          <p:nvPr/>
        </p:nvSpPr>
        <p:spPr>
          <a:xfrm>
            <a:off x="16466268" y="-2143983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21" name="Google Shape;621;p3"/>
          <p:cNvGrpSpPr/>
          <p:nvPr/>
        </p:nvGrpSpPr>
        <p:grpSpPr>
          <a:xfrm>
            <a:off x="262882" y="400797"/>
            <a:ext cx="2125998" cy="2125998"/>
            <a:chOff x="262861" y="364493"/>
            <a:chExt cx="2125830" cy="212583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22" name="Google Shape;622;p3"/>
            <p:cNvSpPr/>
            <p:nvPr/>
          </p:nvSpPr>
          <p:spPr>
            <a:xfrm>
              <a:off x="262861" y="364493"/>
              <a:ext cx="2125830" cy="2125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 rot="3185746">
              <a:off x="732648" y="834280"/>
              <a:ext cx="1186256" cy="1186256"/>
            </a:xfrm>
            <a:prstGeom prst="arc">
              <a:avLst>
                <a:gd name="adj1" fmla="val 16200000"/>
                <a:gd name="adj2" fmla="val 5421037"/>
              </a:avLst>
            </a:prstGeom>
            <a:solidFill>
              <a:schemeClr val="bg1">
                <a:lumMod val="65000"/>
              </a:schemeClr>
            </a:solidFill>
            <a:ln w="127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80" name="Google Shape;680;p3"/>
          <p:cNvSpPr txBox="1"/>
          <p:nvPr/>
        </p:nvSpPr>
        <p:spPr>
          <a:xfrm>
            <a:off x="3034736" y="509493"/>
            <a:ext cx="130937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4000">
                <a:solidFill>
                  <a:srgbClr val="CB1F35"/>
                </a:solidFill>
                <a:latin typeface="Encode Sans ExtraBold"/>
                <a:sym typeface="Encode Sans ExtraBold"/>
              </a:rPr>
              <a:t>Three Scenarios</a:t>
            </a:r>
            <a:endParaRPr lang="fr-FR" sz="4000">
              <a:solidFill>
                <a:srgbClr val="CB1F35"/>
              </a:solidFill>
              <a:latin typeface="Encode Sans ExtraBold"/>
            </a:endParaRPr>
          </a:p>
        </p:txBody>
      </p:sp>
      <p:sp>
        <p:nvSpPr>
          <p:cNvPr id="8" name="Google Shape;619;p3">
            <a:extLst>
              <a:ext uri="{FF2B5EF4-FFF2-40B4-BE49-F238E27FC236}">
                <a16:creationId xmlns:a16="http://schemas.microsoft.com/office/drawing/2014/main" id="{6DB44370-CFB3-BE4F-AE3B-0F392C99E175}"/>
              </a:ext>
            </a:extLst>
          </p:cNvPr>
          <p:cNvSpPr/>
          <p:nvPr/>
        </p:nvSpPr>
        <p:spPr>
          <a:xfrm rot="10800000">
            <a:off x="-178007" y="9691348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" name="Google Shape;619;p3">
            <a:extLst>
              <a:ext uri="{FF2B5EF4-FFF2-40B4-BE49-F238E27FC236}">
                <a16:creationId xmlns:a16="http://schemas.microsoft.com/office/drawing/2014/main" id="{752E7140-DF83-9CA5-2A7A-D70A24FA55CC}"/>
              </a:ext>
            </a:extLst>
          </p:cNvPr>
          <p:cNvSpPr/>
          <p:nvPr/>
        </p:nvSpPr>
        <p:spPr>
          <a:xfrm rot="10800000">
            <a:off x="-178006" y="10529690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" name="Immagine 3">
            <a:extLst>
              <a:ext uri="{FF2B5EF4-FFF2-40B4-BE49-F238E27FC236}">
                <a16:creationId xmlns:a16="http://schemas.microsoft.com/office/drawing/2014/main" id="{1C0EA99E-3465-CC62-3039-0FC3F11E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305" y="-15763"/>
            <a:ext cx="2745274" cy="2539721"/>
          </a:xfrm>
          <a:prstGeom prst="rect">
            <a:avLst/>
          </a:prstGeom>
        </p:spPr>
      </p:pic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8ABD63C0-A6FF-64AE-37A0-CC2BC72B0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188791"/>
              </p:ext>
            </p:extLst>
          </p:nvPr>
        </p:nvGraphicFramePr>
        <p:xfrm>
          <a:off x="2193141" y="2455554"/>
          <a:ext cx="12279451" cy="7135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08402233-729E-639C-FC0B-098776FB50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9029" y="9325244"/>
            <a:ext cx="2402294" cy="237976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046955D-5D1E-334D-AC27-2F23F8D1CF55}"/>
              </a:ext>
            </a:extLst>
          </p:cNvPr>
          <p:cNvSpPr txBox="1"/>
          <p:nvPr/>
        </p:nvSpPr>
        <p:spPr>
          <a:xfrm>
            <a:off x="2386706" y="3901864"/>
            <a:ext cx="31487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800" err="1">
                <a:latin typeface="Encode Sans ExtraBold"/>
              </a:rPr>
              <a:t>EniHub</a:t>
            </a:r>
            <a:endParaRPr lang="it-IT" sz="2800">
              <a:latin typeface="Encode Sans ExtraBold"/>
            </a:endParaRPr>
          </a:p>
        </p:txBody>
      </p:sp>
      <p:sp>
        <p:nvSpPr>
          <p:cNvPr id="584" name="CasellaDiTesto 583">
            <a:extLst>
              <a:ext uri="{FF2B5EF4-FFF2-40B4-BE49-F238E27FC236}">
                <a16:creationId xmlns:a16="http://schemas.microsoft.com/office/drawing/2014/main" id="{AECEB5C2-0EA9-DD1F-754A-4BC4083F16B3}"/>
              </a:ext>
            </a:extLst>
          </p:cNvPr>
          <p:cNvSpPr txBox="1"/>
          <p:nvPr/>
        </p:nvSpPr>
        <p:spPr>
          <a:xfrm rot="-5400000">
            <a:off x="12361291" y="4948044"/>
            <a:ext cx="7027724" cy="2266068"/>
          </a:xfrm>
          <a:prstGeom prst="rect">
            <a:avLst/>
          </a:prstGeom>
          <a:noFill/>
          <a:ln>
            <a:solidFill>
              <a:srgbClr val="0049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rgbClr val="004900"/>
                </a:solidFill>
                <a:latin typeface="Encode Sans"/>
              </a:rPr>
              <a:t>Multi </a:t>
            </a:r>
            <a:r>
              <a:rPr lang="it-IT" sz="2800" b="1" err="1">
                <a:solidFill>
                  <a:srgbClr val="004900"/>
                </a:solidFill>
                <a:latin typeface="Encode Sans"/>
              </a:rPr>
              <a:t>Criteria</a:t>
            </a:r>
            <a:r>
              <a:rPr lang="it-IT" sz="2800" b="1">
                <a:solidFill>
                  <a:srgbClr val="004900"/>
                </a:solidFill>
                <a:latin typeface="Encode Sans"/>
              </a:rPr>
              <a:t> Analysis:</a:t>
            </a:r>
            <a:endParaRPr lang="it-IT" b="1">
              <a:solidFill>
                <a:srgbClr val="004900"/>
              </a:solidFill>
            </a:endParaRPr>
          </a:p>
          <a:p>
            <a:pPr algn="ctr"/>
            <a:r>
              <a:rPr lang="it-IT" sz="2800">
                <a:solidFill>
                  <a:schemeClr val="accent3">
                    <a:lumMod val="75000"/>
                  </a:schemeClr>
                </a:solidFill>
                <a:latin typeface="Encode Sans"/>
              </a:rPr>
              <a:t>Social </a:t>
            </a:r>
            <a:endParaRPr lang="it-IT" sz="2800">
              <a:solidFill>
                <a:schemeClr val="accent3">
                  <a:lumMod val="75000"/>
                </a:schemeClr>
              </a:solidFill>
              <a:latin typeface="Encode Sans" panose="020B0604020202020204" charset="0"/>
            </a:endParaRPr>
          </a:p>
          <a:p>
            <a:pPr algn="ctr"/>
            <a:r>
              <a:rPr lang="it-IT" sz="2800">
                <a:solidFill>
                  <a:schemeClr val="accent3">
                    <a:lumMod val="75000"/>
                  </a:schemeClr>
                </a:solidFill>
                <a:latin typeface="Encode Sans"/>
              </a:rPr>
              <a:t> </a:t>
            </a:r>
            <a:r>
              <a:rPr lang="it-IT" sz="2800" err="1">
                <a:solidFill>
                  <a:schemeClr val="accent3">
                    <a:lumMod val="75000"/>
                  </a:schemeClr>
                </a:solidFill>
                <a:latin typeface="Encode Sans"/>
              </a:rPr>
              <a:t>Logistic</a:t>
            </a:r>
            <a:r>
              <a:rPr lang="it-IT" sz="2800">
                <a:solidFill>
                  <a:schemeClr val="accent3">
                    <a:lumMod val="75000"/>
                  </a:schemeClr>
                </a:solidFill>
                <a:latin typeface="Encode Sans"/>
              </a:rPr>
              <a:t> and </a:t>
            </a:r>
            <a:r>
              <a:rPr lang="it-IT" sz="2800" err="1">
                <a:solidFill>
                  <a:schemeClr val="accent3">
                    <a:lumMod val="75000"/>
                  </a:schemeClr>
                </a:solidFill>
                <a:latin typeface="Encode Sans"/>
              </a:rPr>
              <a:t>infrastructure</a:t>
            </a:r>
            <a:r>
              <a:rPr lang="it-IT" sz="2800">
                <a:solidFill>
                  <a:schemeClr val="accent3">
                    <a:lumMod val="75000"/>
                  </a:schemeClr>
                </a:solidFill>
                <a:latin typeface="Encode Sans"/>
              </a:rPr>
              <a:t> </a:t>
            </a:r>
            <a:endParaRPr lang="it-IT" sz="2800">
              <a:solidFill>
                <a:schemeClr val="accent3">
                  <a:lumMod val="75000"/>
                </a:schemeClr>
              </a:solidFill>
              <a:latin typeface="Encode Sans" panose="020B0604020202020204" charset="0"/>
            </a:endParaRPr>
          </a:p>
          <a:p>
            <a:pPr algn="ctr"/>
            <a:r>
              <a:rPr lang="it-IT" sz="2800">
                <a:solidFill>
                  <a:schemeClr val="accent3">
                    <a:lumMod val="75000"/>
                  </a:schemeClr>
                </a:solidFill>
                <a:latin typeface="Encode Sans"/>
              </a:rPr>
              <a:t> </a:t>
            </a:r>
            <a:r>
              <a:rPr lang="it-IT" sz="2800" err="1">
                <a:solidFill>
                  <a:schemeClr val="accent3">
                    <a:lumMod val="75000"/>
                  </a:schemeClr>
                </a:solidFill>
                <a:latin typeface="Encode Sans"/>
              </a:rPr>
              <a:t>Economic</a:t>
            </a:r>
            <a:endParaRPr lang="it-IT" sz="2800">
              <a:solidFill>
                <a:schemeClr val="accent3">
                  <a:lumMod val="75000"/>
                </a:schemeClr>
              </a:solidFill>
              <a:latin typeface="Encode Sans" panose="020B0604020202020204" charset="0"/>
            </a:endParaRPr>
          </a:p>
          <a:p>
            <a:pPr algn="ctr"/>
            <a:r>
              <a:rPr lang="it-IT" sz="2800">
                <a:solidFill>
                  <a:schemeClr val="accent3">
                    <a:lumMod val="75000"/>
                  </a:schemeClr>
                </a:solidFill>
                <a:latin typeface="Encode Sans"/>
              </a:rPr>
              <a:t> </a:t>
            </a:r>
            <a:r>
              <a:rPr lang="it-IT" sz="2800" err="1">
                <a:solidFill>
                  <a:schemeClr val="accent3">
                    <a:lumMod val="75000"/>
                  </a:schemeClr>
                </a:solidFill>
                <a:latin typeface="Encode Sans"/>
              </a:rPr>
              <a:t>Environmental</a:t>
            </a:r>
            <a:endParaRPr lang="it-IT" sz="2800" err="1">
              <a:solidFill>
                <a:schemeClr val="accent3">
                  <a:lumMod val="75000"/>
                </a:schemeClr>
              </a:solidFill>
              <a:latin typeface="Encode Sans" panose="020B0604020202020204" charset="0"/>
            </a:endParaRPr>
          </a:p>
        </p:txBody>
      </p:sp>
      <p:sp>
        <p:nvSpPr>
          <p:cNvPr id="595" name="Ovale 594">
            <a:extLst>
              <a:ext uri="{FF2B5EF4-FFF2-40B4-BE49-F238E27FC236}">
                <a16:creationId xmlns:a16="http://schemas.microsoft.com/office/drawing/2014/main" id="{706E6496-B6EA-7853-FEF0-073B2345830D}"/>
              </a:ext>
            </a:extLst>
          </p:cNvPr>
          <p:cNvSpPr/>
          <p:nvPr/>
        </p:nvSpPr>
        <p:spPr>
          <a:xfrm>
            <a:off x="17077018" y="5312615"/>
            <a:ext cx="1394583" cy="1429979"/>
          </a:xfrm>
          <a:prstGeom prst="ellipse">
            <a:avLst/>
          </a:prstGeom>
          <a:solidFill>
            <a:srgbClr val="F1D319"/>
          </a:solidFill>
          <a:ln w="57150">
            <a:solidFill>
              <a:srgbClr val="F1D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8" name="Ovale 647">
            <a:extLst>
              <a:ext uri="{FF2B5EF4-FFF2-40B4-BE49-F238E27FC236}">
                <a16:creationId xmlns:a16="http://schemas.microsoft.com/office/drawing/2014/main" id="{C3090628-00A8-07FE-DE1F-5754E02E0A61}"/>
              </a:ext>
            </a:extLst>
          </p:cNvPr>
          <p:cNvSpPr/>
          <p:nvPr/>
        </p:nvSpPr>
        <p:spPr>
          <a:xfrm>
            <a:off x="17170708" y="7802138"/>
            <a:ext cx="1196516" cy="1273494"/>
          </a:xfrm>
          <a:prstGeom prst="ellipse">
            <a:avLst/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9" name="Ovale 648">
            <a:extLst>
              <a:ext uri="{FF2B5EF4-FFF2-40B4-BE49-F238E27FC236}">
                <a16:creationId xmlns:a16="http://schemas.microsoft.com/office/drawing/2014/main" id="{AB677272-F04F-2BA0-578D-EB82459E0C2A}"/>
              </a:ext>
            </a:extLst>
          </p:cNvPr>
          <p:cNvSpPr/>
          <p:nvPr/>
        </p:nvSpPr>
        <p:spPr>
          <a:xfrm>
            <a:off x="17170708" y="3050222"/>
            <a:ext cx="1196516" cy="12734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6" name="CasellaDiTesto 585">
            <a:extLst>
              <a:ext uri="{FF2B5EF4-FFF2-40B4-BE49-F238E27FC236}">
                <a16:creationId xmlns:a16="http://schemas.microsoft.com/office/drawing/2014/main" id="{1C94727B-38C3-01F0-8D12-8D2D716E26E1}"/>
              </a:ext>
            </a:extLst>
          </p:cNvPr>
          <p:cNvSpPr txBox="1"/>
          <p:nvPr/>
        </p:nvSpPr>
        <p:spPr>
          <a:xfrm rot="10800000" flipV="1">
            <a:off x="16794311" y="5602413"/>
            <a:ext cx="19675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4800" b="1">
                <a:solidFill>
                  <a:schemeClr val="bg1"/>
                </a:solidFill>
                <a:latin typeface="Encode Sans"/>
              </a:rPr>
              <a:t>0.78</a:t>
            </a:r>
          </a:p>
        </p:txBody>
      </p:sp>
      <p:sp>
        <p:nvSpPr>
          <p:cNvPr id="587" name="CasellaDiTesto 586">
            <a:extLst>
              <a:ext uri="{FF2B5EF4-FFF2-40B4-BE49-F238E27FC236}">
                <a16:creationId xmlns:a16="http://schemas.microsoft.com/office/drawing/2014/main" id="{C41A6848-D3A3-1C4B-3DA8-46DDE2D0E56D}"/>
              </a:ext>
            </a:extLst>
          </p:cNvPr>
          <p:cNvSpPr txBox="1"/>
          <p:nvPr/>
        </p:nvSpPr>
        <p:spPr>
          <a:xfrm rot="-10800000" flipV="1">
            <a:off x="16920411" y="3434774"/>
            <a:ext cx="16971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"/>
              </a:rPr>
              <a:t>0.46</a:t>
            </a:r>
          </a:p>
        </p:txBody>
      </p:sp>
      <p:sp>
        <p:nvSpPr>
          <p:cNvPr id="585" name="CasellaDiTesto 584">
            <a:extLst>
              <a:ext uri="{FF2B5EF4-FFF2-40B4-BE49-F238E27FC236}">
                <a16:creationId xmlns:a16="http://schemas.microsoft.com/office/drawing/2014/main" id="{056410E3-D7DC-265B-6094-6CA49DB8BC2A}"/>
              </a:ext>
            </a:extLst>
          </p:cNvPr>
          <p:cNvSpPr txBox="1"/>
          <p:nvPr/>
        </p:nvSpPr>
        <p:spPr>
          <a:xfrm rot="-10800000" flipV="1">
            <a:off x="16475016" y="8182915"/>
            <a:ext cx="258554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"/>
              </a:rPr>
              <a:t>0.67</a:t>
            </a:r>
          </a:p>
          <a:p>
            <a:endParaRPr lang="it-IT" sz="2800">
              <a:latin typeface="Encode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4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e 46">
            <a:extLst>
              <a:ext uri="{FF2B5EF4-FFF2-40B4-BE49-F238E27FC236}">
                <a16:creationId xmlns:a16="http://schemas.microsoft.com/office/drawing/2014/main" id="{36A06795-1315-6538-A4B1-121250CB603C}"/>
              </a:ext>
            </a:extLst>
          </p:cNvPr>
          <p:cNvSpPr/>
          <p:nvPr/>
        </p:nvSpPr>
        <p:spPr>
          <a:xfrm>
            <a:off x="12540774" y="1204229"/>
            <a:ext cx="6293230" cy="5653030"/>
          </a:xfrm>
          <a:prstGeom prst="ellipse">
            <a:avLst/>
          </a:prstGeom>
          <a:noFill/>
          <a:ln w="57150">
            <a:solidFill>
              <a:srgbClr val="004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1D351E98-C3D5-10A6-D546-59849B66FE9D}"/>
              </a:ext>
            </a:extLst>
          </p:cNvPr>
          <p:cNvSpPr/>
          <p:nvPr/>
        </p:nvSpPr>
        <p:spPr>
          <a:xfrm>
            <a:off x="8094448" y="3011325"/>
            <a:ext cx="2144061" cy="2191467"/>
          </a:xfrm>
          <a:prstGeom prst="ellipse">
            <a:avLst/>
          </a:prstGeom>
          <a:solidFill>
            <a:srgbClr val="F1D319"/>
          </a:solidFill>
          <a:ln>
            <a:solidFill>
              <a:srgbClr val="F1D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B0AB9554-68AA-7959-9FA2-19FABCBAE476}"/>
              </a:ext>
            </a:extLst>
          </p:cNvPr>
          <p:cNvSpPr/>
          <p:nvPr/>
        </p:nvSpPr>
        <p:spPr>
          <a:xfrm>
            <a:off x="6852960" y="8176976"/>
            <a:ext cx="2452285" cy="2523397"/>
          </a:xfrm>
          <a:prstGeom prst="ellipse">
            <a:avLst/>
          </a:prstGeom>
          <a:solidFill>
            <a:srgbClr val="F1D319"/>
          </a:solidFill>
          <a:ln>
            <a:solidFill>
              <a:srgbClr val="F1D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DB06A3B9-73BF-F9F7-06B8-4BC9587C0944}"/>
              </a:ext>
            </a:extLst>
          </p:cNvPr>
          <p:cNvSpPr/>
          <p:nvPr/>
        </p:nvSpPr>
        <p:spPr>
          <a:xfrm>
            <a:off x="8723302" y="5345609"/>
            <a:ext cx="3590342" cy="3542898"/>
          </a:xfrm>
          <a:prstGeom prst="ellipse">
            <a:avLst/>
          </a:prstGeom>
          <a:solidFill>
            <a:srgbClr val="F1D319"/>
          </a:solidFill>
          <a:ln>
            <a:solidFill>
              <a:srgbClr val="F1D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18F0AAE5-9422-2F46-F3DB-019A71320464}"/>
              </a:ext>
            </a:extLst>
          </p:cNvPr>
          <p:cNvSpPr/>
          <p:nvPr/>
        </p:nvSpPr>
        <p:spPr>
          <a:xfrm>
            <a:off x="12395313" y="7055157"/>
            <a:ext cx="2594541" cy="2499688"/>
          </a:xfrm>
          <a:prstGeom prst="ellipse">
            <a:avLst/>
          </a:prstGeom>
          <a:solidFill>
            <a:srgbClr val="F1D319"/>
          </a:solidFill>
          <a:ln>
            <a:solidFill>
              <a:srgbClr val="F1D3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CC6A01D5-EEF4-5752-1C16-35892C4CB342}"/>
              </a:ext>
            </a:extLst>
          </p:cNvPr>
          <p:cNvSpPr/>
          <p:nvPr/>
        </p:nvSpPr>
        <p:spPr>
          <a:xfrm>
            <a:off x="16652322" y="504944"/>
            <a:ext cx="2381157" cy="2310015"/>
          </a:xfrm>
          <a:prstGeom prst="ellipse">
            <a:avLst/>
          </a:prstGeom>
          <a:solidFill>
            <a:srgbClr val="004900"/>
          </a:solidFill>
          <a:ln>
            <a:solidFill>
              <a:srgbClr val="0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8543AE62-3D62-9439-1B22-55BB0A243BD2}"/>
              </a:ext>
            </a:extLst>
          </p:cNvPr>
          <p:cNvSpPr/>
          <p:nvPr/>
        </p:nvSpPr>
        <p:spPr>
          <a:xfrm>
            <a:off x="11813368" y="526272"/>
            <a:ext cx="2452286" cy="2404853"/>
          </a:xfrm>
          <a:prstGeom prst="ellipse">
            <a:avLst/>
          </a:prstGeom>
          <a:solidFill>
            <a:srgbClr val="004900"/>
          </a:solidFill>
          <a:ln>
            <a:solidFill>
              <a:srgbClr val="0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0AE01D8E-0688-B0F5-66F8-29FDD6929BA4}"/>
              </a:ext>
            </a:extLst>
          </p:cNvPr>
          <p:cNvSpPr/>
          <p:nvPr/>
        </p:nvSpPr>
        <p:spPr>
          <a:xfrm>
            <a:off x="16723756" y="5249369"/>
            <a:ext cx="2310029" cy="2310014"/>
          </a:xfrm>
          <a:prstGeom prst="ellipse">
            <a:avLst/>
          </a:prstGeom>
          <a:solidFill>
            <a:srgbClr val="004900"/>
          </a:solidFill>
          <a:ln>
            <a:solidFill>
              <a:srgbClr val="0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D16285BD-9D57-FCFD-B729-B3F5CAB766E8}"/>
              </a:ext>
            </a:extLst>
          </p:cNvPr>
          <p:cNvSpPr/>
          <p:nvPr/>
        </p:nvSpPr>
        <p:spPr>
          <a:xfrm>
            <a:off x="701280" y="3494555"/>
            <a:ext cx="6530324" cy="5913833"/>
          </a:xfrm>
          <a:prstGeom prst="ellipse">
            <a:avLst/>
          </a:prstGeom>
          <a:noFill/>
          <a:ln w="571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CBF14013-A136-E772-0C8A-63F0B56B546F}"/>
              </a:ext>
            </a:extLst>
          </p:cNvPr>
          <p:cNvSpPr/>
          <p:nvPr/>
        </p:nvSpPr>
        <p:spPr>
          <a:xfrm>
            <a:off x="2829980" y="8007055"/>
            <a:ext cx="2547123" cy="257081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6651C747-154A-DBC8-1267-94FDFCCA9785}"/>
              </a:ext>
            </a:extLst>
          </p:cNvPr>
          <p:cNvSpPr/>
          <p:nvPr/>
        </p:nvSpPr>
        <p:spPr>
          <a:xfrm>
            <a:off x="2884938" y="4810371"/>
            <a:ext cx="2784219" cy="268936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B51D01CB-1A20-1110-2591-C479C6356F6F}"/>
              </a:ext>
            </a:extLst>
          </p:cNvPr>
          <p:cNvSpPr/>
          <p:nvPr/>
        </p:nvSpPr>
        <p:spPr>
          <a:xfrm>
            <a:off x="3815015" y="2074838"/>
            <a:ext cx="2428576" cy="24048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C3868E50-87F6-2993-4D88-23C7BE832D0A}"/>
              </a:ext>
            </a:extLst>
          </p:cNvPr>
          <p:cNvSpPr/>
          <p:nvPr/>
        </p:nvSpPr>
        <p:spPr>
          <a:xfrm>
            <a:off x="166250" y="6019147"/>
            <a:ext cx="2333738" cy="228630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C5AF0E3E-76DF-F0BC-CCC1-4C0164C3C7CF}"/>
              </a:ext>
            </a:extLst>
          </p:cNvPr>
          <p:cNvSpPr/>
          <p:nvPr/>
        </p:nvSpPr>
        <p:spPr>
          <a:xfrm>
            <a:off x="399530" y="2874032"/>
            <a:ext cx="2452284" cy="2333723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grpSp>
        <p:nvGrpSpPr>
          <p:cNvPr id="613" name="Google Shape;613;p3"/>
          <p:cNvGrpSpPr/>
          <p:nvPr/>
        </p:nvGrpSpPr>
        <p:grpSpPr>
          <a:xfrm>
            <a:off x="15929579" y="8580120"/>
            <a:ext cx="2185880" cy="2185889"/>
            <a:chOff x="18020391" y="3936462"/>
            <a:chExt cx="1760220" cy="1760227"/>
          </a:xfrm>
        </p:grpSpPr>
        <p:sp>
          <p:nvSpPr>
            <p:cNvPr id="614" name="Google Shape;614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 ExtraBold" panose="020B0604020202020204" charset="0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 ExtraBold" panose="020B0604020202020204" charset="0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616" name="Google Shape;616;p3"/>
          <p:cNvGrpSpPr/>
          <p:nvPr/>
        </p:nvGrpSpPr>
        <p:grpSpPr>
          <a:xfrm rot="-1870702">
            <a:off x="17743895" y="7966046"/>
            <a:ext cx="1807039" cy="1807046"/>
            <a:chOff x="18020391" y="3936462"/>
            <a:chExt cx="1760220" cy="1760227"/>
          </a:xfrm>
        </p:grpSpPr>
        <p:sp>
          <p:nvSpPr>
            <p:cNvPr id="617" name="Google Shape;617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80" name="Google Shape;680;p3"/>
          <p:cNvSpPr txBox="1"/>
          <p:nvPr/>
        </p:nvSpPr>
        <p:spPr>
          <a:xfrm>
            <a:off x="2256991" y="509493"/>
            <a:ext cx="1309373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4000" b="1">
                <a:solidFill>
                  <a:srgbClr val="004900"/>
                </a:solidFill>
                <a:latin typeface="Encode Sans ExtraBold" panose="020B0604020202020204" charset="0"/>
              </a:rPr>
              <a:t>Our Solution: </a:t>
            </a:r>
            <a:r>
              <a:rPr lang="fr-FR" sz="6000" b="1" err="1">
                <a:solidFill>
                  <a:schemeClr val="bg1"/>
                </a:solidFill>
                <a:latin typeface="Encode Sans ExtraBold" panose="020B0604020202020204" charset="0"/>
              </a:rPr>
              <a:t>Terr</a:t>
            </a:r>
            <a:r>
              <a:rPr lang="fr-FR" sz="6000" b="1" err="1">
                <a:solidFill>
                  <a:schemeClr val="tx1">
                    <a:lumMod val="85000"/>
                    <a:lumOff val="15000"/>
                  </a:schemeClr>
                </a:solidFill>
                <a:latin typeface="Encode Sans ExtraBold" panose="020B0604020202020204" charset="0"/>
              </a:rPr>
              <a:t>E</a:t>
            </a:r>
            <a:r>
              <a:rPr lang="fr-FR" sz="6000" b="1" err="1">
                <a:solidFill>
                  <a:srgbClr val="F1D319"/>
                </a:solidFill>
                <a:latin typeface="Encode Sans ExtraBold" panose="020B0604020202020204" charset="0"/>
              </a:rPr>
              <a:t>N</a:t>
            </a:r>
            <a:r>
              <a:rPr lang="fr-FR" sz="6000" b="1" err="1">
                <a:solidFill>
                  <a:srgbClr val="004900"/>
                </a:solidFill>
                <a:latin typeface="Encode Sans ExtraBold" panose="020B0604020202020204" charset="0"/>
              </a:rPr>
              <a:t>I</a:t>
            </a:r>
            <a:endParaRPr lang="fr-FR" sz="6000" b="1">
              <a:solidFill>
                <a:srgbClr val="004900"/>
              </a:solidFill>
              <a:latin typeface="Encode Sans ExtraBold" panose="020B0604020202020204" charset="0"/>
            </a:endParaRPr>
          </a:p>
        </p:txBody>
      </p:sp>
      <p:sp>
        <p:nvSpPr>
          <p:cNvPr id="8" name="Google Shape;619;p3">
            <a:extLst>
              <a:ext uri="{FF2B5EF4-FFF2-40B4-BE49-F238E27FC236}">
                <a16:creationId xmlns:a16="http://schemas.microsoft.com/office/drawing/2014/main" id="{6DB44370-CFB3-BE4F-AE3B-0F392C99E175}"/>
              </a:ext>
            </a:extLst>
          </p:cNvPr>
          <p:cNvSpPr/>
          <p:nvPr/>
        </p:nvSpPr>
        <p:spPr>
          <a:xfrm rot="10800000">
            <a:off x="-178007" y="9691348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" name="Google Shape;619;p3">
            <a:extLst>
              <a:ext uri="{FF2B5EF4-FFF2-40B4-BE49-F238E27FC236}">
                <a16:creationId xmlns:a16="http://schemas.microsoft.com/office/drawing/2014/main" id="{752E7140-DF83-9CA5-2A7A-D70A24FA55CC}"/>
              </a:ext>
            </a:extLst>
          </p:cNvPr>
          <p:cNvSpPr/>
          <p:nvPr/>
        </p:nvSpPr>
        <p:spPr>
          <a:xfrm rot="10800000">
            <a:off x="-178006" y="10529690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004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16224B-D054-310D-70ED-57FDFB7F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0889" y="8432159"/>
            <a:ext cx="3314256" cy="3264895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B0EF8555-59FF-E365-6114-8941956136B7}"/>
              </a:ext>
            </a:extLst>
          </p:cNvPr>
          <p:cNvSpPr/>
          <p:nvPr/>
        </p:nvSpPr>
        <p:spPr>
          <a:xfrm>
            <a:off x="14101785" y="2881882"/>
            <a:ext cx="2665670" cy="2594526"/>
          </a:xfrm>
          <a:prstGeom prst="ellipse">
            <a:avLst/>
          </a:prstGeom>
          <a:solidFill>
            <a:srgbClr val="004900"/>
          </a:solidFill>
          <a:ln>
            <a:solidFill>
              <a:srgbClr val="0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35940F-A684-3139-D233-344C4400896E}"/>
              </a:ext>
            </a:extLst>
          </p:cNvPr>
          <p:cNvSpPr txBox="1"/>
          <p:nvPr/>
        </p:nvSpPr>
        <p:spPr>
          <a:xfrm>
            <a:off x="2329060" y="5267198"/>
            <a:ext cx="385608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 b="1" u="sng">
                <a:solidFill>
                  <a:schemeClr val="bg1"/>
                </a:solidFill>
                <a:latin typeface="Encode Sans ExtraBold" panose="020B0604020202020204" charset="0"/>
              </a:rPr>
              <a:t>LAND </a:t>
            </a:r>
            <a:endParaRPr lang="it-IT" u="sng">
              <a:solidFill>
                <a:schemeClr val="bg1"/>
              </a:solidFill>
              <a:latin typeface="Encode Sans ExtraBold" panose="020B0604020202020204" charset="0"/>
            </a:endParaRPr>
          </a:p>
          <a:p>
            <a:pPr algn="ctr"/>
            <a:r>
              <a:rPr lang="it-IT" sz="3200" b="1" u="sng">
                <a:solidFill>
                  <a:schemeClr val="bg1"/>
                </a:solidFill>
                <a:latin typeface="Encode Sans ExtraBold" panose="020B0604020202020204" charset="0"/>
              </a:rPr>
              <a:t>LEASING NETWORK</a:t>
            </a:r>
            <a:endParaRPr lang="it-IT" u="sng">
              <a:solidFill>
                <a:schemeClr val="bg1"/>
              </a:solidFill>
              <a:latin typeface="Encode Sans ExtraBold" panose="020B060402020202020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554A50-18D8-B53B-BCD2-E23B06CDFC9B}"/>
              </a:ext>
            </a:extLst>
          </p:cNvPr>
          <p:cNvSpPr txBox="1"/>
          <p:nvPr/>
        </p:nvSpPr>
        <p:spPr>
          <a:xfrm>
            <a:off x="386964" y="3627311"/>
            <a:ext cx="24526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COMMUNITY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ECF5476-8184-02C5-779E-84684DAD48C5}"/>
              </a:ext>
            </a:extLst>
          </p:cNvPr>
          <p:cNvSpPr txBox="1"/>
          <p:nvPr/>
        </p:nvSpPr>
        <p:spPr>
          <a:xfrm>
            <a:off x="708624" y="6252137"/>
            <a:ext cx="266607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CROP </a:t>
            </a:r>
            <a:endParaRPr lang="it-IT">
              <a:solidFill>
                <a:schemeClr val="bg1"/>
              </a:solidFill>
              <a:latin typeface="Encode Sans ExtraBold" panose="020B0604020202020204" charset="0"/>
            </a:endParaRPr>
          </a:p>
          <a:p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YIELD</a:t>
            </a:r>
            <a:endParaRPr lang="it-IT">
              <a:solidFill>
                <a:schemeClr val="bg1"/>
              </a:solidFill>
              <a:latin typeface="Encode Sans ExtraBold" panose="020B060402020202020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2DDC4D-CCA8-9E31-3091-C74D79A5C209}"/>
              </a:ext>
            </a:extLst>
          </p:cNvPr>
          <p:cNvSpPr txBox="1"/>
          <p:nvPr/>
        </p:nvSpPr>
        <p:spPr>
          <a:xfrm>
            <a:off x="3818338" y="2405330"/>
            <a:ext cx="24526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ASSET PORTFOLIO</a:t>
            </a:r>
            <a:endParaRPr lang="it-IT">
              <a:latin typeface="Encode Sans ExtraBold" panose="020B0604020202020204" charset="0"/>
            </a:endParaRPr>
          </a:p>
        </p:txBody>
      </p:sp>
      <p:pic>
        <p:nvPicPr>
          <p:cNvPr id="14" name="Elemento grafico 14" descr="Tendenza al rialzo con riempimento a tinta unita">
            <a:extLst>
              <a:ext uri="{FF2B5EF4-FFF2-40B4-BE49-F238E27FC236}">
                <a16:creationId xmlns:a16="http://schemas.microsoft.com/office/drawing/2014/main" id="{5ECC91A0-7AC1-7105-ED3E-1C9DB5CFA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842" y="7055816"/>
            <a:ext cx="914408" cy="914400"/>
          </a:xfrm>
          <a:prstGeom prst="rect">
            <a:avLst/>
          </a:prstGeom>
        </p:spPr>
      </p:pic>
      <p:pic>
        <p:nvPicPr>
          <p:cNvPr id="15" name="Elemento grafico 15" descr="Brindisi con riempimento a tinta unita">
            <a:extLst>
              <a:ext uri="{FF2B5EF4-FFF2-40B4-BE49-F238E27FC236}">
                <a16:creationId xmlns:a16="http://schemas.microsoft.com/office/drawing/2014/main" id="{E74435E5-D576-3E65-729E-2723D5BDB1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476" y="4144543"/>
            <a:ext cx="914408" cy="914400"/>
          </a:xfrm>
          <a:prstGeom prst="rect">
            <a:avLst/>
          </a:prstGeom>
        </p:spPr>
      </p:pic>
      <p:pic>
        <p:nvPicPr>
          <p:cNvPr id="16" name="Elemento grafico 16" descr="Danza con riempimento a tinta unita">
            <a:extLst>
              <a:ext uri="{FF2B5EF4-FFF2-40B4-BE49-F238E27FC236}">
                <a16:creationId xmlns:a16="http://schemas.microsoft.com/office/drawing/2014/main" id="{3B1533CE-A2AC-0D91-B337-29E926ACE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34090" y="9354538"/>
            <a:ext cx="914408" cy="914400"/>
          </a:xfrm>
          <a:prstGeom prst="rect">
            <a:avLst/>
          </a:prstGeom>
        </p:spPr>
      </p:pic>
      <p:pic>
        <p:nvPicPr>
          <p:cNvPr id="17" name="Elemento grafico 17" descr="Grafico a barre con andamento ascendente con riempimento a tinta unita">
            <a:extLst>
              <a:ext uri="{FF2B5EF4-FFF2-40B4-BE49-F238E27FC236}">
                <a16:creationId xmlns:a16="http://schemas.microsoft.com/office/drawing/2014/main" id="{BBFFDC72-1399-60EF-F621-A8DD92227B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558913" y="1551228"/>
            <a:ext cx="914408" cy="91440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79B5F8-3B21-49EA-D464-52E651428280}"/>
              </a:ext>
            </a:extLst>
          </p:cNvPr>
          <p:cNvSpPr txBox="1"/>
          <p:nvPr/>
        </p:nvSpPr>
        <p:spPr>
          <a:xfrm>
            <a:off x="14208276" y="3640536"/>
            <a:ext cx="245268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 b="1" u="sng">
                <a:solidFill>
                  <a:schemeClr val="bg1"/>
                </a:solidFill>
                <a:latin typeface="Encode Sans ExtraBold" panose="020B0604020202020204" charset="0"/>
              </a:rPr>
              <a:t>CENTRAL BODY</a:t>
            </a:r>
            <a:endParaRPr lang="it-IT" u="sng">
              <a:solidFill>
                <a:schemeClr val="bg1"/>
              </a:solidFill>
              <a:latin typeface="Encode Sans ExtraBold" panose="020B060402020202020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64FCA1-8D9F-72EC-0DC5-F3176564FD3F}"/>
              </a:ext>
            </a:extLst>
          </p:cNvPr>
          <p:cNvSpPr txBox="1"/>
          <p:nvPr/>
        </p:nvSpPr>
        <p:spPr>
          <a:xfrm>
            <a:off x="12282039" y="1017771"/>
            <a:ext cx="24526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EXPORT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0B211E2-87A8-1B93-1A6E-CCA434236138}"/>
              </a:ext>
            </a:extLst>
          </p:cNvPr>
          <p:cNvSpPr txBox="1"/>
          <p:nvPr/>
        </p:nvSpPr>
        <p:spPr>
          <a:xfrm>
            <a:off x="16616556" y="898219"/>
            <a:ext cx="24526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QUALITY CHECK</a:t>
            </a:r>
            <a:endParaRPr lang="it-IT">
              <a:latin typeface="Encode Sans ExtraBold" panose="020B060402020202020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7CA258E-26C9-C651-CE3B-6E18BA27C766}"/>
              </a:ext>
            </a:extLst>
          </p:cNvPr>
          <p:cNvSpPr txBox="1"/>
          <p:nvPr/>
        </p:nvSpPr>
        <p:spPr>
          <a:xfrm>
            <a:off x="16542323" y="5533298"/>
            <a:ext cx="271349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BLUE </a:t>
            </a:r>
            <a:endParaRPr lang="it-IT">
              <a:solidFill>
                <a:schemeClr val="bg1"/>
              </a:solidFill>
              <a:latin typeface="Encode Sans ExtraBold" panose="020B0604020202020204" charset="0"/>
            </a:endParaRPr>
          </a:p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WATER</a:t>
            </a:r>
            <a:endParaRPr lang="it-IT">
              <a:solidFill>
                <a:schemeClr val="bg1"/>
              </a:solidFill>
              <a:latin typeface="Encode Sans ExtraBold" panose="020B0604020202020204" charset="0"/>
            </a:endParaRPr>
          </a:p>
        </p:txBody>
      </p:sp>
      <p:pic>
        <p:nvPicPr>
          <p:cNvPr id="22" name="Elemento grafico 22" descr="Euro con riempimento a tinta unita">
            <a:extLst>
              <a:ext uri="{FF2B5EF4-FFF2-40B4-BE49-F238E27FC236}">
                <a16:creationId xmlns:a16="http://schemas.microsoft.com/office/drawing/2014/main" id="{063BB4CF-7480-5D1A-D0AD-4722FBBFFB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98535" y="3350195"/>
            <a:ext cx="914408" cy="914400"/>
          </a:xfrm>
          <a:prstGeom prst="rect">
            <a:avLst/>
          </a:prstGeom>
        </p:spPr>
      </p:pic>
      <p:pic>
        <p:nvPicPr>
          <p:cNvPr id="23" name="Elemento grafico 23" descr="Acqua con riempimento a tinta unita">
            <a:extLst>
              <a:ext uri="{FF2B5EF4-FFF2-40B4-BE49-F238E27FC236}">
                <a16:creationId xmlns:a16="http://schemas.microsoft.com/office/drawing/2014/main" id="{0CCD116A-6C7D-297D-06CE-057785949CC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441865" y="6387412"/>
            <a:ext cx="914408" cy="914400"/>
          </a:xfrm>
          <a:prstGeom prst="rect">
            <a:avLst/>
          </a:prstGeom>
        </p:spPr>
      </p:pic>
      <p:pic>
        <p:nvPicPr>
          <p:cNvPr id="24" name="Elemento grafico 24" descr="Segno di spunta con riempimento a tinta unita">
            <a:extLst>
              <a:ext uri="{FF2B5EF4-FFF2-40B4-BE49-F238E27FC236}">
                <a16:creationId xmlns:a16="http://schemas.microsoft.com/office/drawing/2014/main" id="{C651F168-E060-2282-4C77-C7DFB0073B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41866" y="1691407"/>
            <a:ext cx="914408" cy="9144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396377F-89B8-4B79-07D1-069189C5BAA9}"/>
              </a:ext>
            </a:extLst>
          </p:cNvPr>
          <p:cNvSpPr txBox="1"/>
          <p:nvPr/>
        </p:nvSpPr>
        <p:spPr>
          <a:xfrm>
            <a:off x="8753388" y="6761694"/>
            <a:ext cx="37567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3200" b="1" u="sng">
                <a:solidFill>
                  <a:schemeClr val="bg1"/>
                </a:solidFill>
                <a:latin typeface="Encode Sans ExtraBold" panose="020B0604020202020204" charset="0"/>
              </a:rPr>
              <a:t>SUSTAINABILITY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C8E760A-E76D-9B18-A7A5-C8A958E61332}"/>
              </a:ext>
            </a:extLst>
          </p:cNvPr>
          <p:cNvSpPr txBox="1"/>
          <p:nvPr/>
        </p:nvSpPr>
        <p:spPr>
          <a:xfrm>
            <a:off x="7119937" y="8643937"/>
            <a:ext cx="221456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>
              <a:latin typeface="Encode Sans ExtraBold" panose="020B060402020202020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486344A-823F-9CAE-EF3E-2CA5F12D5F60}"/>
              </a:ext>
            </a:extLst>
          </p:cNvPr>
          <p:cNvSpPr txBox="1"/>
          <p:nvPr/>
        </p:nvSpPr>
        <p:spPr>
          <a:xfrm>
            <a:off x="7965889" y="3345994"/>
            <a:ext cx="245268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ENERGY CROPS</a:t>
            </a:r>
          </a:p>
        </p:txBody>
      </p:sp>
      <p:pic>
        <p:nvPicPr>
          <p:cNvPr id="31" name="Elemento grafico 31" descr="Mano aperta con pianta con riempimento a tinta unita">
            <a:extLst>
              <a:ext uri="{FF2B5EF4-FFF2-40B4-BE49-F238E27FC236}">
                <a16:creationId xmlns:a16="http://schemas.microsoft.com/office/drawing/2014/main" id="{207AFB55-93A6-5F93-CB73-4A156406008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78526" y="4145574"/>
            <a:ext cx="914408" cy="914400"/>
          </a:xfrm>
          <a:prstGeom prst="rect">
            <a:avLst/>
          </a:prstGeom>
        </p:spPr>
      </p:pic>
      <p:pic>
        <p:nvPicPr>
          <p:cNvPr id="32" name="Elemento grafico 32" descr="Freccia circolare con riempimento a tinta unita">
            <a:extLst>
              <a:ext uri="{FF2B5EF4-FFF2-40B4-BE49-F238E27FC236}">
                <a16:creationId xmlns:a16="http://schemas.microsoft.com/office/drawing/2014/main" id="{F158C4D2-1FBB-B9FE-3112-A923AA2A06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94679" y="9354538"/>
            <a:ext cx="914408" cy="914400"/>
          </a:xfrm>
          <a:prstGeom prst="rect">
            <a:avLst/>
          </a:prstGeom>
        </p:spPr>
      </p:pic>
      <p:pic>
        <p:nvPicPr>
          <p:cNvPr id="33" name="Elemento grafico 33" descr="Fulmine con riempimento a tinta unita">
            <a:extLst>
              <a:ext uri="{FF2B5EF4-FFF2-40B4-BE49-F238E27FC236}">
                <a16:creationId xmlns:a16="http://schemas.microsoft.com/office/drawing/2014/main" id="{9FF080B5-B729-A475-2BC9-B44785B815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250684" y="8279831"/>
            <a:ext cx="914408" cy="914400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23016F5-3FA1-D0AC-169C-06FDB416664D}"/>
              </a:ext>
            </a:extLst>
          </p:cNvPr>
          <p:cNvSpPr txBox="1"/>
          <p:nvPr/>
        </p:nvSpPr>
        <p:spPr>
          <a:xfrm>
            <a:off x="2839057" y="8575254"/>
            <a:ext cx="26660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LOCALS </a:t>
            </a:r>
          </a:p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PERCEPTION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14D559DE-0A78-4BBE-359E-EA8CC682128E}"/>
              </a:ext>
            </a:extLst>
          </p:cNvPr>
          <p:cNvSpPr/>
          <p:nvPr/>
        </p:nvSpPr>
        <p:spPr>
          <a:xfrm>
            <a:off x="7485966" y="4591201"/>
            <a:ext cx="5961296" cy="5700449"/>
          </a:xfrm>
          <a:prstGeom prst="ellipse">
            <a:avLst/>
          </a:prstGeom>
          <a:noFill/>
          <a:ln w="57150">
            <a:solidFill>
              <a:srgbClr val="F1D31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E304AE5-AA48-094B-287A-A996B915ECF4}"/>
              </a:ext>
            </a:extLst>
          </p:cNvPr>
          <p:cNvSpPr txBox="1"/>
          <p:nvPr/>
        </p:nvSpPr>
        <p:spPr>
          <a:xfrm>
            <a:off x="6916572" y="8937923"/>
            <a:ext cx="24526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BIOGAS-OIL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6E64CC5-ABF0-D0B3-B0CA-A99D8C7121DE}"/>
              </a:ext>
            </a:extLst>
          </p:cNvPr>
          <p:cNvSpPr txBox="1"/>
          <p:nvPr/>
        </p:nvSpPr>
        <p:spPr>
          <a:xfrm>
            <a:off x="12222389" y="7748436"/>
            <a:ext cx="29268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 b="1">
                <a:solidFill>
                  <a:schemeClr val="bg1"/>
                </a:solidFill>
                <a:latin typeface="Encode Sans ExtraBold" panose="020B0604020202020204" charset="0"/>
              </a:rPr>
              <a:t>ELECTRICITY</a:t>
            </a:r>
          </a:p>
        </p:txBody>
      </p:sp>
    </p:spTree>
    <p:extLst>
      <p:ext uri="{BB962C8B-B14F-4D97-AF65-F5344CB8AC3E}">
        <p14:creationId xmlns:p14="http://schemas.microsoft.com/office/powerpoint/2010/main" val="42057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"/>
          <p:cNvGrpSpPr/>
          <p:nvPr/>
        </p:nvGrpSpPr>
        <p:grpSpPr>
          <a:xfrm>
            <a:off x="15117922" y="8590394"/>
            <a:ext cx="2185880" cy="2185889"/>
            <a:chOff x="18020391" y="3936462"/>
            <a:chExt cx="1760220" cy="1760227"/>
          </a:xfrm>
        </p:grpSpPr>
        <p:sp>
          <p:nvSpPr>
            <p:cNvPr id="614" name="Google Shape;614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92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19" name="Google Shape;619;p3"/>
          <p:cNvSpPr/>
          <p:nvPr/>
        </p:nvSpPr>
        <p:spPr>
          <a:xfrm>
            <a:off x="16466268" y="-2143983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21" name="Google Shape;621;p3"/>
          <p:cNvGrpSpPr/>
          <p:nvPr/>
        </p:nvGrpSpPr>
        <p:grpSpPr>
          <a:xfrm>
            <a:off x="262882" y="400797"/>
            <a:ext cx="2125998" cy="2125998"/>
            <a:chOff x="262861" y="364493"/>
            <a:chExt cx="2125830" cy="212583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22" name="Google Shape;622;p3"/>
            <p:cNvSpPr/>
            <p:nvPr/>
          </p:nvSpPr>
          <p:spPr>
            <a:xfrm>
              <a:off x="262861" y="364493"/>
              <a:ext cx="2125830" cy="2125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 rot="3185746">
              <a:off x="732648" y="834280"/>
              <a:ext cx="1186256" cy="1186256"/>
            </a:xfrm>
            <a:prstGeom prst="arc">
              <a:avLst>
                <a:gd name="adj1" fmla="val 16200000"/>
                <a:gd name="adj2" fmla="val 5421037"/>
              </a:avLst>
            </a:prstGeom>
            <a:solidFill>
              <a:schemeClr val="bg1">
                <a:lumMod val="65000"/>
              </a:schemeClr>
            </a:solidFill>
            <a:ln w="127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80" name="Google Shape;680;p3"/>
          <p:cNvSpPr txBox="1"/>
          <p:nvPr/>
        </p:nvSpPr>
        <p:spPr>
          <a:xfrm>
            <a:off x="3034736" y="509493"/>
            <a:ext cx="1309373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4000">
                <a:solidFill>
                  <a:srgbClr val="004900"/>
                </a:solidFill>
                <a:latin typeface="Encode Sans ExtraBold"/>
                <a:sym typeface="Encode Sans ExtraBold"/>
              </a:rPr>
              <a:t>Time Projections</a:t>
            </a:r>
            <a:endParaRPr lang="fr-FR" sz="4000">
              <a:solidFill>
                <a:srgbClr val="004900"/>
              </a:solidFill>
              <a:latin typeface="Encode Sans ExtraBold"/>
            </a:endParaRPr>
          </a:p>
        </p:txBody>
      </p:sp>
      <p:sp>
        <p:nvSpPr>
          <p:cNvPr id="8" name="Google Shape;619;p3">
            <a:extLst>
              <a:ext uri="{FF2B5EF4-FFF2-40B4-BE49-F238E27FC236}">
                <a16:creationId xmlns:a16="http://schemas.microsoft.com/office/drawing/2014/main" id="{6DB44370-CFB3-BE4F-AE3B-0F392C99E175}"/>
              </a:ext>
            </a:extLst>
          </p:cNvPr>
          <p:cNvSpPr/>
          <p:nvPr/>
        </p:nvSpPr>
        <p:spPr>
          <a:xfrm rot="10800000">
            <a:off x="-178007" y="9691348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" name="Google Shape;619;p3">
            <a:extLst>
              <a:ext uri="{FF2B5EF4-FFF2-40B4-BE49-F238E27FC236}">
                <a16:creationId xmlns:a16="http://schemas.microsoft.com/office/drawing/2014/main" id="{752E7140-DF83-9CA5-2A7A-D70A24FA55CC}"/>
              </a:ext>
            </a:extLst>
          </p:cNvPr>
          <p:cNvSpPr/>
          <p:nvPr/>
        </p:nvSpPr>
        <p:spPr>
          <a:xfrm rot="10800000">
            <a:off x="-178006" y="10529690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004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" name="Immagine 3">
            <a:extLst>
              <a:ext uri="{FF2B5EF4-FFF2-40B4-BE49-F238E27FC236}">
                <a16:creationId xmlns:a16="http://schemas.microsoft.com/office/drawing/2014/main" id="{1C0EA99E-3465-CC62-3039-0FC3F11E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305" y="-15763"/>
            <a:ext cx="2745274" cy="2539721"/>
          </a:xfrm>
          <a:prstGeom prst="rect">
            <a:avLst/>
          </a:prstGeom>
        </p:spPr>
      </p:pic>
      <p:pic>
        <p:nvPicPr>
          <p:cNvPr id="4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DFFFA6E-D9DF-9D63-51D0-E42FD0833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889" y="8432159"/>
            <a:ext cx="3314256" cy="3264895"/>
          </a:xfrm>
          <a:prstGeom prst="rect">
            <a:avLst/>
          </a:prstGeom>
        </p:spPr>
      </p:pic>
      <p:sp>
        <p:nvSpPr>
          <p:cNvPr id="17" name="Google Shape;282;p18">
            <a:extLst>
              <a:ext uri="{FF2B5EF4-FFF2-40B4-BE49-F238E27FC236}">
                <a16:creationId xmlns:a16="http://schemas.microsoft.com/office/drawing/2014/main" id="{5F5EE3F8-B6CF-C34B-49C3-68C302C29A15}"/>
              </a:ext>
            </a:extLst>
          </p:cNvPr>
          <p:cNvSpPr txBox="1"/>
          <p:nvPr/>
        </p:nvSpPr>
        <p:spPr>
          <a:xfrm>
            <a:off x="6374645" y="5448363"/>
            <a:ext cx="5461185" cy="84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pPr algn="l" rtl="0" fontAlgn="base"/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Agriculture</a:t>
            </a:r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 </a:t>
            </a:r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modernization</a:t>
            </a:r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​</a:t>
            </a: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19" name="Google Shape;282;p18">
            <a:extLst>
              <a:ext uri="{FF2B5EF4-FFF2-40B4-BE49-F238E27FC236}">
                <a16:creationId xmlns:a16="http://schemas.microsoft.com/office/drawing/2014/main" id="{2948B155-EAE5-54E9-4C51-731D1EE2D399}"/>
              </a:ext>
            </a:extLst>
          </p:cNvPr>
          <p:cNvSpPr txBox="1"/>
          <p:nvPr/>
        </p:nvSpPr>
        <p:spPr>
          <a:xfrm>
            <a:off x="6451879" y="6189296"/>
            <a:ext cx="5296315" cy="147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pPr algn="l" rtl="0" fontAlgn="base"/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Local economy </a:t>
            </a:r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boost</a:t>
            </a:r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 </a:t>
            </a:r>
            <a:endParaRPr lang="en-US" sz="6816" b="1">
              <a:solidFill>
                <a:srgbClr val="444444"/>
              </a:solidFill>
              <a:latin typeface="Encode Sans" panose="020B0604020202020204" charset="0"/>
            </a:endParaRP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21" name="Google Shape;282;p18">
            <a:extLst>
              <a:ext uri="{FF2B5EF4-FFF2-40B4-BE49-F238E27FC236}">
                <a16:creationId xmlns:a16="http://schemas.microsoft.com/office/drawing/2014/main" id="{D859994B-D1E0-AB94-2DCB-2DF642EBF9C1}"/>
              </a:ext>
            </a:extLst>
          </p:cNvPr>
          <p:cNvSpPr txBox="1"/>
          <p:nvPr/>
        </p:nvSpPr>
        <p:spPr>
          <a:xfrm>
            <a:off x="6529111" y="6847607"/>
            <a:ext cx="5296315" cy="124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pPr fontAlgn="base"/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Coupling</a:t>
            </a:r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 green energy production</a:t>
            </a:r>
            <a:r>
              <a:rPr lang="en-US" sz="3078" b="1">
                <a:solidFill>
                  <a:srgbClr val="444444"/>
                </a:solidFill>
                <a:latin typeface="Encode Sans" panose="020B0604020202020204" charset="0"/>
              </a:rPr>
              <a:t>​</a:t>
            </a:r>
          </a:p>
          <a:p>
            <a:pPr algn="l" rtl="0" fontAlgn="base"/>
            <a:r>
              <a:rPr lang="it-IT" sz="6816" b="1">
                <a:solidFill>
                  <a:srgbClr val="444444"/>
                </a:solidFill>
                <a:latin typeface="Encode Sans" panose="020B0604020202020204" charset="0"/>
              </a:rPr>
              <a:t>​</a:t>
            </a: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23" name="Google Shape;282;p18">
            <a:extLst>
              <a:ext uri="{FF2B5EF4-FFF2-40B4-BE49-F238E27FC236}">
                <a16:creationId xmlns:a16="http://schemas.microsoft.com/office/drawing/2014/main" id="{957C1094-9FEA-9D55-C6F4-3B1827FAE30D}"/>
              </a:ext>
            </a:extLst>
          </p:cNvPr>
          <p:cNvSpPr txBox="1"/>
          <p:nvPr/>
        </p:nvSpPr>
        <p:spPr>
          <a:xfrm>
            <a:off x="6490491" y="8102878"/>
            <a:ext cx="5247344" cy="84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pPr algn="l" rtl="0" fontAlgn="base"/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AI and data </a:t>
            </a:r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collection</a:t>
            </a:r>
            <a:endParaRPr lang="it-IT" sz="3078" b="1">
              <a:solidFill>
                <a:srgbClr val="444444"/>
              </a:solidFill>
              <a:latin typeface="Encode Sans" panose="020B0604020202020204" charset="0"/>
            </a:endParaRP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25" name="Google Shape;282;p18">
            <a:extLst>
              <a:ext uri="{FF2B5EF4-FFF2-40B4-BE49-F238E27FC236}">
                <a16:creationId xmlns:a16="http://schemas.microsoft.com/office/drawing/2014/main" id="{DC986E06-2C52-8865-A8AB-060B96BADE51}"/>
              </a:ext>
            </a:extLst>
          </p:cNvPr>
          <p:cNvSpPr txBox="1"/>
          <p:nvPr/>
        </p:nvSpPr>
        <p:spPr>
          <a:xfrm>
            <a:off x="12718314" y="5458637"/>
            <a:ext cx="5461185" cy="84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pPr algn="l" rtl="0" fontAlgn="base"/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Fully</a:t>
            </a:r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 </a:t>
            </a:r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circular</a:t>
            </a:r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 economy</a:t>
            </a:r>
            <a:r>
              <a:rPr lang="en-US" sz="3078" b="1">
                <a:solidFill>
                  <a:srgbClr val="444444"/>
                </a:solidFill>
                <a:latin typeface="Encode Sans" panose="020B0604020202020204" charset="0"/>
              </a:rPr>
              <a:t>​</a:t>
            </a: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27" name="Google Shape;282;p18">
            <a:extLst>
              <a:ext uri="{FF2B5EF4-FFF2-40B4-BE49-F238E27FC236}">
                <a16:creationId xmlns:a16="http://schemas.microsoft.com/office/drawing/2014/main" id="{43CB5DAA-F9B6-FAE2-8ACF-7451B23226EB}"/>
              </a:ext>
            </a:extLst>
          </p:cNvPr>
          <p:cNvSpPr txBox="1"/>
          <p:nvPr/>
        </p:nvSpPr>
        <p:spPr>
          <a:xfrm>
            <a:off x="12718315" y="6315333"/>
            <a:ext cx="5296315" cy="147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pPr algn="l" rtl="0" fontAlgn="base"/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Land </a:t>
            </a:r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expansion</a:t>
            </a:r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 </a:t>
            </a:r>
            <a:r>
              <a:rPr lang="en-US" sz="3078" b="1">
                <a:solidFill>
                  <a:srgbClr val="444444"/>
                </a:solidFill>
                <a:latin typeface="Encode Sans" panose="020B0604020202020204" charset="0"/>
              </a:rPr>
              <a:t>​</a:t>
            </a: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29" name="Google Shape;282;p18">
            <a:extLst>
              <a:ext uri="{FF2B5EF4-FFF2-40B4-BE49-F238E27FC236}">
                <a16:creationId xmlns:a16="http://schemas.microsoft.com/office/drawing/2014/main" id="{0B79C694-2764-7AA1-BFA9-CF25BD5748D0}"/>
              </a:ext>
            </a:extLst>
          </p:cNvPr>
          <p:cNvSpPr txBox="1"/>
          <p:nvPr/>
        </p:nvSpPr>
        <p:spPr>
          <a:xfrm>
            <a:off x="12716128" y="7191574"/>
            <a:ext cx="5296315" cy="96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pPr algn="l" rtl="0" fontAlgn="base"/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Self-</a:t>
            </a:r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sustained</a:t>
            </a:r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 Valley​</a:t>
            </a:r>
            <a:endParaRPr lang="it-IT" sz="6816" b="1">
              <a:solidFill>
                <a:srgbClr val="444444"/>
              </a:solidFill>
              <a:latin typeface="Encode Sans" panose="020B0604020202020204" charset="0"/>
            </a:endParaRP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31" name="Google Shape;282;p18">
            <a:extLst>
              <a:ext uri="{FF2B5EF4-FFF2-40B4-BE49-F238E27FC236}">
                <a16:creationId xmlns:a16="http://schemas.microsoft.com/office/drawing/2014/main" id="{01779450-5C52-33C0-6FEE-98647E494522}"/>
              </a:ext>
            </a:extLst>
          </p:cNvPr>
          <p:cNvSpPr txBox="1"/>
          <p:nvPr/>
        </p:nvSpPr>
        <p:spPr>
          <a:xfrm>
            <a:off x="12761294" y="7942218"/>
            <a:ext cx="5247344" cy="84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pPr algn="l" rtl="0" fontAlgn="base"/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Hydrogen</a:t>
            </a:r>
            <a:r>
              <a:rPr lang="it-IT" sz="3078" b="1">
                <a:solidFill>
                  <a:srgbClr val="444444"/>
                </a:solidFill>
                <a:latin typeface="Encode Sans" panose="020B0604020202020204" charset="0"/>
              </a:rPr>
              <a:t> exploitation thanks to new </a:t>
            </a:r>
            <a:r>
              <a:rPr lang="it-IT" sz="3078" b="1" err="1">
                <a:solidFill>
                  <a:srgbClr val="444444"/>
                </a:solidFill>
                <a:latin typeface="Encode Sans" panose="020B0604020202020204" charset="0"/>
              </a:rPr>
              <a:t>technologies</a:t>
            </a:r>
            <a:endParaRPr lang="it-IT" sz="3078" b="1">
              <a:solidFill>
                <a:srgbClr val="444444"/>
              </a:solidFill>
              <a:latin typeface="Encode Sans" panose="020B0604020202020204" charset="0"/>
            </a:endParaRP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33" name="Google Shape;281;p18">
            <a:extLst>
              <a:ext uri="{FF2B5EF4-FFF2-40B4-BE49-F238E27FC236}">
                <a16:creationId xmlns:a16="http://schemas.microsoft.com/office/drawing/2014/main" id="{FBB0BDEB-9E3D-F5F2-5FEA-12906BB2A130}"/>
              </a:ext>
            </a:extLst>
          </p:cNvPr>
          <p:cNvSpPr/>
          <p:nvPr/>
        </p:nvSpPr>
        <p:spPr>
          <a:xfrm>
            <a:off x="322326" y="3077915"/>
            <a:ext cx="7273727" cy="2125797"/>
          </a:xfrm>
          <a:prstGeom prst="homePlate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442000" tIns="442000" rIns="442000" bIns="442000" anchor="ctr" anchorCtr="0">
            <a:noAutofit/>
          </a:bodyPr>
          <a:lstStyle/>
          <a:p>
            <a:pPr>
              <a:buSzPts val="1400"/>
            </a:pPr>
            <a:r>
              <a:rPr lang="it-IT" sz="60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Short </a:t>
            </a:r>
            <a:r>
              <a:rPr lang="it-IT" sz="6000" b="1" err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Term</a:t>
            </a:r>
            <a:r>
              <a:rPr lang="it-IT" sz="675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​</a:t>
            </a:r>
            <a:endParaRPr lang="it-IT" sz="6750" b="1">
              <a:solidFill>
                <a:srgbClr val="FFFFFF"/>
              </a:solidFill>
              <a:latin typeface="Encode Sans"/>
              <a:ea typeface="Encode Sans"/>
              <a:cs typeface="Encode Sans"/>
            </a:endParaRPr>
          </a:p>
        </p:txBody>
      </p:sp>
      <p:sp>
        <p:nvSpPr>
          <p:cNvPr id="35" name="Google Shape;283;p18">
            <a:extLst>
              <a:ext uri="{FF2B5EF4-FFF2-40B4-BE49-F238E27FC236}">
                <a16:creationId xmlns:a16="http://schemas.microsoft.com/office/drawing/2014/main" id="{E1E48593-0CD6-BF87-6F06-A6ACA72E1E39}"/>
              </a:ext>
            </a:extLst>
          </p:cNvPr>
          <p:cNvSpPr/>
          <p:nvPr/>
        </p:nvSpPr>
        <p:spPr>
          <a:xfrm>
            <a:off x="5067419" y="3083952"/>
            <a:ext cx="8474490" cy="2112779"/>
          </a:xfrm>
          <a:prstGeom prst="chevron">
            <a:avLst>
              <a:gd name="adj" fmla="val 50000"/>
            </a:avLst>
          </a:prstGeom>
          <a:solidFill>
            <a:srgbClr val="F1D319"/>
          </a:solidFill>
          <a:ln>
            <a:noFill/>
          </a:ln>
        </p:spPr>
        <p:txBody>
          <a:bodyPr spcFirstLastPara="1" wrap="square" lIns="442000" tIns="442000" rIns="442000" bIns="442000" anchor="ctr" anchorCtr="0">
            <a:noAutofit/>
          </a:bodyPr>
          <a:lstStyle/>
          <a:p>
            <a:pPr>
              <a:buSzPts val="1400"/>
            </a:pPr>
            <a:r>
              <a:rPr lang="it-IT" sz="60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Medium </a:t>
            </a:r>
            <a:r>
              <a:rPr lang="it-IT" sz="6000" b="1" err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Term</a:t>
            </a:r>
            <a:r>
              <a:rPr lang="it-IT" sz="60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​</a:t>
            </a:r>
          </a:p>
        </p:txBody>
      </p:sp>
      <p:sp>
        <p:nvSpPr>
          <p:cNvPr id="37" name="Google Shape;285;p18">
            <a:extLst>
              <a:ext uri="{FF2B5EF4-FFF2-40B4-BE49-F238E27FC236}">
                <a16:creationId xmlns:a16="http://schemas.microsoft.com/office/drawing/2014/main" id="{496D111C-083A-27DE-AA1A-2E5B1F8911DD}"/>
              </a:ext>
            </a:extLst>
          </p:cNvPr>
          <p:cNvSpPr/>
          <p:nvPr/>
        </p:nvSpPr>
        <p:spPr>
          <a:xfrm>
            <a:off x="11763439" y="3087725"/>
            <a:ext cx="7218846" cy="2107981"/>
          </a:xfrm>
          <a:prstGeom prst="chevron">
            <a:avLst>
              <a:gd name="adj" fmla="val 50000"/>
            </a:avLst>
          </a:prstGeom>
          <a:solidFill>
            <a:srgbClr val="004900"/>
          </a:solidFill>
          <a:ln>
            <a:noFill/>
          </a:ln>
        </p:spPr>
        <p:txBody>
          <a:bodyPr spcFirstLastPara="1" wrap="square" lIns="442000" tIns="442000" rIns="442000" bIns="442000" anchor="ctr" anchorCtr="0">
            <a:noAutofit/>
          </a:bodyPr>
          <a:lstStyle/>
          <a:p>
            <a:pPr algn="ctr">
              <a:buSzPts val="1400"/>
            </a:pPr>
            <a:r>
              <a:rPr lang="it-IT" sz="60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Long </a:t>
            </a:r>
            <a:r>
              <a:rPr lang="it-IT" sz="6000" b="1" err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Term</a:t>
            </a:r>
            <a:r>
              <a:rPr lang="it-IT" sz="675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​</a:t>
            </a:r>
          </a:p>
        </p:txBody>
      </p:sp>
      <p:sp>
        <p:nvSpPr>
          <p:cNvPr id="44" name="Google Shape;282;p18">
            <a:extLst>
              <a:ext uri="{FF2B5EF4-FFF2-40B4-BE49-F238E27FC236}">
                <a16:creationId xmlns:a16="http://schemas.microsoft.com/office/drawing/2014/main" id="{765E059E-4A20-DAC8-77C0-28068108E8D4}"/>
              </a:ext>
            </a:extLst>
          </p:cNvPr>
          <p:cNvSpPr txBox="1"/>
          <p:nvPr/>
        </p:nvSpPr>
        <p:spPr>
          <a:xfrm>
            <a:off x="622209" y="5448363"/>
            <a:ext cx="5461185" cy="84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r>
              <a:rPr lang="it-IT" sz="3050" b="1">
                <a:solidFill>
                  <a:srgbClr val="444444"/>
                </a:solidFill>
                <a:latin typeface="Encode Sans" panose="020B0604020202020204" charset="0"/>
              </a:rPr>
              <a:t>Land </a:t>
            </a:r>
            <a:r>
              <a:rPr lang="it-IT" sz="3050" b="1" err="1">
                <a:solidFill>
                  <a:srgbClr val="444444"/>
                </a:solidFill>
                <a:latin typeface="Encode Sans" panose="020B0604020202020204" charset="0"/>
              </a:rPr>
              <a:t>Concessions</a:t>
            </a:r>
            <a:endParaRPr lang="it-IT" b="1">
              <a:latin typeface="Encode Sans" panose="020B0604020202020204" charset="0"/>
            </a:endParaRP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45" name="Google Shape;282;p18">
            <a:extLst>
              <a:ext uri="{FF2B5EF4-FFF2-40B4-BE49-F238E27FC236}">
                <a16:creationId xmlns:a16="http://schemas.microsoft.com/office/drawing/2014/main" id="{75FED8BF-1AB2-CB5E-BE44-165B7C739DC0}"/>
              </a:ext>
            </a:extLst>
          </p:cNvPr>
          <p:cNvSpPr txBox="1"/>
          <p:nvPr/>
        </p:nvSpPr>
        <p:spPr>
          <a:xfrm>
            <a:off x="624428" y="6034945"/>
            <a:ext cx="5296315" cy="1470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r>
              <a:rPr lang="it-IT" sz="3050" b="1">
                <a:solidFill>
                  <a:srgbClr val="444444"/>
                </a:solidFill>
                <a:latin typeface="Encode Sans" panose="020B0604020202020204" charset="0"/>
                <a:cs typeface="Calibri"/>
              </a:rPr>
              <a:t>Exploitation of </a:t>
            </a:r>
            <a:r>
              <a:rPr lang="it-IT" sz="3050" b="1" err="1">
                <a:solidFill>
                  <a:srgbClr val="444444"/>
                </a:solidFill>
                <a:latin typeface="Encode Sans" panose="020B0604020202020204" charset="0"/>
                <a:cs typeface="Calibri"/>
              </a:rPr>
              <a:t>present</a:t>
            </a:r>
            <a:endParaRPr lang="it-IT" b="1" err="1">
              <a:latin typeface="Encode Sans" panose="020B0604020202020204" charset="0"/>
            </a:endParaRPr>
          </a:p>
          <a:p>
            <a:r>
              <a:rPr lang="it-IT" sz="3050" b="1" err="1">
                <a:solidFill>
                  <a:srgbClr val="444444"/>
                </a:solidFill>
                <a:latin typeface="Encode Sans" panose="020B0604020202020204" charset="0"/>
                <a:cs typeface="Calibri"/>
              </a:rPr>
              <a:t>infrastructures</a:t>
            </a:r>
            <a:endParaRPr lang="it-IT" b="1" err="1">
              <a:latin typeface="Encode Sans" panose="020B0604020202020204" charset="0"/>
            </a:endParaRP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46" name="Google Shape;282;p18">
            <a:extLst>
              <a:ext uri="{FF2B5EF4-FFF2-40B4-BE49-F238E27FC236}">
                <a16:creationId xmlns:a16="http://schemas.microsoft.com/office/drawing/2014/main" id="{79D4D2D3-819A-F8CC-0D9A-6ADF1C4BD015}"/>
              </a:ext>
            </a:extLst>
          </p:cNvPr>
          <p:cNvSpPr txBox="1"/>
          <p:nvPr/>
        </p:nvSpPr>
        <p:spPr>
          <a:xfrm>
            <a:off x="527826" y="7175602"/>
            <a:ext cx="5296315" cy="1249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r>
              <a:rPr lang="it-IT" sz="3050" b="1">
                <a:solidFill>
                  <a:srgbClr val="444444"/>
                </a:solidFill>
                <a:latin typeface="Encode Sans" panose="020B0604020202020204" charset="0"/>
                <a:cs typeface="Calibri"/>
              </a:rPr>
              <a:t> </a:t>
            </a:r>
            <a:r>
              <a:rPr lang="it-IT" sz="3050" b="1" err="1">
                <a:solidFill>
                  <a:srgbClr val="444444"/>
                </a:solidFill>
                <a:latin typeface="Encode Sans" panose="020B0604020202020204" charset="0"/>
                <a:cs typeface="Calibri"/>
              </a:rPr>
              <a:t>Logistics</a:t>
            </a:r>
            <a:r>
              <a:rPr lang="it-IT" sz="3050" b="1">
                <a:solidFill>
                  <a:srgbClr val="444444"/>
                </a:solidFill>
                <a:latin typeface="Encode Sans" panose="020B0604020202020204" charset="0"/>
                <a:cs typeface="Calibri"/>
              </a:rPr>
              <a:t> </a:t>
            </a:r>
            <a:r>
              <a:rPr lang="it-IT" sz="3050" b="1" err="1">
                <a:solidFill>
                  <a:srgbClr val="444444"/>
                </a:solidFill>
                <a:latin typeface="Encode Sans" panose="020B0604020202020204" charset="0"/>
                <a:cs typeface="Calibri"/>
              </a:rPr>
              <a:t>infrastructures</a:t>
            </a:r>
            <a:r>
              <a:rPr lang="it-IT" sz="3050" b="1">
                <a:solidFill>
                  <a:srgbClr val="444444"/>
                </a:solidFill>
                <a:latin typeface="Encode Sans" panose="020B0604020202020204" charset="0"/>
                <a:cs typeface="Calibri"/>
              </a:rPr>
              <a:t> </a:t>
            </a:r>
            <a:endParaRPr lang="en-US" sz="3050" b="1">
              <a:latin typeface="Encode Sans" panose="020B0604020202020204" charset="0"/>
            </a:endParaRPr>
          </a:p>
          <a:p>
            <a:endParaRPr lang="en-US" sz="3050" b="1">
              <a:solidFill>
                <a:srgbClr val="444444"/>
              </a:solidFill>
              <a:latin typeface="Encode Sans" panose="020B0604020202020204" charset="0"/>
            </a:endParaRPr>
          </a:p>
          <a:p>
            <a:pPr algn="l" rtl="0" fontAlgn="base"/>
            <a:r>
              <a:rPr lang="it-IT" sz="6816" b="1">
                <a:solidFill>
                  <a:srgbClr val="444444"/>
                </a:solidFill>
                <a:latin typeface="Encode Sans" panose="020B0604020202020204" charset="0"/>
              </a:rPr>
              <a:t>​</a:t>
            </a: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  <p:sp>
        <p:nvSpPr>
          <p:cNvPr id="47" name="Google Shape;282;p18">
            <a:extLst>
              <a:ext uri="{FF2B5EF4-FFF2-40B4-BE49-F238E27FC236}">
                <a16:creationId xmlns:a16="http://schemas.microsoft.com/office/drawing/2014/main" id="{AB1D4ABC-AB66-C356-0A23-BD7E081F2DEB}"/>
              </a:ext>
            </a:extLst>
          </p:cNvPr>
          <p:cNvSpPr txBox="1"/>
          <p:nvPr/>
        </p:nvSpPr>
        <p:spPr>
          <a:xfrm>
            <a:off x="616477" y="7929233"/>
            <a:ext cx="5247344" cy="84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2" tIns="201022" rIns="201022" bIns="201022" anchor="t" anchorCtr="0">
            <a:noAutofit/>
          </a:bodyPr>
          <a:lstStyle/>
          <a:p>
            <a:r>
              <a:rPr lang="it-IT" sz="3050" b="1">
                <a:solidFill>
                  <a:srgbClr val="444444"/>
                </a:solidFill>
                <a:latin typeface="Encode Sans" panose="020B0604020202020204" charset="0"/>
                <a:cs typeface="Calibri"/>
              </a:rPr>
              <a:t>Digital twin</a:t>
            </a:r>
            <a:endParaRPr lang="it-IT" b="1">
              <a:latin typeface="Encode Sans" panose="020B0604020202020204" charset="0"/>
            </a:endParaRPr>
          </a:p>
          <a:p>
            <a:pPr>
              <a:lnSpc>
                <a:spcPct val="115000"/>
              </a:lnSpc>
              <a:buSzPts val="1200"/>
            </a:pPr>
            <a:endParaRPr sz="2639" b="1">
              <a:latin typeface="Encode Sans" panose="020B0604020202020204" charset="0"/>
              <a:ea typeface="Encode Sans"/>
              <a:cs typeface="Encode Sans"/>
              <a:sym typeface="Encode Sans"/>
            </a:endParaRPr>
          </a:p>
        </p:txBody>
      </p:sp>
    </p:spTree>
    <p:extLst>
      <p:ext uri="{BB962C8B-B14F-4D97-AF65-F5344CB8AC3E}">
        <p14:creationId xmlns:p14="http://schemas.microsoft.com/office/powerpoint/2010/main" val="53748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"/>
          <p:cNvGrpSpPr/>
          <p:nvPr/>
        </p:nvGrpSpPr>
        <p:grpSpPr>
          <a:xfrm>
            <a:off x="15929579" y="8580120"/>
            <a:ext cx="2185880" cy="2185889"/>
            <a:chOff x="18020391" y="3936462"/>
            <a:chExt cx="1760220" cy="1760227"/>
          </a:xfrm>
        </p:grpSpPr>
        <p:sp>
          <p:nvSpPr>
            <p:cNvPr id="614" name="Google Shape;614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616" name="Google Shape;616;p3"/>
          <p:cNvGrpSpPr/>
          <p:nvPr/>
        </p:nvGrpSpPr>
        <p:grpSpPr>
          <a:xfrm rot="-1870702">
            <a:off x="17743895" y="7966046"/>
            <a:ext cx="1807039" cy="1807046"/>
            <a:chOff x="18020391" y="3936462"/>
            <a:chExt cx="1760220" cy="1760227"/>
          </a:xfrm>
        </p:grpSpPr>
        <p:sp>
          <p:nvSpPr>
            <p:cNvPr id="617" name="Google Shape;617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19" name="Google Shape;619;p3"/>
          <p:cNvSpPr/>
          <p:nvPr/>
        </p:nvSpPr>
        <p:spPr>
          <a:xfrm>
            <a:off x="16466268" y="-2927744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21" name="Google Shape;621;p3"/>
          <p:cNvGrpSpPr/>
          <p:nvPr/>
        </p:nvGrpSpPr>
        <p:grpSpPr>
          <a:xfrm>
            <a:off x="262882" y="-382964"/>
            <a:ext cx="2125998" cy="2125998"/>
            <a:chOff x="262861" y="364493"/>
            <a:chExt cx="2125830" cy="212583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22" name="Google Shape;622;p3"/>
            <p:cNvSpPr/>
            <p:nvPr/>
          </p:nvSpPr>
          <p:spPr>
            <a:xfrm>
              <a:off x="262861" y="364493"/>
              <a:ext cx="2125830" cy="2125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 rot="3185746">
              <a:off x="732648" y="834280"/>
              <a:ext cx="1186256" cy="1186256"/>
            </a:xfrm>
            <a:prstGeom prst="arc">
              <a:avLst>
                <a:gd name="adj1" fmla="val 16200000"/>
                <a:gd name="adj2" fmla="val 5421037"/>
              </a:avLst>
            </a:prstGeom>
            <a:solidFill>
              <a:schemeClr val="bg1">
                <a:lumMod val="65000"/>
              </a:schemeClr>
            </a:solidFill>
            <a:ln w="127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8" name="Google Shape;619;p3">
            <a:extLst>
              <a:ext uri="{FF2B5EF4-FFF2-40B4-BE49-F238E27FC236}">
                <a16:creationId xmlns:a16="http://schemas.microsoft.com/office/drawing/2014/main" id="{6DB44370-CFB3-BE4F-AE3B-0F392C99E175}"/>
              </a:ext>
            </a:extLst>
          </p:cNvPr>
          <p:cNvSpPr/>
          <p:nvPr/>
        </p:nvSpPr>
        <p:spPr>
          <a:xfrm rot="10800000">
            <a:off x="-178007" y="9691348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" name="Google Shape;619;p3">
            <a:extLst>
              <a:ext uri="{FF2B5EF4-FFF2-40B4-BE49-F238E27FC236}">
                <a16:creationId xmlns:a16="http://schemas.microsoft.com/office/drawing/2014/main" id="{752E7140-DF83-9CA5-2A7A-D70A24FA55CC}"/>
              </a:ext>
            </a:extLst>
          </p:cNvPr>
          <p:cNvSpPr/>
          <p:nvPr/>
        </p:nvSpPr>
        <p:spPr>
          <a:xfrm rot="10800000">
            <a:off x="-178006" y="10529690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004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" name="Immagine 3">
            <a:extLst>
              <a:ext uri="{FF2B5EF4-FFF2-40B4-BE49-F238E27FC236}">
                <a16:creationId xmlns:a16="http://schemas.microsoft.com/office/drawing/2014/main" id="{1C0EA99E-3465-CC62-3039-0FC3F11E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305" y="-799524"/>
            <a:ext cx="2745274" cy="2539721"/>
          </a:xfrm>
          <a:prstGeom prst="rect">
            <a:avLst/>
          </a:prstGeom>
        </p:spPr>
      </p:pic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16224B-D054-310D-70ED-57FDFB7F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889" y="8432159"/>
            <a:ext cx="3314256" cy="3264895"/>
          </a:xfrm>
          <a:prstGeom prst="rect">
            <a:avLst/>
          </a:prstGeom>
        </p:spPr>
      </p:pic>
      <p:pic>
        <p:nvPicPr>
          <p:cNvPr id="6" name="Immagine 6">
            <a:extLst>
              <a:ext uri="{FF2B5EF4-FFF2-40B4-BE49-F238E27FC236}">
                <a16:creationId xmlns:a16="http://schemas.microsoft.com/office/drawing/2014/main" id="{110B112D-EB0B-97CF-8231-E78845AA5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0742" y="2024009"/>
            <a:ext cx="9682767" cy="8997582"/>
          </a:xfrm>
          <a:prstGeom prst="rect">
            <a:avLst/>
          </a:prstGeom>
        </p:spPr>
      </p:pic>
      <p:sp>
        <p:nvSpPr>
          <p:cNvPr id="14" name="Google Shape;681;p3">
            <a:extLst>
              <a:ext uri="{FF2B5EF4-FFF2-40B4-BE49-F238E27FC236}">
                <a16:creationId xmlns:a16="http://schemas.microsoft.com/office/drawing/2014/main" id="{A924B684-0913-C3A3-B549-C422BEE3527D}"/>
              </a:ext>
            </a:extLst>
          </p:cNvPr>
          <p:cNvSpPr txBox="1"/>
          <p:nvPr/>
        </p:nvSpPr>
        <p:spPr>
          <a:xfrm>
            <a:off x="3077535" y="501158"/>
            <a:ext cx="6670192" cy="75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4000" b="1">
                <a:solidFill>
                  <a:srgbClr val="004900"/>
                </a:solidFill>
                <a:latin typeface="Encode Sans ExtraBold" panose="020B0604020202020204" charset="0"/>
                <a:ea typeface="Encode Sans"/>
                <a:cs typeface="Encode Sans"/>
                <a:sym typeface="Encode Sans"/>
              </a:rPr>
              <a:t>Stakeholders Matrix</a:t>
            </a:r>
            <a:endParaRPr lang="en-US" sz="2800">
              <a:solidFill>
                <a:srgbClr val="004900"/>
              </a:solidFill>
              <a:latin typeface="Encode Sans ExtraBold" panose="020B0604020202020204" charset="0"/>
              <a:ea typeface="Encode Sans"/>
              <a:cs typeface="Encode Sans"/>
            </a:endParaRPr>
          </a:p>
        </p:txBody>
      </p:sp>
      <p:pic>
        <p:nvPicPr>
          <p:cNvPr id="33" name="Elemento grafico 9" descr="Contadina contorno">
            <a:extLst>
              <a:ext uri="{FF2B5EF4-FFF2-40B4-BE49-F238E27FC236}">
                <a16:creationId xmlns:a16="http://schemas.microsoft.com/office/drawing/2014/main" id="{EB771EFB-43D9-0429-3FB3-0B7CA4786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3034" y="7902038"/>
            <a:ext cx="1243427" cy="1261786"/>
          </a:xfrm>
          <a:prstGeom prst="rect">
            <a:avLst/>
          </a:prstGeom>
        </p:spPr>
      </p:pic>
      <p:pic>
        <p:nvPicPr>
          <p:cNvPr id="34" name="Elemento grafico 34" descr="Uomo contorno">
            <a:extLst>
              <a:ext uri="{FF2B5EF4-FFF2-40B4-BE49-F238E27FC236}">
                <a16:creationId xmlns:a16="http://schemas.microsoft.com/office/drawing/2014/main" id="{5F29967B-A984-807B-328E-458B0E2F7E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263485" y="7954902"/>
            <a:ext cx="1262739" cy="1261786"/>
          </a:xfrm>
          <a:prstGeom prst="rect">
            <a:avLst/>
          </a:prstGeom>
        </p:spPr>
      </p:pic>
      <p:pic>
        <p:nvPicPr>
          <p:cNvPr id="36" name="Elemento grafico 11" descr="Agricoltura contorno">
            <a:extLst>
              <a:ext uri="{FF2B5EF4-FFF2-40B4-BE49-F238E27FC236}">
                <a16:creationId xmlns:a16="http://schemas.microsoft.com/office/drawing/2014/main" id="{11B98F6B-6EC0-0F70-2F61-33B4EF63F5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43537" y="4539898"/>
            <a:ext cx="915091" cy="914400"/>
          </a:xfrm>
          <a:prstGeom prst="rect">
            <a:avLst/>
          </a:prstGeom>
        </p:spPr>
      </p:pic>
      <p:pic>
        <p:nvPicPr>
          <p:cNvPr id="41" name="Elemento grafico 41" descr="Trattore con riempimento a tinta unita">
            <a:extLst>
              <a:ext uri="{FF2B5EF4-FFF2-40B4-BE49-F238E27FC236}">
                <a16:creationId xmlns:a16="http://schemas.microsoft.com/office/drawing/2014/main" id="{D228F137-46D3-C9F0-CFD8-5F4F603963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29766" y="4597779"/>
            <a:ext cx="1011660" cy="1049494"/>
          </a:xfrm>
          <a:prstGeom prst="rect">
            <a:avLst/>
          </a:prstGeom>
        </p:spPr>
      </p:pic>
      <p:pic>
        <p:nvPicPr>
          <p:cNvPr id="43" name="Elemento grafico 10" descr="Piattaforma petrolifera contorno">
            <a:extLst>
              <a:ext uri="{FF2B5EF4-FFF2-40B4-BE49-F238E27FC236}">
                <a16:creationId xmlns:a16="http://schemas.microsoft.com/office/drawing/2014/main" id="{65E71CE8-1170-00A0-F8A8-19A00F26B9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72983" y="4732835"/>
            <a:ext cx="915091" cy="914400"/>
          </a:xfrm>
          <a:prstGeom prst="rect">
            <a:avLst/>
          </a:prstGeom>
        </p:spPr>
      </p:pic>
      <p:pic>
        <p:nvPicPr>
          <p:cNvPr id="45" name="Elemento grafico 6" descr="Tassa contorno">
            <a:extLst>
              <a:ext uri="{FF2B5EF4-FFF2-40B4-BE49-F238E27FC236}">
                <a16:creationId xmlns:a16="http://schemas.microsoft.com/office/drawing/2014/main" id="{B74B4529-7865-3AF3-9B9E-A51007DA989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6847" y="4732836"/>
            <a:ext cx="915091" cy="914400"/>
          </a:xfrm>
          <a:prstGeom prst="rect">
            <a:avLst/>
          </a:prstGeom>
        </p:spPr>
      </p:pic>
      <p:pic>
        <p:nvPicPr>
          <p:cNvPr id="46" name="Elemento grafico 46" descr="Professore contorno">
            <a:extLst>
              <a:ext uri="{FF2B5EF4-FFF2-40B4-BE49-F238E27FC236}">
                <a16:creationId xmlns:a16="http://schemas.microsoft.com/office/drawing/2014/main" id="{C661ED3A-C012-2903-45F1-D87C7021C1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52236" y="7897026"/>
            <a:ext cx="1185485" cy="1165290"/>
          </a:xfrm>
          <a:prstGeom prst="rect">
            <a:avLst/>
          </a:prstGeom>
        </p:spPr>
      </p:pic>
      <p:pic>
        <p:nvPicPr>
          <p:cNvPr id="35" name="Elemento grafico 36" descr="Impiegata con riempimento a tinta unita">
            <a:extLst>
              <a:ext uri="{FF2B5EF4-FFF2-40B4-BE49-F238E27FC236}">
                <a16:creationId xmlns:a16="http://schemas.microsoft.com/office/drawing/2014/main" id="{CEF91451-F59F-B675-99FE-0C80DF78BE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732801" y="4592638"/>
            <a:ext cx="91424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4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3"/>
          <p:cNvGrpSpPr/>
          <p:nvPr/>
        </p:nvGrpSpPr>
        <p:grpSpPr>
          <a:xfrm>
            <a:off x="15929579" y="8580120"/>
            <a:ext cx="2185880" cy="2185889"/>
            <a:chOff x="18020391" y="3936462"/>
            <a:chExt cx="1760220" cy="1760227"/>
          </a:xfrm>
        </p:grpSpPr>
        <p:sp>
          <p:nvSpPr>
            <p:cNvPr id="614" name="Google Shape;614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DAEE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616" name="Google Shape;616;p3"/>
          <p:cNvGrpSpPr/>
          <p:nvPr/>
        </p:nvGrpSpPr>
        <p:grpSpPr>
          <a:xfrm rot="-1870702">
            <a:off x="17743895" y="7966046"/>
            <a:ext cx="1807039" cy="1807046"/>
            <a:chOff x="18020391" y="3936462"/>
            <a:chExt cx="1760220" cy="1760227"/>
          </a:xfrm>
        </p:grpSpPr>
        <p:sp>
          <p:nvSpPr>
            <p:cNvPr id="617" name="Google Shape;617;p3"/>
            <p:cNvSpPr/>
            <p:nvPr/>
          </p:nvSpPr>
          <p:spPr>
            <a:xfrm>
              <a:off x="18020391" y="3936469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262955" y="1103432"/>
                  </a:moveTo>
                  <a:lnTo>
                    <a:pt x="256669" y="1085757"/>
                  </a:lnTo>
                  <a:lnTo>
                    <a:pt x="250998" y="1067971"/>
                  </a:lnTo>
                  <a:lnTo>
                    <a:pt x="245911" y="1050089"/>
                  </a:lnTo>
                  <a:lnTo>
                    <a:pt x="241374" y="1032125"/>
                  </a:lnTo>
                  <a:lnTo>
                    <a:pt x="0" y="994828"/>
                  </a:lnTo>
                  <a:lnTo>
                    <a:pt x="0" y="765369"/>
                  </a:lnTo>
                  <a:lnTo>
                    <a:pt x="241196" y="728082"/>
                  </a:lnTo>
                  <a:lnTo>
                    <a:pt x="255017" y="678243"/>
                  </a:lnTo>
                  <a:lnTo>
                    <a:pt x="272881" y="629408"/>
                  </a:lnTo>
                  <a:lnTo>
                    <a:pt x="294759" y="581867"/>
                  </a:lnTo>
                  <a:lnTo>
                    <a:pt x="320618" y="535910"/>
                  </a:lnTo>
                  <a:lnTo>
                    <a:pt x="176455" y="338911"/>
                  </a:lnTo>
                  <a:lnTo>
                    <a:pt x="338408" y="176790"/>
                  </a:lnTo>
                  <a:lnTo>
                    <a:pt x="535407" y="320786"/>
                  </a:lnTo>
                  <a:lnTo>
                    <a:pt x="581457" y="294926"/>
                  </a:lnTo>
                  <a:lnTo>
                    <a:pt x="629048" y="273049"/>
                  </a:lnTo>
                  <a:lnTo>
                    <a:pt x="677904" y="255184"/>
                  </a:lnTo>
                  <a:lnTo>
                    <a:pt x="727747" y="241364"/>
                  </a:lnTo>
                  <a:lnTo>
                    <a:pt x="750364" y="0"/>
                  </a:lnTo>
                  <a:lnTo>
                    <a:pt x="1008827" y="0"/>
                  </a:lnTo>
                  <a:lnTo>
                    <a:pt x="1031612" y="241364"/>
                  </a:lnTo>
                  <a:lnTo>
                    <a:pt x="1081329" y="255255"/>
                  </a:lnTo>
                  <a:lnTo>
                    <a:pt x="1130071" y="273112"/>
                  </a:lnTo>
                  <a:lnTo>
                    <a:pt x="1177582" y="294950"/>
                  </a:lnTo>
                  <a:lnTo>
                    <a:pt x="1223606" y="320786"/>
                  </a:lnTo>
                  <a:lnTo>
                    <a:pt x="1420438" y="176444"/>
                  </a:lnTo>
                  <a:lnTo>
                    <a:pt x="1582726" y="338565"/>
                  </a:lnTo>
                  <a:lnTo>
                    <a:pt x="1438385" y="535742"/>
                  </a:lnTo>
                  <a:lnTo>
                    <a:pt x="1464221" y="581641"/>
                  </a:lnTo>
                  <a:lnTo>
                    <a:pt x="1486059" y="629063"/>
                  </a:lnTo>
                  <a:lnTo>
                    <a:pt x="1503916" y="677778"/>
                  </a:lnTo>
                  <a:lnTo>
                    <a:pt x="1517807" y="727558"/>
                  </a:lnTo>
                  <a:lnTo>
                    <a:pt x="1759527" y="764856"/>
                  </a:lnTo>
                  <a:lnTo>
                    <a:pt x="1759695" y="994137"/>
                  </a:lnTo>
                  <a:lnTo>
                    <a:pt x="1517807" y="1031612"/>
                  </a:lnTo>
                  <a:lnTo>
                    <a:pt x="1504016" y="1081294"/>
                  </a:lnTo>
                  <a:lnTo>
                    <a:pt x="1486192" y="1129956"/>
                  </a:lnTo>
                  <a:lnTo>
                    <a:pt x="1464321" y="1177356"/>
                  </a:lnTo>
                  <a:lnTo>
                    <a:pt x="1438385" y="1223250"/>
                  </a:lnTo>
                  <a:lnTo>
                    <a:pt x="1583072" y="1420595"/>
                  </a:lnTo>
                  <a:lnTo>
                    <a:pt x="1420951" y="1582894"/>
                  </a:lnTo>
                  <a:lnTo>
                    <a:pt x="1223606" y="1438385"/>
                  </a:lnTo>
                  <a:lnTo>
                    <a:pt x="1177738" y="1464143"/>
                  </a:lnTo>
                  <a:lnTo>
                    <a:pt x="1130396" y="1485970"/>
                  </a:lnTo>
                  <a:lnTo>
                    <a:pt x="1081791" y="1503816"/>
                  </a:lnTo>
                  <a:lnTo>
                    <a:pt x="1032136" y="1517629"/>
                  </a:lnTo>
                  <a:lnTo>
                    <a:pt x="1031958" y="1517629"/>
                  </a:lnTo>
                  <a:lnTo>
                    <a:pt x="994838" y="1759517"/>
                  </a:lnTo>
                  <a:lnTo>
                    <a:pt x="750877" y="1759695"/>
                  </a:lnTo>
                  <a:lnTo>
                    <a:pt x="727915" y="1517807"/>
                  </a:lnTo>
                  <a:lnTo>
                    <a:pt x="707032" y="1512527"/>
                  </a:lnTo>
                  <a:lnTo>
                    <a:pt x="686327" y="1506537"/>
                  </a:lnTo>
                  <a:lnTo>
                    <a:pt x="665782" y="1499837"/>
                  </a:lnTo>
                  <a:lnTo>
                    <a:pt x="645383" y="1492425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18020391" y="3936462"/>
              <a:ext cx="1760220" cy="1760220"/>
            </a:xfrm>
            <a:custGeom>
              <a:avLst/>
              <a:gdLst/>
              <a:ahLst/>
              <a:cxnLst/>
              <a:rect l="l" t="t" r="r" b="b"/>
              <a:pathLst>
                <a:path w="1760219" h="1760220" extrusionOk="0">
                  <a:moveTo>
                    <a:pt x="656262" y="262955"/>
                  </a:moveTo>
                  <a:lnTo>
                    <a:pt x="673937" y="256669"/>
                  </a:lnTo>
                  <a:lnTo>
                    <a:pt x="691723" y="250998"/>
                  </a:lnTo>
                  <a:lnTo>
                    <a:pt x="709605" y="245911"/>
                  </a:lnTo>
                  <a:lnTo>
                    <a:pt x="727569" y="241374"/>
                  </a:lnTo>
                  <a:lnTo>
                    <a:pt x="764866" y="0"/>
                  </a:lnTo>
                  <a:lnTo>
                    <a:pt x="994325" y="0"/>
                  </a:lnTo>
                  <a:lnTo>
                    <a:pt x="1031612" y="241196"/>
                  </a:lnTo>
                  <a:lnTo>
                    <a:pt x="1081451" y="255017"/>
                  </a:lnTo>
                  <a:lnTo>
                    <a:pt x="1130286" y="272881"/>
                  </a:lnTo>
                  <a:lnTo>
                    <a:pt x="1177827" y="294759"/>
                  </a:lnTo>
                  <a:lnTo>
                    <a:pt x="1223784" y="320618"/>
                  </a:lnTo>
                  <a:lnTo>
                    <a:pt x="1420783" y="176455"/>
                  </a:lnTo>
                  <a:lnTo>
                    <a:pt x="1582904" y="338408"/>
                  </a:lnTo>
                  <a:lnTo>
                    <a:pt x="1438909" y="535407"/>
                  </a:lnTo>
                  <a:lnTo>
                    <a:pt x="1464768" y="581457"/>
                  </a:lnTo>
                  <a:lnTo>
                    <a:pt x="1486645" y="629048"/>
                  </a:lnTo>
                  <a:lnTo>
                    <a:pt x="1504510" y="677904"/>
                  </a:lnTo>
                  <a:lnTo>
                    <a:pt x="1518330" y="727747"/>
                  </a:lnTo>
                  <a:lnTo>
                    <a:pt x="1759695" y="750364"/>
                  </a:lnTo>
                  <a:lnTo>
                    <a:pt x="1759695" y="1008827"/>
                  </a:lnTo>
                  <a:lnTo>
                    <a:pt x="1518330" y="1031612"/>
                  </a:lnTo>
                  <a:lnTo>
                    <a:pt x="1504439" y="1081325"/>
                  </a:lnTo>
                  <a:lnTo>
                    <a:pt x="1486583" y="1130067"/>
                  </a:lnTo>
                  <a:lnTo>
                    <a:pt x="1464744" y="1177581"/>
                  </a:lnTo>
                  <a:lnTo>
                    <a:pt x="1438909" y="1223606"/>
                  </a:lnTo>
                  <a:lnTo>
                    <a:pt x="1583250" y="1420427"/>
                  </a:lnTo>
                  <a:lnTo>
                    <a:pt x="1421129" y="1582726"/>
                  </a:lnTo>
                  <a:lnTo>
                    <a:pt x="1223952" y="1438385"/>
                  </a:lnTo>
                  <a:lnTo>
                    <a:pt x="1178053" y="1464221"/>
                  </a:lnTo>
                  <a:lnTo>
                    <a:pt x="1130631" y="1486059"/>
                  </a:lnTo>
                  <a:lnTo>
                    <a:pt x="1081916" y="1503916"/>
                  </a:lnTo>
                  <a:lnTo>
                    <a:pt x="1032136" y="1517807"/>
                  </a:lnTo>
                  <a:lnTo>
                    <a:pt x="994838" y="1759527"/>
                  </a:lnTo>
                  <a:lnTo>
                    <a:pt x="765557" y="1759695"/>
                  </a:lnTo>
                  <a:lnTo>
                    <a:pt x="728082" y="1517807"/>
                  </a:lnTo>
                  <a:lnTo>
                    <a:pt x="678400" y="1504016"/>
                  </a:lnTo>
                  <a:lnTo>
                    <a:pt x="629738" y="1486192"/>
                  </a:lnTo>
                  <a:lnTo>
                    <a:pt x="582339" y="1464321"/>
                  </a:lnTo>
                  <a:lnTo>
                    <a:pt x="536444" y="1438385"/>
                  </a:lnTo>
                  <a:lnTo>
                    <a:pt x="339099" y="1583072"/>
                  </a:lnTo>
                  <a:lnTo>
                    <a:pt x="176800" y="1420951"/>
                  </a:lnTo>
                  <a:lnTo>
                    <a:pt x="321309" y="1223606"/>
                  </a:lnTo>
                  <a:lnTo>
                    <a:pt x="295551" y="1177738"/>
                  </a:lnTo>
                  <a:lnTo>
                    <a:pt x="273724" y="1130396"/>
                  </a:lnTo>
                  <a:lnTo>
                    <a:pt x="255878" y="1081791"/>
                  </a:lnTo>
                  <a:lnTo>
                    <a:pt x="242065" y="1032136"/>
                  </a:lnTo>
                  <a:lnTo>
                    <a:pt x="242065" y="1031958"/>
                  </a:lnTo>
                  <a:lnTo>
                    <a:pt x="178" y="994838"/>
                  </a:lnTo>
                  <a:lnTo>
                    <a:pt x="0" y="750877"/>
                  </a:lnTo>
                  <a:lnTo>
                    <a:pt x="241887" y="727915"/>
                  </a:lnTo>
                  <a:lnTo>
                    <a:pt x="247167" y="707032"/>
                  </a:lnTo>
                  <a:lnTo>
                    <a:pt x="253157" y="686327"/>
                  </a:lnTo>
                  <a:lnTo>
                    <a:pt x="259857" y="665782"/>
                  </a:lnTo>
                  <a:lnTo>
                    <a:pt x="267269" y="645383"/>
                  </a:lnTo>
                </a:path>
              </a:pathLst>
            </a:custGeom>
            <a:noFill/>
            <a:ln w="10450" cap="flat" cmpd="sng">
              <a:solidFill>
                <a:srgbClr val="FDE9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092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619" name="Google Shape;619;p3"/>
          <p:cNvSpPr/>
          <p:nvPr/>
        </p:nvSpPr>
        <p:spPr>
          <a:xfrm>
            <a:off x="16466268" y="-2927744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21" name="Google Shape;621;p3"/>
          <p:cNvGrpSpPr/>
          <p:nvPr/>
        </p:nvGrpSpPr>
        <p:grpSpPr>
          <a:xfrm>
            <a:off x="262882" y="-382964"/>
            <a:ext cx="2125998" cy="2125998"/>
            <a:chOff x="262861" y="364493"/>
            <a:chExt cx="2125830" cy="212583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22" name="Google Shape;622;p3"/>
            <p:cNvSpPr/>
            <p:nvPr/>
          </p:nvSpPr>
          <p:spPr>
            <a:xfrm>
              <a:off x="262861" y="364493"/>
              <a:ext cx="2125830" cy="21258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 rot="3185746">
              <a:off x="732648" y="834280"/>
              <a:ext cx="1186256" cy="1186256"/>
            </a:xfrm>
            <a:prstGeom prst="arc">
              <a:avLst>
                <a:gd name="adj1" fmla="val 16200000"/>
                <a:gd name="adj2" fmla="val 5421037"/>
              </a:avLst>
            </a:prstGeom>
            <a:solidFill>
              <a:schemeClr val="bg1">
                <a:lumMod val="65000"/>
              </a:schemeClr>
            </a:solidFill>
            <a:ln w="127000" cap="flat" cmpd="sng">
              <a:solidFill>
                <a:srgbClr val="F1D3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sp>
        <p:nvSpPr>
          <p:cNvPr id="8" name="Google Shape;619;p3">
            <a:extLst>
              <a:ext uri="{FF2B5EF4-FFF2-40B4-BE49-F238E27FC236}">
                <a16:creationId xmlns:a16="http://schemas.microsoft.com/office/drawing/2014/main" id="{6DB44370-CFB3-BE4F-AE3B-0F392C99E175}"/>
              </a:ext>
            </a:extLst>
          </p:cNvPr>
          <p:cNvSpPr/>
          <p:nvPr/>
        </p:nvSpPr>
        <p:spPr>
          <a:xfrm rot="10800000">
            <a:off x="-178007" y="9691348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F1D3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" name="Google Shape;619;p3">
            <a:extLst>
              <a:ext uri="{FF2B5EF4-FFF2-40B4-BE49-F238E27FC236}">
                <a16:creationId xmlns:a16="http://schemas.microsoft.com/office/drawing/2014/main" id="{752E7140-DF83-9CA5-2A7A-D70A24FA55CC}"/>
              </a:ext>
            </a:extLst>
          </p:cNvPr>
          <p:cNvSpPr/>
          <p:nvPr/>
        </p:nvSpPr>
        <p:spPr>
          <a:xfrm rot="10800000">
            <a:off x="-178006" y="10529690"/>
            <a:ext cx="4428886" cy="5655656"/>
          </a:xfrm>
          <a:custGeom>
            <a:avLst/>
            <a:gdLst/>
            <a:ahLst/>
            <a:cxnLst/>
            <a:rect l="l" t="t" r="r" b="b"/>
            <a:pathLst>
              <a:path w="4428536" h="5655209" extrusionOk="0">
                <a:moveTo>
                  <a:pt x="595870" y="0"/>
                </a:moveTo>
                <a:lnTo>
                  <a:pt x="4428536" y="0"/>
                </a:lnTo>
                <a:lnTo>
                  <a:pt x="4428536" y="5573098"/>
                </a:lnTo>
                <a:lnTo>
                  <a:pt x="4394734" y="5580900"/>
                </a:lnTo>
                <a:cubicBezTo>
                  <a:pt x="4156632" y="5629622"/>
                  <a:pt x="3910104" y="5655209"/>
                  <a:pt x="3657600" y="5655209"/>
                </a:cubicBezTo>
                <a:cubicBezTo>
                  <a:pt x="1637564" y="5655209"/>
                  <a:pt x="0" y="4017646"/>
                  <a:pt x="0" y="1997609"/>
                </a:cubicBezTo>
                <a:cubicBezTo>
                  <a:pt x="0" y="1366348"/>
                  <a:pt x="159918" y="772437"/>
                  <a:pt x="441452" y="254180"/>
                </a:cubicBezTo>
                <a:close/>
              </a:path>
            </a:pathLst>
          </a:custGeom>
          <a:noFill/>
          <a:ln w="320675" cap="flat" cmpd="sng">
            <a:solidFill>
              <a:srgbClr val="004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" name="Immagine 3">
            <a:extLst>
              <a:ext uri="{FF2B5EF4-FFF2-40B4-BE49-F238E27FC236}">
                <a16:creationId xmlns:a16="http://schemas.microsoft.com/office/drawing/2014/main" id="{1C0EA99E-3465-CC62-3039-0FC3F11E8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305" y="-799524"/>
            <a:ext cx="2745274" cy="2539721"/>
          </a:xfrm>
          <a:prstGeom prst="rect">
            <a:avLst/>
          </a:prstGeom>
        </p:spPr>
      </p:pic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A016224B-D054-310D-70ED-57FDFB7F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0889" y="8432159"/>
            <a:ext cx="3314256" cy="3264895"/>
          </a:xfrm>
          <a:prstGeom prst="rect">
            <a:avLst/>
          </a:prstGeom>
        </p:spPr>
      </p:pic>
      <p:pic>
        <p:nvPicPr>
          <p:cNvPr id="10" name="Immagine 10">
            <a:extLst>
              <a:ext uri="{FF2B5EF4-FFF2-40B4-BE49-F238E27FC236}">
                <a16:creationId xmlns:a16="http://schemas.microsoft.com/office/drawing/2014/main" id="{34A3B34A-71A7-99E5-A3CB-4E4C45606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09" y="2667057"/>
            <a:ext cx="8667235" cy="659044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ED611A-6CAA-691D-DE02-6F8C16F2F538}"/>
              </a:ext>
            </a:extLst>
          </p:cNvPr>
          <p:cNvSpPr txBox="1"/>
          <p:nvPr/>
        </p:nvSpPr>
        <p:spPr>
          <a:xfrm>
            <a:off x="8908673" y="2786332"/>
            <a:ext cx="4049369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r>
              <a:rPr lang="it-IT" sz="1600" err="1">
                <a:latin typeface="Encode Sans ExtraBold"/>
              </a:rPr>
              <a:t>Absence</a:t>
            </a:r>
            <a:r>
              <a:rPr lang="it-IT" sz="1600">
                <a:latin typeface="Encode Sans ExtraBold"/>
              </a:rPr>
              <a:t> of </a:t>
            </a:r>
            <a:r>
              <a:rPr lang="it-IT" sz="1600" err="1">
                <a:latin typeface="Encode Sans ExtraBold"/>
              </a:rPr>
              <a:t>local</a:t>
            </a:r>
            <a:r>
              <a:rPr lang="it-IT" sz="1600">
                <a:latin typeface="Encode Sans ExtraBold"/>
              </a:rPr>
              <a:t> </a:t>
            </a:r>
            <a:r>
              <a:rPr lang="it-IT" sz="1600" err="1">
                <a:latin typeface="Encode Sans ExtraBold"/>
              </a:rPr>
              <a:t>trained</a:t>
            </a:r>
            <a:r>
              <a:rPr lang="it-IT" sz="1600">
                <a:latin typeface="Encode Sans ExtraBold"/>
              </a:rPr>
              <a:t> workers/ </a:t>
            </a:r>
            <a:r>
              <a:rPr lang="it-IT" sz="1600" err="1">
                <a:latin typeface="Encode Sans ExtraBold"/>
              </a:rPr>
              <a:t>experts</a:t>
            </a:r>
            <a:r>
              <a:rPr lang="it-IT" sz="1600">
                <a:latin typeface="Encode Sans ExtraBold"/>
              </a:rPr>
              <a:t> of agri tech </a:t>
            </a:r>
            <a:r>
              <a:rPr lang="it-IT" sz="1600" err="1">
                <a:latin typeface="Encode Sans ExtraBold"/>
              </a:rPr>
              <a:t>sector</a:t>
            </a:r>
            <a:r>
              <a:rPr lang="it-IT" sz="1600">
                <a:latin typeface="Encode Sans ExtraBold"/>
              </a:rPr>
              <a:t> </a:t>
            </a:r>
          </a:p>
          <a:p>
            <a:pPr marL="342900" indent="-342900">
              <a:buAutoNum type="arabicPeriod"/>
            </a:pP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r>
              <a:rPr lang="it-IT" sz="1600" err="1">
                <a:latin typeface="Encode Sans ExtraBold"/>
              </a:rPr>
              <a:t>Depreciation</a:t>
            </a:r>
            <a:r>
              <a:rPr lang="it-IT" sz="1600">
                <a:latin typeface="Encode Sans ExtraBold"/>
              </a:rPr>
              <a:t> of </a:t>
            </a:r>
            <a:r>
              <a:rPr lang="it-IT" sz="1600" err="1">
                <a:latin typeface="Encode Sans ExtraBold"/>
              </a:rPr>
              <a:t>lands</a:t>
            </a: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r>
              <a:rPr lang="it-IT" sz="1600" err="1">
                <a:latin typeface="Encode Sans ExtraBold"/>
              </a:rPr>
              <a:t>Citizens</a:t>
            </a:r>
            <a:r>
              <a:rPr lang="it-IT" sz="1600">
                <a:latin typeface="Encode Sans ExtraBold"/>
              </a:rPr>
              <a:t> </a:t>
            </a:r>
            <a:r>
              <a:rPr lang="it-IT" sz="1600" err="1">
                <a:latin typeface="Encode Sans ExtraBold"/>
              </a:rPr>
              <a:t>lack</a:t>
            </a:r>
            <a:r>
              <a:rPr lang="it-IT" sz="1600">
                <a:latin typeface="Encode Sans ExtraBold"/>
              </a:rPr>
              <a:t> of trust</a:t>
            </a:r>
          </a:p>
          <a:p>
            <a:pPr marL="342900" indent="-342900">
              <a:buAutoNum type="arabicPeriod"/>
            </a:pP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r>
              <a:rPr lang="it-IT" sz="1600">
                <a:latin typeface="Encode Sans ExtraBold"/>
              </a:rPr>
              <a:t>Local </a:t>
            </a:r>
            <a:r>
              <a:rPr lang="it-IT" sz="1600" err="1">
                <a:latin typeface="Encode Sans ExtraBold"/>
              </a:rPr>
              <a:t>citizens</a:t>
            </a:r>
            <a:r>
              <a:rPr lang="it-IT" sz="1600">
                <a:latin typeface="Encode Sans ExtraBold"/>
              </a:rPr>
              <a:t> </a:t>
            </a:r>
            <a:r>
              <a:rPr lang="it-IT" sz="1600" err="1">
                <a:latin typeface="Encode Sans ExtraBold"/>
              </a:rPr>
              <a:t>resistence</a:t>
            </a:r>
            <a:r>
              <a:rPr lang="it-IT" sz="1600">
                <a:latin typeface="Encode Sans ExtraBold"/>
              </a:rPr>
              <a:t> to sell </a:t>
            </a:r>
            <a:r>
              <a:rPr lang="it-IT" sz="1600" err="1">
                <a:latin typeface="Encode Sans ExtraBold"/>
              </a:rPr>
              <a:t>land</a:t>
            </a:r>
            <a:r>
              <a:rPr lang="it-IT" sz="1600">
                <a:latin typeface="Encode Sans ExtraBold"/>
              </a:rPr>
              <a:t> for future </a:t>
            </a:r>
            <a:r>
              <a:rPr lang="it-IT" sz="1600" err="1">
                <a:latin typeface="Encode Sans ExtraBold"/>
              </a:rPr>
              <a:t>expansions</a:t>
            </a: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r>
              <a:rPr lang="it-IT" sz="1600" err="1">
                <a:latin typeface="Encode Sans ExtraBold"/>
              </a:rPr>
              <a:t>Potentially</a:t>
            </a:r>
            <a:r>
              <a:rPr lang="it-IT" sz="1600">
                <a:latin typeface="Encode Sans ExtraBold"/>
              </a:rPr>
              <a:t> low ROI</a:t>
            </a:r>
          </a:p>
          <a:p>
            <a:pPr marL="342900" indent="-342900">
              <a:buAutoNum type="arabicPeriod"/>
            </a:pP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r>
              <a:rPr lang="it-IT" sz="1600">
                <a:latin typeface="Encode Sans ExtraBold"/>
              </a:rPr>
              <a:t>Future </a:t>
            </a:r>
            <a:r>
              <a:rPr lang="it-IT" sz="1600" err="1">
                <a:latin typeface="Encode Sans ExtraBold"/>
              </a:rPr>
              <a:t>regulatory</a:t>
            </a:r>
            <a:r>
              <a:rPr lang="it-IT" sz="1600">
                <a:latin typeface="Encode Sans ExtraBold"/>
              </a:rPr>
              <a:t> </a:t>
            </a:r>
            <a:r>
              <a:rPr lang="it-IT" sz="1600" err="1">
                <a:latin typeface="Encode Sans ExtraBold"/>
              </a:rPr>
              <a:t>changes</a:t>
            </a: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r>
              <a:rPr lang="it-IT" sz="1600" err="1">
                <a:latin typeface="Encode Sans ExtraBold"/>
              </a:rPr>
              <a:t>Current</a:t>
            </a:r>
            <a:r>
              <a:rPr lang="it-IT" sz="1600">
                <a:latin typeface="Encode Sans ExtraBold"/>
              </a:rPr>
              <a:t> </a:t>
            </a:r>
            <a:r>
              <a:rPr lang="it-IT" sz="1600" err="1">
                <a:latin typeface="Encode Sans ExtraBold"/>
              </a:rPr>
              <a:t>uncertainties</a:t>
            </a:r>
            <a:r>
              <a:rPr lang="it-IT" sz="1600">
                <a:latin typeface="Encode Sans ExtraBold"/>
              </a:rPr>
              <a:t> </a:t>
            </a:r>
            <a:r>
              <a:rPr lang="it-IT" sz="1600" err="1">
                <a:latin typeface="Encode Sans ExtraBold"/>
              </a:rPr>
              <a:t>about</a:t>
            </a:r>
            <a:r>
              <a:rPr lang="it-IT" sz="1600">
                <a:latin typeface="Encode Sans ExtraBold"/>
              </a:rPr>
              <a:t> PNRR funds</a:t>
            </a:r>
          </a:p>
          <a:p>
            <a:pPr marL="342900" indent="-342900">
              <a:buAutoNum type="arabicPeriod"/>
            </a:pP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r>
              <a:rPr lang="it-IT" sz="1600" err="1">
                <a:latin typeface="Encode Sans ExtraBold"/>
              </a:rPr>
              <a:t>Presence</a:t>
            </a:r>
            <a:r>
              <a:rPr lang="it-IT" sz="1600">
                <a:latin typeface="Encode Sans ExtraBold"/>
              </a:rPr>
              <a:t> of </a:t>
            </a:r>
            <a:r>
              <a:rPr lang="it-IT" sz="1600" err="1">
                <a:latin typeface="Encode Sans ExtraBold"/>
              </a:rPr>
              <a:t>better</a:t>
            </a:r>
            <a:r>
              <a:rPr lang="it-IT" sz="1600">
                <a:latin typeface="Encode Sans ExtraBold"/>
              </a:rPr>
              <a:t> job </a:t>
            </a:r>
            <a:r>
              <a:rPr lang="it-IT" sz="1600" err="1">
                <a:latin typeface="Encode Sans ExtraBold"/>
              </a:rPr>
              <a:t>opportunities</a:t>
            </a:r>
            <a:r>
              <a:rPr lang="it-IT" sz="1600">
                <a:latin typeface="Encode Sans ExtraBold"/>
              </a:rPr>
              <a:t> </a:t>
            </a:r>
            <a:r>
              <a:rPr lang="it-IT" sz="1600" err="1">
                <a:latin typeface="Encode Sans ExtraBold"/>
              </a:rPr>
              <a:t>elsewhere</a:t>
            </a: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r>
              <a:rPr lang="it-IT" sz="1600">
                <a:latin typeface="Encode Sans ExtraBold"/>
              </a:rPr>
              <a:t>Local farmers </a:t>
            </a:r>
            <a:r>
              <a:rPr lang="it-IT" sz="1600" err="1">
                <a:latin typeface="Encode Sans ExtraBold"/>
              </a:rPr>
              <a:t>resistence</a:t>
            </a:r>
            <a:r>
              <a:rPr lang="it-IT" sz="1600">
                <a:latin typeface="Encode Sans ExtraBold"/>
              </a:rPr>
              <a:t> due to </a:t>
            </a:r>
            <a:r>
              <a:rPr lang="it-IT" sz="1600" err="1">
                <a:latin typeface="Encode Sans ExtraBold"/>
              </a:rPr>
              <a:t>ENI's</a:t>
            </a:r>
            <a:r>
              <a:rPr lang="it-IT" sz="1600">
                <a:latin typeface="Encode Sans ExtraBold"/>
              </a:rPr>
              <a:t> </a:t>
            </a:r>
            <a:r>
              <a:rPr lang="it-IT" sz="1600" err="1">
                <a:latin typeface="Encode Sans ExtraBold"/>
              </a:rPr>
              <a:t>current</a:t>
            </a:r>
            <a:r>
              <a:rPr lang="it-IT" sz="1600">
                <a:latin typeface="Encode Sans ExtraBold"/>
              </a:rPr>
              <a:t> </a:t>
            </a:r>
            <a:r>
              <a:rPr lang="it-IT" sz="1600" err="1">
                <a:latin typeface="Encode Sans ExtraBold"/>
              </a:rPr>
              <a:t>reputation</a:t>
            </a:r>
            <a:endParaRPr lang="it-IT" sz="1600">
              <a:latin typeface="Encode Sans ExtraBold"/>
            </a:endParaRPr>
          </a:p>
          <a:p>
            <a:pPr marL="342900" indent="-342900">
              <a:buAutoNum type="arabicPeriod"/>
            </a:pPr>
            <a:endParaRPr lang="it-IT" sz="1600"/>
          </a:p>
        </p:txBody>
      </p:sp>
      <p:sp>
        <p:nvSpPr>
          <p:cNvPr id="16" name="Google Shape;681;p3">
            <a:extLst>
              <a:ext uri="{FF2B5EF4-FFF2-40B4-BE49-F238E27FC236}">
                <a16:creationId xmlns:a16="http://schemas.microsoft.com/office/drawing/2014/main" id="{DC856DCC-2D46-147E-64E6-06ABA05C327B}"/>
              </a:ext>
            </a:extLst>
          </p:cNvPr>
          <p:cNvSpPr txBox="1"/>
          <p:nvPr/>
        </p:nvSpPr>
        <p:spPr>
          <a:xfrm>
            <a:off x="3863148" y="2053763"/>
            <a:ext cx="5061922" cy="61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3200" b="1">
                <a:solidFill>
                  <a:srgbClr val="004900"/>
                </a:solidFill>
                <a:latin typeface="Encode Sans"/>
                <a:ea typeface="Encode Sans"/>
                <a:cs typeface="Encode Sans"/>
                <a:sym typeface="Encode Sans"/>
              </a:rPr>
              <a:t>Risk Matrix</a:t>
            </a:r>
            <a:endParaRPr lang="en-US" sz="2000">
              <a:solidFill>
                <a:srgbClr val="004900"/>
              </a:solidFill>
              <a:latin typeface="Encode Sans"/>
              <a:ea typeface="Encode Sans"/>
              <a:cs typeface="Encode Sans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74D74628-9CCC-1AA8-56B4-52DB8CDAE6A7}"/>
              </a:ext>
            </a:extLst>
          </p:cNvPr>
          <p:cNvSpPr/>
          <p:nvPr/>
        </p:nvSpPr>
        <p:spPr>
          <a:xfrm>
            <a:off x="13305273" y="3301283"/>
            <a:ext cx="5608852" cy="5655656"/>
          </a:xfrm>
          <a:prstGeom prst="ellipse">
            <a:avLst/>
          </a:prstGeom>
          <a:noFill/>
          <a:ln w="57150">
            <a:solidFill>
              <a:srgbClr val="0049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Encode Sans ExtraBold" panose="020B0604020202020204" charset="0"/>
            </a:endParaRP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3A7F726-7DEE-DBD1-7736-181B69187EF3}"/>
              </a:ext>
            </a:extLst>
          </p:cNvPr>
          <p:cNvSpPr/>
          <p:nvPr/>
        </p:nvSpPr>
        <p:spPr>
          <a:xfrm>
            <a:off x="14536787" y="4547507"/>
            <a:ext cx="3145825" cy="3163208"/>
          </a:xfrm>
          <a:prstGeom prst="ellipse">
            <a:avLst/>
          </a:prstGeom>
          <a:solidFill>
            <a:srgbClr val="004900"/>
          </a:solidFill>
          <a:ln>
            <a:solidFill>
              <a:srgbClr val="0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2100" u="sng">
                <a:latin typeface="Encode Sans ExtraBold"/>
              </a:rPr>
              <a:t>RISK</a:t>
            </a:r>
            <a:r>
              <a:rPr lang="it-IT" sz="2100">
                <a:latin typeface="Encode Sans ExtraBold"/>
              </a:rPr>
              <a:t> </a:t>
            </a:r>
            <a:r>
              <a:rPr lang="it-IT" sz="2100" u="sng">
                <a:latin typeface="Encode Sans ExtraBold"/>
              </a:rPr>
              <a:t>MANAGEMENT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762B0FE4-0D4E-0D6C-3D8A-4EEA30BF318F}"/>
              </a:ext>
            </a:extLst>
          </p:cNvPr>
          <p:cNvSpPr/>
          <p:nvPr/>
        </p:nvSpPr>
        <p:spPr>
          <a:xfrm>
            <a:off x="13215214" y="7548824"/>
            <a:ext cx="2185880" cy="2185880"/>
          </a:xfrm>
          <a:prstGeom prst="ellipse">
            <a:avLst/>
          </a:prstGeom>
          <a:solidFill>
            <a:srgbClr val="004900"/>
          </a:solidFill>
          <a:ln>
            <a:solidFill>
              <a:srgbClr val="0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700">
                <a:latin typeface="Encode Sans ExtraBold"/>
                <a:cs typeface="Arial"/>
              </a:rPr>
              <a:t>PNRR</a:t>
            </a:r>
            <a:br>
              <a:rPr lang="it-IT" sz="1700">
                <a:latin typeface="Encode Sans ExtraBold"/>
                <a:cs typeface="Arial"/>
              </a:rPr>
            </a:br>
            <a:r>
              <a:rPr lang="it-IT" sz="1700" err="1">
                <a:latin typeface="Encode Sans ExtraBold"/>
                <a:cs typeface="Arial"/>
              </a:rPr>
              <a:t>Rely</a:t>
            </a:r>
            <a:r>
              <a:rPr lang="it-IT" sz="1700">
                <a:latin typeface="Encode Sans ExtraBold"/>
                <a:cs typeface="Arial"/>
              </a:rPr>
              <a:t> on capital and partnerships</a:t>
            </a:r>
          </a:p>
          <a:p>
            <a:pPr algn="ctr"/>
            <a:r>
              <a:rPr lang="it-IT" sz="1700">
                <a:latin typeface="Encode Sans ExtraBold"/>
                <a:cs typeface="Arial"/>
              </a:rPr>
              <a:t>( 7 )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4D76512-2159-EB33-8FD1-2905D73429E7}"/>
              </a:ext>
            </a:extLst>
          </p:cNvPr>
          <p:cNvSpPr/>
          <p:nvPr/>
        </p:nvSpPr>
        <p:spPr>
          <a:xfrm>
            <a:off x="13287594" y="1910993"/>
            <a:ext cx="2757434" cy="2636514"/>
          </a:xfrm>
          <a:prstGeom prst="ellipse">
            <a:avLst/>
          </a:prstGeom>
          <a:solidFill>
            <a:srgbClr val="004900"/>
          </a:solidFill>
          <a:ln>
            <a:solidFill>
              <a:srgbClr val="0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800">
                <a:latin typeface="Encode Sans ExtraBold" panose="020B0604020202020204" charset="0"/>
              </a:rPr>
              <a:t>BRAIN DRAIN</a:t>
            </a:r>
          </a:p>
          <a:p>
            <a:pPr algn="ctr"/>
            <a:r>
              <a:rPr lang="it-IT" sz="1800">
                <a:latin typeface="Encode Sans ExtraBold" panose="020B0604020202020204" charset="0"/>
              </a:rPr>
              <a:t>Special </a:t>
            </a:r>
            <a:r>
              <a:rPr lang="it-IT" sz="1800" err="1">
                <a:latin typeface="Encode Sans ExtraBold" panose="020B0604020202020204" charset="0"/>
              </a:rPr>
              <a:t>conditions</a:t>
            </a:r>
            <a:r>
              <a:rPr lang="it-IT" sz="1800">
                <a:latin typeface="Encode Sans ExtraBold" panose="020B0604020202020204" charset="0"/>
              </a:rPr>
              <a:t> and incentives for </a:t>
            </a:r>
            <a:r>
              <a:rPr lang="it-IT" sz="1800" err="1">
                <a:latin typeface="Encode Sans ExtraBold" panose="020B0604020202020204" charset="0"/>
              </a:rPr>
              <a:t>young</a:t>
            </a:r>
            <a:r>
              <a:rPr lang="it-IT" sz="1800">
                <a:latin typeface="Encode Sans ExtraBold" panose="020B0604020202020204" charset="0"/>
              </a:rPr>
              <a:t> talent</a:t>
            </a:r>
          </a:p>
          <a:p>
            <a:pPr algn="ctr"/>
            <a:r>
              <a:rPr lang="it-IT" sz="1800">
                <a:latin typeface="Encode Sans ExtraBold" panose="020B0604020202020204" charset="0"/>
              </a:rPr>
              <a:t>( 8 )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B3F29B5-2519-F46F-C930-F2B651DD2894}"/>
              </a:ext>
            </a:extLst>
          </p:cNvPr>
          <p:cNvSpPr/>
          <p:nvPr/>
        </p:nvSpPr>
        <p:spPr>
          <a:xfrm>
            <a:off x="17406641" y="3007366"/>
            <a:ext cx="2690413" cy="2572669"/>
          </a:xfrm>
          <a:prstGeom prst="ellipse">
            <a:avLst/>
          </a:prstGeom>
          <a:solidFill>
            <a:srgbClr val="004900"/>
          </a:solidFill>
          <a:ln>
            <a:solidFill>
              <a:srgbClr val="004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800">
                <a:latin typeface="Encode Sans ExtraBold"/>
              </a:rPr>
              <a:t>FARMERS RESISTANCE</a:t>
            </a:r>
          </a:p>
          <a:p>
            <a:pPr algn="ctr"/>
            <a:r>
              <a:rPr lang="it-IT" sz="1800" err="1">
                <a:latin typeface="Encode Sans ExtraBold"/>
              </a:rPr>
              <a:t>Transparency</a:t>
            </a:r>
            <a:r>
              <a:rPr lang="it-IT" sz="1800">
                <a:latin typeface="Encode Sans ExtraBold"/>
              </a:rPr>
              <a:t> and open </a:t>
            </a:r>
            <a:r>
              <a:rPr lang="it-IT" sz="1800" err="1">
                <a:latin typeface="Encode Sans ExtraBold"/>
              </a:rPr>
              <a:t>communication</a:t>
            </a:r>
            <a:r>
              <a:rPr lang="it-IT" sz="1800">
                <a:latin typeface="Encode Sans ExtraBold"/>
              </a:rPr>
              <a:t> </a:t>
            </a:r>
            <a:r>
              <a:rPr lang="it-IT" sz="1800" err="1">
                <a:latin typeface="Encode Sans ExtraBold"/>
              </a:rPr>
              <a:t>channels</a:t>
            </a:r>
            <a:endParaRPr lang="it-IT" sz="1800">
              <a:latin typeface="Encode Sans ExtraBold"/>
            </a:endParaRPr>
          </a:p>
          <a:p>
            <a:pPr algn="ctr"/>
            <a:r>
              <a:rPr lang="it-IT" sz="1800">
                <a:latin typeface="Encode Sans ExtraBold"/>
              </a:rPr>
              <a:t>( 9 )</a:t>
            </a:r>
            <a:endParaRPr lang="it-IT" sz="1800">
              <a:latin typeface="Encode Sans Extra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7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Microsoft Office PowerPoint</Application>
  <PresentationFormat>Personalizzato</PresentationFormat>
  <Paragraphs>164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Encode Sans ExtraBold</vt:lpstr>
      <vt:lpstr>Calibri</vt:lpstr>
      <vt:lpstr>Encode Sans</vt:lpstr>
      <vt:lpstr>Open Sans</vt:lpstr>
      <vt:lpstr>Arial</vt:lpstr>
      <vt:lpstr>Montserrat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Giacomelli Gianluca</dc:creator>
  <cp:lastModifiedBy>IACOBELLI LEONARDO</cp:lastModifiedBy>
  <cp:revision>502</cp:revision>
  <dcterms:created xsi:type="dcterms:W3CDTF">2022-02-23T15:13:43Z</dcterms:created>
  <dcterms:modified xsi:type="dcterms:W3CDTF">2022-10-13T21:22:44Z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2022-02-15T00:00:00Z</vt:filetime>
  </property>
  <property fmtid="{D5CDD505-2E9C-101B-9397-08002B2CF9AE}" pid="3" name="Creator">
    <vt:lpwstr>Adobe InDesign 17.1 (Macintosh)</vt:lpwstr>
  </property>
  <property fmtid="{D5CDD505-2E9C-101B-9397-08002B2CF9AE}" pid="4" name="LastSaved">
    <vt:filetime>2022-02-23T00:00:00Z</vt:filetime>
  </property>
</Properties>
</file>