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5"/>
  </p:normalViewPr>
  <p:slideViewPr>
    <p:cSldViewPr snapToGrid="0">
      <p:cViewPr>
        <p:scale>
          <a:sx n="112" d="100"/>
          <a:sy n="112" d="100"/>
        </p:scale>
        <p:origin x="1784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9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7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8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810435" y="3363535"/>
            <a:ext cx="6010836" cy="1889778"/>
          </a:xfrm>
          <a:prstGeom prst="rect">
            <a:avLst/>
          </a:prstGeom>
        </p:spPr>
        <p:txBody>
          <a:bodyPr anchor="b"/>
          <a:lstStyle>
            <a:lvl1pPr algn="ctr"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810435" y="5318024"/>
            <a:ext cx="6010836" cy="13105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1803" y="658046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87BFEE1-39F5-4CF4-8A4D-3FDEE8C64F0F}" type="datetimeFigureOut">
              <a:rPr lang="en-US" smtClean="0"/>
              <a:pPr/>
              <a:t>11/3/22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2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4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0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7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1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5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7000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-270156"/>
            <a:ext cx="84524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pic>
        <p:nvPicPr>
          <p:cNvPr id="7" name="Shape 53"/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4"/>
          <p:cNvPicPr preferRelativeResize="0"/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55"/>
          <p:cNvCxnSpPr/>
          <p:nvPr userDrawn="1"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Shape 57"/>
          <p:cNvPicPr preferRelativeResize="0"/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sellaDiTesto 10"/>
          <p:cNvSpPr txBox="1"/>
          <p:nvPr userDrawn="1"/>
        </p:nvSpPr>
        <p:spPr>
          <a:xfrm>
            <a:off x="0" y="6529946"/>
            <a:ext cx="37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7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1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45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75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1DC884B9-4B2C-DB03-86CD-5E7B62EFD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784576"/>
            <a:ext cx="4226229" cy="2975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CE02FD-8D25-B431-2C8B-253DBC736067}"/>
              </a:ext>
            </a:extLst>
          </p:cNvPr>
          <p:cNvSpPr txBox="1"/>
          <p:nvPr/>
        </p:nvSpPr>
        <p:spPr>
          <a:xfrm>
            <a:off x="254000" y="1038820"/>
            <a:ext cx="8032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Model variables and parameters</a:t>
            </a:r>
          </a:p>
          <a:p>
            <a:endParaRPr lang="en-GB" sz="32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50A565-07CE-321F-778E-11A87A623693}"/>
                  </a:ext>
                </a:extLst>
              </p:cNvPr>
              <p:cNvSpPr txBox="1"/>
              <p:nvPr/>
            </p:nvSpPr>
            <p:spPr>
              <a:xfrm>
                <a:off x="514350" y="2000250"/>
                <a:ext cx="405765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err="1"/>
                  <a:t>yaw</a:t>
                </a:r>
                <a:r>
                  <a:rPr lang="it-IT" dirty="0"/>
                  <a:t> angle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t-IT" dirty="0"/>
                  <a:t> x-coordinate of the center of mass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y-coordinate of the center of mass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angular </a:t>
                </a:r>
                <a:r>
                  <a:rPr lang="it-IT" dirty="0" err="1"/>
                  <a:t>rotation</a:t>
                </a:r>
                <a:r>
                  <a:rPr lang="it-IT" dirty="0"/>
                  <a:t> of the </a:t>
                </a:r>
                <a:r>
                  <a:rPr lang="it-IT" dirty="0" err="1"/>
                  <a:t>left</a:t>
                </a:r>
                <a:r>
                  <a:rPr lang="it-IT" dirty="0"/>
                  <a:t> </a:t>
                </a:r>
                <a:r>
                  <a:rPr lang="it-IT" dirty="0" err="1"/>
                  <a:t>wheel</a:t>
                </a:r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angular rotation of the </a:t>
                </a:r>
                <a:r>
                  <a:rPr lang="it-IT" dirty="0" err="1"/>
                  <a:t>right</a:t>
                </a:r>
                <a:r>
                  <a:rPr lang="it-IT" dirty="0"/>
                  <a:t> </a:t>
                </a:r>
                <a:r>
                  <a:rPr lang="it-IT" dirty="0" err="1"/>
                  <a:t>wheel</a:t>
                </a:r>
                <a:endParaRPr lang="it-IT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dirty="0"/>
                  <a:t>      angular speed of the </a:t>
                </a:r>
                <a:r>
                  <a:rPr lang="it-IT" dirty="0" err="1"/>
                  <a:t>left</a:t>
                </a:r>
                <a:r>
                  <a:rPr lang="it-IT" dirty="0"/>
                  <a:t> </a:t>
                </a:r>
                <a:r>
                  <a:rPr lang="it-IT" dirty="0" err="1"/>
                  <a:t>wheel</a:t>
                </a:r>
                <a:endParaRPr lang="it-IT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dirty="0"/>
                  <a:t>      angular speed of the </a:t>
                </a:r>
                <a:r>
                  <a:rPr lang="it-IT" dirty="0" err="1"/>
                  <a:t>right</a:t>
                </a:r>
                <a:r>
                  <a:rPr lang="it-IT" dirty="0"/>
                  <a:t> </a:t>
                </a:r>
                <a:r>
                  <a:rPr lang="it-IT" dirty="0" err="1"/>
                  <a:t>wheel</a:t>
                </a:r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2L      </a:t>
                </a:r>
                <a:r>
                  <a:rPr lang="it-IT" dirty="0" err="1"/>
                  <a:t>width</a:t>
                </a:r>
                <a:r>
                  <a:rPr lang="it-IT" dirty="0"/>
                  <a:t> of the mobile robot</a:t>
                </a:r>
              </a:p>
              <a:p>
                <a:r>
                  <a:rPr lang="it-IT" dirty="0" err="1"/>
                  <a:t>R</a:t>
                </a:r>
                <a:r>
                  <a:rPr lang="it-IT" dirty="0"/>
                  <a:t>        </a:t>
                </a:r>
                <a:r>
                  <a:rPr lang="it-IT" dirty="0" err="1"/>
                  <a:t>radius</a:t>
                </a:r>
                <a:r>
                  <a:rPr lang="it-IT" dirty="0"/>
                  <a:t> of the </a:t>
                </a:r>
                <a:r>
                  <a:rPr lang="it-IT" dirty="0" err="1"/>
                  <a:t>wheel</a:t>
                </a:r>
                <a:endParaRPr lang="it-IT" dirty="0"/>
              </a:p>
              <a:p>
                <a:r>
                  <a:rPr lang="en-GB" dirty="0" err="1"/>
                  <a:t>I</a:t>
                </a:r>
                <a:r>
                  <a:rPr lang="en-GB" baseline="-25000" dirty="0" err="1"/>
                  <a:t>c</a:t>
                </a:r>
                <a:r>
                  <a:rPr lang="en-GB" baseline="-25000" dirty="0"/>
                  <a:t>.           </a:t>
                </a:r>
                <a:r>
                  <a:rPr lang="en-GB" dirty="0"/>
                  <a:t>moment of inertia of the car </a:t>
                </a:r>
              </a:p>
              <a:p>
                <a:r>
                  <a:rPr lang="en-GB" dirty="0" err="1"/>
                  <a:t>I</a:t>
                </a:r>
                <a:r>
                  <a:rPr lang="en-GB" baseline="-25000" dirty="0" err="1"/>
                  <a:t>w</a:t>
                </a:r>
                <a:r>
                  <a:rPr lang="en-GB" baseline="-25000" dirty="0"/>
                  <a:t>.          </a:t>
                </a:r>
                <a:r>
                  <a:rPr lang="en-GB" dirty="0"/>
                  <a:t>moment of inertia of the wheel </a:t>
                </a:r>
              </a:p>
              <a:p>
                <a:r>
                  <a:rPr lang="en-GB" dirty="0"/>
                  <a:t>d        distance </a:t>
                </a:r>
                <a:r>
                  <a:rPr lang="en-GB" dirty="0" err="1"/>
                  <a:t>center</a:t>
                </a:r>
                <a:r>
                  <a:rPr lang="en-GB" dirty="0"/>
                  <a:t> of mass – rear axle</a:t>
                </a:r>
              </a:p>
              <a:p>
                <a:r>
                  <a:rPr lang="en-GB" dirty="0"/>
                  <a:t>m</a:t>
                </a:r>
                <a:r>
                  <a:rPr lang="en-GB" baseline="-25000" dirty="0"/>
                  <a:t>w       </a:t>
                </a:r>
                <a:r>
                  <a:rPr lang="en-GB" dirty="0"/>
                  <a:t>mass of the wheel</a:t>
                </a:r>
              </a:p>
              <a:p>
                <a:r>
                  <a:rPr lang="en-GB" dirty="0"/>
                  <a:t>m</a:t>
                </a:r>
                <a:r>
                  <a:rPr lang="en-GB" baseline="-25000" dirty="0"/>
                  <a:t>c        </a:t>
                </a:r>
                <a:r>
                  <a:rPr lang="en-GB" dirty="0"/>
                  <a:t>mass of the car</a:t>
                </a:r>
              </a:p>
              <a:p>
                <a:endParaRPr lang="en-GB" b="0" i="0" dirty="0">
                  <a:effectLst/>
                  <a:latin typeface="Menlo" panose="020B0609030804020204" pitchFamily="49" charset="0"/>
                </a:endParaRP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50A565-07CE-321F-778E-11A87A623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" y="2000250"/>
                <a:ext cx="4057650" cy="5632311"/>
              </a:xfrm>
              <a:prstGeom prst="rect">
                <a:avLst/>
              </a:prstGeom>
              <a:blipFill>
                <a:blip r:embed="rId3"/>
                <a:stretch>
                  <a:fillRect l="-1250" t="-4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2828A60-01F3-72C4-AF95-A8629B2F131C}"/>
              </a:ext>
            </a:extLst>
          </p:cNvPr>
          <p:cNvSpPr/>
          <p:nvPr/>
        </p:nvSpPr>
        <p:spPr>
          <a:xfrm>
            <a:off x="514349" y="2011680"/>
            <a:ext cx="4000501" cy="2148840"/>
          </a:xfrm>
          <a:prstGeom prst="rect">
            <a:avLst/>
          </a:prstGeom>
          <a:solidFill>
            <a:schemeClr val="accent1">
              <a:lumMod val="75000"/>
              <a:alpha val="5137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846E7-BC1C-ACC2-3556-6FDC7E9FDE78}"/>
              </a:ext>
            </a:extLst>
          </p:cNvPr>
          <p:cNvSpPr/>
          <p:nvPr/>
        </p:nvSpPr>
        <p:spPr>
          <a:xfrm>
            <a:off x="514350" y="4158081"/>
            <a:ext cx="4000500" cy="2148840"/>
          </a:xfrm>
          <a:prstGeom prst="rect">
            <a:avLst/>
          </a:prstGeom>
          <a:solidFill>
            <a:schemeClr val="accent1">
              <a:lumMod val="40000"/>
              <a:lumOff val="60000"/>
              <a:alpha val="5137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A6809-C9D0-C443-7466-907B3FE55DB6}"/>
              </a:ext>
            </a:extLst>
          </p:cNvPr>
          <p:cNvSpPr txBox="1"/>
          <p:nvPr/>
        </p:nvSpPr>
        <p:spPr>
          <a:xfrm rot="16200000">
            <a:off x="-274769" y="2901434"/>
            <a:ext cx="109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31BC8C-72A6-4855-5BC4-926277292B70}"/>
              </a:ext>
            </a:extLst>
          </p:cNvPr>
          <p:cNvSpPr txBox="1"/>
          <p:nvPr/>
        </p:nvSpPr>
        <p:spPr>
          <a:xfrm rot="16200000">
            <a:off x="-417093" y="5047835"/>
            <a:ext cx="137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555861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107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Menlo</vt:lpstr>
      <vt:lpstr>Tema di Office</vt:lpstr>
      <vt:lpstr>Personalizza struttura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Andrea Carlo Giorgio Gottardini</cp:lastModifiedBy>
  <cp:revision>8</cp:revision>
  <dcterms:created xsi:type="dcterms:W3CDTF">2019-02-22T06:45:36Z</dcterms:created>
  <dcterms:modified xsi:type="dcterms:W3CDTF">2022-11-03T11:34:53Z</dcterms:modified>
</cp:coreProperties>
</file>