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4"/>
    <a:srgbClr val="283049"/>
    <a:srgbClr val="171A21"/>
    <a:srgbClr val="278EA5"/>
    <a:srgbClr val="190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38C58-6A1B-7A54-8CE9-9D810ECC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622850-CFD7-83CF-2C8A-FBBB6567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706864-4B77-0C00-58B4-6FBC928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73550D-DCF1-1D40-CCB5-5F46A725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78A8E-68D6-6967-D516-98F7D829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59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D4B3B-97DE-42D6-5608-04E96B4D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AD328C-DE8A-87D4-491D-5CE196D3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EC922-948A-495A-A738-69A57FA6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B7628B-7528-88D1-228E-4DAF51F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266D18-268B-3FC0-0646-6E0C4026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7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80B0F-0546-0F61-5C4E-D06EE356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AFCB9E-B749-68B4-BC76-F5B490CB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8F256-2890-3D28-EC9C-53A69197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15F16C-51C4-CE33-394F-699E9A4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AB3BCB-2EA2-9C1F-FE4D-A6D6481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4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41AE1-487C-F4C8-C4A6-F395D2C5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17599-551F-C175-1479-F85AF578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04074-0CA7-5CA4-A5CF-1599B3F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A44623-E6B6-BB5F-0492-CCB5527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34558-E4BA-622F-2A6C-DF82393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6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FD31C-2315-0360-2E50-B5395B6A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93A2A1-6F9A-1E54-45A9-C4B71A51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E10113-D168-37F3-904D-511C8045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4488EF-99C5-04F9-9806-DB1FFED1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FC0A91-1CD7-40E9-995E-0828AD7D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4BC3B-6F26-4D6A-4817-C2363C8C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FEF42-FD76-5698-13E8-3B6A7223C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57DAA-7773-7267-D87E-BDAD2715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AF138F-29FC-A62A-7C24-A2E8C442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C200AF-69D8-246A-8655-62DAE215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9E67F2-CE19-0C74-22B7-EADE3EF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2707D-4B46-D3B2-AAA8-C4150327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F1FCE-87C2-9B34-CB21-A5D63332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BA40A-8B54-D974-02F8-BBADC2A7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5C9698-72A1-D8AC-D591-7D139683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B52AD1-83F1-8563-3930-67F41951C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1A1761-A29F-39BC-5ECD-FD4079D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2D9C15-7CCD-4A4F-357C-F0E9AB5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C0D4F5-CEFF-2D78-0DDC-0FE3ADA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7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B5B0C-365D-E2AF-A643-ECBC5ED5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05C25C-CC20-1A22-5137-5525E076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E7BFD5-E2D6-3C43-84E7-1F57786E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87FE6D-8207-88A5-2AD5-D0B05B8B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7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3B9C87-616C-CB0E-C508-731DF19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F4E67E-AA8A-F527-3971-0AC8090C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A71625-AB7F-FC42-13A1-D758A22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2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2E928-8BBD-9C33-D1F0-A0F41C1E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F5B0A-F287-8AC3-7B2A-ED48F29F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82257F-A5F1-6C74-CF8B-B04D3207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88F57-5821-B577-3CBB-3EFA193F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070397-462B-B16B-47FA-679F582B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B031C1-A442-94BE-981E-AB0CCE7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3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1B0F3-050D-2097-5008-7FFC642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18A5DA-DF4C-B2C1-F94F-D3137CD4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7CD82-C923-AC67-8E32-CD08CC73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CD416-BDB7-AD4E-BB7E-888EC8F5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98A3B-969C-E19F-8CB3-76B4AC70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9FCA0-E70D-AAD2-E6F9-00951757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7D05E5-6F2D-CCF7-E769-CB1D0DDB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2B6379-41DB-6E00-1AFE-5EE16B55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D7228-4155-9C76-330E-99F138E0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46A1B-3DE0-9020-C411-60B210C6E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D2AE6F-D1F8-CB2C-E78D-2F338C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01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introduzi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add---adda-l-w-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introduzi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sub-l-w-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muls---mulu--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introduzi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introduzi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19D4A8CF-1EF0-0B31-894C-97C502A3899C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7310120" y="503704"/>
            <a:ext cx="403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M68K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06789E1-C3DB-AECE-979B-73CBD9E94315}"/>
              </a:ext>
            </a:extLst>
          </p:cNvPr>
          <p:cNvSpPr/>
          <p:nvPr/>
        </p:nvSpPr>
        <p:spPr>
          <a:xfrm>
            <a:off x="0" y="940863"/>
            <a:ext cx="6461760" cy="5917137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C5E9D8A-4EEF-3D35-A107-83047BCBD2A3}"/>
              </a:ext>
            </a:extLst>
          </p:cNvPr>
          <p:cNvSpPr/>
          <p:nvPr/>
        </p:nvSpPr>
        <p:spPr>
          <a:xfrm>
            <a:off x="5730240" y="2651761"/>
            <a:ext cx="6461760" cy="4206240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5A5078E7-DC4E-4B07-96A3-60589F90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3316177"/>
            <a:ext cx="2600960" cy="2600960"/>
          </a:xfrm>
          <a:prstGeom prst="round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7A6ACA-B42A-A981-BC59-E0FFCEC6CCA4}"/>
              </a:ext>
            </a:extLst>
          </p:cNvPr>
          <p:cNvSpPr txBox="1"/>
          <p:nvPr/>
        </p:nvSpPr>
        <p:spPr>
          <a:xfrm>
            <a:off x="6629400" y="598496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Editor m69k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D592B3-5D24-DB92-0A27-18565FEDFB1E}"/>
              </a:ext>
            </a:extLst>
          </p:cNvPr>
          <p:cNvSpPr txBox="1"/>
          <p:nvPr/>
        </p:nvSpPr>
        <p:spPr>
          <a:xfrm>
            <a:off x="9799320" y="6024879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mic Sans MS" panose="030F0702030302020204" pitchFamily="66" charset="0"/>
              </a:rPr>
              <a:t>Github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questa lezione</a:t>
            </a:r>
          </a:p>
        </p:txBody>
      </p:sp>
      <p:pic>
        <p:nvPicPr>
          <p:cNvPr id="14" name="Immagine 13" descr="Immagine che contiene schermata, Elementi grafici, grafica, design&#10;&#10;Descrizione generata automaticamente">
            <a:extLst>
              <a:ext uri="{FF2B5EF4-FFF2-40B4-BE49-F238E27FC236}">
                <a16:creationId xmlns:a16="http://schemas.microsoft.com/office/drawing/2014/main" id="{2ACC21D0-34AB-9935-CA45-E26734354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60" y="3316177"/>
            <a:ext cx="2600960" cy="2600960"/>
          </a:xfrm>
          <a:prstGeom prst="round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E737F9-C537-9C11-8E06-98C643709B63}"/>
              </a:ext>
            </a:extLst>
          </p:cNvPr>
          <p:cNvSpPr txBox="1"/>
          <p:nvPr/>
        </p:nvSpPr>
        <p:spPr>
          <a:xfrm>
            <a:off x="1285336" y="1673525"/>
            <a:ext cx="244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Introduzione con linguaggi compilati e cosa è m69k</a:t>
            </a:r>
          </a:p>
        </p:txBody>
      </p:sp>
    </p:spTree>
    <p:extLst>
      <p:ext uri="{BB962C8B-B14F-4D97-AF65-F5344CB8AC3E}">
        <p14:creationId xmlns:p14="http://schemas.microsoft.com/office/powerpoint/2010/main" val="24162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REGISTRI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8306-C653-71BE-3067-BFE80CB6F735}"/>
              </a:ext>
            </a:extLst>
          </p:cNvPr>
          <p:cNvSpPr txBox="1"/>
          <p:nvPr/>
        </p:nvSpPr>
        <p:spPr>
          <a:xfrm>
            <a:off x="2986883" y="1535499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Conoscete le </a:t>
            </a:r>
            <a:r>
              <a:rPr lang="it-IT" b="1" dirty="0">
                <a:solidFill>
                  <a:srgbClr val="FF0074"/>
                </a:solidFill>
                <a:latin typeface="Comic Sans MS" panose="030F0702030302020204" pitchFamily="66" charset="0"/>
              </a:rPr>
              <a:t>variabili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?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Bene, in m68k esistono, sono di un </a:t>
            </a:r>
            <a:r>
              <a:rPr lang="it-IT" u="sng" dirty="0">
                <a:solidFill>
                  <a:schemeClr val="bg1"/>
                </a:solidFill>
                <a:latin typeface="Comic Sans MS" panose="030F0702030302020204" pitchFamily="66" charset="0"/>
              </a:rPr>
              <a:t>numero limitato 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e si chiamano </a:t>
            </a:r>
            <a:r>
              <a:rPr lang="it-IT" b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E7BA32-FB22-C422-6A5D-FA7C9604D43D}"/>
              </a:ext>
            </a:extLst>
          </p:cNvPr>
          <p:cNvSpPr txBox="1"/>
          <p:nvPr/>
        </p:nvSpPr>
        <p:spPr>
          <a:xfrm>
            <a:off x="3314891" y="4847066"/>
            <a:ext cx="505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Noi useremo solo i registri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data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, che sono quelli che iniziano con la lettera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d</a:t>
            </a:r>
            <a:endParaRPr lang="it-IT" b="1" dirty="0">
              <a:solidFill>
                <a:srgbClr val="FF0074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7" name="Immagine 16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ABABBD0B-4BA1-0CD3-0530-1C0A08EA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83" y="2803883"/>
            <a:ext cx="5881072" cy="17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MOVE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8306-C653-71BE-3067-BFE80CB6F735}"/>
              </a:ext>
            </a:extLst>
          </p:cNvPr>
          <p:cNvSpPr txBox="1"/>
          <p:nvPr/>
        </p:nvSpPr>
        <p:spPr>
          <a:xfrm>
            <a:off x="3046093" y="1391057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u="sng" dirty="0">
                <a:solidFill>
                  <a:srgbClr val="FF0074"/>
                </a:solidFill>
                <a:latin typeface="Comic Sans MS" panose="030F0702030302020204" pitchFamily="66" charset="0"/>
              </a:rPr>
              <a:t>Copia</a:t>
            </a:r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 il contenuto del primo operando nel secondo operando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4363352-9716-C1FF-4912-49C599232089}"/>
              </a:ext>
            </a:extLst>
          </p:cNvPr>
          <p:cNvSpPr/>
          <p:nvPr/>
        </p:nvSpPr>
        <p:spPr>
          <a:xfrm>
            <a:off x="496019" y="296742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E7BA32-FB22-C422-6A5D-FA7C9604D43D}"/>
              </a:ext>
            </a:extLst>
          </p:cNvPr>
          <p:cNvSpPr txBox="1"/>
          <p:nvPr/>
        </p:nvSpPr>
        <p:spPr>
          <a:xfrm>
            <a:off x="660828" y="3062400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move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move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#100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2CD1B9-D69E-2C38-7F44-5954A3B75573}"/>
              </a:ext>
            </a:extLst>
          </p:cNvPr>
          <p:cNvSpPr txBox="1"/>
          <p:nvPr/>
        </p:nvSpPr>
        <p:spPr>
          <a:xfrm>
            <a:off x="5719310" y="3200899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Mettiamo il numero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E295529-7769-6A3A-08D4-2E4007D2411F}"/>
              </a:ext>
            </a:extLst>
          </p:cNvPr>
          <p:cNvSpPr/>
          <p:nvPr/>
        </p:nvSpPr>
        <p:spPr>
          <a:xfrm rot="10800000" flipV="1">
            <a:off x="2714445" y="2333348"/>
            <a:ext cx="6763108" cy="420727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589569-F1CD-B42E-E93D-9E759CF6B72B}"/>
              </a:ext>
            </a:extLst>
          </p:cNvPr>
          <p:cNvSpPr txBox="1"/>
          <p:nvPr/>
        </p:nvSpPr>
        <p:spPr>
          <a:xfrm>
            <a:off x="3328093" y="2359045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primo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3E4E270-3D51-D8A8-8D49-18F57867D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93" y="2435983"/>
            <a:ext cx="472456" cy="26457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D1CC4F3-7C9A-8CBF-0388-5956A9D642B2}"/>
              </a:ext>
            </a:extLst>
          </p:cNvPr>
          <p:cNvSpPr txBox="1"/>
          <p:nvPr/>
        </p:nvSpPr>
        <p:spPr>
          <a:xfrm>
            <a:off x="6652139" y="2357535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E22F432E-E9D5-B645-C164-577FF1532933}"/>
              </a:ext>
            </a:extLst>
          </p:cNvPr>
          <p:cNvSpPr/>
          <p:nvPr/>
        </p:nvSpPr>
        <p:spPr>
          <a:xfrm>
            <a:off x="496019" y="441911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379737-F7F7-0D22-E2BE-E392C30FA402}"/>
              </a:ext>
            </a:extLst>
          </p:cNvPr>
          <p:cNvSpPr txBox="1"/>
          <p:nvPr/>
        </p:nvSpPr>
        <p:spPr>
          <a:xfrm>
            <a:off x="657952" y="4582123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move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move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9FA9346-9880-A94A-576B-033D3DC35785}"/>
              </a:ext>
            </a:extLst>
          </p:cNvPr>
          <p:cNvSpPr txBox="1"/>
          <p:nvPr/>
        </p:nvSpPr>
        <p:spPr>
          <a:xfrm>
            <a:off x="5634545" y="4560680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Copiamo il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contenuto del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79D4F82-BFB8-5536-9BC2-29D7188241F1}"/>
              </a:ext>
            </a:extLst>
          </p:cNvPr>
          <p:cNvSpPr txBox="1"/>
          <p:nvPr/>
        </p:nvSpPr>
        <p:spPr>
          <a:xfrm>
            <a:off x="3777623" y="20921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Da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CE01E4A-01F3-506A-7587-D9259EA427B0}"/>
              </a:ext>
            </a:extLst>
          </p:cNvPr>
          <p:cNvSpPr txBox="1"/>
          <p:nvPr/>
        </p:nvSpPr>
        <p:spPr>
          <a:xfrm>
            <a:off x="7406468" y="21456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1F484DF2-457D-58D2-92A2-C95713AE5FDA}"/>
              </a:ext>
            </a:extLst>
          </p:cNvPr>
          <p:cNvSpPr/>
          <p:nvPr/>
        </p:nvSpPr>
        <p:spPr>
          <a:xfrm rot="10800000" flipV="1">
            <a:off x="2714445" y="5798105"/>
            <a:ext cx="6763108" cy="420727"/>
          </a:xfrm>
          <a:prstGeom prst="roundRect">
            <a:avLst/>
          </a:prstGeom>
          <a:solidFill>
            <a:srgbClr val="283049"/>
          </a:solidFill>
          <a:ln>
            <a:solidFill>
              <a:srgbClr val="FF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54F5A3-4A8A-51B6-AFFE-17164992DCD5}"/>
              </a:ext>
            </a:extLst>
          </p:cNvPr>
          <p:cNvSpPr txBox="1"/>
          <p:nvPr/>
        </p:nvSpPr>
        <p:spPr>
          <a:xfrm>
            <a:off x="3507548" y="5820954"/>
            <a:ext cx="52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rgbClr val="00B050"/>
                </a:solidFill>
              </a:rPr>
              <a:t>secondo operando </a:t>
            </a:r>
            <a:r>
              <a:rPr lang="it-IT" dirty="0">
                <a:solidFill>
                  <a:schemeClr val="bg1"/>
                </a:solidFill>
              </a:rPr>
              <a:t>non può essere </a:t>
            </a:r>
            <a:r>
              <a:rPr lang="it-IT" u="sng" dirty="0">
                <a:solidFill>
                  <a:srgbClr val="FF0074"/>
                </a:solidFill>
              </a:rPr>
              <a:t>mai</a:t>
            </a:r>
            <a:r>
              <a:rPr lang="it-IT" dirty="0">
                <a:solidFill>
                  <a:schemeClr val="bg1"/>
                </a:solidFill>
              </a:rPr>
              <a:t> un numero</a:t>
            </a:r>
          </a:p>
        </p:txBody>
      </p:sp>
    </p:spTree>
    <p:extLst>
      <p:ext uri="{BB962C8B-B14F-4D97-AF65-F5344CB8AC3E}">
        <p14:creationId xmlns:p14="http://schemas.microsoft.com/office/powerpoint/2010/main" val="50786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ADD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B5EC8D-8E70-D0D4-68B1-DB258AD1A6E4}"/>
              </a:ext>
            </a:extLst>
          </p:cNvPr>
          <p:cNvSpPr txBox="1"/>
          <p:nvPr/>
        </p:nvSpPr>
        <p:spPr>
          <a:xfrm>
            <a:off x="3046093" y="1391057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Effettua la somma di due valori e salva il risultato nel secondo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02AA516-DC98-6CE2-BFC3-382473B9DEC0}"/>
              </a:ext>
            </a:extLst>
          </p:cNvPr>
          <p:cNvSpPr/>
          <p:nvPr/>
        </p:nvSpPr>
        <p:spPr>
          <a:xfrm rot="10800000" flipV="1">
            <a:off x="2714445" y="2333348"/>
            <a:ext cx="6763108" cy="420727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641843-9169-84DA-A818-77088F55B39E}"/>
              </a:ext>
            </a:extLst>
          </p:cNvPr>
          <p:cNvSpPr txBox="1"/>
          <p:nvPr/>
        </p:nvSpPr>
        <p:spPr>
          <a:xfrm>
            <a:off x="2947018" y="2349433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primo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518EDAD-35FD-D9B8-DDC8-8D3D32ED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94" y="2438103"/>
            <a:ext cx="472456" cy="26457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7B97F4-7B19-CF9C-B08A-A854AAC74950}"/>
              </a:ext>
            </a:extLst>
          </p:cNvPr>
          <p:cNvSpPr txBox="1"/>
          <p:nvPr/>
        </p:nvSpPr>
        <p:spPr>
          <a:xfrm>
            <a:off x="4925710" y="2349433"/>
            <a:ext cx="14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558126-01A9-2A4C-2C49-71C777F20267}"/>
              </a:ext>
            </a:extLst>
          </p:cNvPr>
          <p:cNvSpPr txBox="1"/>
          <p:nvPr/>
        </p:nvSpPr>
        <p:spPr>
          <a:xfrm>
            <a:off x="7240327" y="2352222"/>
            <a:ext cx="22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03FD11-5FB9-A6E6-09BC-53065821C9B6}"/>
              </a:ext>
            </a:extLst>
          </p:cNvPr>
          <p:cNvSpPr txBox="1"/>
          <p:nvPr/>
        </p:nvSpPr>
        <p:spPr>
          <a:xfrm>
            <a:off x="6253243" y="2153449"/>
            <a:ext cx="12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Risultato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EB79B55F-DD0C-BEBB-5AA1-4E6717402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17" y="2380931"/>
            <a:ext cx="325560" cy="32556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E82439F-0A26-59C2-909B-A5B5BE0233C2}"/>
              </a:ext>
            </a:extLst>
          </p:cNvPr>
          <p:cNvSpPr/>
          <p:nvPr/>
        </p:nvSpPr>
        <p:spPr>
          <a:xfrm>
            <a:off x="496019" y="296742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7ABFD37-596A-D028-BF2E-703CC824A66F}"/>
              </a:ext>
            </a:extLst>
          </p:cNvPr>
          <p:cNvSpPr txBox="1"/>
          <p:nvPr/>
        </p:nvSpPr>
        <p:spPr>
          <a:xfrm>
            <a:off x="660828" y="3062400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#100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0090EF-8640-6367-4F41-A648EDD542D1}"/>
              </a:ext>
            </a:extLst>
          </p:cNvPr>
          <p:cNvSpPr txBox="1"/>
          <p:nvPr/>
        </p:nvSpPr>
        <p:spPr>
          <a:xfrm>
            <a:off x="5719310" y="3200899"/>
            <a:ext cx="6099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Sommiamo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con il contenuto di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  <a:p>
            <a:pPr algn="ctr"/>
            <a:endParaRPr lang="it-IT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3CCC183-88EB-2366-2D32-A720A1422CF8}"/>
              </a:ext>
            </a:extLst>
          </p:cNvPr>
          <p:cNvSpPr/>
          <p:nvPr/>
        </p:nvSpPr>
        <p:spPr>
          <a:xfrm>
            <a:off x="496019" y="441911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BBB3165-199A-5165-016B-1D9FD590972E}"/>
              </a:ext>
            </a:extLst>
          </p:cNvPr>
          <p:cNvSpPr txBox="1"/>
          <p:nvPr/>
        </p:nvSpPr>
        <p:spPr>
          <a:xfrm>
            <a:off x="657952" y="4582123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1170B63-232E-F183-8E88-35D702668858}"/>
              </a:ext>
            </a:extLst>
          </p:cNvPr>
          <p:cNvSpPr txBox="1"/>
          <p:nvPr/>
        </p:nvSpPr>
        <p:spPr>
          <a:xfrm>
            <a:off x="5634545" y="4560680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Sommiamo i contenuti dei due registri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9D928FF-9F3E-8C14-DD94-118304FD47FB}"/>
              </a:ext>
            </a:extLst>
          </p:cNvPr>
          <p:cNvSpPr/>
          <p:nvPr/>
        </p:nvSpPr>
        <p:spPr>
          <a:xfrm rot="10800000" flipV="1">
            <a:off x="2714445" y="5798105"/>
            <a:ext cx="6763108" cy="420727"/>
          </a:xfrm>
          <a:prstGeom prst="roundRect">
            <a:avLst/>
          </a:prstGeom>
          <a:solidFill>
            <a:srgbClr val="283049"/>
          </a:solidFill>
          <a:ln>
            <a:solidFill>
              <a:srgbClr val="FF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70E2437-830B-03C0-4C36-7F47CD588B57}"/>
              </a:ext>
            </a:extLst>
          </p:cNvPr>
          <p:cNvSpPr txBox="1"/>
          <p:nvPr/>
        </p:nvSpPr>
        <p:spPr>
          <a:xfrm>
            <a:off x="3507548" y="5820954"/>
            <a:ext cx="52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rgbClr val="00B050"/>
                </a:solidFill>
              </a:rPr>
              <a:t>secondo operando </a:t>
            </a:r>
            <a:r>
              <a:rPr lang="it-IT" dirty="0">
                <a:solidFill>
                  <a:schemeClr val="bg1"/>
                </a:solidFill>
              </a:rPr>
              <a:t>non può essere </a:t>
            </a:r>
            <a:r>
              <a:rPr lang="it-IT" u="sng" dirty="0">
                <a:solidFill>
                  <a:srgbClr val="FF0074"/>
                </a:solidFill>
              </a:rPr>
              <a:t>mai</a:t>
            </a:r>
            <a:r>
              <a:rPr lang="it-IT" dirty="0">
                <a:solidFill>
                  <a:schemeClr val="bg1"/>
                </a:solidFill>
              </a:rPr>
              <a:t> un numero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35CF8B4-8C55-D242-CC09-1E0D0949CC45}"/>
              </a:ext>
            </a:extLst>
          </p:cNvPr>
          <p:cNvSpPr txBox="1"/>
          <p:nvPr/>
        </p:nvSpPr>
        <p:spPr>
          <a:xfrm>
            <a:off x="4265308" y="3577107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+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2E9657-D781-0E90-2764-7E029861E687}"/>
              </a:ext>
            </a:extLst>
          </p:cNvPr>
          <p:cNvSpPr txBox="1"/>
          <p:nvPr/>
        </p:nvSpPr>
        <p:spPr>
          <a:xfrm>
            <a:off x="4265308" y="5098236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+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</p:spTree>
    <p:extLst>
      <p:ext uri="{BB962C8B-B14F-4D97-AF65-F5344CB8AC3E}">
        <p14:creationId xmlns:p14="http://schemas.microsoft.com/office/powerpoint/2010/main" val="176339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SUB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B5EC8D-8E70-D0D4-68B1-DB258AD1A6E4}"/>
              </a:ext>
            </a:extLst>
          </p:cNvPr>
          <p:cNvSpPr txBox="1"/>
          <p:nvPr/>
        </p:nvSpPr>
        <p:spPr>
          <a:xfrm>
            <a:off x="3046093" y="1391057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Effettua la sottrazione del secondo valore meno il primo e salva il risultato nel secondo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02AA516-DC98-6CE2-BFC3-382473B9DEC0}"/>
              </a:ext>
            </a:extLst>
          </p:cNvPr>
          <p:cNvSpPr/>
          <p:nvPr/>
        </p:nvSpPr>
        <p:spPr>
          <a:xfrm rot="10800000" flipV="1">
            <a:off x="2714445" y="2333348"/>
            <a:ext cx="6763108" cy="420727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641843-9169-84DA-A818-77088F55B39E}"/>
              </a:ext>
            </a:extLst>
          </p:cNvPr>
          <p:cNvSpPr txBox="1"/>
          <p:nvPr/>
        </p:nvSpPr>
        <p:spPr>
          <a:xfrm>
            <a:off x="2947018" y="2349433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518EDAD-35FD-D9B8-DDC8-8D3D32ED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94" y="2438103"/>
            <a:ext cx="472456" cy="26457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7B97F4-7B19-CF9C-B08A-A854AAC74950}"/>
              </a:ext>
            </a:extLst>
          </p:cNvPr>
          <p:cNvSpPr txBox="1"/>
          <p:nvPr/>
        </p:nvSpPr>
        <p:spPr>
          <a:xfrm>
            <a:off x="4925710" y="2349433"/>
            <a:ext cx="14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primo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558126-01A9-2A4C-2C49-71C777F20267}"/>
              </a:ext>
            </a:extLst>
          </p:cNvPr>
          <p:cNvSpPr txBox="1"/>
          <p:nvPr/>
        </p:nvSpPr>
        <p:spPr>
          <a:xfrm>
            <a:off x="7240327" y="2352222"/>
            <a:ext cx="22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03FD11-5FB9-A6E6-09BC-53065821C9B6}"/>
              </a:ext>
            </a:extLst>
          </p:cNvPr>
          <p:cNvSpPr txBox="1"/>
          <p:nvPr/>
        </p:nvSpPr>
        <p:spPr>
          <a:xfrm>
            <a:off x="6253243" y="2153449"/>
            <a:ext cx="12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Risultato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E82439F-0A26-59C2-909B-A5B5BE0233C2}"/>
              </a:ext>
            </a:extLst>
          </p:cNvPr>
          <p:cNvSpPr/>
          <p:nvPr/>
        </p:nvSpPr>
        <p:spPr>
          <a:xfrm>
            <a:off x="496019" y="296742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7ABFD37-596A-D028-BF2E-703CC824A66F}"/>
              </a:ext>
            </a:extLst>
          </p:cNvPr>
          <p:cNvSpPr txBox="1"/>
          <p:nvPr/>
        </p:nvSpPr>
        <p:spPr>
          <a:xfrm>
            <a:off x="660828" y="3062400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sub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#100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0090EF-8640-6367-4F41-A648EDD542D1}"/>
              </a:ext>
            </a:extLst>
          </p:cNvPr>
          <p:cNvSpPr txBox="1"/>
          <p:nvPr/>
        </p:nvSpPr>
        <p:spPr>
          <a:xfrm>
            <a:off x="5719310" y="3200899"/>
            <a:ext cx="6099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Sottraiamo il contenuto di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con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  <a:p>
            <a:pPr algn="ctr"/>
            <a:endParaRPr lang="it-IT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3CCC183-88EB-2366-2D32-A720A1422CF8}"/>
              </a:ext>
            </a:extLst>
          </p:cNvPr>
          <p:cNvSpPr/>
          <p:nvPr/>
        </p:nvSpPr>
        <p:spPr>
          <a:xfrm>
            <a:off x="496019" y="441911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BBB3165-199A-5165-016B-1D9FD590972E}"/>
              </a:ext>
            </a:extLst>
          </p:cNvPr>
          <p:cNvSpPr txBox="1"/>
          <p:nvPr/>
        </p:nvSpPr>
        <p:spPr>
          <a:xfrm>
            <a:off x="657952" y="4582123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sub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1170B63-232E-F183-8E88-35D702668858}"/>
              </a:ext>
            </a:extLst>
          </p:cNvPr>
          <p:cNvSpPr txBox="1"/>
          <p:nvPr/>
        </p:nvSpPr>
        <p:spPr>
          <a:xfrm>
            <a:off x="5634545" y="4560680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Sottraiamo i contenuti dei due registri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9D928FF-9F3E-8C14-DD94-118304FD47FB}"/>
              </a:ext>
            </a:extLst>
          </p:cNvPr>
          <p:cNvSpPr/>
          <p:nvPr/>
        </p:nvSpPr>
        <p:spPr>
          <a:xfrm rot="10800000" flipV="1">
            <a:off x="2714445" y="5798105"/>
            <a:ext cx="6763108" cy="420727"/>
          </a:xfrm>
          <a:prstGeom prst="roundRect">
            <a:avLst/>
          </a:prstGeom>
          <a:solidFill>
            <a:srgbClr val="283049"/>
          </a:solidFill>
          <a:ln>
            <a:solidFill>
              <a:srgbClr val="FF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70E2437-830B-03C0-4C36-7F47CD588B57}"/>
              </a:ext>
            </a:extLst>
          </p:cNvPr>
          <p:cNvSpPr txBox="1"/>
          <p:nvPr/>
        </p:nvSpPr>
        <p:spPr>
          <a:xfrm>
            <a:off x="3507548" y="5820954"/>
            <a:ext cx="52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rgbClr val="00B050"/>
                </a:solidFill>
              </a:rPr>
              <a:t>secondo operando </a:t>
            </a:r>
            <a:r>
              <a:rPr lang="it-IT" dirty="0">
                <a:solidFill>
                  <a:schemeClr val="bg1"/>
                </a:solidFill>
              </a:rPr>
              <a:t>non può essere </a:t>
            </a:r>
            <a:r>
              <a:rPr lang="it-IT" u="sng" dirty="0">
                <a:solidFill>
                  <a:srgbClr val="FF0074"/>
                </a:solidFill>
              </a:rPr>
              <a:t>mai</a:t>
            </a:r>
            <a:r>
              <a:rPr lang="it-IT" dirty="0">
                <a:solidFill>
                  <a:schemeClr val="bg1"/>
                </a:solidFill>
              </a:rPr>
              <a:t> un numero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35CF8B4-8C55-D242-CC09-1E0D0949CC45}"/>
              </a:ext>
            </a:extLst>
          </p:cNvPr>
          <p:cNvSpPr txBox="1"/>
          <p:nvPr/>
        </p:nvSpPr>
        <p:spPr>
          <a:xfrm>
            <a:off x="4265308" y="3577107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-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2E9657-D781-0E90-2764-7E029861E687}"/>
              </a:ext>
            </a:extLst>
          </p:cNvPr>
          <p:cNvSpPr txBox="1"/>
          <p:nvPr/>
        </p:nvSpPr>
        <p:spPr>
          <a:xfrm>
            <a:off x="4265308" y="5098236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–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34E9BE6-4F83-C5A4-6427-BF67D38BB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41" y="2506171"/>
            <a:ext cx="433180" cy="1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MULS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B5EC8D-8E70-D0D4-68B1-DB258AD1A6E4}"/>
              </a:ext>
            </a:extLst>
          </p:cNvPr>
          <p:cNvSpPr txBox="1"/>
          <p:nvPr/>
        </p:nvSpPr>
        <p:spPr>
          <a:xfrm>
            <a:off x="2971376" y="1348782"/>
            <a:ext cx="656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Moltiplica il secondo registro per il primo valore/registro e salva il risultato nel secondo registro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02AA516-DC98-6CE2-BFC3-382473B9DEC0}"/>
              </a:ext>
            </a:extLst>
          </p:cNvPr>
          <p:cNvSpPr/>
          <p:nvPr/>
        </p:nvSpPr>
        <p:spPr>
          <a:xfrm rot="10800000" flipV="1">
            <a:off x="2714445" y="2333348"/>
            <a:ext cx="6763108" cy="420727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641843-9169-84DA-A818-77088F55B39E}"/>
              </a:ext>
            </a:extLst>
          </p:cNvPr>
          <p:cNvSpPr txBox="1"/>
          <p:nvPr/>
        </p:nvSpPr>
        <p:spPr>
          <a:xfrm>
            <a:off x="2947018" y="2349433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518EDAD-35FD-D9B8-DDC8-8D3D32ED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22" y="2438103"/>
            <a:ext cx="472456" cy="26457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7B97F4-7B19-CF9C-B08A-A854AAC74950}"/>
              </a:ext>
            </a:extLst>
          </p:cNvPr>
          <p:cNvSpPr txBox="1"/>
          <p:nvPr/>
        </p:nvSpPr>
        <p:spPr>
          <a:xfrm>
            <a:off x="4925710" y="2349433"/>
            <a:ext cx="14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primo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558126-01A9-2A4C-2C49-71C777F20267}"/>
              </a:ext>
            </a:extLst>
          </p:cNvPr>
          <p:cNvSpPr txBox="1"/>
          <p:nvPr/>
        </p:nvSpPr>
        <p:spPr>
          <a:xfrm>
            <a:off x="7240327" y="2352222"/>
            <a:ext cx="22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03FD11-5FB9-A6E6-09BC-53065821C9B6}"/>
              </a:ext>
            </a:extLst>
          </p:cNvPr>
          <p:cNvSpPr txBox="1"/>
          <p:nvPr/>
        </p:nvSpPr>
        <p:spPr>
          <a:xfrm>
            <a:off x="6148960" y="2153343"/>
            <a:ext cx="12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Risultato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E82439F-0A26-59C2-909B-A5B5BE0233C2}"/>
              </a:ext>
            </a:extLst>
          </p:cNvPr>
          <p:cNvSpPr/>
          <p:nvPr/>
        </p:nvSpPr>
        <p:spPr>
          <a:xfrm>
            <a:off x="496019" y="296742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7ABFD37-596A-D028-BF2E-703CC824A66F}"/>
              </a:ext>
            </a:extLst>
          </p:cNvPr>
          <p:cNvSpPr txBox="1"/>
          <p:nvPr/>
        </p:nvSpPr>
        <p:spPr>
          <a:xfrm>
            <a:off x="660828" y="3062400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muls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muls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#100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0090EF-8640-6367-4F41-A648EDD542D1}"/>
              </a:ext>
            </a:extLst>
          </p:cNvPr>
          <p:cNvSpPr txBox="1"/>
          <p:nvPr/>
        </p:nvSpPr>
        <p:spPr>
          <a:xfrm>
            <a:off x="5719310" y="3200899"/>
            <a:ext cx="6099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Moltiplichiamo il contenuto di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con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  <a:p>
            <a:pPr algn="ctr"/>
            <a:endParaRPr lang="it-IT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3CCC183-88EB-2366-2D32-A720A1422CF8}"/>
              </a:ext>
            </a:extLst>
          </p:cNvPr>
          <p:cNvSpPr/>
          <p:nvPr/>
        </p:nvSpPr>
        <p:spPr>
          <a:xfrm>
            <a:off x="496019" y="441911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BBB3165-199A-5165-016B-1D9FD590972E}"/>
              </a:ext>
            </a:extLst>
          </p:cNvPr>
          <p:cNvSpPr txBox="1"/>
          <p:nvPr/>
        </p:nvSpPr>
        <p:spPr>
          <a:xfrm>
            <a:off x="657952" y="4582123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muls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muls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1170B63-232E-F183-8E88-35D702668858}"/>
              </a:ext>
            </a:extLst>
          </p:cNvPr>
          <p:cNvSpPr txBox="1"/>
          <p:nvPr/>
        </p:nvSpPr>
        <p:spPr>
          <a:xfrm>
            <a:off x="5634545" y="4560680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Moltiplichiamo i contenuti dei due registri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9D928FF-9F3E-8C14-DD94-118304FD47FB}"/>
              </a:ext>
            </a:extLst>
          </p:cNvPr>
          <p:cNvSpPr/>
          <p:nvPr/>
        </p:nvSpPr>
        <p:spPr>
          <a:xfrm rot="10800000" flipV="1">
            <a:off x="2714445" y="5798105"/>
            <a:ext cx="6763108" cy="420727"/>
          </a:xfrm>
          <a:prstGeom prst="roundRect">
            <a:avLst/>
          </a:prstGeom>
          <a:solidFill>
            <a:srgbClr val="283049"/>
          </a:solidFill>
          <a:ln>
            <a:solidFill>
              <a:srgbClr val="FF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70E2437-830B-03C0-4C36-7F47CD588B57}"/>
              </a:ext>
            </a:extLst>
          </p:cNvPr>
          <p:cNvSpPr txBox="1"/>
          <p:nvPr/>
        </p:nvSpPr>
        <p:spPr>
          <a:xfrm>
            <a:off x="3507548" y="5820954"/>
            <a:ext cx="52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rgbClr val="00B050"/>
                </a:solidFill>
              </a:rPr>
              <a:t>secondo operando </a:t>
            </a:r>
            <a:r>
              <a:rPr lang="it-IT" dirty="0">
                <a:solidFill>
                  <a:schemeClr val="bg1"/>
                </a:solidFill>
              </a:rPr>
              <a:t>non può essere </a:t>
            </a:r>
            <a:r>
              <a:rPr lang="it-IT" u="sng" dirty="0">
                <a:solidFill>
                  <a:srgbClr val="FF0074"/>
                </a:solidFill>
              </a:rPr>
              <a:t>mai</a:t>
            </a:r>
            <a:r>
              <a:rPr lang="it-IT" dirty="0">
                <a:solidFill>
                  <a:schemeClr val="bg1"/>
                </a:solidFill>
              </a:rPr>
              <a:t> un numero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35CF8B4-8C55-D242-CC09-1E0D0949CC45}"/>
              </a:ext>
            </a:extLst>
          </p:cNvPr>
          <p:cNvSpPr txBox="1"/>
          <p:nvPr/>
        </p:nvSpPr>
        <p:spPr>
          <a:xfrm>
            <a:off x="4265308" y="3577107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*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2E9657-D781-0E90-2764-7E029861E687}"/>
              </a:ext>
            </a:extLst>
          </p:cNvPr>
          <p:cNvSpPr txBox="1"/>
          <p:nvPr/>
        </p:nvSpPr>
        <p:spPr>
          <a:xfrm>
            <a:off x="4265308" y="5098236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*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1C37D37-35D2-9E50-9EBE-C1EC8A48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05" y="2395197"/>
            <a:ext cx="301970" cy="3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TITOLO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2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NO MOD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B5EC8D-8E70-D0D4-68B1-DB258AD1A6E4}"/>
              </a:ext>
            </a:extLst>
          </p:cNvPr>
          <p:cNvSpPr txBox="1"/>
          <p:nvPr/>
        </p:nvSpPr>
        <p:spPr>
          <a:xfrm>
            <a:off x="3046093" y="1391057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Effettua la somma di due valori e salva il risultato nel secondo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02AA516-DC98-6CE2-BFC3-382473B9DEC0}"/>
              </a:ext>
            </a:extLst>
          </p:cNvPr>
          <p:cNvSpPr/>
          <p:nvPr/>
        </p:nvSpPr>
        <p:spPr>
          <a:xfrm rot="10800000" flipV="1">
            <a:off x="2714445" y="2333348"/>
            <a:ext cx="6763108" cy="420727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641843-9169-84DA-A818-77088F55B39E}"/>
              </a:ext>
            </a:extLst>
          </p:cNvPr>
          <p:cNvSpPr txBox="1"/>
          <p:nvPr/>
        </p:nvSpPr>
        <p:spPr>
          <a:xfrm>
            <a:off x="2947018" y="2349433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primo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518EDAD-35FD-D9B8-DDC8-8D3D32ED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94" y="2438103"/>
            <a:ext cx="472456" cy="26457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7B97F4-7B19-CF9C-B08A-A854AAC74950}"/>
              </a:ext>
            </a:extLst>
          </p:cNvPr>
          <p:cNvSpPr txBox="1"/>
          <p:nvPr/>
        </p:nvSpPr>
        <p:spPr>
          <a:xfrm>
            <a:off x="4925710" y="2349433"/>
            <a:ext cx="14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558126-01A9-2A4C-2C49-71C777F20267}"/>
              </a:ext>
            </a:extLst>
          </p:cNvPr>
          <p:cNvSpPr txBox="1"/>
          <p:nvPr/>
        </p:nvSpPr>
        <p:spPr>
          <a:xfrm>
            <a:off x="7240327" y="2352222"/>
            <a:ext cx="22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03FD11-5FB9-A6E6-09BC-53065821C9B6}"/>
              </a:ext>
            </a:extLst>
          </p:cNvPr>
          <p:cNvSpPr txBox="1"/>
          <p:nvPr/>
        </p:nvSpPr>
        <p:spPr>
          <a:xfrm>
            <a:off x="6253243" y="2153449"/>
            <a:ext cx="12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Risultato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EB79B55F-DD0C-BEBB-5AA1-4E6717402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17" y="2380931"/>
            <a:ext cx="325560" cy="32556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E82439F-0A26-59C2-909B-A5B5BE0233C2}"/>
              </a:ext>
            </a:extLst>
          </p:cNvPr>
          <p:cNvSpPr/>
          <p:nvPr/>
        </p:nvSpPr>
        <p:spPr>
          <a:xfrm>
            <a:off x="496019" y="296742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7ABFD37-596A-D028-BF2E-703CC824A66F}"/>
              </a:ext>
            </a:extLst>
          </p:cNvPr>
          <p:cNvSpPr txBox="1"/>
          <p:nvPr/>
        </p:nvSpPr>
        <p:spPr>
          <a:xfrm>
            <a:off x="660828" y="3062400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#100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0090EF-8640-6367-4F41-A648EDD542D1}"/>
              </a:ext>
            </a:extLst>
          </p:cNvPr>
          <p:cNvSpPr txBox="1"/>
          <p:nvPr/>
        </p:nvSpPr>
        <p:spPr>
          <a:xfrm>
            <a:off x="5719310" y="3200899"/>
            <a:ext cx="6099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Sommiamo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con il contenuto di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  <a:p>
            <a:pPr algn="ctr"/>
            <a:endParaRPr lang="it-IT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3CCC183-88EB-2366-2D32-A720A1422CF8}"/>
              </a:ext>
            </a:extLst>
          </p:cNvPr>
          <p:cNvSpPr/>
          <p:nvPr/>
        </p:nvSpPr>
        <p:spPr>
          <a:xfrm>
            <a:off x="496019" y="441911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BBB3165-199A-5165-016B-1D9FD590972E}"/>
              </a:ext>
            </a:extLst>
          </p:cNvPr>
          <p:cNvSpPr txBox="1"/>
          <p:nvPr/>
        </p:nvSpPr>
        <p:spPr>
          <a:xfrm>
            <a:off x="657952" y="4582123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1170B63-232E-F183-8E88-35D702668858}"/>
              </a:ext>
            </a:extLst>
          </p:cNvPr>
          <p:cNvSpPr txBox="1"/>
          <p:nvPr/>
        </p:nvSpPr>
        <p:spPr>
          <a:xfrm>
            <a:off x="5634545" y="4560680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Sommiamo i contenuti dei due registri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9D928FF-9F3E-8C14-DD94-118304FD47FB}"/>
              </a:ext>
            </a:extLst>
          </p:cNvPr>
          <p:cNvSpPr/>
          <p:nvPr/>
        </p:nvSpPr>
        <p:spPr>
          <a:xfrm rot="10800000" flipV="1">
            <a:off x="2714445" y="5798105"/>
            <a:ext cx="6763108" cy="420727"/>
          </a:xfrm>
          <a:prstGeom prst="roundRect">
            <a:avLst/>
          </a:prstGeom>
          <a:solidFill>
            <a:srgbClr val="283049"/>
          </a:solidFill>
          <a:ln>
            <a:solidFill>
              <a:srgbClr val="FF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70E2437-830B-03C0-4C36-7F47CD588B57}"/>
              </a:ext>
            </a:extLst>
          </p:cNvPr>
          <p:cNvSpPr txBox="1"/>
          <p:nvPr/>
        </p:nvSpPr>
        <p:spPr>
          <a:xfrm>
            <a:off x="3507548" y="5820954"/>
            <a:ext cx="52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rgbClr val="00B050"/>
                </a:solidFill>
              </a:rPr>
              <a:t>secondo operando </a:t>
            </a:r>
            <a:r>
              <a:rPr lang="it-IT" dirty="0">
                <a:solidFill>
                  <a:schemeClr val="bg1"/>
                </a:solidFill>
              </a:rPr>
              <a:t>non può essere </a:t>
            </a:r>
            <a:r>
              <a:rPr lang="it-IT" u="sng" dirty="0">
                <a:solidFill>
                  <a:srgbClr val="FF0074"/>
                </a:solidFill>
              </a:rPr>
              <a:t>mai</a:t>
            </a:r>
            <a:r>
              <a:rPr lang="it-IT" dirty="0">
                <a:solidFill>
                  <a:schemeClr val="bg1"/>
                </a:solidFill>
              </a:rPr>
              <a:t> un numero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35CF8B4-8C55-D242-CC09-1E0D0949CC45}"/>
              </a:ext>
            </a:extLst>
          </p:cNvPr>
          <p:cNvSpPr txBox="1"/>
          <p:nvPr/>
        </p:nvSpPr>
        <p:spPr>
          <a:xfrm>
            <a:off x="4265308" y="3577107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+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2E9657-D781-0E90-2764-7E029861E687}"/>
              </a:ext>
            </a:extLst>
          </p:cNvPr>
          <p:cNvSpPr txBox="1"/>
          <p:nvPr/>
        </p:nvSpPr>
        <p:spPr>
          <a:xfrm>
            <a:off x="4265308" y="5098236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+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C8C4AF-AE86-439F-D48B-F4F63902624B}"/>
              </a:ext>
            </a:extLst>
          </p:cNvPr>
          <p:cNvSpPr txBox="1"/>
          <p:nvPr/>
        </p:nvSpPr>
        <p:spPr>
          <a:xfrm>
            <a:off x="3507548" y="3033570"/>
            <a:ext cx="4791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>
                <a:solidFill>
                  <a:srgbClr val="FF0074"/>
                </a:solidFill>
              </a:rPr>
              <a:t>NO MOD</a:t>
            </a:r>
          </a:p>
        </p:txBody>
      </p:sp>
    </p:spTree>
    <p:extLst>
      <p:ext uri="{BB962C8B-B14F-4D97-AF65-F5344CB8AC3E}">
        <p14:creationId xmlns:p14="http://schemas.microsoft.com/office/powerpoint/2010/main" val="337748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620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-apple-system</vt:lpstr>
      <vt:lpstr>Amasis MT Pro</vt:lpstr>
      <vt:lpstr>Arial</vt:lpstr>
      <vt:lpstr>Calibri</vt:lpstr>
      <vt:lpstr>Calibri Light</vt:lpstr>
      <vt:lpstr>Comic Sans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Paolocci</dc:creator>
  <cp:lastModifiedBy>Giacomo Paolocci</cp:lastModifiedBy>
  <cp:revision>7</cp:revision>
  <dcterms:created xsi:type="dcterms:W3CDTF">2023-09-14T11:34:11Z</dcterms:created>
  <dcterms:modified xsi:type="dcterms:W3CDTF">2023-09-14T15:36:22Z</dcterms:modified>
</cp:coreProperties>
</file>