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0"/>
  </p:notesMasterIdLst>
  <p:sldIdLst>
    <p:sldId id="644" r:id="rId2"/>
    <p:sldId id="676" r:id="rId3"/>
    <p:sldId id="675" r:id="rId4"/>
    <p:sldId id="647" r:id="rId5"/>
    <p:sldId id="648" r:id="rId6"/>
    <p:sldId id="649" r:id="rId7"/>
    <p:sldId id="678" r:id="rId8"/>
    <p:sldId id="650" r:id="rId9"/>
    <p:sldId id="651" r:id="rId10"/>
    <p:sldId id="652" r:id="rId11"/>
    <p:sldId id="653" r:id="rId12"/>
    <p:sldId id="654" r:id="rId13"/>
    <p:sldId id="655" r:id="rId14"/>
    <p:sldId id="656" r:id="rId15"/>
    <p:sldId id="657" r:id="rId16"/>
    <p:sldId id="658" r:id="rId17"/>
    <p:sldId id="659" r:id="rId18"/>
    <p:sldId id="660" r:id="rId19"/>
    <p:sldId id="661" r:id="rId20"/>
    <p:sldId id="662" r:id="rId21"/>
    <p:sldId id="663" r:id="rId22"/>
    <p:sldId id="664" r:id="rId23"/>
    <p:sldId id="665" r:id="rId24"/>
    <p:sldId id="666" r:id="rId25"/>
    <p:sldId id="667" r:id="rId26"/>
    <p:sldId id="668" r:id="rId27"/>
    <p:sldId id="669" r:id="rId28"/>
    <p:sldId id="673" r:id="rId29"/>
  </p:sldIdLst>
  <p:sldSz cx="9144000" cy="6858000" type="screen4x3"/>
  <p:notesSz cx="9144000" cy="6980238"/>
  <p:defaultTextStyle>
    <a:defPPr>
      <a:defRPr lang="it-IT"/>
    </a:defPPr>
    <a:lvl1pPr algn="l" rtl="0" fontAlgn="base">
      <a:spcBef>
        <a:spcPct val="0"/>
      </a:spcBef>
      <a:spcAft>
        <a:spcPct val="0"/>
      </a:spcAft>
      <a:defRPr kern="1200">
        <a:solidFill>
          <a:schemeClr val="tx1"/>
        </a:solidFill>
        <a:latin typeface="Arial" charset="0"/>
        <a:ea typeface="ＭＳ Ｐゴシック" pitchFamily="1"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 charset="-128"/>
        <a:cs typeface="+mn-cs"/>
      </a:defRPr>
    </a:lvl5pPr>
    <a:lvl6pPr marL="2286000" algn="l" defTabSz="914400" rtl="0" eaLnBrk="1" latinLnBrk="0" hangingPunct="1">
      <a:defRPr kern="1200">
        <a:solidFill>
          <a:schemeClr val="tx1"/>
        </a:solidFill>
        <a:latin typeface="Arial" charset="0"/>
        <a:ea typeface="ＭＳ Ｐゴシック" pitchFamily="1" charset="-128"/>
        <a:cs typeface="+mn-cs"/>
      </a:defRPr>
    </a:lvl6pPr>
    <a:lvl7pPr marL="2743200" algn="l" defTabSz="914400" rtl="0" eaLnBrk="1" latinLnBrk="0" hangingPunct="1">
      <a:defRPr kern="1200">
        <a:solidFill>
          <a:schemeClr val="tx1"/>
        </a:solidFill>
        <a:latin typeface="Arial" charset="0"/>
        <a:ea typeface="ＭＳ Ｐゴシック" pitchFamily="1" charset="-128"/>
        <a:cs typeface="+mn-cs"/>
      </a:defRPr>
    </a:lvl7pPr>
    <a:lvl8pPr marL="3200400" algn="l" defTabSz="914400" rtl="0" eaLnBrk="1" latinLnBrk="0" hangingPunct="1">
      <a:defRPr kern="1200">
        <a:solidFill>
          <a:schemeClr val="tx1"/>
        </a:solidFill>
        <a:latin typeface="Arial" charset="0"/>
        <a:ea typeface="ＭＳ Ｐゴシック" pitchFamily="1" charset="-128"/>
        <a:cs typeface="+mn-cs"/>
      </a:defRPr>
    </a:lvl8pPr>
    <a:lvl9pPr marL="3657600" algn="l" defTabSz="914400" rtl="0" eaLnBrk="1" latinLnBrk="0" hangingPunct="1">
      <a:defRPr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99"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10202"/>
    <a:srgbClr val="8D0101"/>
    <a:srgbClr val="4F803E"/>
    <a:srgbClr val="CC0066"/>
    <a:srgbClr val="00FF00"/>
    <a:srgbClr val="FFADCA"/>
    <a:srgbClr val="00FFFF"/>
    <a:srgbClr val="FFFF00"/>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9F97F7-D8DE-4494-960A-25BD50A8E55A}" v="3" dt="2020-12-15T12:04:08.886"/>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Stile con tema 2 - Colore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ile con tema 2 - Colore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Stile medio 4 - Color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9" autoAdjust="0"/>
    <p:restoredTop sz="88794" autoAdjust="0"/>
  </p:normalViewPr>
  <p:slideViewPr>
    <p:cSldViewPr snapToGrid="0">
      <p:cViewPr varScale="1">
        <p:scale>
          <a:sx n="98" d="100"/>
          <a:sy n="98" d="100"/>
        </p:scale>
        <p:origin x="1710" y="84"/>
      </p:cViewPr>
      <p:guideLst>
        <p:guide orient="horz" pos="2160"/>
        <p:guide pos="2880"/>
      </p:guideLst>
    </p:cSldViewPr>
  </p:slideViewPr>
  <p:outlineViewPr>
    <p:cViewPr>
      <p:scale>
        <a:sx n="33" d="100"/>
        <a:sy n="33" d="100"/>
      </p:scale>
      <p:origin x="0" y="8112"/>
    </p:cViewPr>
  </p:outlineViewPr>
  <p:notesTextViewPr>
    <p:cViewPr>
      <p:scale>
        <a:sx n="3" d="2"/>
        <a:sy n="3" d="2"/>
      </p:scale>
      <p:origin x="0" y="0"/>
    </p:cViewPr>
  </p:notesTextViewPr>
  <p:sorterViewPr>
    <p:cViewPr>
      <p:scale>
        <a:sx n="100" d="100"/>
        <a:sy n="100" d="100"/>
      </p:scale>
      <p:origin x="0" y="3060"/>
    </p:cViewPr>
  </p:sorterViewPr>
  <p:notesViewPr>
    <p:cSldViewPr snapToGrid="0">
      <p:cViewPr>
        <p:scale>
          <a:sx n="100" d="100"/>
          <a:sy n="100" d="100"/>
        </p:scale>
        <p:origin x="-2832" y="-72"/>
      </p:cViewPr>
      <p:guideLst>
        <p:guide orient="horz" pos="2199"/>
        <p:guide pos="288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Toldo" userId="b45bbeafa07011da" providerId="LiveId" clId="{F69F97F7-D8DE-4494-960A-25BD50A8E55A}"/>
    <pc:docChg chg="undo redo custSel mod addSld delSld modSld">
      <pc:chgData name="Marco Toldo" userId="b45bbeafa07011da" providerId="LiveId" clId="{F69F97F7-D8DE-4494-960A-25BD50A8E55A}" dt="2020-12-15T12:33:07.072" v="1104" actId="47"/>
      <pc:docMkLst>
        <pc:docMk/>
      </pc:docMkLst>
      <pc:sldChg chg="del mod modShow">
        <pc:chgData name="Marco Toldo" userId="b45bbeafa07011da" providerId="LiveId" clId="{F69F97F7-D8DE-4494-960A-25BD50A8E55A}" dt="2020-12-15T12:33:07.072" v="1104" actId="47"/>
        <pc:sldMkLst>
          <pc:docMk/>
          <pc:sldMk cId="2115982454" sldId="646"/>
        </pc:sldMkLst>
      </pc:sldChg>
      <pc:sldChg chg="modSp mod">
        <pc:chgData name="Marco Toldo" userId="b45bbeafa07011da" providerId="LiveId" clId="{F69F97F7-D8DE-4494-960A-25BD50A8E55A}" dt="2020-12-15T12:19:05.541" v="1102" actId="20577"/>
        <pc:sldMkLst>
          <pc:docMk/>
          <pc:sldMk cId="3687557238" sldId="657"/>
        </pc:sldMkLst>
        <pc:spChg chg="mod">
          <ac:chgData name="Marco Toldo" userId="b45bbeafa07011da" providerId="LiveId" clId="{F69F97F7-D8DE-4494-960A-25BD50A8E55A}" dt="2020-12-15T12:19:05.541" v="1102" actId="20577"/>
          <ac:spMkLst>
            <pc:docMk/>
            <pc:sldMk cId="3687557238" sldId="657"/>
            <ac:spMk id="2" creationId="{00000000-0000-0000-0000-000000000000}"/>
          </ac:spMkLst>
        </pc:spChg>
      </pc:sldChg>
      <pc:sldChg chg="del">
        <pc:chgData name="Marco Toldo" userId="b45bbeafa07011da" providerId="LiveId" clId="{F69F97F7-D8DE-4494-960A-25BD50A8E55A}" dt="2020-12-15T11:34:24.876" v="2" actId="47"/>
        <pc:sldMkLst>
          <pc:docMk/>
          <pc:sldMk cId="2423211243" sldId="670"/>
        </pc:sldMkLst>
      </pc:sldChg>
      <pc:sldChg chg="del">
        <pc:chgData name="Marco Toldo" userId="b45bbeafa07011da" providerId="LiveId" clId="{F69F97F7-D8DE-4494-960A-25BD50A8E55A}" dt="2020-12-15T11:34:24.018" v="1" actId="47"/>
        <pc:sldMkLst>
          <pc:docMk/>
          <pc:sldMk cId="2929833126" sldId="671"/>
        </pc:sldMkLst>
      </pc:sldChg>
      <pc:sldChg chg="del">
        <pc:chgData name="Marco Toldo" userId="b45bbeafa07011da" providerId="LiveId" clId="{F69F97F7-D8DE-4494-960A-25BD50A8E55A}" dt="2020-12-15T11:33:54.422" v="0" actId="47"/>
        <pc:sldMkLst>
          <pc:docMk/>
          <pc:sldMk cId="80089590" sldId="672"/>
        </pc:sldMkLst>
      </pc:sldChg>
      <pc:sldChg chg="del mod modShow">
        <pc:chgData name="Marco Toldo" userId="b45bbeafa07011da" providerId="LiveId" clId="{F69F97F7-D8DE-4494-960A-25BD50A8E55A}" dt="2020-12-15T12:33:05.806" v="1103" actId="47"/>
        <pc:sldMkLst>
          <pc:docMk/>
          <pc:sldMk cId="2747905230" sldId="677"/>
        </pc:sldMkLst>
      </pc:sldChg>
      <pc:sldChg chg="addSp delSp modSp add mod modClrScheme chgLayout">
        <pc:chgData name="Marco Toldo" userId="b45bbeafa07011da" providerId="LiveId" clId="{F69F97F7-D8DE-4494-960A-25BD50A8E55A}" dt="2020-12-15T12:08:21.284" v="1087" actId="1076"/>
        <pc:sldMkLst>
          <pc:docMk/>
          <pc:sldMk cId="3069159000" sldId="678"/>
        </pc:sldMkLst>
        <pc:spChg chg="mod">
          <ac:chgData name="Marco Toldo" userId="b45bbeafa07011da" providerId="LiveId" clId="{F69F97F7-D8DE-4494-960A-25BD50A8E55A}" dt="2020-12-15T12:06:56.645" v="1084" actId="20577"/>
          <ac:spMkLst>
            <pc:docMk/>
            <pc:sldMk cId="3069159000" sldId="678"/>
            <ac:spMk id="2" creationId="{00000000-0000-0000-0000-000000000000}"/>
          </ac:spMkLst>
        </pc:spChg>
        <pc:spChg chg="del mod">
          <ac:chgData name="Marco Toldo" userId="b45bbeafa07011da" providerId="LiveId" clId="{F69F97F7-D8DE-4494-960A-25BD50A8E55A}" dt="2020-12-15T11:41:42.625" v="151" actId="478"/>
          <ac:spMkLst>
            <pc:docMk/>
            <pc:sldMk cId="3069159000" sldId="678"/>
            <ac:spMk id="3" creationId="{00000000-0000-0000-0000-000000000000}"/>
          </ac:spMkLst>
        </pc:spChg>
        <pc:spChg chg="add mod">
          <ac:chgData name="Marco Toldo" userId="b45bbeafa07011da" providerId="LiveId" clId="{F69F97F7-D8DE-4494-960A-25BD50A8E55A}" dt="2020-12-15T12:05:32.494" v="1059" actId="20577"/>
          <ac:spMkLst>
            <pc:docMk/>
            <pc:sldMk cId="3069159000" sldId="678"/>
            <ac:spMk id="5" creationId="{2420894A-A634-4B07-ADCA-E16732B3D289}"/>
          </ac:spMkLst>
        </pc:spChg>
        <pc:spChg chg="add del mod">
          <ac:chgData name="Marco Toldo" userId="b45bbeafa07011da" providerId="LiveId" clId="{F69F97F7-D8DE-4494-960A-25BD50A8E55A}" dt="2020-12-15T12:00:58.027" v="949" actId="26606"/>
          <ac:spMkLst>
            <pc:docMk/>
            <pc:sldMk cId="3069159000" sldId="678"/>
            <ac:spMk id="12" creationId="{F6D3ADD7-D60D-4AFC-8087-142638E64E8C}"/>
          </ac:spMkLst>
        </pc:spChg>
        <pc:spChg chg="add del mod">
          <ac:chgData name="Marco Toldo" userId="b45bbeafa07011da" providerId="LiveId" clId="{F69F97F7-D8DE-4494-960A-25BD50A8E55A}" dt="2020-12-15T12:00:58.027" v="949" actId="26606"/>
          <ac:spMkLst>
            <pc:docMk/>
            <pc:sldMk cId="3069159000" sldId="678"/>
            <ac:spMk id="14" creationId="{BA49FF7E-DC85-4D6F-9868-064C67F4F79E}"/>
          </ac:spMkLst>
        </pc:spChg>
        <pc:spChg chg="add del mod">
          <ac:chgData name="Marco Toldo" userId="b45bbeafa07011da" providerId="LiveId" clId="{F69F97F7-D8DE-4494-960A-25BD50A8E55A}" dt="2020-12-15T12:00:58.027" v="949" actId="26606"/>
          <ac:spMkLst>
            <pc:docMk/>
            <pc:sldMk cId="3069159000" sldId="678"/>
            <ac:spMk id="16" creationId="{DC225406-A79B-4C05-A70B-8E525EB97D11}"/>
          </ac:spMkLst>
        </pc:spChg>
        <pc:picChg chg="del">
          <ac:chgData name="Marco Toldo" userId="b45bbeafa07011da" providerId="LiveId" clId="{F69F97F7-D8DE-4494-960A-25BD50A8E55A}" dt="2020-12-15T11:38:59.539" v="89" actId="478"/>
          <ac:picMkLst>
            <pc:docMk/>
            <pc:sldMk cId="3069159000" sldId="678"/>
            <ac:picMk id="4" creationId="{00000000-0000-0000-0000-000000000000}"/>
          </ac:picMkLst>
        </pc:picChg>
        <pc:picChg chg="add mod">
          <ac:chgData name="Marco Toldo" userId="b45bbeafa07011da" providerId="LiveId" clId="{F69F97F7-D8DE-4494-960A-25BD50A8E55A}" dt="2020-12-15T12:08:21.284" v="1087" actId="1076"/>
          <ac:picMkLst>
            <pc:docMk/>
            <pc:sldMk cId="3069159000" sldId="678"/>
            <ac:picMk id="7" creationId="{4B8A9594-CC00-4B46-83DD-845322BB13B2}"/>
          </ac:picMkLst>
        </pc:picChg>
        <pc:picChg chg="add mod">
          <ac:chgData name="Marco Toldo" userId="b45bbeafa07011da" providerId="LiveId" clId="{F69F97F7-D8DE-4494-960A-25BD50A8E55A}" dt="2020-12-15T12:08:13.284" v="1085" actId="1076"/>
          <ac:picMkLst>
            <pc:docMk/>
            <pc:sldMk cId="3069159000" sldId="678"/>
            <ac:picMk id="9" creationId="{41097B12-E80F-4DF6-8952-5F37ADC80E7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962400" cy="349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3315" name="Rectangle 3"/>
          <p:cNvSpPr>
            <a:spLocks noGrp="1" noChangeArrowheads="1"/>
          </p:cNvSpPr>
          <p:nvPr>
            <p:ph type="dt" idx="1"/>
          </p:nvPr>
        </p:nvSpPr>
        <p:spPr bwMode="auto">
          <a:xfrm>
            <a:off x="5179484" y="0"/>
            <a:ext cx="3962400" cy="349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6084" name="Rectangle 4"/>
          <p:cNvSpPr>
            <a:spLocks noGrp="1" noRot="1" noChangeAspect="1" noChangeArrowheads="1" noTextEdit="1"/>
          </p:cNvSpPr>
          <p:nvPr>
            <p:ph type="sldImg" idx="2"/>
          </p:nvPr>
        </p:nvSpPr>
        <p:spPr bwMode="auto">
          <a:xfrm>
            <a:off x="2827338" y="523875"/>
            <a:ext cx="3489325" cy="2617788"/>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14400" y="3315613"/>
            <a:ext cx="7315200" cy="31411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13318" name="Rectangle 6"/>
          <p:cNvSpPr>
            <a:spLocks noGrp="1" noChangeArrowheads="1"/>
          </p:cNvSpPr>
          <p:nvPr>
            <p:ph type="ftr" sz="quarter" idx="4"/>
          </p:nvPr>
        </p:nvSpPr>
        <p:spPr bwMode="auto">
          <a:xfrm>
            <a:off x="0" y="6630015"/>
            <a:ext cx="3962400" cy="349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319" name="Rectangle 7"/>
          <p:cNvSpPr>
            <a:spLocks noGrp="1" noChangeArrowheads="1"/>
          </p:cNvSpPr>
          <p:nvPr>
            <p:ph type="sldNum" sz="quarter" idx="5"/>
          </p:nvPr>
        </p:nvSpPr>
        <p:spPr bwMode="auto">
          <a:xfrm>
            <a:off x="5179484" y="6630015"/>
            <a:ext cx="3962400" cy="349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2CCBD97-4681-40DC-9DBE-24A1F315CF4D}" type="slidenum">
              <a:rPr lang="it-IT"/>
              <a:pPr>
                <a:defRPr/>
              </a:pPr>
              <a:t>‹N›</a:t>
            </a:fld>
            <a:endParaRPr lang="it-IT"/>
          </a:p>
        </p:txBody>
      </p:sp>
    </p:spTree>
    <p:extLst>
      <p:ext uri="{BB962C8B-B14F-4D97-AF65-F5344CB8AC3E}">
        <p14:creationId xmlns:p14="http://schemas.microsoft.com/office/powerpoint/2010/main" val="11322617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today: introductory slides on </a:t>
            </a:r>
            <a:r>
              <a:rPr lang="en-US" dirty="0" err="1"/>
              <a:t>keras</a:t>
            </a:r>
            <a:endParaRPr lang="en-US" dirty="0"/>
          </a:p>
          <a:p>
            <a:r>
              <a:rPr lang="en-US" dirty="0"/>
              <a:t>tomorrow: short hands-on tutorial,</a:t>
            </a:r>
            <a:r>
              <a:rPr lang="en-US" baseline="0" dirty="0"/>
              <a:t> given a template and solution (no delivery) + LAB3 (with delivery)</a:t>
            </a:r>
          </a:p>
        </p:txBody>
      </p:sp>
      <p:sp>
        <p:nvSpPr>
          <p:cNvPr id="4" name="Segnaposto numero diapositiva 3"/>
          <p:cNvSpPr>
            <a:spLocks noGrp="1"/>
          </p:cNvSpPr>
          <p:nvPr>
            <p:ph type="sldNum" sz="quarter" idx="10"/>
          </p:nvPr>
        </p:nvSpPr>
        <p:spPr/>
        <p:txBody>
          <a:bodyPr/>
          <a:lstStyle/>
          <a:p>
            <a:pPr>
              <a:defRPr/>
            </a:pPr>
            <a:fld id="{52CCBD97-4681-40DC-9DBE-24A1F315CF4D}" type="slidenum">
              <a:rPr lang="it-IT" smtClean="0"/>
              <a:pPr>
                <a:defRPr/>
              </a:pPr>
              <a:t>1</a:t>
            </a:fld>
            <a:endParaRPr lang="it-IT"/>
          </a:p>
        </p:txBody>
      </p:sp>
    </p:spTree>
    <p:extLst>
      <p:ext uri="{BB962C8B-B14F-4D97-AF65-F5344CB8AC3E}">
        <p14:creationId xmlns:p14="http://schemas.microsoft.com/office/powerpoint/2010/main" val="999890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0D01059-8B0C-417D-972C-7D351CB93687}" type="slidenum">
              <a:rPr lang="it-IT" smtClean="0"/>
              <a:t>21</a:t>
            </a:fld>
            <a:endParaRPr lang="it-IT"/>
          </a:p>
        </p:txBody>
      </p:sp>
    </p:spTree>
    <p:extLst>
      <p:ext uri="{BB962C8B-B14F-4D97-AF65-F5344CB8AC3E}">
        <p14:creationId xmlns:p14="http://schemas.microsoft.com/office/powerpoint/2010/main" val="851995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Keras</a:t>
            </a:r>
            <a:r>
              <a:rPr lang="en-US" dirty="0"/>
              <a:t>: Python library to work with neural network, acts as an interface to TensorFlow</a:t>
            </a:r>
          </a:p>
        </p:txBody>
      </p:sp>
      <p:sp>
        <p:nvSpPr>
          <p:cNvPr id="4" name="Slide Number Placeholder 3"/>
          <p:cNvSpPr>
            <a:spLocks noGrp="1"/>
          </p:cNvSpPr>
          <p:nvPr>
            <p:ph type="sldNum" sz="quarter" idx="5"/>
          </p:nvPr>
        </p:nvSpPr>
        <p:spPr/>
        <p:txBody>
          <a:bodyPr/>
          <a:lstStyle/>
          <a:p>
            <a:pPr>
              <a:defRPr/>
            </a:pPr>
            <a:fld id="{52CCBD97-4681-40DC-9DBE-24A1F315CF4D}" type="slidenum">
              <a:rPr lang="it-IT" smtClean="0"/>
              <a:pPr>
                <a:defRPr/>
              </a:pPr>
              <a:t>2</a:t>
            </a:fld>
            <a:endParaRPr lang="it-IT"/>
          </a:p>
        </p:txBody>
      </p:sp>
    </p:spTree>
    <p:extLst>
      <p:ext uri="{BB962C8B-B14F-4D97-AF65-F5344CB8AC3E}">
        <p14:creationId xmlns:p14="http://schemas.microsoft.com/office/powerpoint/2010/main" val="129729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2CCBD97-4681-40DC-9DBE-24A1F315CF4D}" type="slidenum">
              <a:rPr lang="it-IT" smtClean="0"/>
              <a:pPr>
                <a:defRPr/>
              </a:pPr>
              <a:t>4</a:t>
            </a:fld>
            <a:endParaRPr lang="it-IT"/>
          </a:p>
        </p:txBody>
      </p:sp>
    </p:spTree>
    <p:extLst>
      <p:ext uri="{BB962C8B-B14F-4D97-AF65-F5344CB8AC3E}">
        <p14:creationId xmlns:p14="http://schemas.microsoft.com/office/powerpoint/2010/main" val="364188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it-IT" dirty="0"/>
          </a:p>
        </p:txBody>
      </p:sp>
      <p:sp>
        <p:nvSpPr>
          <p:cNvPr id="4" name="Segnaposto numero diapositiva 3"/>
          <p:cNvSpPr>
            <a:spLocks noGrp="1"/>
          </p:cNvSpPr>
          <p:nvPr>
            <p:ph type="sldNum" sz="quarter" idx="10"/>
          </p:nvPr>
        </p:nvSpPr>
        <p:spPr/>
        <p:txBody>
          <a:bodyPr/>
          <a:lstStyle/>
          <a:p>
            <a:pPr>
              <a:defRPr/>
            </a:pPr>
            <a:fld id="{52CCBD97-4681-40DC-9DBE-24A1F315CF4D}" type="slidenum">
              <a:rPr lang="it-IT" smtClean="0"/>
              <a:pPr>
                <a:defRPr/>
              </a:pPr>
              <a:t>6</a:t>
            </a:fld>
            <a:endParaRPr lang="it-IT"/>
          </a:p>
        </p:txBody>
      </p:sp>
    </p:spTree>
    <p:extLst>
      <p:ext uri="{BB962C8B-B14F-4D97-AF65-F5344CB8AC3E}">
        <p14:creationId xmlns:p14="http://schemas.microsoft.com/office/powerpoint/2010/main" val="1331451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it-IT" dirty="0"/>
          </a:p>
        </p:txBody>
      </p:sp>
      <p:sp>
        <p:nvSpPr>
          <p:cNvPr id="4" name="Segnaposto numero diapositiva 3"/>
          <p:cNvSpPr>
            <a:spLocks noGrp="1"/>
          </p:cNvSpPr>
          <p:nvPr>
            <p:ph type="sldNum" sz="quarter" idx="10"/>
          </p:nvPr>
        </p:nvSpPr>
        <p:spPr/>
        <p:txBody>
          <a:bodyPr/>
          <a:lstStyle/>
          <a:p>
            <a:pPr>
              <a:defRPr/>
            </a:pPr>
            <a:fld id="{52CCBD97-4681-40DC-9DBE-24A1F315CF4D}" type="slidenum">
              <a:rPr lang="it-IT" smtClean="0"/>
              <a:pPr>
                <a:defRPr/>
              </a:pPr>
              <a:t>7</a:t>
            </a:fld>
            <a:endParaRPr lang="it-IT"/>
          </a:p>
        </p:txBody>
      </p:sp>
    </p:spTree>
    <p:extLst>
      <p:ext uri="{BB962C8B-B14F-4D97-AF65-F5344CB8AC3E}">
        <p14:creationId xmlns:p14="http://schemas.microsoft.com/office/powerpoint/2010/main" val="420155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Now we are going through</a:t>
            </a:r>
            <a:r>
              <a:rPr lang="en-US" baseline="0" dirty="0"/>
              <a:t> those steps one by one.</a:t>
            </a:r>
            <a:endParaRPr lang="en-US" dirty="0"/>
          </a:p>
        </p:txBody>
      </p:sp>
      <p:sp>
        <p:nvSpPr>
          <p:cNvPr id="4" name="Segnaposto numero diapositiva 3"/>
          <p:cNvSpPr>
            <a:spLocks noGrp="1"/>
          </p:cNvSpPr>
          <p:nvPr>
            <p:ph type="sldNum" sz="quarter" idx="10"/>
          </p:nvPr>
        </p:nvSpPr>
        <p:spPr/>
        <p:txBody>
          <a:bodyPr/>
          <a:lstStyle/>
          <a:p>
            <a:pPr>
              <a:defRPr/>
            </a:pPr>
            <a:fld id="{52CCBD97-4681-40DC-9DBE-24A1F315CF4D}" type="slidenum">
              <a:rPr lang="it-IT" smtClean="0"/>
              <a:pPr>
                <a:defRPr/>
              </a:pPr>
              <a:t>9</a:t>
            </a:fld>
            <a:endParaRPr lang="it-IT"/>
          </a:p>
        </p:txBody>
      </p:sp>
    </p:spTree>
    <p:extLst>
      <p:ext uri="{BB962C8B-B14F-4D97-AF65-F5344CB8AC3E}">
        <p14:creationId xmlns:p14="http://schemas.microsoft.com/office/powerpoint/2010/main" val="1581501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pPr>
              <a:defRPr/>
            </a:pPr>
            <a:fld id="{52CCBD97-4681-40DC-9DBE-24A1F315CF4D}" type="slidenum">
              <a:rPr lang="it-IT" smtClean="0"/>
              <a:pPr>
                <a:defRPr/>
              </a:pPr>
              <a:t>12</a:t>
            </a:fld>
            <a:endParaRPr lang="it-IT"/>
          </a:p>
        </p:txBody>
      </p:sp>
    </p:spTree>
    <p:extLst>
      <p:ext uri="{BB962C8B-B14F-4D97-AF65-F5344CB8AC3E}">
        <p14:creationId xmlns:p14="http://schemas.microsoft.com/office/powerpoint/2010/main" val="1918081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CNNs</a:t>
            </a:r>
            <a:r>
              <a:rPr lang="en-US" baseline="0" dirty="0"/>
              <a:t> for images in many fields. Wherever you could interpret something as an image and even if you cannot what it’s important for CNNs to work is that there should be correlation among the spatial components. In that case you could benefit from using CNNs.</a:t>
            </a:r>
            <a:endParaRPr lang="en-US" dirty="0"/>
          </a:p>
        </p:txBody>
      </p:sp>
      <p:sp>
        <p:nvSpPr>
          <p:cNvPr id="4" name="Segnaposto numero diapositiva 3"/>
          <p:cNvSpPr>
            <a:spLocks noGrp="1"/>
          </p:cNvSpPr>
          <p:nvPr>
            <p:ph type="sldNum" sz="quarter" idx="10"/>
          </p:nvPr>
        </p:nvSpPr>
        <p:spPr/>
        <p:txBody>
          <a:bodyPr/>
          <a:lstStyle/>
          <a:p>
            <a:pPr>
              <a:defRPr/>
            </a:pPr>
            <a:fld id="{52CCBD97-4681-40DC-9DBE-24A1F315CF4D}" type="slidenum">
              <a:rPr lang="it-IT" smtClean="0"/>
              <a:pPr>
                <a:defRPr/>
              </a:pPr>
              <a:t>16</a:t>
            </a:fld>
            <a:endParaRPr lang="it-IT"/>
          </a:p>
        </p:txBody>
      </p:sp>
    </p:spTree>
    <p:extLst>
      <p:ext uri="{BB962C8B-B14F-4D97-AF65-F5344CB8AC3E}">
        <p14:creationId xmlns:p14="http://schemas.microsoft.com/office/powerpoint/2010/main" val="1360957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2CCBD97-4681-40DC-9DBE-24A1F315CF4D}" type="slidenum">
              <a:rPr lang="it-IT" smtClean="0"/>
              <a:pPr>
                <a:defRPr/>
              </a:pPr>
              <a:t>18</a:t>
            </a:fld>
            <a:endParaRPr lang="it-IT"/>
          </a:p>
        </p:txBody>
      </p:sp>
    </p:spTree>
    <p:extLst>
      <p:ext uri="{BB962C8B-B14F-4D97-AF65-F5344CB8AC3E}">
        <p14:creationId xmlns:p14="http://schemas.microsoft.com/office/powerpoint/2010/main" val="1828515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0" y="1474229"/>
            <a:ext cx="9144000" cy="5383769"/>
          </a:xfrm>
          <a:prstGeom prst="rect">
            <a:avLst/>
          </a:prstGeom>
          <a:solidFill>
            <a:srgbClr val="9B00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Rettangolo 5"/>
          <p:cNvSpPr/>
          <p:nvPr/>
        </p:nvSpPr>
        <p:spPr>
          <a:xfrm>
            <a:off x="0" y="1474229"/>
            <a:ext cx="9144000" cy="5383769"/>
          </a:xfrm>
          <a:prstGeom prst="rect">
            <a:avLst/>
          </a:prstGeom>
          <a:solidFill>
            <a:srgbClr val="9B00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p:cNvSpPr>
            <a:spLocks noGrp="1"/>
          </p:cNvSpPr>
          <p:nvPr>
            <p:ph type="ctrTitle"/>
          </p:nvPr>
        </p:nvSpPr>
        <p:spPr>
          <a:xfrm>
            <a:off x="685800" y="2130425"/>
            <a:ext cx="7772400" cy="1470025"/>
          </a:xfrm>
        </p:spPr>
        <p:txBody>
          <a:bodyPr>
            <a:noAutofit/>
          </a:bodyPr>
          <a:lstStyle>
            <a:lvl1pPr algn="ctr">
              <a:defRPr sz="5400">
                <a:solidFill>
                  <a:schemeClr val="bg1"/>
                </a:solidFill>
              </a:defRPr>
            </a:lvl1pPr>
          </a:lstStyle>
          <a:p>
            <a:r>
              <a:rPr lang="en-US" noProof="0"/>
              <a:t>Fare clic per modificare stile</a:t>
            </a:r>
            <a:endParaRPr lang="it-IT" noProof="0"/>
          </a:p>
        </p:txBody>
      </p:sp>
      <p:sp>
        <p:nvSpPr>
          <p:cNvPr id="3" name="Sottotitolo 2"/>
          <p:cNvSpPr>
            <a:spLocks noGrp="1"/>
          </p:cNvSpPr>
          <p:nvPr>
            <p:ph type="subTitle" idx="1"/>
          </p:nvPr>
        </p:nvSpPr>
        <p:spPr>
          <a:xfrm>
            <a:off x="1371600" y="366849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Fare clic per modificare lo stile del sottotitolo dello schema</a:t>
            </a:r>
            <a:endParaRPr lang="it-IT" noProof="0"/>
          </a:p>
        </p:txBody>
      </p:sp>
      <p:pic>
        <p:nvPicPr>
          <p:cNvPr id="10" name="Picture 4" descr="SigilloLogoLAST_WhiteOK"/>
          <p:cNvPicPr>
            <a:picLocks noChangeAspect="1" noChangeArrowheads="1"/>
          </p:cNvPicPr>
          <p:nvPr/>
        </p:nvPicPr>
        <p:blipFill>
          <a:blip r:embed="rId2" cstate="print">
            <a:lum bright="70000" contrast="-70000"/>
          </a:blip>
          <a:srcRect l="-597" t="-9525" r="-1640" b="-6349"/>
          <a:stretch>
            <a:fillRect/>
          </a:stretch>
        </p:blipFill>
        <p:spPr bwMode="auto">
          <a:xfrm>
            <a:off x="6166394" y="11340"/>
            <a:ext cx="2974699" cy="1505742"/>
          </a:xfrm>
          <a:prstGeom prst="rect">
            <a:avLst/>
          </a:prstGeom>
          <a:solidFill>
            <a:srgbClr val="9B0014"/>
          </a:solid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noProof="0"/>
              <a:t>Fare clic per modificare stile</a:t>
            </a:r>
            <a:endParaRPr lang="it-IT" noProof="0"/>
          </a:p>
        </p:txBody>
      </p:sp>
      <p:sp>
        <p:nvSpPr>
          <p:cNvPr id="3" name="Segnaposto contenuto 2"/>
          <p:cNvSpPr>
            <a:spLocks noGrp="1"/>
          </p:cNvSpPr>
          <p:nvPr>
            <p:ph idx="1"/>
          </p:nvPr>
        </p:nvSpPr>
        <p:spPr/>
        <p:txBody>
          <a:body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endParaRPr lang="it-IT" noProof="0"/>
          </a:p>
        </p:txBody>
      </p:sp>
      <p:sp>
        <p:nvSpPr>
          <p:cNvPr id="6" name="Segnaposto numero diapositiva 5"/>
          <p:cNvSpPr>
            <a:spLocks noGrp="1"/>
          </p:cNvSpPr>
          <p:nvPr>
            <p:ph type="sldNum" sz="quarter" idx="12"/>
          </p:nvPr>
        </p:nvSpPr>
        <p:spPr/>
        <p:txBody>
          <a:bodyPr/>
          <a:lstStyle/>
          <a:p>
            <a:fld id="{FF73DAB7-F89A-F94F-8C5F-3F656CDF0A97}"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9" name="Rettangolo 8"/>
          <p:cNvSpPr/>
          <p:nvPr/>
        </p:nvSpPr>
        <p:spPr>
          <a:xfrm>
            <a:off x="0" y="1474229"/>
            <a:ext cx="9144000" cy="5383769"/>
          </a:xfrm>
          <a:prstGeom prst="rect">
            <a:avLst/>
          </a:prstGeom>
          <a:solidFill>
            <a:srgbClr val="9B00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D9D9D9"/>
              </a:solidFill>
            </a:endParaRPr>
          </a:p>
        </p:txBody>
      </p:sp>
      <p:sp>
        <p:nvSpPr>
          <p:cNvPr id="2" name="Tito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n-US" noProof="0"/>
              <a:t>Fare clic per modificare stile</a:t>
            </a:r>
            <a:endParaRPr lang="it-IT" noProof="0"/>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bg1">
                    <a:lumMod val="8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Fare clic per modificare gli stili del testo dello schema</a:t>
            </a:r>
          </a:p>
        </p:txBody>
      </p:sp>
      <p:sp>
        <p:nvSpPr>
          <p:cNvPr id="6" name="Segnaposto numero diapositiva 5"/>
          <p:cNvSpPr>
            <a:spLocks noGrp="1"/>
          </p:cNvSpPr>
          <p:nvPr>
            <p:ph type="sldNum" sz="quarter" idx="12"/>
          </p:nvPr>
        </p:nvSpPr>
        <p:spPr/>
        <p:txBody>
          <a:bodyPr/>
          <a:lstStyle>
            <a:lvl1pPr>
              <a:defRPr>
                <a:solidFill>
                  <a:srgbClr val="D9D9D9"/>
                </a:solidFill>
              </a:defRPr>
            </a:lvl1pPr>
          </a:lstStyle>
          <a:p>
            <a:fld id="{FF73DAB7-F89A-F94F-8C5F-3F656CDF0A97}" type="slidenum">
              <a:rPr lang="en-US" smtClean="0"/>
              <a:pPr/>
              <a:t>‹N›</a:t>
            </a:fld>
            <a:endParaRPr lang="en-US"/>
          </a:p>
        </p:txBody>
      </p:sp>
      <p:pic>
        <p:nvPicPr>
          <p:cNvPr id="7" name="Picture 4" descr="SigilloLogoLAST_WhiteOK"/>
          <p:cNvPicPr>
            <a:picLocks noChangeAspect="1" noChangeArrowheads="1"/>
          </p:cNvPicPr>
          <p:nvPr/>
        </p:nvPicPr>
        <p:blipFill>
          <a:blip r:embed="rId2" cstate="print">
            <a:lum bright="70000" contrast="-70000"/>
          </a:blip>
          <a:srcRect l="-597" t="-9525" r="-1640" b="-6349"/>
          <a:stretch>
            <a:fillRect/>
          </a:stretch>
        </p:blipFill>
        <p:spPr bwMode="auto">
          <a:xfrm>
            <a:off x="6166394" y="0"/>
            <a:ext cx="2974699" cy="1505742"/>
          </a:xfrm>
          <a:prstGeom prst="rect">
            <a:avLst/>
          </a:prstGeom>
          <a:solidFill>
            <a:srgbClr val="9B0014"/>
          </a:solidFill>
          <a:ln w="9525">
            <a:noFill/>
            <a:miter lim="800000"/>
            <a:headEnd/>
            <a:tailEnd/>
          </a:ln>
        </p:spPr>
      </p:pic>
      <p:pic>
        <p:nvPicPr>
          <p:cNvPr id="10" name="Picture 4" descr="SigilloLogoLAST_WhiteOK"/>
          <p:cNvPicPr>
            <a:picLocks noChangeAspect="1" noChangeArrowheads="1"/>
          </p:cNvPicPr>
          <p:nvPr/>
        </p:nvPicPr>
        <p:blipFill>
          <a:blip r:embed="rId2" cstate="print">
            <a:lum bright="70000" contrast="-70000"/>
          </a:blip>
          <a:srcRect l="-597" t="-9525" r="-1640" b="-6349"/>
          <a:stretch>
            <a:fillRect/>
          </a:stretch>
        </p:blipFill>
        <p:spPr bwMode="auto">
          <a:xfrm>
            <a:off x="6166394" y="11340"/>
            <a:ext cx="2974699" cy="1505742"/>
          </a:xfrm>
          <a:prstGeom prst="rect">
            <a:avLst/>
          </a:prstGeom>
          <a:solidFill>
            <a:srgbClr val="9B0014"/>
          </a:solid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noProof="0"/>
              <a:t>Fare clic per modificare stile</a:t>
            </a:r>
            <a:endParaRPr lang="it-IT" noProof="0"/>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endParaRPr lang="it-IT" noProof="0"/>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endParaRPr lang="it-IT" noProof="0"/>
          </a:p>
        </p:txBody>
      </p:sp>
      <p:sp>
        <p:nvSpPr>
          <p:cNvPr id="7" name="Segnaposto numero diapositiva 6"/>
          <p:cNvSpPr>
            <a:spLocks noGrp="1"/>
          </p:cNvSpPr>
          <p:nvPr>
            <p:ph type="sldNum" sz="quarter" idx="12"/>
          </p:nvPr>
        </p:nvSpPr>
        <p:spPr/>
        <p:txBody>
          <a:bodyPr/>
          <a:lstStyle/>
          <a:p>
            <a:fld id="{FF73DAB7-F89A-F94F-8C5F-3F656CDF0A97}"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en-US" noProof="0"/>
              <a:t>Fare clic per modificare stile</a:t>
            </a:r>
            <a:endParaRPr lang="it-IT" noProof="0"/>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solidFill>
                  <a:srgbClr val="9B001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endParaRPr lang="it-IT" noProof="0"/>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solidFill>
                  <a:srgbClr val="9B001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endParaRPr lang="it-IT" noProof="0"/>
          </a:p>
        </p:txBody>
      </p:sp>
      <p:sp>
        <p:nvSpPr>
          <p:cNvPr id="9" name="Segnaposto numero diapositiva 8"/>
          <p:cNvSpPr>
            <a:spLocks noGrp="1"/>
          </p:cNvSpPr>
          <p:nvPr>
            <p:ph type="sldNum" sz="quarter" idx="12"/>
          </p:nvPr>
        </p:nvSpPr>
        <p:spPr/>
        <p:txBody>
          <a:bodyPr/>
          <a:lstStyle/>
          <a:p>
            <a:fld id="{FF73DAB7-F89A-F94F-8C5F-3F656CDF0A97}"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noProof="0"/>
              <a:t>Fare clic per modificare stile</a:t>
            </a:r>
            <a:endParaRPr lang="it-IT" noProof="0"/>
          </a:p>
        </p:txBody>
      </p:sp>
      <p:sp>
        <p:nvSpPr>
          <p:cNvPr id="5" name="Segnaposto numero diapositiva 4"/>
          <p:cNvSpPr>
            <a:spLocks noGrp="1"/>
          </p:cNvSpPr>
          <p:nvPr>
            <p:ph type="sldNum" sz="quarter" idx="12"/>
          </p:nvPr>
        </p:nvSpPr>
        <p:spPr/>
        <p:txBody>
          <a:bodyPr/>
          <a:lstStyle/>
          <a:p>
            <a:fld id="{FF73DAB7-F89A-F94F-8C5F-3F656CDF0A97}"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noProof="0"/>
              <a:t>Fare clic per modificare stile</a:t>
            </a:r>
            <a:endParaRPr lang="it-IT" noProof="0"/>
          </a:p>
        </p:txBody>
      </p:sp>
      <p:sp>
        <p:nvSpPr>
          <p:cNvPr id="3" name="Segnaposto testo verticale 2"/>
          <p:cNvSpPr>
            <a:spLocks noGrp="1"/>
          </p:cNvSpPr>
          <p:nvPr>
            <p:ph type="body" orient="vert" idx="1"/>
          </p:nvPr>
        </p:nvSpPr>
        <p:spPr/>
        <p:txBody>
          <a:bodyPr vert="eaVert"/>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6" name="Segnaposto numero diapositiva 5"/>
          <p:cNvSpPr>
            <a:spLocks noGrp="1"/>
          </p:cNvSpPr>
          <p:nvPr>
            <p:ph type="sldNum" sz="quarter" idx="12"/>
          </p:nvPr>
        </p:nvSpPr>
        <p:spPr/>
        <p:txBody>
          <a:bodyPr/>
          <a:lstStyle/>
          <a:p>
            <a:fld id="{FF73DAB7-F89A-F94F-8C5F-3F656CDF0A97}"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FF73DAB7-F89A-F94F-8C5F-3F656CDF0A97}"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p:cNvSpPr/>
          <p:nvPr/>
        </p:nvSpPr>
        <p:spPr>
          <a:xfrm>
            <a:off x="0" y="0"/>
            <a:ext cx="9144000" cy="1484784"/>
          </a:xfrm>
          <a:prstGeom prst="rect">
            <a:avLst/>
          </a:prstGeom>
          <a:solidFill>
            <a:srgbClr val="9B00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dirty="0"/>
          </a:p>
        </p:txBody>
      </p:sp>
      <p:sp>
        <p:nvSpPr>
          <p:cNvPr id="9" name="Rettangolo 8"/>
          <p:cNvSpPr/>
          <p:nvPr/>
        </p:nvSpPr>
        <p:spPr>
          <a:xfrm>
            <a:off x="0" y="0"/>
            <a:ext cx="9144000" cy="1484784"/>
          </a:xfrm>
          <a:prstGeom prst="rect">
            <a:avLst/>
          </a:prstGeom>
          <a:solidFill>
            <a:srgbClr val="9B00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p:cNvSpPr>
            <a:spLocks noGrp="1"/>
          </p:cNvSpPr>
          <p:nvPr>
            <p:ph type="title"/>
          </p:nvPr>
        </p:nvSpPr>
        <p:spPr>
          <a:xfrm>
            <a:off x="2108986" y="99659"/>
            <a:ext cx="6577814" cy="1317979"/>
          </a:xfrm>
          <a:prstGeom prst="rect">
            <a:avLst/>
          </a:prstGeom>
        </p:spPr>
        <p:txBody>
          <a:bodyPr vert="horz" lIns="91440" tIns="45720" rIns="91440" bIns="45720" rtlCol="0" anchor="ctr">
            <a:normAutofit/>
          </a:bodyPr>
          <a:lstStyle/>
          <a:p>
            <a:r>
              <a:rPr lang="it-IT" noProof="0"/>
              <a:t>Fare clic per modificare stile</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noProof="0" dirty="0"/>
              <a:t>Fare clic per modificare gli stili del testo dello schema</a:t>
            </a:r>
          </a:p>
          <a:p>
            <a:pPr lvl="1"/>
            <a:r>
              <a:rPr lang="it-IT" noProof="0" dirty="0"/>
              <a:t>Secondo livello</a:t>
            </a:r>
          </a:p>
          <a:p>
            <a:pPr lvl="2"/>
            <a:r>
              <a:rPr lang="it-IT" noProof="0" dirty="0"/>
              <a:t>Terzo livello</a:t>
            </a:r>
          </a:p>
          <a:p>
            <a:pPr lvl="3"/>
            <a:r>
              <a:rPr lang="it-IT" noProof="0" dirty="0"/>
              <a:t>Quarto livello</a:t>
            </a:r>
          </a:p>
          <a:p>
            <a:pPr lvl="4"/>
            <a:r>
              <a:rPr lang="it-IT" noProof="0" dirty="0"/>
              <a:t>Quinto livello</a:t>
            </a:r>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a:solidFill>
                  <a:srgbClr val="9E1213"/>
                </a:solidFill>
              </a:defRPr>
            </a:lvl1pPr>
          </a:lstStyle>
          <a:p>
            <a:fld id="{FF73DAB7-F89A-F94F-8C5F-3F656CDF0A97}" type="slidenum">
              <a:rPr lang="en-US" smtClean="0"/>
              <a:pPr/>
              <a:t>‹N›</a:t>
            </a:fld>
            <a:endParaRPr lang="en-US"/>
          </a:p>
        </p:txBody>
      </p:sp>
      <p:pic>
        <p:nvPicPr>
          <p:cNvPr id="11" name="Immagine 10" descr="DEI-neg.png"/>
          <p:cNvPicPr>
            <a:picLocks noChangeAspect="1"/>
          </p:cNvPicPr>
          <p:nvPr/>
        </p:nvPicPr>
        <p:blipFill>
          <a:blip r:embed="rId10"/>
          <a:stretch>
            <a:fillRect/>
          </a:stretch>
        </p:blipFill>
        <p:spPr>
          <a:xfrm>
            <a:off x="57724" y="186238"/>
            <a:ext cx="1841790" cy="1126917"/>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hdr="0" dt="0"/>
  <p:txStyles>
    <p:titleStyle>
      <a:lvl1pPr algn="r" defTabSz="4572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457200" rtl="0" eaLnBrk="1" latinLnBrk="0" hangingPunct="1">
        <a:spcBef>
          <a:spcPct val="20000"/>
        </a:spcBef>
        <a:buClr>
          <a:srgbClr val="9B0014"/>
        </a:buClr>
        <a:buSzPct val="70000"/>
        <a:buFont typeface="Wingdings" charset="2"/>
        <a:buChar char="q"/>
        <a:defRPr sz="3200" kern="1200">
          <a:solidFill>
            <a:schemeClr val="tx1"/>
          </a:solidFill>
          <a:latin typeface="+mn-lt"/>
          <a:ea typeface="+mn-ea"/>
          <a:cs typeface="+mn-cs"/>
        </a:defRPr>
      </a:lvl1pPr>
      <a:lvl2pPr marL="714375" indent="-350838" algn="l" defTabSz="457200" rtl="0" eaLnBrk="1" latinLnBrk="0" hangingPunct="1">
        <a:spcBef>
          <a:spcPct val="20000"/>
        </a:spcBef>
        <a:buClr>
          <a:srgbClr val="9B0014"/>
        </a:buClr>
        <a:buSzPct val="100000"/>
        <a:buFont typeface="Courier New"/>
        <a:buChar char="o"/>
        <a:defRPr sz="2800" kern="1200">
          <a:solidFill>
            <a:schemeClr val="tx1"/>
          </a:solidFill>
          <a:latin typeface="+mn-lt"/>
          <a:ea typeface="+mn-ea"/>
          <a:cs typeface="+mn-cs"/>
        </a:defRPr>
      </a:lvl2pPr>
      <a:lvl3pPr marL="1077913" indent="-363538" algn="l" defTabSz="457200" rtl="0" eaLnBrk="1" latinLnBrk="0" hangingPunct="1">
        <a:spcBef>
          <a:spcPct val="20000"/>
        </a:spcBef>
        <a:buClr>
          <a:srgbClr val="9B0014"/>
        </a:buClr>
        <a:buSzPct val="100000"/>
        <a:buFont typeface="Wingdings" charset="2"/>
        <a:buChar char="§"/>
        <a:defRPr sz="2400" kern="1200">
          <a:solidFill>
            <a:schemeClr val="tx1"/>
          </a:solidFill>
          <a:latin typeface="+mn-lt"/>
          <a:ea typeface="+mn-ea"/>
          <a:cs typeface="+mn-cs"/>
        </a:defRPr>
      </a:lvl3pPr>
      <a:lvl4pPr marL="1349375" indent="-273050" algn="l" defTabSz="457200" rtl="0" eaLnBrk="1" latinLnBrk="0" hangingPunct="1">
        <a:spcBef>
          <a:spcPct val="20000"/>
        </a:spcBef>
        <a:buClr>
          <a:srgbClr val="9B0014"/>
        </a:buClr>
        <a:buSzPct val="80000"/>
        <a:buFont typeface="Arial"/>
        <a:buChar char="•"/>
        <a:defRPr sz="2000" kern="1200">
          <a:solidFill>
            <a:schemeClr val="tx1"/>
          </a:solidFill>
          <a:latin typeface="+mn-lt"/>
          <a:ea typeface="+mn-ea"/>
          <a:cs typeface="+mn-cs"/>
        </a:defRPr>
      </a:lvl4pPr>
      <a:lvl5pPr marL="1609725" indent="-260350" algn="l" defTabSz="457200" rtl="0" eaLnBrk="1" latinLnBrk="0" hangingPunct="1">
        <a:spcBef>
          <a:spcPct val="20000"/>
        </a:spcBef>
        <a:buClr>
          <a:srgbClr val="9B0014"/>
        </a:buClr>
        <a:buSzPct val="100000"/>
        <a:buFont typeface="Wingdings" charset="2"/>
        <a:buChar char="ü"/>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github.com/keras-team/keras/blob/master/examples/mnist_cnn.py" TargetMode="External"/><Relationship Id="rId3" Type="http://schemas.openxmlformats.org/officeDocument/2006/relationships/hyperlink" Target="https://blog.keras.io/keras-as-a-simplified-interface-to-tensorflow-tutorial.html" TargetMode="External"/><Relationship Id="rId7" Type="http://schemas.openxmlformats.org/officeDocument/2006/relationships/hyperlink" Target="https://elitedatascience.com/keras-tutorial-deep-learning-in-python" TargetMode="External"/><Relationship Id="rId2" Type="http://schemas.openxmlformats.org/officeDocument/2006/relationships/hyperlink" Target="https://keras.io/getting-started/sequential-model-guide/" TargetMode="External"/><Relationship Id="rId1" Type="http://schemas.openxmlformats.org/officeDocument/2006/relationships/slideLayout" Target="../slideLayouts/slideLayout2.xml"/><Relationship Id="rId6" Type="http://schemas.openxmlformats.org/officeDocument/2006/relationships/hyperlink" Target="https://yashk2810.github.io/Applying-Convolutional-Neural-Network-on-the-MNIST-dataset/" TargetMode="External"/><Relationship Id="rId5" Type="http://schemas.openxmlformats.org/officeDocument/2006/relationships/hyperlink" Target="https://machinelearningmastery.com/custom-metrics-deep-learning-keras-python/" TargetMode="External"/><Relationship Id="rId4" Type="http://schemas.openxmlformats.org/officeDocument/2006/relationships/hyperlink" Target="https://towardsdatascience.com/types-of-optimization-algorithms-used-in-neural-networks-and-ways-to-optimize-gradient-95ae5d39529f" TargetMode="External"/><Relationship Id="rId9" Type="http://schemas.openxmlformats.org/officeDocument/2006/relationships/hyperlink" Target="https://github.com/MilesCranmer/awesome-ml-demos?tab=readme-ov-fil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718751" y="4008652"/>
            <a:ext cx="7772400" cy="1470025"/>
          </a:xfrm>
        </p:spPr>
        <p:txBody>
          <a:bodyPr/>
          <a:lstStyle/>
          <a:p>
            <a:r>
              <a:rPr lang="it-IT" dirty="0" err="1"/>
              <a:t>Implementing</a:t>
            </a:r>
            <a:r>
              <a:rPr lang="it-IT" dirty="0"/>
              <a:t> </a:t>
            </a:r>
            <a:r>
              <a:rPr lang="it-IT" dirty="0" err="1"/>
              <a:t>Deep</a:t>
            </a:r>
            <a:r>
              <a:rPr lang="it-IT" dirty="0"/>
              <a:t> Networks with </a:t>
            </a:r>
            <a:r>
              <a:rPr lang="it-IT" dirty="0" err="1"/>
              <a:t>Keras</a:t>
            </a:r>
            <a:endParaRPr lang="it-IT" dirty="0"/>
          </a:p>
        </p:txBody>
      </p:sp>
      <p:sp>
        <p:nvSpPr>
          <p:cNvPr id="3" name="Sottotitolo 2"/>
          <p:cNvSpPr>
            <a:spLocks noGrp="1"/>
          </p:cNvSpPr>
          <p:nvPr>
            <p:ph type="subTitle" idx="1"/>
          </p:nvPr>
        </p:nvSpPr>
        <p:spPr>
          <a:xfrm>
            <a:off x="1744824" y="5807675"/>
            <a:ext cx="7106733" cy="964419"/>
          </a:xfrm>
        </p:spPr>
        <p:txBody>
          <a:bodyPr>
            <a:normAutofit fontScale="85000" lnSpcReduction="10000"/>
          </a:bodyPr>
          <a:lstStyle/>
          <a:p>
            <a:pPr algn="r"/>
            <a:r>
              <a:rPr lang="it-IT" sz="2400" dirty="0" err="1"/>
              <a:t>Original</a:t>
            </a:r>
            <a:r>
              <a:rPr lang="it-IT" sz="2400" dirty="0"/>
              <a:t> </a:t>
            </a:r>
            <a:r>
              <a:rPr lang="it-IT" sz="2400" dirty="0" err="1"/>
              <a:t>material</a:t>
            </a:r>
            <a:r>
              <a:rPr lang="it-IT" sz="2400" dirty="0"/>
              <a:t>: Stefano </a:t>
            </a:r>
            <a:r>
              <a:rPr lang="it-IT" sz="2400" dirty="0" err="1"/>
              <a:t>Ghidoni</a:t>
            </a:r>
            <a:endParaRPr lang="it-IT" sz="2400" dirty="0"/>
          </a:p>
          <a:p>
            <a:pPr algn="r"/>
            <a:r>
              <a:rPr lang="it-IT" sz="2400" dirty="0"/>
              <a:t>Revised: Federico Lincetto, Francesco Barbato, Pietro Zanuttigh</a:t>
            </a:r>
          </a:p>
        </p:txBody>
      </p:sp>
      <p:pic>
        <p:nvPicPr>
          <p:cNvPr id="5" name="Immagine 4"/>
          <p:cNvPicPr>
            <a:picLocks noChangeAspect="1"/>
          </p:cNvPicPr>
          <p:nvPr/>
        </p:nvPicPr>
        <p:blipFill>
          <a:blip r:embed="rId3"/>
          <a:stretch>
            <a:fillRect/>
          </a:stretch>
        </p:blipFill>
        <p:spPr>
          <a:xfrm>
            <a:off x="1672795" y="1605778"/>
            <a:ext cx="6210300" cy="2238375"/>
          </a:xfrm>
          <a:prstGeom prst="rect">
            <a:avLst/>
          </a:prstGeom>
        </p:spPr>
      </p:pic>
    </p:spTree>
    <p:extLst>
      <p:ext uri="{BB962C8B-B14F-4D97-AF65-F5344CB8AC3E}">
        <p14:creationId xmlns:p14="http://schemas.microsoft.com/office/powerpoint/2010/main" val="335163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a:t>30s to </a:t>
            </a:r>
            <a:r>
              <a:rPr lang="it-IT" dirty="0" err="1"/>
              <a:t>Keras</a:t>
            </a:r>
            <a:endParaRPr lang="it-IT" dirty="0"/>
          </a:p>
        </p:txBody>
      </p:sp>
      <p:sp>
        <p:nvSpPr>
          <p:cNvPr id="2" name="Segnaposto contenuto 1"/>
          <p:cNvSpPr>
            <a:spLocks noGrp="1"/>
          </p:cNvSpPr>
          <p:nvPr>
            <p:ph idx="1"/>
          </p:nvPr>
        </p:nvSpPr>
        <p:spPr/>
        <p:txBody>
          <a:bodyPr/>
          <a:lstStyle/>
          <a:p>
            <a:r>
              <a:rPr lang="it-IT" dirty="0" err="1"/>
              <a:t>Instantiate</a:t>
            </a:r>
            <a:r>
              <a:rPr lang="it-IT" dirty="0"/>
              <a:t> a </a:t>
            </a:r>
            <a:r>
              <a:rPr lang="it-IT" dirty="0" err="1"/>
              <a:t>sequential</a:t>
            </a:r>
            <a:r>
              <a:rPr lang="it-IT" dirty="0"/>
              <a:t> model</a:t>
            </a:r>
          </a:p>
        </p:txBody>
      </p:sp>
      <p:sp>
        <p:nvSpPr>
          <p:cNvPr id="5" name="TextBox 4">
            <a:extLst>
              <a:ext uri="{FF2B5EF4-FFF2-40B4-BE49-F238E27FC236}">
                <a16:creationId xmlns:a16="http://schemas.microsoft.com/office/drawing/2014/main" id="{D5D37CC7-1DE0-4F19-B5E2-292EBEFF565C}"/>
              </a:ext>
            </a:extLst>
          </p:cNvPr>
          <p:cNvSpPr txBox="1"/>
          <p:nvPr/>
        </p:nvSpPr>
        <p:spPr>
          <a:xfrm>
            <a:off x="1704140" y="3030375"/>
            <a:ext cx="5735719" cy="1077218"/>
          </a:xfrm>
          <a:prstGeom prst="rect">
            <a:avLst/>
          </a:prstGeom>
          <a:solidFill>
            <a:schemeClr val="bg1">
              <a:lumMod val="95000"/>
            </a:schemeClr>
          </a:solidFill>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indent="0">
              <a:buNone/>
            </a:pPr>
            <a:r>
              <a:rPr lang="it-IT" sz="1600" dirty="0">
                <a:solidFill>
                  <a:schemeClr val="accent4">
                    <a:lumMod val="75000"/>
                  </a:schemeClr>
                </a:solidFill>
                <a:latin typeface="Consolas" panose="020B0609020204030204" pitchFamily="49" charset="0"/>
              </a:rPr>
              <a:t>from</a:t>
            </a:r>
            <a:r>
              <a:rPr lang="it-IT" sz="1600" dirty="0">
                <a:latin typeface="Consolas" panose="020B0609020204030204" pitchFamily="49" charset="0"/>
              </a:rPr>
              <a:t> </a:t>
            </a:r>
            <a:r>
              <a:rPr lang="it-IT" sz="1600" dirty="0" err="1">
                <a:latin typeface="Consolas" panose="020B0609020204030204" pitchFamily="49" charset="0"/>
              </a:rPr>
              <a:t>tensorflow.keras</a:t>
            </a:r>
            <a:r>
              <a:rPr lang="it-IT" sz="1600" dirty="0">
                <a:latin typeface="Consolas" panose="020B0609020204030204" pitchFamily="49" charset="0"/>
              </a:rPr>
              <a:t> </a:t>
            </a:r>
            <a:r>
              <a:rPr lang="it-IT" sz="1600" dirty="0">
                <a:solidFill>
                  <a:schemeClr val="accent4">
                    <a:lumMod val="75000"/>
                  </a:schemeClr>
                </a:solidFill>
                <a:latin typeface="Consolas" panose="020B0609020204030204" pitchFamily="49" charset="0"/>
              </a:rPr>
              <a:t>import</a:t>
            </a:r>
            <a:r>
              <a:rPr lang="it-IT" sz="1600" dirty="0">
                <a:latin typeface="Consolas" panose="020B0609020204030204" pitchFamily="49" charset="0"/>
              </a:rPr>
              <a:t> </a:t>
            </a:r>
            <a:r>
              <a:rPr lang="it-IT" sz="1600" dirty="0" err="1">
                <a:latin typeface="Consolas" panose="020B0609020204030204" pitchFamily="49" charset="0"/>
              </a:rPr>
              <a:t>Sequential</a:t>
            </a:r>
            <a:endParaRPr lang="it-IT" sz="1600" dirty="0">
              <a:latin typeface="Consolas" panose="020B0609020204030204" pitchFamily="49" charset="0"/>
            </a:endParaRPr>
          </a:p>
          <a:p>
            <a:pPr marL="0" indent="0">
              <a:buNone/>
            </a:pPr>
            <a:br>
              <a:rPr lang="it-IT" sz="1600" dirty="0">
                <a:latin typeface="Consolas" panose="020B0609020204030204" pitchFamily="49" charset="0"/>
              </a:rPr>
            </a:br>
            <a:endParaRPr lang="it-IT" sz="1600" dirty="0">
              <a:latin typeface="Consolas" panose="020B0609020204030204" pitchFamily="49" charset="0"/>
            </a:endParaRPr>
          </a:p>
          <a:p>
            <a:pPr marL="0" indent="0">
              <a:buNone/>
            </a:pPr>
            <a:r>
              <a:rPr lang="it-IT" sz="1600" dirty="0">
                <a:latin typeface="Consolas" panose="020B0609020204030204" pitchFamily="49" charset="0"/>
              </a:rPr>
              <a:t>model = </a:t>
            </a:r>
            <a:r>
              <a:rPr lang="it-IT" sz="1600" dirty="0" err="1">
                <a:latin typeface="Consolas" panose="020B0609020204030204" pitchFamily="49" charset="0"/>
              </a:rPr>
              <a:t>Sequential</a:t>
            </a:r>
            <a:r>
              <a:rPr lang="it-IT" sz="1600" dirty="0">
                <a:latin typeface="Consolas" panose="020B0609020204030204" pitchFamily="49" charset="0"/>
              </a:rPr>
              <a:t>()</a:t>
            </a:r>
          </a:p>
        </p:txBody>
      </p:sp>
    </p:spTree>
    <p:extLst>
      <p:ext uri="{BB962C8B-B14F-4D97-AF65-F5344CB8AC3E}">
        <p14:creationId xmlns:p14="http://schemas.microsoft.com/office/powerpoint/2010/main" val="421150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a:t>30s to </a:t>
            </a:r>
            <a:r>
              <a:rPr lang="it-IT" dirty="0" err="1"/>
              <a:t>Keras</a:t>
            </a:r>
            <a:endParaRPr lang="it-IT" dirty="0"/>
          </a:p>
        </p:txBody>
      </p:sp>
      <p:sp>
        <p:nvSpPr>
          <p:cNvPr id="2" name="Segnaposto contenuto 1"/>
          <p:cNvSpPr>
            <a:spLocks noGrp="1"/>
          </p:cNvSpPr>
          <p:nvPr>
            <p:ph idx="1"/>
          </p:nvPr>
        </p:nvSpPr>
        <p:spPr/>
        <p:txBody>
          <a:bodyPr/>
          <a:lstStyle/>
          <a:p>
            <a:r>
              <a:rPr lang="it-IT" dirty="0" err="1"/>
              <a:t>Stack</a:t>
            </a:r>
            <a:r>
              <a:rPr lang="it-IT" dirty="0"/>
              <a:t> some </a:t>
            </a:r>
            <a:r>
              <a:rPr lang="it-IT" dirty="0" err="1"/>
              <a:t>layers</a:t>
            </a:r>
            <a:endParaRPr lang="it-IT" dirty="0"/>
          </a:p>
        </p:txBody>
      </p:sp>
      <p:sp>
        <p:nvSpPr>
          <p:cNvPr id="7" name="CasellaDiTesto 6"/>
          <p:cNvSpPr txBox="1"/>
          <p:nvPr/>
        </p:nvSpPr>
        <p:spPr>
          <a:xfrm>
            <a:off x="144077" y="6126163"/>
            <a:ext cx="8542723" cy="707886"/>
          </a:xfrm>
          <a:prstGeom prst="rect">
            <a:avLst/>
          </a:prstGeom>
          <a:noFill/>
        </p:spPr>
        <p:txBody>
          <a:bodyPr wrap="none" rtlCol="0">
            <a:spAutoFit/>
          </a:bodyPr>
          <a:lstStyle/>
          <a:p>
            <a:pPr marL="285750" indent="-285750">
              <a:buFont typeface="Arial" panose="020B0604020202020204" pitchFamily="34" charset="0"/>
              <a:buChar char="•"/>
            </a:pPr>
            <a:r>
              <a:rPr lang="en-GB" sz="2000" dirty="0">
                <a:latin typeface="+mn-lt"/>
              </a:rPr>
              <a:t>Add one layer after the other (order matters !)</a:t>
            </a:r>
          </a:p>
          <a:p>
            <a:pPr marL="285750" indent="-285750">
              <a:buFont typeface="Arial" panose="020B0604020202020204" pitchFamily="34" charset="0"/>
              <a:buChar char="•"/>
            </a:pPr>
            <a:r>
              <a:rPr lang="en-GB" sz="2000" dirty="0">
                <a:solidFill>
                  <a:srgbClr val="FF0000"/>
                </a:solidFill>
                <a:latin typeface="+mn-lt"/>
              </a:rPr>
              <a:t>Specify input for first layer </a:t>
            </a:r>
            <a:r>
              <a:rPr lang="en-GB" sz="2000" dirty="0">
                <a:latin typeface="+mn-lt"/>
              </a:rPr>
              <a:t>(for the others it is the output of the previous one)</a:t>
            </a:r>
          </a:p>
        </p:txBody>
      </p:sp>
      <p:sp>
        <p:nvSpPr>
          <p:cNvPr id="8" name="TextBox 7">
            <a:extLst>
              <a:ext uri="{FF2B5EF4-FFF2-40B4-BE49-F238E27FC236}">
                <a16:creationId xmlns:a16="http://schemas.microsoft.com/office/drawing/2014/main" id="{0AA6E89B-E567-47D7-BD8F-51900C2A56D6}"/>
              </a:ext>
            </a:extLst>
          </p:cNvPr>
          <p:cNvSpPr txBox="1"/>
          <p:nvPr/>
        </p:nvSpPr>
        <p:spPr>
          <a:xfrm>
            <a:off x="924108" y="3322046"/>
            <a:ext cx="7295784" cy="1077218"/>
          </a:xfrm>
          <a:prstGeom prst="rect">
            <a:avLst/>
          </a:prstGeom>
          <a:solidFill>
            <a:schemeClr val="bg1">
              <a:lumMod val="95000"/>
            </a:schemeClr>
          </a:solidFill>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indent="0">
              <a:buNone/>
            </a:pPr>
            <a:r>
              <a:rPr lang="it-IT" sz="1600" dirty="0">
                <a:solidFill>
                  <a:schemeClr val="accent4">
                    <a:lumMod val="75000"/>
                  </a:schemeClr>
                </a:solidFill>
                <a:latin typeface="Consolas" panose="020B0609020204030204" pitchFamily="49" charset="0"/>
              </a:rPr>
              <a:t>from</a:t>
            </a:r>
            <a:r>
              <a:rPr lang="it-IT" sz="1600" dirty="0">
                <a:latin typeface="Consolas" panose="020B0609020204030204" pitchFamily="49" charset="0"/>
              </a:rPr>
              <a:t> </a:t>
            </a:r>
            <a:r>
              <a:rPr lang="it-IT" sz="1600" dirty="0" err="1">
                <a:latin typeface="Consolas" panose="020B0609020204030204" pitchFamily="49" charset="0"/>
              </a:rPr>
              <a:t>tensorflow.keras.layers</a:t>
            </a:r>
            <a:r>
              <a:rPr lang="it-IT" sz="1600" dirty="0">
                <a:latin typeface="Consolas" panose="020B0609020204030204" pitchFamily="49" charset="0"/>
              </a:rPr>
              <a:t> </a:t>
            </a:r>
            <a:r>
              <a:rPr lang="it-IT" sz="1600" dirty="0">
                <a:solidFill>
                  <a:schemeClr val="accent4">
                    <a:lumMod val="75000"/>
                  </a:schemeClr>
                </a:solidFill>
                <a:latin typeface="Consolas" panose="020B0609020204030204" pitchFamily="49" charset="0"/>
              </a:rPr>
              <a:t>import</a:t>
            </a:r>
            <a:r>
              <a:rPr lang="it-IT" sz="1600" dirty="0">
                <a:latin typeface="Consolas" panose="020B0609020204030204" pitchFamily="49" charset="0"/>
              </a:rPr>
              <a:t> Dense</a:t>
            </a:r>
          </a:p>
          <a:p>
            <a:pPr marL="0" indent="0">
              <a:buNone/>
            </a:pPr>
            <a:br>
              <a:rPr lang="it-IT" sz="1600" dirty="0">
                <a:latin typeface="Consolas" panose="020B0609020204030204" pitchFamily="49" charset="0"/>
              </a:rPr>
            </a:br>
            <a:r>
              <a:rPr lang="it-IT" sz="1600" dirty="0" err="1">
                <a:latin typeface="Consolas" panose="020B0609020204030204" pitchFamily="49" charset="0"/>
              </a:rPr>
              <a:t>model.add</a:t>
            </a:r>
            <a:r>
              <a:rPr lang="it-IT" sz="1600" dirty="0">
                <a:latin typeface="Consolas" panose="020B0609020204030204" pitchFamily="49" charset="0"/>
              </a:rPr>
              <a:t>(Dense(</a:t>
            </a:r>
            <a:r>
              <a:rPr lang="it-IT" sz="1600" dirty="0" err="1">
                <a:latin typeface="Consolas" panose="020B0609020204030204" pitchFamily="49" charset="0"/>
              </a:rPr>
              <a:t>units</a:t>
            </a:r>
            <a:r>
              <a:rPr lang="it-IT" sz="1600" dirty="0">
                <a:latin typeface="Consolas" panose="020B0609020204030204" pitchFamily="49" charset="0"/>
              </a:rPr>
              <a:t>=</a:t>
            </a:r>
            <a:r>
              <a:rPr lang="it-IT" sz="1600" dirty="0">
                <a:solidFill>
                  <a:schemeClr val="tx2">
                    <a:lumMod val="60000"/>
                    <a:lumOff val="40000"/>
                  </a:schemeClr>
                </a:solidFill>
                <a:latin typeface="Consolas" panose="020B0609020204030204" pitchFamily="49" charset="0"/>
              </a:rPr>
              <a:t>64</a:t>
            </a:r>
            <a:r>
              <a:rPr lang="it-IT" sz="1600" dirty="0">
                <a:latin typeface="Consolas" panose="020B0609020204030204" pitchFamily="49" charset="0"/>
              </a:rPr>
              <a:t>, </a:t>
            </a:r>
            <a:r>
              <a:rPr lang="it-IT" sz="1600" dirty="0" err="1">
                <a:latin typeface="Consolas" panose="020B0609020204030204" pitchFamily="49" charset="0"/>
              </a:rPr>
              <a:t>activation</a:t>
            </a:r>
            <a:r>
              <a:rPr lang="it-IT" sz="1600" dirty="0">
                <a:latin typeface="Consolas" panose="020B0609020204030204" pitchFamily="49" charset="0"/>
              </a:rPr>
              <a:t>=</a:t>
            </a:r>
            <a:r>
              <a:rPr lang="it-IT" sz="1600" dirty="0">
                <a:solidFill>
                  <a:schemeClr val="accent6">
                    <a:lumMod val="75000"/>
                  </a:schemeClr>
                </a:solidFill>
                <a:latin typeface="Consolas" panose="020B0609020204030204" pitchFamily="49" charset="0"/>
              </a:rPr>
              <a:t>‘</a:t>
            </a:r>
            <a:r>
              <a:rPr lang="it-IT" sz="1600" dirty="0" err="1">
                <a:solidFill>
                  <a:schemeClr val="accent6">
                    <a:lumMod val="75000"/>
                  </a:schemeClr>
                </a:solidFill>
                <a:latin typeface="Consolas" panose="020B0609020204030204" pitchFamily="49" charset="0"/>
              </a:rPr>
              <a:t>relu</a:t>
            </a:r>
            <a:r>
              <a:rPr lang="it-IT" sz="1600" dirty="0">
                <a:solidFill>
                  <a:schemeClr val="accent6">
                    <a:lumMod val="75000"/>
                  </a:schemeClr>
                </a:solidFill>
                <a:latin typeface="Consolas" panose="020B0609020204030204" pitchFamily="49" charset="0"/>
              </a:rPr>
              <a:t>’</a:t>
            </a:r>
            <a:r>
              <a:rPr lang="it-IT" sz="1600" dirty="0">
                <a:latin typeface="Consolas" panose="020B0609020204030204" pitchFamily="49" charset="0"/>
              </a:rPr>
              <a:t>, </a:t>
            </a:r>
            <a:r>
              <a:rPr lang="it-IT" sz="1600" dirty="0" err="1">
                <a:latin typeface="Consolas" panose="020B0609020204030204" pitchFamily="49" charset="0"/>
              </a:rPr>
              <a:t>input_dim</a:t>
            </a:r>
            <a:r>
              <a:rPr lang="it-IT" sz="1600" dirty="0">
                <a:latin typeface="Consolas" panose="020B0609020204030204" pitchFamily="49" charset="0"/>
              </a:rPr>
              <a:t>=</a:t>
            </a:r>
            <a:r>
              <a:rPr lang="it-IT" sz="1600" dirty="0">
                <a:solidFill>
                  <a:schemeClr val="tx2">
                    <a:lumMod val="60000"/>
                    <a:lumOff val="40000"/>
                  </a:schemeClr>
                </a:solidFill>
                <a:latin typeface="Consolas" panose="020B0609020204030204" pitchFamily="49" charset="0"/>
              </a:rPr>
              <a:t>100</a:t>
            </a:r>
            <a:r>
              <a:rPr lang="it-IT" sz="1600" dirty="0">
                <a:solidFill>
                  <a:schemeClr val="tx1"/>
                </a:solidFill>
                <a:latin typeface="Consolas" panose="020B0609020204030204" pitchFamily="49" charset="0"/>
              </a:rPr>
              <a:t>))</a:t>
            </a:r>
          </a:p>
          <a:p>
            <a:r>
              <a:rPr lang="it-IT" sz="1600" dirty="0" err="1">
                <a:latin typeface="Consolas" panose="020B0609020204030204" pitchFamily="49" charset="0"/>
              </a:rPr>
              <a:t>model.add</a:t>
            </a:r>
            <a:r>
              <a:rPr lang="it-IT" sz="1600" dirty="0">
                <a:latin typeface="Consolas" panose="020B0609020204030204" pitchFamily="49" charset="0"/>
              </a:rPr>
              <a:t>(Dense(</a:t>
            </a:r>
            <a:r>
              <a:rPr lang="it-IT" sz="1600" dirty="0" err="1">
                <a:latin typeface="Consolas" panose="020B0609020204030204" pitchFamily="49" charset="0"/>
              </a:rPr>
              <a:t>units</a:t>
            </a:r>
            <a:r>
              <a:rPr lang="it-IT" sz="1600" dirty="0">
                <a:latin typeface="Consolas" panose="020B0609020204030204" pitchFamily="49" charset="0"/>
              </a:rPr>
              <a:t>=</a:t>
            </a:r>
            <a:r>
              <a:rPr lang="it-IT" sz="1600" dirty="0">
                <a:solidFill>
                  <a:schemeClr val="tx2">
                    <a:lumMod val="60000"/>
                    <a:lumOff val="40000"/>
                  </a:schemeClr>
                </a:solidFill>
                <a:latin typeface="Consolas" panose="020B0609020204030204" pitchFamily="49" charset="0"/>
              </a:rPr>
              <a:t>10</a:t>
            </a:r>
            <a:r>
              <a:rPr lang="it-IT" sz="1600" dirty="0">
                <a:latin typeface="Consolas" panose="020B0609020204030204" pitchFamily="49" charset="0"/>
              </a:rPr>
              <a:t>, </a:t>
            </a:r>
            <a:r>
              <a:rPr lang="it-IT" sz="1600" dirty="0" err="1">
                <a:latin typeface="Consolas" panose="020B0609020204030204" pitchFamily="49" charset="0"/>
              </a:rPr>
              <a:t>activation</a:t>
            </a:r>
            <a:r>
              <a:rPr lang="it-IT" sz="1600" dirty="0">
                <a:latin typeface="Consolas" panose="020B0609020204030204" pitchFamily="49" charset="0"/>
              </a:rPr>
              <a:t>=</a:t>
            </a:r>
            <a:r>
              <a:rPr lang="it-IT" sz="1600" dirty="0">
                <a:solidFill>
                  <a:schemeClr val="accent6">
                    <a:lumMod val="75000"/>
                  </a:schemeClr>
                </a:solidFill>
                <a:latin typeface="Consolas" panose="020B0609020204030204" pitchFamily="49" charset="0"/>
              </a:rPr>
              <a:t>‘</a:t>
            </a:r>
            <a:r>
              <a:rPr lang="it-IT" sz="1600" dirty="0" err="1">
                <a:solidFill>
                  <a:schemeClr val="accent6">
                    <a:lumMod val="75000"/>
                  </a:schemeClr>
                </a:solidFill>
                <a:latin typeface="Consolas" panose="020B0609020204030204" pitchFamily="49" charset="0"/>
              </a:rPr>
              <a:t>softmax</a:t>
            </a:r>
            <a:r>
              <a:rPr lang="it-IT" sz="1600" dirty="0">
                <a:solidFill>
                  <a:schemeClr val="accent6">
                    <a:lumMod val="75000"/>
                  </a:schemeClr>
                </a:solidFill>
                <a:latin typeface="Consolas" panose="020B0609020204030204" pitchFamily="49" charset="0"/>
              </a:rPr>
              <a:t>’</a:t>
            </a:r>
            <a:r>
              <a:rPr lang="it-IT"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114607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a:t>30s to </a:t>
            </a:r>
            <a:r>
              <a:rPr lang="it-IT" dirty="0" err="1"/>
              <a:t>Keras</a:t>
            </a:r>
            <a:endParaRPr lang="it-IT" dirty="0"/>
          </a:p>
        </p:txBody>
      </p:sp>
      <p:sp>
        <p:nvSpPr>
          <p:cNvPr id="2" name="Segnaposto contenuto 1"/>
          <p:cNvSpPr>
            <a:spLocks noGrp="1"/>
          </p:cNvSpPr>
          <p:nvPr>
            <p:ph idx="1"/>
          </p:nvPr>
        </p:nvSpPr>
        <p:spPr/>
        <p:txBody>
          <a:bodyPr/>
          <a:lstStyle/>
          <a:p>
            <a:r>
              <a:rPr lang="it-IT" dirty="0" err="1"/>
              <a:t>Configure</a:t>
            </a:r>
            <a:r>
              <a:rPr lang="it-IT" dirty="0"/>
              <a:t>/</a:t>
            </a:r>
            <a:r>
              <a:rPr lang="it-IT" dirty="0" err="1"/>
              <a:t>tune</a:t>
            </a:r>
            <a:r>
              <a:rPr lang="it-IT" dirty="0"/>
              <a:t> the </a:t>
            </a:r>
            <a:r>
              <a:rPr lang="it-IT" dirty="0" err="1"/>
              <a:t>learning</a:t>
            </a:r>
            <a:r>
              <a:rPr lang="it-IT" dirty="0"/>
              <a:t> </a:t>
            </a:r>
            <a:r>
              <a:rPr lang="it-IT" dirty="0" err="1"/>
              <a:t>process</a:t>
            </a:r>
            <a:endParaRPr lang="it-IT" dirty="0"/>
          </a:p>
        </p:txBody>
      </p:sp>
      <p:sp>
        <p:nvSpPr>
          <p:cNvPr id="6" name="CasellaDiTesto 5"/>
          <p:cNvSpPr txBox="1"/>
          <p:nvPr/>
        </p:nvSpPr>
        <p:spPr>
          <a:xfrm>
            <a:off x="203313" y="5693807"/>
            <a:ext cx="8281050" cy="1015663"/>
          </a:xfrm>
          <a:prstGeom prst="rect">
            <a:avLst/>
          </a:prstGeom>
          <a:noFill/>
        </p:spPr>
        <p:txBody>
          <a:bodyPr wrap="none" rtlCol="0">
            <a:spAutoFit/>
          </a:bodyPr>
          <a:lstStyle/>
          <a:p>
            <a:pPr marL="285750" indent="-285750">
              <a:buFont typeface="Arial" panose="020B0604020202020204" pitchFamily="34" charset="0"/>
              <a:buChar char="•"/>
            </a:pPr>
            <a:r>
              <a:rPr lang="en-GB" sz="2000" dirty="0">
                <a:latin typeface="+mn-lt"/>
              </a:rPr>
              <a:t>Notice the difference between loss (used for NN optimization) and metrics</a:t>
            </a:r>
          </a:p>
          <a:p>
            <a:pPr marL="285750" indent="-285750">
              <a:buFont typeface="Arial" panose="020B0604020202020204" pitchFamily="34" charset="0"/>
              <a:buChar char="•"/>
            </a:pPr>
            <a:r>
              <a:rPr lang="en-GB" sz="2000" dirty="0">
                <a:latin typeface="+mn-lt"/>
              </a:rPr>
              <a:t>Can use pre-defined settings ('..') or manually specify optimizer parameters</a:t>
            </a:r>
            <a:br>
              <a:rPr lang="en-GB" sz="2000" dirty="0">
                <a:latin typeface="+mn-lt"/>
              </a:rPr>
            </a:br>
            <a:r>
              <a:rPr lang="en-GB" sz="2000" dirty="0">
                <a:latin typeface="+mn-lt"/>
              </a:rPr>
              <a:t>(</a:t>
            </a:r>
            <a:r>
              <a:rPr lang="is-IS" sz="2000" dirty="0">
                <a:latin typeface="+mn-lt"/>
              </a:rPr>
              <a:t>…</a:t>
            </a:r>
            <a:r>
              <a:rPr lang="en-GB" sz="2000" i="1" dirty="0">
                <a:latin typeface="+mn-lt"/>
              </a:rPr>
              <a:t>modularity</a:t>
            </a:r>
            <a:r>
              <a:rPr lang="en-GB" sz="2000" dirty="0">
                <a:latin typeface="+mn-lt"/>
              </a:rPr>
              <a:t> and </a:t>
            </a:r>
            <a:r>
              <a:rPr lang="en-GB" sz="2000" i="1" dirty="0">
                <a:latin typeface="+mn-lt"/>
              </a:rPr>
              <a:t>extensibility</a:t>
            </a:r>
            <a:r>
              <a:rPr lang="is-IS" sz="2000" dirty="0">
                <a:latin typeface="+mn-lt"/>
              </a:rPr>
              <a:t>…</a:t>
            </a:r>
            <a:r>
              <a:rPr lang="en-GB" sz="2000" dirty="0">
                <a:latin typeface="+mn-lt"/>
              </a:rPr>
              <a:t>)</a:t>
            </a:r>
          </a:p>
        </p:txBody>
      </p:sp>
      <p:sp>
        <p:nvSpPr>
          <p:cNvPr id="7" name="TextBox 6">
            <a:extLst>
              <a:ext uri="{FF2B5EF4-FFF2-40B4-BE49-F238E27FC236}">
                <a16:creationId xmlns:a16="http://schemas.microsoft.com/office/drawing/2014/main" id="{24410743-5403-4D16-A9D7-92D5FD1B5F73}"/>
              </a:ext>
            </a:extLst>
          </p:cNvPr>
          <p:cNvSpPr txBox="1"/>
          <p:nvPr/>
        </p:nvSpPr>
        <p:spPr>
          <a:xfrm>
            <a:off x="688037" y="2558475"/>
            <a:ext cx="7767926" cy="830997"/>
          </a:xfrm>
          <a:prstGeom prst="rect">
            <a:avLst/>
          </a:prstGeom>
          <a:solidFill>
            <a:schemeClr val="bg1">
              <a:lumMod val="95000"/>
            </a:schemeClr>
          </a:solidFill>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0" indent="0">
              <a:buNone/>
            </a:pPr>
            <a:r>
              <a:rPr lang="it-IT" sz="1600" dirty="0" err="1">
                <a:latin typeface="Consolas" panose="020B0609020204030204" pitchFamily="49" charset="0"/>
              </a:rPr>
              <a:t>model.compile</a:t>
            </a:r>
            <a:r>
              <a:rPr lang="it-IT" sz="1600" dirty="0">
                <a:latin typeface="Consolas" panose="020B0609020204030204" pitchFamily="49" charset="0"/>
              </a:rPr>
              <a:t>(</a:t>
            </a:r>
            <a:r>
              <a:rPr lang="it-IT" sz="1600" dirty="0" err="1">
                <a:latin typeface="Consolas" panose="020B0609020204030204" pitchFamily="49" charset="0"/>
              </a:rPr>
              <a:t>loss</a:t>
            </a:r>
            <a:r>
              <a:rPr lang="it-IT" sz="1600" dirty="0">
                <a:latin typeface="Consolas" panose="020B0609020204030204" pitchFamily="49" charset="0"/>
              </a:rPr>
              <a:t>=</a:t>
            </a:r>
            <a:r>
              <a:rPr lang="it-IT" sz="1600" dirty="0">
                <a:solidFill>
                  <a:schemeClr val="accent6">
                    <a:lumMod val="75000"/>
                  </a:schemeClr>
                </a:solidFill>
                <a:latin typeface="Consolas" panose="020B0609020204030204" pitchFamily="49" charset="0"/>
              </a:rPr>
              <a:t>‘</a:t>
            </a:r>
            <a:r>
              <a:rPr lang="it-IT" sz="1600" dirty="0" err="1">
                <a:solidFill>
                  <a:schemeClr val="accent6">
                    <a:lumMod val="75000"/>
                  </a:schemeClr>
                </a:solidFill>
                <a:latin typeface="Consolas" panose="020B0609020204030204" pitchFamily="49" charset="0"/>
              </a:rPr>
              <a:t>categorical_crossentropy</a:t>
            </a:r>
            <a:r>
              <a:rPr lang="it-IT" sz="1600" dirty="0">
                <a:solidFill>
                  <a:schemeClr val="accent6">
                    <a:lumMod val="75000"/>
                  </a:schemeClr>
                </a:solidFill>
                <a:latin typeface="Consolas" panose="020B0609020204030204" pitchFamily="49" charset="0"/>
              </a:rPr>
              <a:t>’</a:t>
            </a:r>
            <a:r>
              <a:rPr lang="it-IT" sz="1600" dirty="0">
                <a:latin typeface="Consolas" panose="020B0609020204030204" pitchFamily="49" charset="0"/>
              </a:rPr>
              <a:t>,</a:t>
            </a:r>
          </a:p>
          <a:p>
            <a:pPr marL="0" indent="0">
              <a:buNone/>
            </a:pPr>
            <a:r>
              <a:rPr lang="it-IT" sz="1600" dirty="0">
                <a:latin typeface="Consolas" panose="020B0609020204030204" pitchFamily="49" charset="0"/>
              </a:rPr>
              <a:t>	      </a:t>
            </a:r>
            <a:r>
              <a:rPr lang="it-IT" sz="1600" dirty="0" err="1">
                <a:latin typeface="Consolas" panose="020B0609020204030204" pitchFamily="49" charset="0"/>
              </a:rPr>
              <a:t>optimizer</a:t>
            </a:r>
            <a:r>
              <a:rPr lang="it-IT" sz="1600" dirty="0">
                <a:latin typeface="Consolas" panose="020B0609020204030204" pitchFamily="49" charset="0"/>
              </a:rPr>
              <a:t>=</a:t>
            </a:r>
            <a:r>
              <a:rPr lang="it-IT" sz="1600" dirty="0">
                <a:solidFill>
                  <a:schemeClr val="accent6">
                    <a:lumMod val="75000"/>
                  </a:schemeClr>
                </a:solidFill>
                <a:latin typeface="Consolas" panose="020B0609020204030204" pitchFamily="49" charset="0"/>
              </a:rPr>
              <a:t>‘</a:t>
            </a:r>
            <a:r>
              <a:rPr lang="it-IT" sz="1600" dirty="0" err="1">
                <a:solidFill>
                  <a:schemeClr val="accent6">
                    <a:lumMod val="75000"/>
                  </a:schemeClr>
                </a:solidFill>
                <a:latin typeface="Consolas" panose="020B0609020204030204" pitchFamily="49" charset="0"/>
              </a:rPr>
              <a:t>sgd</a:t>
            </a:r>
            <a:r>
              <a:rPr lang="it-IT" sz="1600" dirty="0">
                <a:solidFill>
                  <a:schemeClr val="accent6">
                    <a:lumMod val="75000"/>
                  </a:schemeClr>
                </a:solidFill>
                <a:latin typeface="Consolas" panose="020B0609020204030204" pitchFamily="49" charset="0"/>
              </a:rPr>
              <a:t>’</a:t>
            </a:r>
            <a:r>
              <a:rPr lang="it-IT" sz="1600" dirty="0">
                <a:latin typeface="Consolas" panose="020B0609020204030204" pitchFamily="49" charset="0"/>
              </a:rPr>
              <a:t>,</a:t>
            </a:r>
          </a:p>
          <a:p>
            <a:pPr marL="0" indent="0">
              <a:buNone/>
            </a:pPr>
            <a:r>
              <a:rPr lang="it-IT" sz="1600" dirty="0">
                <a:latin typeface="Consolas" panose="020B0609020204030204" pitchFamily="49" charset="0"/>
              </a:rPr>
              <a:t>              </a:t>
            </a:r>
            <a:r>
              <a:rPr lang="it-IT" sz="1600" dirty="0" err="1">
                <a:latin typeface="Consolas" panose="020B0609020204030204" pitchFamily="49" charset="0"/>
              </a:rPr>
              <a:t>metrics</a:t>
            </a:r>
            <a:r>
              <a:rPr lang="it-IT" sz="1600" dirty="0">
                <a:latin typeface="Consolas" panose="020B0609020204030204" pitchFamily="49" charset="0"/>
              </a:rPr>
              <a:t>=[</a:t>
            </a:r>
            <a:r>
              <a:rPr lang="it-IT" sz="1600" dirty="0">
                <a:solidFill>
                  <a:schemeClr val="accent6">
                    <a:lumMod val="75000"/>
                  </a:schemeClr>
                </a:solidFill>
                <a:latin typeface="Consolas" panose="020B0609020204030204" pitchFamily="49" charset="0"/>
              </a:rPr>
              <a:t>‘</a:t>
            </a:r>
            <a:r>
              <a:rPr lang="it-IT" sz="1600" dirty="0" err="1">
                <a:solidFill>
                  <a:schemeClr val="accent6">
                    <a:lumMod val="75000"/>
                  </a:schemeClr>
                </a:solidFill>
                <a:latin typeface="Consolas" panose="020B0609020204030204" pitchFamily="49" charset="0"/>
              </a:rPr>
              <a:t>accuracy</a:t>
            </a:r>
            <a:r>
              <a:rPr lang="it-IT" sz="1600" dirty="0">
                <a:solidFill>
                  <a:schemeClr val="accent6">
                    <a:lumMod val="75000"/>
                  </a:schemeClr>
                </a:solidFill>
                <a:latin typeface="Consolas" panose="020B0609020204030204" pitchFamily="49" charset="0"/>
              </a:rPr>
              <a:t>’</a:t>
            </a:r>
            <a:r>
              <a:rPr lang="it-IT" sz="1600" dirty="0">
                <a:latin typeface="Consolas" panose="020B0609020204030204" pitchFamily="49" charset="0"/>
              </a:rPr>
              <a:t>]</a:t>
            </a:r>
            <a:r>
              <a:rPr lang="it-IT" sz="1600" dirty="0">
                <a:solidFill>
                  <a:schemeClr val="tx1"/>
                </a:solidFill>
                <a:latin typeface="Consolas" panose="020B0609020204030204" pitchFamily="49" charset="0"/>
              </a:rPr>
              <a:t>)</a:t>
            </a:r>
          </a:p>
        </p:txBody>
      </p:sp>
      <p:sp>
        <p:nvSpPr>
          <p:cNvPr id="8" name="TextBox 7">
            <a:extLst>
              <a:ext uri="{FF2B5EF4-FFF2-40B4-BE49-F238E27FC236}">
                <a16:creationId xmlns:a16="http://schemas.microsoft.com/office/drawing/2014/main" id="{69997941-CAFF-4ECF-880A-9B29FCA31449}"/>
              </a:ext>
            </a:extLst>
          </p:cNvPr>
          <p:cNvSpPr txBox="1"/>
          <p:nvPr/>
        </p:nvSpPr>
        <p:spPr>
          <a:xfrm>
            <a:off x="688037" y="3864904"/>
            <a:ext cx="7767926" cy="1077218"/>
          </a:xfrm>
          <a:prstGeom prst="rect">
            <a:avLst/>
          </a:prstGeom>
          <a:solidFill>
            <a:schemeClr val="bg1">
              <a:lumMod val="95000"/>
            </a:schemeClr>
          </a:solidFill>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it-IT" sz="1600" dirty="0" err="1">
                <a:latin typeface="Consolas" panose="020B0609020204030204" pitchFamily="49" charset="0"/>
              </a:rPr>
              <a:t>model.compile</a:t>
            </a:r>
            <a:r>
              <a:rPr lang="it-IT" sz="1600" dirty="0">
                <a:latin typeface="Consolas" panose="020B0609020204030204" pitchFamily="49" charset="0"/>
              </a:rPr>
              <a:t>(</a:t>
            </a:r>
            <a:r>
              <a:rPr lang="it-IT" sz="1600" dirty="0" err="1">
                <a:latin typeface="Consolas" panose="020B0609020204030204" pitchFamily="49" charset="0"/>
              </a:rPr>
              <a:t>loss</a:t>
            </a:r>
            <a:r>
              <a:rPr lang="it-IT" sz="1600" dirty="0">
                <a:latin typeface="Consolas" panose="020B0609020204030204" pitchFamily="49" charset="0"/>
              </a:rPr>
              <a:t>=</a:t>
            </a:r>
            <a:r>
              <a:rPr lang="it-IT" sz="1600" dirty="0" err="1">
                <a:latin typeface="Consolas" panose="020B0609020204030204" pitchFamily="49" charset="0"/>
              </a:rPr>
              <a:t>tf.keras.losses.categorical_crossentropy</a:t>
            </a:r>
            <a:r>
              <a:rPr lang="it-IT" sz="1600" dirty="0">
                <a:latin typeface="Consolas" panose="020B0609020204030204" pitchFamily="49" charset="0"/>
              </a:rPr>
              <a:t>,</a:t>
            </a:r>
          </a:p>
          <a:p>
            <a:r>
              <a:rPr lang="it-IT" sz="1600" dirty="0">
                <a:latin typeface="Consolas" panose="020B0609020204030204" pitchFamily="49" charset="0"/>
              </a:rPr>
              <a:t>	      </a:t>
            </a:r>
            <a:r>
              <a:rPr lang="it-IT" sz="1600" dirty="0" err="1">
                <a:latin typeface="Consolas" panose="020B0609020204030204" pitchFamily="49" charset="0"/>
              </a:rPr>
              <a:t>optimizer</a:t>
            </a:r>
            <a:r>
              <a:rPr lang="it-IT" sz="1600" dirty="0">
                <a:latin typeface="Consolas" panose="020B0609020204030204" pitchFamily="49" charset="0"/>
              </a:rPr>
              <a:t>=</a:t>
            </a:r>
            <a:r>
              <a:rPr lang="it-IT" sz="1600" dirty="0" err="1">
                <a:latin typeface="Consolas" panose="020B0609020204030204" pitchFamily="49" charset="0"/>
              </a:rPr>
              <a:t>tf.keras.optimizers.SGD</a:t>
            </a:r>
            <a:r>
              <a:rPr lang="it-IT" sz="1600" dirty="0">
                <a:latin typeface="Consolas" panose="020B0609020204030204" pitchFamily="49" charset="0"/>
              </a:rPr>
              <a:t>(</a:t>
            </a:r>
            <a:r>
              <a:rPr lang="it-IT" sz="1600" dirty="0" err="1">
                <a:latin typeface="Consolas" panose="020B0609020204030204" pitchFamily="49" charset="0"/>
              </a:rPr>
              <a:t>lr</a:t>
            </a:r>
            <a:r>
              <a:rPr lang="it-IT" sz="1600" dirty="0">
                <a:latin typeface="Consolas" panose="020B0609020204030204" pitchFamily="49" charset="0"/>
              </a:rPr>
              <a:t>=</a:t>
            </a:r>
            <a:r>
              <a:rPr lang="it-IT" sz="1600" dirty="0">
                <a:solidFill>
                  <a:schemeClr val="tx2">
                    <a:lumMod val="60000"/>
                    <a:lumOff val="40000"/>
                  </a:schemeClr>
                </a:solidFill>
                <a:latin typeface="Consolas" panose="020B0609020204030204" pitchFamily="49" charset="0"/>
              </a:rPr>
              <a:t>0.01</a:t>
            </a:r>
            <a:r>
              <a:rPr lang="it-IT" sz="1600" dirty="0">
                <a:latin typeface="Consolas" panose="020B0609020204030204" pitchFamily="49" charset="0"/>
              </a:rPr>
              <a:t>,</a:t>
            </a:r>
          </a:p>
          <a:p>
            <a:r>
              <a:rPr lang="it-IT" sz="1600" dirty="0">
                <a:latin typeface="Consolas" panose="020B0609020204030204" pitchFamily="49" charset="0"/>
              </a:rPr>
              <a:t>					       </a:t>
            </a:r>
            <a:r>
              <a:rPr lang="it-IT" sz="1600" dirty="0" err="1">
                <a:latin typeface="Consolas" panose="020B0609020204030204" pitchFamily="49" charset="0"/>
              </a:rPr>
              <a:t>momentum</a:t>
            </a:r>
            <a:r>
              <a:rPr lang="it-IT" sz="1600" dirty="0">
                <a:latin typeface="Consolas" panose="020B0609020204030204" pitchFamily="49" charset="0"/>
              </a:rPr>
              <a:t>=</a:t>
            </a:r>
            <a:r>
              <a:rPr lang="it-IT" sz="1600" dirty="0">
                <a:solidFill>
                  <a:schemeClr val="tx2">
                    <a:lumMod val="60000"/>
                    <a:lumOff val="40000"/>
                  </a:schemeClr>
                </a:solidFill>
                <a:latin typeface="Consolas" panose="020B0609020204030204" pitchFamily="49" charset="0"/>
              </a:rPr>
              <a:t>0.9</a:t>
            </a:r>
            <a:r>
              <a:rPr lang="it-IT" sz="1600" dirty="0">
                <a:latin typeface="Consolas" panose="020B0609020204030204" pitchFamily="49" charset="0"/>
              </a:rPr>
              <a:t>, 						       </a:t>
            </a:r>
            <a:r>
              <a:rPr lang="it-IT" sz="1600" dirty="0" err="1">
                <a:latin typeface="Consolas" panose="020B0609020204030204" pitchFamily="49" charset="0"/>
              </a:rPr>
              <a:t>nesterov</a:t>
            </a:r>
            <a:r>
              <a:rPr lang="it-IT" sz="1600" dirty="0">
                <a:latin typeface="Consolas" panose="020B0609020204030204" pitchFamily="49" charset="0"/>
              </a:rPr>
              <a:t>=</a:t>
            </a:r>
            <a:r>
              <a:rPr lang="it-IT" sz="1600" dirty="0">
                <a:solidFill>
                  <a:schemeClr val="accent4">
                    <a:lumMod val="75000"/>
                  </a:schemeClr>
                </a:solidFill>
                <a:latin typeface="Consolas" panose="020B0609020204030204" pitchFamily="49" charset="0"/>
              </a:rPr>
              <a:t>True</a:t>
            </a:r>
            <a:r>
              <a:rPr lang="it-IT"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377400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a:t>30s to </a:t>
            </a:r>
            <a:r>
              <a:rPr lang="it-IT" dirty="0" err="1"/>
              <a:t>Keras</a:t>
            </a:r>
            <a:endParaRPr lang="it-IT" dirty="0"/>
          </a:p>
        </p:txBody>
      </p:sp>
      <p:sp>
        <p:nvSpPr>
          <p:cNvPr id="2" name="Segnaposto contenuto 1"/>
          <p:cNvSpPr>
            <a:spLocks noGrp="1"/>
          </p:cNvSpPr>
          <p:nvPr>
            <p:ph idx="1"/>
          </p:nvPr>
        </p:nvSpPr>
        <p:spPr/>
        <p:txBody>
          <a:bodyPr/>
          <a:lstStyle/>
          <a:p>
            <a:r>
              <a:rPr lang="it-IT" dirty="0"/>
              <a:t>Iterate on the training data</a:t>
            </a:r>
          </a:p>
        </p:txBody>
      </p:sp>
      <p:sp>
        <p:nvSpPr>
          <p:cNvPr id="6" name="CasellaDiTesto 5"/>
          <p:cNvSpPr txBox="1"/>
          <p:nvPr/>
        </p:nvSpPr>
        <p:spPr>
          <a:xfrm>
            <a:off x="236265" y="6150114"/>
            <a:ext cx="4774256" cy="707886"/>
          </a:xfrm>
          <a:prstGeom prst="rect">
            <a:avLst/>
          </a:prstGeom>
          <a:noFill/>
        </p:spPr>
        <p:txBody>
          <a:bodyPr wrap="none" rtlCol="0">
            <a:spAutoFit/>
          </a:bodyPr>
          <a:lstStyle/>
          <a:p>
            <a:pPr marL="285750" indent="-285750">
              <a:buFont typeface="Arial" panose="020B0604020202020204" pitchFamily="34" charset="0"/>
              <a:buChar char="•"/>
            </a:pPr>
            <a:r>
              <a:rPr lang="en-GB" sz="2000" dirty="0">
                <a:latin typeface="Consolas" panose="020B0609020204030204" pitchFamily="49" charset="0"/>
              </a:rPr>
              <a:t>fit</a:t>
            </a:r>
            <a:r>
              <a:rPr lang="en-GB" sz="2000" dirty="0">
                <a:latin typeface="+mn-lt"/>
              </a:rPr>
              <a:t>: runs the whole training procedure</a:t>
            </a:r>
          </a:p>
          <a:p>
            <a:pPr marL="285750" indent="-285750">
              <a:buFont typeface="Arial" panose="020B0604020202020204" pitchFamily="34" charset="0"/>
              <a:buChar char="•"/>
            </a:pPr>
            <a:r>
              <a:rPr lang="en-GB" sz="2000" dirty="0" err="1">
                <a:latin typeface="Consolas" panose="020B0609020204030204" pitchFamily="49" charset="0"/>
              </a:rPr>
              <a:t>train_on_batch</a:t>
            </a:r>
            <a:r>
              <a:rPr lang="en-GB" sz="2000" dirty="0">
                <a:latin typeface="+mn-lt"/>
              </a:rPr>
              <a:t>: perform a single step</a:t>
            </a:r>
          </a:p>
        </p:txBody>
      </p:sp>
      <p:sp>
        <p:nvSpPr>
          <p:cNvPr id="8" name="TextBox 7">
            <a:extLst>
              <a:ext uri="{FF2B5EF4-FFF2-40B4-BE49-F238E27FC236}">
                <a16:creationId xmlns:a16="http://schemas.microsoft.com/office/drawing/2014/main" id="{E97B730A-D1A3-4A83-B723-493085FF74D6}"/>
              </a:ext>
            </a:extLst>
          </p:cNvPr>
          <p:cNvSpPr txBox="1"/>
          <p:nvPr/>
        </p:nvSpPr>
        <p:spPr>
          <a:xfrm>
            <a:off x="688036" y="3259723"/>
            <a:ext cx="7767926" cy="338554"/>
          </a:xfrm>
          <a:prstGeom prst="rect">
            <a:avLst/>
          </a:prstGeom>
          <a:solidFill>
            <a:schemeClr val="bg1">
              <a:lumMod val="95000"/>
            </a:schemeClr>
          </a:solidFill>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it-IT" sz="1600" dirty="0" err="1">
                <a:latin typeface="Consolas" panose="020B0609020204030204" pitchFamily="49" charset="0"/>
              </a:rPr>
              <a:t>model.fit</a:t>
            </a:r>
            <a:r>
              <a:rPr lang="it-IT" sz="1600" dirty="0">
                <a:latin typeface="Consolas" panose="020B0609020204030204" pitchFamily="49" charset="0"/>
              </a:rPr>
              <a:t>(</a:t>
            </a:r>
            <a:r>
              <a:rPr lang="it-IT" sz="1600" dirty="0" err="1">
                <a:latin typeface="Consolas" panose="020B0609020204030204" pitchFamily="49" charset="0"/>
              </a:rPr>
              <a:t>x_train</a:t>
            </a:r>
            <a:r>
              <a:rPr lang="it-IT" sz="1600" dirty="0">
                <a:latin typeface="Consolas" panose="020B0609020204030204" pitchFamily="49" charset="0"/>
              </a:rPr>
              <a:t>, </a:t>
            </a:r>
            <a:r>
              <a:rPr lang="it-IT" sz="1600" dirty="0" err="1">
                <a:latin typeface="Consolas" panose="020B0609020204030204" pitchFamily="49" charset="0"/>
              </a:rPr>
              <a:t>y_train</a:t>
            </a:r>
            <a:r>
              <a:rPr lang="it-IT" sz="1600" dirty="0">
                <a:latin typeface="Consolas" panose="020B0609020204030204" pitchFamily="49" charset="0"/>
              </a:rPr>
              <a:t>, </a:t>
            </a:r>
            <a:r>
              <a:rPr lang="it-IT" sz="1600" dirty="0" err="1">
                <a:latin typeface="Consolas" panose="020B0609020204030204" pitchFamily="49" charset="0"/>
              </a:rPr>
              <a:t>epochs</a:t>
            </a:r>
            <a:r>
              <a:rPr lang="it-IT" sz="1600" dirty="0">
                <a:latin typeface="Consolas" panose="020B0609020204030204" pitchFamily="49" charset="0"/>
              </a:rPr>
              <a:t>=</a:t>
            </a:r>
            <a:r>
              <a:rPr lang="it-IT" sz="1600" dirty="0">
                <a:solidFill>
                  <a:schemeClr val="tx2">
                    <a:lumMod val="60000"/>
                    <a:lumOff val="40000"/>
                  </a:schemeClr>
                </a:solidFill>
                <a:latin typeface="Consolas" panose="020B0609020204030204" pitchFamily="49" charset="0"/>
              </a:rPr>
              <a:t>5</a:t>
            </a:r>
            <a:r>
              <a:rPr lang="it-IT" sz="1600" dirty="0">
                <a:latin typeface="Consolas" panose="020B0609020204030204" pitchFamily="49" charset="0"/>
              </a:rPr>
              <a:t>, </a:t>
            </a:r>
            <a:r>
              <a:rPr lang="it-IT" sz="1600" dirty="0" err="1">
                <a:latin typeface="Consolas" panose="020B0609020204030204" pitchFamily="49" charset="0"/>
              </a:rPr>
              <a:t>batch_size</a:t>
            </a:r>
            <a:r>
              <a:rPr lang="it-IT" sz="1600" dirty="0">
                <a:latin typeface="Consolas" panose="020B0609020204030204" pitchFamily="49" charset="0"/>
              </a:rPr>
              <a:t>=</a:t>
            </a:r>
            <a:r>
              <a:rPr lang="it-IT" sz="1600" dirty="0">
                <a:solidFill>
                  <a:schemeClr val="tx2">
                    <a:lumMod val="60000"/>
                    <a:lumOff val="40000"/>
                  </a:schemeClr>
                </a:solidFill>
                <a:latin typeface="Consolas" panose="020B0609020204030204" pitchFamily="49" charset="0"/>
              </a:rPr>
              <a:t>32</a:t>
            </a:r>
            <a:r>
              <a:rPr lang="it-IT" sz="1600" dirty="0">
                <a:solidFill>
                  <a:schemeClr val="tx1"/>
                </a:solidFill>
                <a:latin typeface="Consolas" panose="020B0609020204030204" pitchFamily="49" charset="0"/>
              </a:rPr>
              <a:t>)</a:t>
            </a:r>
          </a:p>
        </p:txBody>
      </p:sp>
      <p:sp>
        <p:nvSpPr>
          <p:cNvPr id="9" name="TextBox 8">
            <a:extLst>
              <a:ext uri="{FF2B5EF4-FFF2-40B4-BE49-F238E27FC236}">
                <a16:creationId xmlns:a16="http://schemas.microsoft.com/office/drawing/2014/main" id="{9A937A66-07BF-43C3-9DCE-4E0D4F3D0D5D}"/>
              </a:ext>
            </a:extLst>
          </p:cNvPr>
          <p:cNvSpPr txBox="1"/>
          <p:nvPr/>
        </p:nvSpPr>
        <p:spPr>
          <a:xfrm>
            <a:off x="688036" y="4122304"/>
            <a:ext cx="7767926" cy="338554"/>
          </a:xfrm>
          <a:prstGeom prst="rect">
            <a:avLst/>
          </a:prstGeom>
          <a:solidFill>
            <a:schemeClr val="bg1">
              <a:lumMod val="95000"/>
            </a:schemeClr>
          </a:solidFill>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it-IT" sz="1600" dirty="0" err="1">
                <a:latin typeface="Consolas" panose="020B0609020204030204" pitchFamily="49" charset="0"/>
              </a:rPr>
              <a:t>model.train_on_batch</a:t>
            </a:r>
            <a:r>
              <a:rPr lang="it-IT" sz="1600" dirty="0">
                <a:latin typeface="Consolas" panose="020B0609020204030204" pitchFamily="49" charset="0"/>
              </a:rPr>
              <a:t>(</a:t>
            </a:r>
            <a:r>
              <a:rPr lang="it-IT" sz="1600" dirty="0" err="1">
                <a:latin typeface="Consolas" panose="020B0609020204030204" pitchFamily="49" charset="0"/>
              </a:rPr>
              <a:t>x_batch</a:t>
            </a:r>
            <a:r>
              <a:rPr lang="it-IT" sz="1600" dirty="0">
                <a:latin typeface="Consolas" panose="020B0609020204030204" pitchFamily="49" charset="0"/>
              </a:rPr>
              <a:t>, </a:t>
            </a:r>
            <a:r>
              <a:rPr lang="it-IT" sz="1600" dirty="0" err="1">
                <a:latin typeface="Consolas" panose="020B0609020204030204" pitchFamily="49" charset="0"/>
              </a:rPr>
              <a:t>y_batch</a:t>
            </a:r>
            <a:r>
              <a:rPr lang="it-IT" sz="1600" dirty="0">
                <a:solidFill>
                  <a:schemeClr val="tx1"/>
                </a:solidFill>
                <a:latin typeface="Consolas" panose="020B0609020204030204" pitchFamily="49" charset="0"/>
              </a:rPr>
              <a:t>)</a:t>
            </a:r>
          </a:p>
        </p:txBody>
      </p:sp>
      <p:sp>
        <p:nvSpPr>
          <p:cNvPr id="10" name="TextBox 9">
            <a:extLst>
              <a:ext uri="{FF2B5EF4-FFF2-40B4-BE49-F238E27FC236}">
                <a16:creationId xmlns:a16="http://schemas.microsoft.com/office/drawing/2014/main" id="{14031FF2-A182-4C1F-8A32-FCBCF7ACCB03}"/>
              </a:ext>
            </a:extLst>
          </p:cNvPr>
          <p:cNvSpPr txBox="1"/>
          <p:nvPr/>
        </p:nvSpPr>
        <p:spPr>
          <a:xfrm>
            <a:off x="1376312" y="2813044"/>
            <a:ext cx="6391374" cy="369332"/>
          </a:xfrm>
          <a:prstGeom prst="rect">
            <a:avLst/>
          </a:prstGeom>
          <a:noFill/>
        </p:spPr>
        <p:txBody>
          <a:bodyPr wrap="square" rtlCol="0">
            <a:spAutoFit/>
          </a:bodyPr>
          <a:lstStyle/>
          <a:p>
            <a:r>
              <a:rPr lang="en-US" dirty="0" err="1">
                <a:solidFill>
                  <a:schemeClr val="tx1">
                    <a:lumMod val="50000"/>
                    <a:lumOff val="50000"/>
                  </a:schemeClr>
                </a:solidFill>
              </a:rPr>
              <a:t>x_train</a:t>
            </a:r>
            <a:r>
              <a:rPr lang="en-US" dirty="0">
                <a:solidFill>
                  <a:schemeClr val="tx1">
                    <a:lumMod val="50000"/>
                    <a:lumOff val="50000"/>
                  </a:schemeClr>
                </a:solidFill>
              </a:rPr>
              <a:t> and </a:t>
            </a:r>
            <a:r>
              <a:rPr lang="en-US" dirty="0" err="1">
                <a:solidFill>
                  <a:schemeClr val="tx1">
                    <a:lumMod val="50000"/>
                    <a:lumOff val="50000"/>
                  </a:schemeClr>
                </a:solidFill>
              </a:rPr>
              <a:t>y_train</a:t>
            </a:r>
            <a:r>
              <a:rPr lang="en-US" dirty="0">
                <a:solidFill>
                  <a:schemeClr val="tx1">
                    <a:lumMod val="50000"/>
                    <a:lumOff val="50000"/>
                  </a:schemeClr>
                </a:solidFill>
              </a:rPr>
              <a:t> can be </a:t>
            </a:r>
            <a:r>
              <a:rPr lang="en-US" dirty="0" err="1">
                <a:solidFill>
                  <a:schemeClr val="tx1">
                    <a:lumMod val="50000"/>
                    <a:lumOff val="50000"/>
                  </a:schemeClr>
                </a:solidFill>
              </a:rPr>
              <a:t>numpy</a:t>
            </a:r>
            <a:r>
              <a:rPr lang="en-US" dirty="0">
                <a:solidFill>
                  <a:schemeClr val="tx1">
                    <a:lumMod val="50000"/>
                    <a:lumOff val="50000"/>
                  </a:schemeClr>
                </a:solidFill>
              </a:rPr>
              <a:t> arrays, like in </a:t>
            </a:r>
            <a:r>
              <a:rPr lang="en-US" dirty="0" err="1">
                <a:solidFill>
                  <a:schemeClr val="tx1">
                    <a:lumMod val="50000"/>
                    <a:lumOff val="50000"/>
                  </a:schemeClr>
                </a:solidFill>
              </a:rPr>
              <a:t>scikit</a:t>
            </a:r>
            <a:r>
              <a:rPr lang="en-US" dirty="0">
                <a:solidFill>
                  <a:schemeClr val="tx1">
                    <a:lumMod val="50000"/>
                    <a:lumOff val="50000"/>
                  </a:schemeClr>
                </a:solidFill>
              </a:rPr>
              <a:t>-learn</a:t>
            </a:r>
            <a:endParaRPr lang="en-150" dirty="0">
              <a:solidFill>
                <a:schemeClr val="tx1">
                  <a:lumMod val="50000"/>
                  <a:lumOff val="50000"/>
                </a:schemeClr>
              </a:solidFill>
            </a:endParaRPr>
          </a:p>
        </p:txBody>
      </p:sp>
    </p:spTree>
    <p:extLst>
      <p:ext uri="{BB962C8B-B14F-4D97-AF65-F5344CB8AC3E}">
        <p14:creationId xmlns:p14="http://schemas.microsoft.com/office/powerpoint/2010/main" val="315659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a:t>30s to </a:t>
            </a:r>
            <a:r>
              <a:rPr lang="it-IT" dirty="0" err="1"/>
              <a:t>Keras</a:t>
            </a:r>
            <a:endParaRPr lang="it-IT" dirty="0"/>
          </a:p>
        </p:txBody>
      </p:sp>
      <p:sp>
        <p:nvSpPr>
          <p:cNvPr id="2" name="Segnaposto contenuto 1"/>
          <p:cNvSpPr>
            <a:spLocks noGrp="1"/>
          </p:cNvSpPr>
          <p:nvPr>
            <p:ph idx="1"/>
          </p:nvPr>
        </p:nvSpPr>
        <p:spPr/>
        <p:txBody>
          <a:bodyPr/>
          <a:lstStyle/>
          <a:p>
            <a:r>
              <a:rPr lang="it-IT" dirty="0" err="1"/>
              <a:t>Evaluate</a:t>
            </a:r>
            <a:r>
              <a:rPr lang="it-IT" dirty="0"/>
              <a:t> performance</a:t>
            </a:r>
          </a:p>
        </p:txBody>
      </p:sp>
      <p:sp>
        <p:nvSpPr>
          <p:cNvPr id="5" name="TextBox 4">
            <a:extLst>
              <a:ext uri="{FF2B5EF4-FFF2-40B4-BE49-F238E27FC236}">
                <a16:creationId xmlns:a16="http://schemas.microsoft.com/office/drawing/2014/main" id="{AE540274-B8D1-4702-8F2B-7829121C51C5}"/>
              </a:ext>
            </a:extLst>
          </p:cNvPr>
          <p:cNvSpPr txBox="1"/>
          <p:nvPr/>
        </p:nvSpPr>
        <p:spPr>
          <a:xfrm>
            <a:off x="688037" y="3524213"/>
            <a:ext cx="7767926" cy="338554"/>
          </a:xfrm>
          <a:prstGeom prst="rect">
            <a:avLst/>
          </a:prstGeom>
          <a:solidFill>
            <a:schemeClr val="bg1">
              <a:lumMod val="95000"/>
            </a:schemeClr>
          </a:solidFill>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it-IT" sz="1600" dirty="0" err="1">
                <a:latin typeface="Consolas" panose="020B0609020204030204" pitchFamily="49" charset="0"/>
              </a:rPr>
              <a:t>loss_and_metrics</a:t>
            </a:r>
            <a:r>
              <a:rPr lang="it-IT" sz="1600" dirty="0">
                <a:latin typeface="Consolas" panose="020B0609020204030204" pitchFamily="49" charset="0"/>
              </a:rPr>
              <a:t> = </a:t>
            </a:r>
            <a:r>
              <a:rPr lang="it-IT" sz="1600" dirty="0" err="1">
                <a:latin typeface="Consolas" panose="020B0609020204030204" pitchFamily="49" charset="0"/>
              </a:rPr>
              <a:t>model.evaluate</a:t>
            </a:r>
            <a:r>
              <a:rPr lang="it-IT" sz="1600" dirty="0">
                <a:latin typeface="Consolas" panose="020B0609020204030204" pitchFamily="49" charset="0"/>
              </a:rPr>
              <a:t>(</a:t>
            </a:r>
            <a:r>
              <a:rPr lang="it-IT" sz="1600" dirty="0" err="1">
                <a:latin typeface="Consolas" panose="020B0609020204030204" pitchFamily="49" charset="0"/>
              </a:rPr>
              <a:t>x_test</a:t>
            </a:r>
            <a:r>
              <a:rPr lang="it-IT" sz="1600" dirty="0">
                <a:latin typeface="Consolas" panose="020B0609020204030204" pitchFamily="49" charset="0"/>
              </a:rPr>
              <a:t>, </a:t>
            </a:r>
            <a:r>
              <a:rPr lang="it-IT" sz="1600" dirty="0" err="1">
                <a:latin typeface="Consolas" panose="020B0609020204030204" pitchFamily="49" charset="0"/>
              </a:rPr>
              <a:t>y_test</a:t>
            </a:r>
            <a:r>
              <a:rPr lang="it-IT" sz="1600" dirty="0">
                <a:latin typeface="Consolas" panose="020B0609020204030204" pitchFamily="49" charset="0"/>
              </a:rPr>
              <a:t>, </a:t>
            </a:r>
            <a:r>
              <a:rPr lang="it-IT" sz="1600" dirty="0" err="1">
                <a:latin typeface="Consolas" panose="020B0609020204030204" pitchFamily="49" charset="0"/>
              </a:rPr>
              <a:t>batch_size</a:t>
            </a:r>
            <a:r>
              <a:rPr lang="it-IT" sz="1600" dirty="0">
                <a:latin typeface="Consolas" panose="020B0609020204030204" pitchFamily="49" charset="0"/>
              </a:rPr>
              <a:t>=</a:t>
            </a:r>
            <a:r>
              <a:rPr lang="it-IT" sz="1600" dirty="0">
                <a:solidFill>
                  <a:schemeClr val="tx2">
                    <a:lumMod val="60000"/>
                    <a:lumOff val="40000"/>
                  </a:schemeClr>
                </a:solidFill>
                <a:latin typeface="Consolas" panose="020B0609020204030204" pitchFamily="49" charset="0"/>
              </a:rPr>
              <a:t>128</a:t>
            </a:r>
            <a:r>
              <a:rPr lang="it-IT"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187911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a:t>30s to </a:t>
            </a:r>
            <a:r>
              <a:rPr lang="it-IT" dirty="0" err="1"/>
              <a:t>Keras</a:t>
            </a:r>
            <a:endParaRPr lang="it-IT" dirty="0"/>
          </a:p>
        </p:txBody>
      </p:sp>
      <p:sp>
        <p:nvSpPr>
          <p:cNvPr id="2" name="Segnaposto contenuto 1"/>
          <p:cNvSpPr>
            <a:spLocks noGrp="1"/>
          </p:cNvSpPr>
          <p:nvPr>
            <p:ph idx="1"/>
          </p:nvPr>
        </p:nvSpPr>
        <p:spPr>
          <a:xfrm>
            <a:off x="145279" y="1981200"/>
            <a:ext cx="8998721" cy="3886200"/>
          </a:xfrm>
        </p:spPr>
        <p:txBody>
          <a:bodyPr>
            <a:normAutofit fontScale="92500" lnSpcReduction="10000"/>
          </a:bodyPr>
          <a:lstStyle/>
          <a:p>
            <a:r>
              <a:rPr lang="it-IT" dirty="0"/>
              <a:t>Generate </a:t>
            </a:r>
            <a:r>
              <a:rPr lang="it-IT" dirty="0" err="1"/>
              <a:t>predictions</a:t>
            </a:r>
            <a:endParaRPr lang="it-IT" dirty="0"/>
          </a:p>
          <a:p>
            <a:endParaRPr lang="it-IT" dirty="0"/>
          </a:p>
          <a:p>
            <a:endParaRPr lang="it-IT" dirty="0"/>
          </a:p>
          <a:p>
            <a:endParaRPr lang="it-IT" dirty="0"/>
          </a:p>
          <a:p>
            <a:endParaRPr lang="it-IT" dirty="0"/>
          </a:p>
          <a:p>
            <a:r>
              <a:rPr lang="it-IT" dirty="0"/>
              <a:t>The end</a:t>
            </a:r>
          </a:p>
          <a:p>
            <a:pPr lvl="1"/>
            <a:r>
              <a:rPr lang="it-IT" dirty="0"/>
              <a:t>Simple but limited… More advanced example with </a:t>
            </a:r>
            <a:r>
              <a:rPr lang="it-IT" dirty="0">
                <a:solidFill>
                  <a:srgbClr val="0000FF"/>
                </a:solidFill>
              </a:rPr>
              <a:t>functional model </a:t>
            </a:r>
            <a:r>
              <a:rPr lang="it-IT" dirty="0"/>
              <a:t>in the notebook</a:t>
            </a:r>
          </a:p>
        </p:txBody>
      </p:sp>
      <p:sp>
        <p:nvSpPr>
          <p:cNvPr id="5" name="TextBox 4">
            <a:extLst>
              <a:ext uri="{FF2B5EF4-FFF2-40B4-BE49-F238E27FC236}">
                <a16:creationId xmlns:a16="http://schemas.microsoft.com/office/drawing/2014/main" id="{167486E7-FA7B-42CC-AA6A-14D20597A9EE}"/>
              </a:ext>
            </a:extLst>
          </p:cNvPr>
          <p:cNvSpPr txBox="1"/>
          <p:nvPr/>
        </p:nvSpPr>
        <p:spPr>
          <a:xfrm>
            <a:off x="688037" y="3259723"/>
            <a:ext cx="7767926" cy="338554"/>
          </a:xfrm>
          <a:prstGeom prst="rect">
            <a:avLst/>
          </a:prstGeom>
          <a:solidFill>
            <a:schemeClr val="bg1">
              <a:lumMod val="95000"/>
            </a:schemeClr>
          </a:solidFill>
          <a:ln>
            <a:solidFill>
              <a:schemeClr val="accent2">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it-IT" sz="1600" dirty="0">
                <a:latin typeface="Consolas" panose="020B0609020204030204" pitchFamily="49" charset="0"/>
              </a:rPr>
              <a:t>classes = </a:t>
            </a:r>
            <a:r>
              <a:rPr lang="it-IT" sz="1600" dirty="0" err="1">
                <a:latin typeface="Consolas" panose="020B0609020204030204" pitchFamily="49" charset="0"/>
              </a:rPr>
              <a:t>model.predict</a:t>
            </a:r>
            <a:r>
              <a:rPr lang="it-IT" sz="1600" dirty="0">
                <a:latin typeface="Consolas" panose="020B0609020204030204" pitchFamily="49" charset="0"/>
              </a:rPr>
              <a:t>(</a:t>
            </a:r>
            <a:r>
              <a:rPr lang="it-IT" sz="1600" dirty="0" err="1">
                <a:latin typeface="Consolas" panose="020B0609020204030204" pitchFamily="49" charset="0"/>
              </a:rPr>
              <a:t>x_test</a:t>
            </a:r>
            <a:r>
              <a:rPr lang="it-IT" sz="1600" dirty="0">
                <a:latin typeface="Consolas" panose="020B0609020204030204" pitchFamily="49" charset="0"/>
              </a:rPr>
              <a:t>, </a:t>
            </a:r>
            <a:r>
              <a:rPr lang="it-IT" sz="1600" dirty="0" err="1">
                <a:latin typeface="Consolas" panose="020B0609020204030204" pitchFamily="49" charset="0"/>
              </a:rPr>
              <a:t>batch_size</a:t>
            </a:r>
            <a:r>
              <a:rPr lang="it-IT" sz="1600" dirty="0">
                <a:latin typeface="Consolas" panose="020B0609020204030204" pitchFamily="49" charset="0"/>
              </a:rPr>
              <a:t>=</a:t>
            </a:r>
            <a:r>
              <a:rPr lang="it-IT" sz="1600" dirty="0">
                <a:solidFill>
                  <a:schemeClr val="tx2">
                    <a:lumMod val="60000"/>
                    <a:lumOff val="40000"/>
                  </a:schemeClr>
                </a:solidFill>
                <a:latin typeface="Consolas" panose="020B0609020204030204" pitchFamily="49" charset="0"/>
              </a:rPr>
              <a:t>128</a:t>
            </a:r>
            <a:r>
              <a:rPr lang="it-IT" sz="16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3687557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57200" y="457200"/>
            <a:ext cx="8229600" cy="970907"/>
          </a:xfrm>
        </p:spPr>
        <p:txBody>
          <a:bodyPr>
            <a:normAutofit/>
          </a:bodyPr>
          <a:lstStyle/>
          <a:p>
            <a:r>
              <a:rPr lang="it-IT" dirty="0" err="1"/>
              <a:t>Keras</a:t>
            </a:r>
            <a:r>
              <a:rPr lang="it-IT" dirty="0"/>
              <a:t>: </a:t>
            </a:r>
            <a:r>
              <a:rPr lang="it-IT" dirty="0" err="1"/>
              <a:t>Build</a:t>
            </a:r>
            <a:r>
              <a:rPr lang="it-IT" dirty="0"/>
              <a:t> a CNN </a:t>
            </a:r>
          </a:p>
        </p:txBody>
      </p:sp>
      <p:pic>
        <p:nvPicPr>
          <p:cNvPr id="5" name="Immagine 4"/>
          <p:cNvPicPr>
            <a:picLocks noChangeAspect="1"/>
          </p:cNvPicPr>
          <p:nvPr/>
        </p:nvPicPr>
        <p:blipFill>
          <a:blip r:embed="rId3"/>
          <a:stretch>
            <a:fillRect/>
          </a:stretch>
        </p:blipFill>
        <p:spPr>
          <a:xfrm>
            <a:off x="991620" y="1533066"/>
            <a:ext cx="6306796" cy="2180520"/>
          </a:xfrm>
          <a:prstGeom prst="rect">
            <a:avLst/>
          </a:prstGeom>
        </p:spPr>
      </p:pic>
      <p:sp>
        <p:nvSpPr>
          <p:cNvPr id="6" name="Segnaposto contenuto 1"/>
          <p:cNvSpPr txBox="1">
            <a:spLocks/>
          </p:cNvSpPr>
          <p:nvPr/>
        </p:nvSpPr>
        <p:spPr bwMode="auto">
          <a:xfrm>
            <a:off x="329014" y="3818545"/>
            <a:ext cx="8229600" cy="2855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 typeface="Wingdings" pitchFamily="2" charset="2"/>
              <a:buNone/>
            </a:pPr>
            <a:r>
              <a:rPr lang="it-IT" sz="2400" kern="0" dirty="0" err="1"/>
              <a:t>Typical</a:t>
            </a:r>
            <a:r>
              <a:rPr lang="it-IT" sz="2400" kern="0" dirty="0"/>
              <a:t> </a:t>
            </a:r>
            <a:r>
              <a:rPr lang="it-IT" sz="2400" kern="0" dirty="0" err="1"/>
              <a:t>layers</a:t>
            </a:r>
            <a:r>
              <a:rPr lang="it-IT" sz="2400" kern="0" dirty="0"/>
              <a:t> in a </a:t>
            </a:r>
            <a:r>
              <a:rPr lang="it-IT" sz="2400" kern="0" dirty="0" err="1"/>
              <a:t>Convolutional</a:t>
            </a:r>
            <a:r>
              <a:rPr lang="it-IT" sz="2400" kern="0" dirty="0"/>
              <a:t> </a:t>
            </a:r>
            <a:r>
              <a:rPr lang="it-IT" sz="2400" kern="0" dirty="0" err="1"/>
              <a:t>Neural</a:t>
            </a:r>
            <a:r>
              <a:rPr lang="it-IT" sz="2400" kern="0" dirty="0"/>
              <a:t> Network</a:t>
            </a:r>
          </a:p>
          <a:p>
            <a:pPr marL="0" indent="0">
              <a:buFont typeface="Wingdings" pitchFamily="2" charset="2"/>
              <a:buNone/>
            </a:pPr>
            <a:endParaRPr lang="it-IT" sz="2400" kern="0" dirty="0"/>
          </a:p>
          <a:p>
            <a:pPr marL="457200" indent="-457200">
              <a:buClr>
                <a:schemeClr val="accent2"/>
              </a:buClr>
              <a:buFont typeface="+mj-lt"/>
              <a:buAutoNum type="arabicPeriod"/>
            </a:pPr>
            <a:r>
              <a:rPr lang="it-IT" sz="2400" kern="0" dirty="0" err="1"/>
              <a:t>Convolutional</a:t>
            </a:r>
            <a:endParaRPr lang="it-IT" sz="2400" kern="0" dirty="0"/>
          </a:p>
          <a:p>
            <a:pPr marL="457200" indent="-457200">
              <a:buClr>
                <a:schemeClr val="accent2"/>
              </a:buClr>
              <a:buFont typeface="+mj-lt"/>
              <a:buAutoNum type="arabicPeriod"/>
            </a:pPr>
            <a:r>
              <a:rPr lang="it-IT" sz="2400" kern="0" dirty="0" err="1"/>
              <a:t>Pooling</a:t>
            </a:r>
            <a:endParaRPr lang="it-IT" sz="2400" kern="0" dirty="0"/>
          </a:p>
          <a:p>
            <a:pPr marL="457200" indent="-457200">
              <a:buClr>
                <a:schemeClr val="accent2"/>
              </a:buClr>
              <a:buFont typeface="+mj-lt"/>
              <a:buAutoNum type="arabicPeriod"/>
            </a:pPr>
            <a:r>
              <a:rPr lang="it-IT" sz="2400" kern="0" dirty="0" err="1"/>
              <a:t>Fully</a:t>
            </a:r>
            <a:r>
              <a:rPr lang="it-IT" sz="2400" kern="0" dirty="0"/>
              <a:t> </a:t>
            </a:r>
            <a:r>
              <a:rPr lang="it-IT" sz="2400" kern="0" dirty="0" err="1"/>
              <a:t>connected</a:t>
            </a:r>
            <a:endParaRPr lang="it-IT" sz="2400" kern="0" dirty="0"/>
          </a:p>
          <a:p>
            <a:pPr marL="457200" indent="-457200">
              <a:buClr>
                <a:schemeClr val="accent2"/>
              </a:buClr>
              <a:buFont typeface="+mj-lt"/>
              <a:buAutoNum type="arabicPeriod"/>
            </a:pPr>
            <a:r>
              <a:rPr lang="it-IT" sz="2400" kern="0" dirty="0" err="1"/>
              <a:t>Activations</a:t>
            </a:r>
            <a:r>
              <a:rPr lang="it-IT" sz="2400" kern="0" dirty="0"/>
              <a:t> (</a:t>
            </a:r>
            <a:r>
              <a:rPr lang="it-IT" sz="2400" kern="0" dirty="0" err="1"/>
              <a:t>ReLU</a:t>
            </a:r>
            <a:r>
              <a:rPr lang="it-IT" sz="2400" kern="0" dirty="0"/>
              <a:t>, </a:t>
            </a:r>
            <a:r>
              <a:rPr lang="it-IT" sz="2400" kern="0" dirty="0" err="1"/>
              <a:t>Softmax</a:t>
            </a:r>
            <a:r>
              <a:rPr lang="it-IT" sz="2400" kern="0" dirty="0"/>
              <a:t>, …)</a:t>
            </a:r>
          </a:p>
        </p:txBody>
      </p:sp>
    </p:spTree>
    <p:extLst>
      <p:ext uri="{BB962C8B-B14F-4D97-AF65-F5344CB8AC3E}">
        <p14:creationId xmlns:p14="http://schemas.microsoft.com/office/powerpoint/2010/main" val="3132199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57200" y="0"/>
            <a:ext cx="8229600" cy="1488332"/>
          </a:xfrm>
        </p:spPr>
        <p:txBody>
          <a:bodyPr>
            <a:normAutofit/>
          </a:bodyPr>
          <a:lstStyle/>
          <a:p>
            <a:r>
              <a:rPr lang="it-IT" dirty="0"/>
              <a:t>I/O: </a:t>
            </a:r>
            <a:r>
              <a:rPr lang="it-IT" dirty="0" err="1"/>
              <a:t>Tensors</a:t>
            </a:r>
            <a:endParaRPr lang="it-IT" dirty="0"/>
          </a:p>
        </p:txBody>
      </p:sp>
      <p:sp>
        <p:nvSpPr>
          <p:cNvPr id="2" name="Segnaposto contenuto 1"/>
          <p:cNvSpPr>
            <a:spLocks noGrp="1"/>
          </p:cNvSpPr>
          <p:nvPr>
            <p:ph idx="1"/>
          </p:nvPr>
        </p:nvSpPr>
        <p:spPr/>
        <p:txBody>
          <a:bodyPr/>
          <a:lstStyle/>
          <a:p>
            <a:pPr marL="457200" lvl="1" indent="0" algn="ctr">
              <a:buNone/>
            </a:pPr>
            <a:r>
              <a:rPr lang="it-IT" sz="2000" i="1" dirty="0" err="1"/>
              <a:t>Tensor</a:t>
            </a:r>
            <a:r>
              <a:rPr lang="it-IT" sz="2000" i="1" dirty="0"/>
              <a:t>: </a:t>
            </a:r>
            <a:r>
              <a:rPr lang="it-IT" sz="2000" i="1" dirty="0" err="1"/>
              <a:t>typed</a:t>
            </a:r>
            <a:r>
              <a:rPr lang="it-IT" sz="2000" i="1" dirty="0"/>
              <a:t> multi-</a:t>
            </a:r>
            <a:r>
              <a:rPr lang="it-IT" sz="2000" i="1" dirty="0" err="1"/>
              <a:t>dimensional</a:t>
            </a:r>
            <a:r>
              <a:rPr lang="it-IT" sz="2000" i="1" dirty="0"/>
              <a:t> array (From </a:t>
            </a:r>
            <a:r>
              <a:rPr lang="it-IT" sz="2000" i="1" dirty="0" err="1"/>
              <a:t>TensorFlow</a:t>
            </a:r>
            <a:r>
              <a:rPr lang="it-IT" sz="2000" i="1" dirty="0"/>
              <a:t>)</a:t>
            </a:r>
          </a:p>
        </p:txBody>
      </p:sp>
      <p:pic>
        <p:nvPicPr>
          <p:cNvPr id="4" name="Immagine 3"/>
          <p:cNvPicPr>
            <a:picLocks noChangeAspect="1"/>
          </p:cNvPicPr>
          <p:nvPr/>
        </p:nvPicPr>
        <p:blipFill>
          <a:blip r:embed="rId2"/>
          <a:stretch>
            <a:fillRect/>
          </a:stretch>
        </p:blipFill>
        <p:spPr>
          <a:xfrm>
            <a:off x="0" y="3453104"/>
            <a:ext cx="9144000" cy="2857500"/>
          </a:xfrm>
          <a:prstGeom prst="rect">
            <a:avLst/>
          </a:prstGeom>
        </p:spPr>
      </p:pic>
    </p:spTree>
    <p:extLst>
      <p:ext uri="{BB962C8B-B14F-4D97-AF65-F5344CB8AC3E}">
        <p14:creationId xmlns:p14="http://schemas.microsoft.com/office/powerpoint/2010/main" val="315203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57200" y="0"/>
            <a:ext cx="8229600" cy="1446304"/>
          </a:xfrm>
        </p:spPr>
        <p:txBody>
          <a:bodyPr>
            <a:normAutofit/>
          </a:bodyPr>
          <a:lstStyle/>
          <a:p>
            <a:r>
              <a:rPr lang="it-IT" dirty="0"/>
              <a:t>2D </a:t>
            </a:r>
            <a:r>
              <a:rPr lang="it-IT" dirty="0" err="1"/>
              <a:t>Convolutional</a:t>
            </a:r>
            <a:r>
              <a:rPr lang="it-IT" dirty="0"/>
              <a:t> </a:t>
            </a:r>
            <a:r>
              <a:rPr lang="it-IT" dirty="0" err="1"/>
              <a:t>Layers</a:t>
            </a:r>
            <a:r>
              <a:rPr lang="it-IT" dirty="0"/>
              <a:t> </a:t>
            </a:r>
            <a:br>
              <a:rPr lang="it-IT" dirty="0"/>
            </a:br>
            <a:r>
              <a:rPr lang="it-IT" dirty="0"/>
              <a:t>in </a:t>
            </a:r>
            <a:r>
              <a:rPr lang="it-IT" dirty="0" err="1"/>
              <a:t>Keras</a:t>
            </a:r>
            <a:endParaRPr lang="it-IT" dirty="0"/>
          </a:p>
        </p:txBody>
      </p:sp>
      <p:grpSp>
        <p:nvGrpSpPr>
          <p:cNvPr id="8" name="Gruppo 7"/>
          <p:cNvGrpSpPr/>
          <p:nvPr/>
        </p:nvGrpSpPr>
        <p:grpSpPr>
          <a:xfrm>
            <a:off x="285750" y="3415166"/>
            <a:ext cx="8572500" cy="942391"/>
            <a:chOff x="285750" y="3423363"/>
            <a:chExt cx="8572500" cy="942391"/>
          </a:xfrm>
        </p:grpSpPr>
        <p:pic>
          <p:nvPicPr>
            <p:cNvPr id="4" name="Immagine 3"/>
            <p:cNvPicPr>
              <a:picLocks noChangeAspect="1"/>
            </p:cNvPicPr>
            <p:nvPr/>
          </p:nvPicPr>
          <p:blipFill>
            <a:blip r:embed="rId3"/>
            <a:stretch>
              <a:fillRect/>
            </a:stretch>
          </p:blipFill>
          <p:spPr>
            <a:xfrm>
              <a:off x="628651" y="3423363"/>
              <a:ext cx="7886700" cy="247650"/>
            </a:xfrm>
            <a:prstGeom prst="rect">
              <a:avLst/>
            </a:prstGeom>
          </p:spPr>
        </p:pic>
        <p:pic>
          <p:nvPicPr>
            <p:cNvPr id="5" name="Immagine 4"/>
            <p:cNvPicPr>
              <a:picLocks noChangeAspect="1"/>
            </p:cNvPicPr>
            <p:nvPr/>
          </p:nvPicPr>
          <p:blipFill>
            <a:blip r:embed="rId4"/>
            <a:stretch>
              <a:fillRect/>
            </a:stretch>
          </p:blipFill>
          <p:spPr>
            <a:xfrm>
              <a:off x="714375" y="3671013"/>
              <a:ext cx="7715250" cy="238125"/>
            </a:xfrm>
            <a:prstGeom prst="rect">
              <a:avLst/>
            </a:prstGeom>
          </p:spPr>
        </p:pic>
        <p:pic>
          <p:nvPicPr>
            <p:cNvPr id="6" name="Immagine 5"/>
            <p:cNvPicPr>
              <a:picLocks noChangeAspect="1"/>
            </p:cNvPicPr>
            <p:nvPr/>
          </p:nvPicPr>
          <p:blipFill>
            <a:blip r:embed="rId5"/>
            <a:stretch>
              <a:fillRect/>
            </a:stretch>
          </p:blipFill>
          <p:spPr>
            <a:xfrm>
              <a:off x="285750" y="3908554"/>
              <a:ext cx="8572500" cy="247650"/>
            </a:xfrm>
            <a:prstGeom prst="rect">
              <a:avLst/>
            </a:prstGeom>
          </p:spPr>
        </p:pic>
        <p:pic>
          <p:nvPicPr>
            <p:cNvPr id="7" name="Immagine 6"/>
            <p:cNvPicPr>
              <a:picLocks noChangeAspect="1"/>
            </p:cNvPicPr>
            <p:nvPr/>
          </p:nvPicPr>
          <p:blipFill>
            <a:blip r:embed="rId6"/>
            <a:stretch>
              <a:fillRect/>
            </a:stretch>
          </p:blipFill>
          <p:spPr>
            <a:xfrm>
              <a:off x="2638425" y="4146679"/>
              <a:ext cx="3867150" cy="219075"/>
            </a:xfrm>
            <a:prstGeom prst="rect">
              <a:avLst/>
            </a:prstGeom>
          </p:spPr>
        </p:pic>
      </p:grpSp>
      <p:pic>
        <p:nvPicPr>
          <p:cNvPr id="9" name="Immagine 8"/>
          <p:cNvPicPr>
            <a:picLocks noChangeAspect="1"/>
          </p:cNvPicPr>
          <p:nvPr/>
        </p:nvPicPr>
        <p:blipFill>
          <a:blip r:embed="rId7"/>
          <a:stretch>
            <a:fillRect/>
          </a:stretch>
        </p:blipFill>
        <p:spPr>
          <a:xfrm>
            <a:off x="814873" y="4571918"/>
            <a:ext cx="7514254" cy="2140646"/>
          </a:xfrm>
          <a:prstGeom prst="rect">
            <a:avLst/>
          </a:prstGeom>
        </p:spPr>
      </p:pic>
      <p:pic>
        <p:nvPicPr>
          <p:cNvPr id="10" name="Immagine 9"/>
          <p:cNvPicPr>
            <a:picLocks noChangeAspect="1"/>
          </p:cNvPicPr>
          <p:nvPr/>
        </p:nvPicPr>
        <p:blipFill>
          <a:blip r:embed="rId8"/>
          <a:stretch>
            <a:fillRect/>
          </a:stretch>
        </p:blipFill>
        <p:spPr>
          <a:xfrm>
            <a:off x="457200" y="1632140"/>
            <a:ext cx="3775788" cy="1522726"/>
          </a:xfrm>
          <a:prstGeom prst="rect">
            <a:avLst/>
          </a:prstGeom>
        </p:spPr>
      </p:pic>
      <p:sp>
        <p:nvSpPr>
          <p:cNvPr id="11" name="Rettangolo 10"/>
          <p:cNvSpPr/>
          <p:nvPr/>
        </p:nvSpPr>
        <p:spPr>
          <a:xfrm>
            <a:off x="1066411" y="1870215"/>
            <a:ext cx="889519" cy="1033194"/>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p:cNvSpPr/>
          <p:nvPr/>
        </p:nvSpPr>
        <p:spPr>
          <a:xfrm rot="18941555">
            <a:off x="2496279" y="1574154"/>
            <a:ext cx="461300" cy="1585309"/>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p:cNvPicPr>
            <a:picLocks noChangeAspect="1"/>
          </p:cNvPicPr>
          <p:nvPr/>
        </p:nvPicPr>
        <p:blipFill>
          <a:blip r:embed="rId9"/>
          <a:stretch>
            <a:fillRect/>
          </a:stretch>
        </p:blipFill>
        <p:spPr>
          <a:xfrm>
            <a:off x="4541286" y="2185941"/>
            <a:ext cx="4316964" cy="675966"/>
          </a:xfrm>
          <a:prstGeom prst="rect">
            <a:avLst/>
          </a:prstGeom>
        </p:spPr>
      </p:pic>
      <p:pic>
        <p:nvPicPr>
          <p:cNvPr id="15" name="Immagine 14"/>
          <p:cNvPicPr>
            <a:picLocks noChangeAspect="1"/>
          </p:cNvPicPr>
          <p:nvPr/>
        </p:nvPicPr>
        <p:blipFill>
          <a:blip r:embed="rId10"/>
          <a:stretch>
            <a:fillRect/>
          </a:stretch>
        </p:blipFill>
        <p:spPr>
          <a:xfrm>
            <a:off x="4541286" y="1684000"/>
            <a:ext cx="4217438" cy="215234"/>
          </a:xfrm>
          <a:prstGeom prst="rect">
            <a:avLst/>
          </a:prstGeom>
        </p:spPr>
      </p:pic>
    </p:spTree>
    <p:extLst>
      <p:ext uri="{BB962C8B-B14F-4D97-AF65-F5344CB8AC3E}">
        <p14:creationId xmlns:p14="http://schemas.microsoft.com/office/powerpoint/2010/main" val="284236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593387" y="311285"/>
            <a:ext cx="8229600" cy="781940"/>
          </a:xfrm>
        </p:spPr>
        <p:txBody>
          <a:bodyPr>
            <a:normAutofit/>
          </a:bodyPr>
          <a:lstStyle/>
          <a:p>
            <a:r>
              <a:rPr lang="it-IT" dirty="0"/>
              <a:t>Conv2D </a:t>
            </a:r>
            <a:r>
              <a:rPr lang="it-IT" dirty="0" err="1"/>
              <a:t>Arguments</a:t>
            </a:r>
            <a:endParaRPr lang="it-IT" dirty="0"/>
          </a:p>
        </p:txBody>
      </p:sp>
      <p:pic>
        <p:nvPicPr>
          <p:cNvPr id="4" name="Immagine 3"/>
          <p:cNvPicPr>
            <a:picLocks noChangeAspect="1"/>
          </p:cNvPicPr>
          <p:nvPr/>
        </p:nvPicPr>
        <p:blipFill>
          <a:blip r:embed="rId2"/>
          <a:stretch>
            <a:fillRect/>
          </a:stretch>
        </p:blipFill>
        <p:spPr>
          <a:xfrm>
            <a:off x="0" y="1494512"/>
            <a:ext cx="6630956" cy="5446396"/>
          </a:xfrm>
          <a:prstGeom prst="rect">
            <a:avLst/>
          </a:prstGeom>
        </p:spPr>
      </p:pic>
      <p:sp>
        <p:nvSpPr>
          <p:cNvPr id="5" name="Segnaposto contenuto 1"/>
          <p:cNvSpPr>
            <a:spLocks noGrp="1"/>
          </p:cNvSpPr>
          <p:nvPr>
            <p:ph idx="1"/>
          </p:nvPr>
        </p:nvSpPr>
        <p:spPr>
          <a:xfrm>
            <a:off x="6003421" y="5212934"/>
            <a:ext cx="3029484" cy="1580260"/>
          </a:xfrm>
        </p:spPr>
        <p:style>
          <a:lnRef idx="2">
            <a:schemeClr val="accent1"/>
          </a:lnRef>
          <a:fillRef idx="1">
            <a:schemeClr val="lt1"/>
          </a:fillRef>
          <a:effectRef idx="0">
            <a:schemeClr val="accent1"/>
          </a:effectRef>
          <a:fontRef idx="minor">
            <a:schemeClr val="dk1"/>
          </a:fontRef>
        </p:style>
        <p:txBody>
          <a:bodyPr/>
          <a:lstStyle/>
          <a:p>
            <a:r>
              <a:rPr lang="it-IT" sz="1600" dirty="0"/>
              <a:t>The </a:t>
            </a:r>
            <a:r>
              <a:rPr lang="it-IT" sz="1600" dirty="0" err="1"/>
              <a:t>argument</a:t>
            </a:r>
            <a:r>
              <a:rPr lang="it-IT" sz="1600" dirty="0"/>
              <a:t> list </a:t>
            </a:r>
            <a:r>
              <a:rPr lang="it-IT" sz="1600" dirty="0" err="1"/>
              <a:t>is</a:t>
            </a:r>
            <a:r>
              <a:rPr lang="it-IT" sz="1600" dirty="0"/>
              <a:t> </a:t>
            </a:r>
            <a:r>
              <a:rPr lang="it-IT" sz="1600" dirty="0" err="1"/>
              <a:t>huge</a:t>
            </a:r>
            <a:r>
              <a:rPr lang="it-IT" sz="1600" dirty="0"/>
              <a:t>!</a:t>
            </a:r>
          </a:p>
          <a:p>
            <a:r>
              <a:rPr lang="it-IT" sz="1600" dirty="0" err="1"/>
              <a:t>Specify</a:t>
            </a:r>
            <a:r>
              <a:rPr lang="it-IT" sz="1600" dirty="0"/>
              <a:t> </a:t>
            </a:r>
            <a:r>
              <a:rPr lang="it-IT" sz="1600" dirty="0" err="1"/>
              <a:t>only</a:t>
            </a:r>
            <a:r>
              <a:rPr lang="it-IT" sz="1600" dirty="0"/>
              <a:t> the </a:t>
            </a:r>
            <a:r>
              <a:rPr lang="it-IT" sz="1600" dirty="0" err="1"/>
              <a:t>desired</a:t>
            </a:r>
            <a:r>
              <a:rPr lang="it-IT" sz="1600" dirty="0"/>
              <a:t> </a:t>
            </a:r>
            <a:r>
              <a:rPr lang="it-IT" sz="1600" dirty="0" err="1"/>
              <a:t>arguments</a:t>
            </a:r>
            <a:endParaRPr lang="it-IT" sz="1600" dirty="0"/>
          </a:p>
          <a:p>
            <a:r>
              <a:rPr lang="it-IT" sz="1600" dirty="0" err="1"/>
              <a:t>Rely</a:t>
            </a:r>
            <a:r>
              <a:rPr lang="it-IT" sz="1600" dirty="0"/>
              <a:t> on default </a:t>
            </a:r>
            <a:r>
              <a:rPr lang="it-IT" sz="1600" dirty="0" err="1"/>
              <a:t>values</a:t>
            </a:r>
            <a:r>
              <a:rPr lang="it-IT" sz="1600" dirty="0"/>
              <a:t> for the </a:t>
            </a:r>
            <a:r>
              <a:rPr lang="it-IT" sz="1600" dirty="0" err="1"/>
              <a:t>others</a:t>
            </a:r>
            <a:endParaRPr lang="it-IT" sz="1600" dirty="0"/>
          </a:p>
        </p:txBody>
      </p:sp>
    </p:spTree>
    <p:extLst>
      <p:ext uri="{BB962C8B-B14F-4D97-AF65-F5344CB8AC3E}">
        <p14:creationId xmlns:p14="http://schemas.microsoft.com/office/powerpoint/2010/main" val="215354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rotWithShape="1">
          <a:blip r:embed="rId3"/>
          <a:srcRect t="6848" b="6249"/>
          <a:stretch/>
        </p:blipFill>
        <p:spPr>
          <a:xfrm>
            <a:off x="650789" y="1551413"/>
            <a:ext cx="8036087" cy="5205334"/>
          </a:xfrm>
          <a:prstGeom prst="rect">
            <a:avLst/>
          </a:prstGeom>
        </p:spPr>
      </p:pic>
      <p:sp>
        <p:nvSpPr>
          <p:cNvPr id="5" name="Titolo 2"/>
          <p:cNvSpPr>
            <a:spLocks noGrp="1"/>
          </p:cNvSpPr>
          <p:nvPr>
            <p:ph type="title"/>
          </p:nvPr>
        </p:nvSpPr>
        <p:spPr>
          <a:xfrm>
            <a:off x="457200" y="0"/>
            <a:ext cx="8521430" cy="1551413"/>
          </a:xfrm>
        </p:spPr>
        <p:txBody>
          <a:bodyPr>
            <a:normAutofit/>
          </a:bodyPr>
          <a:lstStyle/>
          <a:p>
            <a:r>
              <a:rPr lang="it-IT" dirty="0" err="1"/>
              <a:t>Keras</a:t>
            </a:r>
            <a:endParaRPr lang="it-IT" dirty="0"/>
          </a:p>
        </p:txBody>
      </p:sp>
    </p:spTree>
    <p:extLst>
      <p:ext uri="{BB962C8B-B14F-4D97-AF65-F5344CB8AC3E}">
        <p14:creationId xmlns:p14="http://schemas.microsoft.com/office/powerpoint/2010/main" val="1233805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57200" y="262648"/>
            <a:ext cx="8229600" cy="972064"/>
          </a:xfrm>
        </p:spPr>
        <p:txBody>
          <a:bodyPr>
            <a:normAutofit/>
          </a:bodyPr>
          <a:lstStyle/>
          <a:p>
            <a:r>
              <a:rPr lang="it-IT" dirty="0" err="1"/>
              <a:t>Pooling</a:t>
            </a:r>
            <a:r>
              <a:rPr lang="it-IT" dirty="0"/>
              <a:t> </a:t>
            </a:r>
            <a:r>
              <a:rPr lang="it-IT" dirty="0" err="1"/>
              <a:t>Layers</a:t>
            </a:r>
            <a:endParaRPr lang="it-IT" dirty="0"/>
          </a:p>
        </p:txBody>
      </p:sp>
      <p:pic>
        <p:nvPicPr>
          <p:cNvPr id="5" name="Immagine 4"/>
          <p:cNvPicPr>
            <a:picLocks noChangeAspect="1"/>
          </p:cNvPicPr>
          <p:nvPr/>
        </p:nvPicPr>
        <p:blipFill>
          <a:blip r:embed="rId2"/>
          <a:stretch>
            <a:fillRect/>
          </a:stretch>
        </p:blipFill>
        <p:spPr>
          <a:xfrm>
            <a:off x="0" y="2494828"/>
            <a:ext cx="9144000" cy="4363172"/>
          </a:xfrm>
          <a:prstGeom prst="rect">
            <a:avLst/>
          </a:prstGeom>
        </p:spPr>
      </p:pic>
      <p:pic>
        <p:nvPicPr>
          <p:cNvPr id="6" name="Immagine 5"/>
          <p:cNvPicPr>
            <a:picLocks noChangeAspect="1"/>
          </p:cNvPicPr>
          <p:nvPr/>
        </p:nvPicPr>
        <p:blipFill>
          <a:blip r:embed="rId3"/>
          <a:stretch>
            <a:fillRect/>
          </a:stretch>
        </p:blipFill>
        <p:spPr>
          <a:xfrm>
            <a:off x="4224582" y="1491972"/>
            <a:ext cx="3775788" cy="1522726"/>
          </a:xfrm>
          <a:prstGeom prst="rect">
            <a:avLst/>
          </a:prstGeom>
        </p:spPr>
      </p:pic>
      <p:sp>
        <p:nvSpPr>
          <p:cNvPr id="7" name="Rettangolo 6"/>
          <p:cNvSpPr/>
          <p:nvPr/>
        </p:nvSpPr>
        <p:spPr>
          <a:xfrm>
            <a:off x="5717091" y="1960807"/>
            <a:ext cx="553617" cy="765110"/>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rot="19056699">
            <a:off x="6814887" y="1480453"/>
            <a:ext cx="284972" cy="1358487"/>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0346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628650" y="0"/>
            <a:ext cx="8229600" cy="1460491"/>
          </a:xfrm>
        </p:spPr>
        <p:txBody>
          <a:bodyPr>
            <a:normAutofit/>
          </a:bodyPr>
          <a:lstStyle/>
          <a:p>
            <a:r>
              <a:rPr lang="it-IT" dirty="0"/>
              <a:t>Dense (</a:t>
            </a:r>
            <a:r>
              <a:rPr lang="it-IT" dirty="0" err="1"/>
              <a:t>Fully</a:t>
            </a:r>
            <a:r>
              <a:rPr lang="it-IT" dirty="0"/>
              <a:t> </a:t>
            </a:r>
            <a:r>
              <a:rPr lang="it-IT" dirty="0" err="1"/>
              <a:t>Connected</a:t>
            </a:r>
            <a:r>
              <a:rPr lang="it-IT" dirty="0"/>
              <a:t>) </a:t>
            </a:r>
            <a:br>
              <a:rPr lang="it-IT" dirty="0"/>
            </a:br>
            <a:r>
              <a:rPr lang="it-IT" dirty="0" err="1"/>
              <a:t>Layers</a:t>
            </a:r>
            <a:endParaRPr lang="it-IT" dirty="0"/>
          </a:p>
        </p:txBody>
      </p:sp>
      <p:pic>
        <p:nvPicPr>
          <p:cNvPr id="4" name="Immagine 3"/>
          <p:cNvPicPr>
            <a:picLocks noChangeAspect="1"/>
          </p:cNvPicPr>
          <p:nvPr/>
        </p:nvPicPr>
        <p:blipFill>
          <a:blip r:embed="rId3"/>
          <a:stretch>
            <a:fillRect/>
          </a:stretch>
        </p:blipFill>
        <p:spPr>
          <a:xfrm>
            <a:off x="2729787" y="1705730"/>
            <a:ext cx="3775788" cy="1522726"/>
          </a:xfrm>
          <a:prstGeom prst="rect">
            <a:avLst/>
          </a:prstGeom>
        </p:spPr>
      </p:pic>
      <p:sp>
        <p:nvSpPr>
          <p:cNvPr id="5" name="Rettangolo 4"/>
          <p:cNvSpPr/>
          <p:nvPr/>
        </p:nvSpPr>
        <p:spPr>
          <a:xfrm>
            <a:off x="6012026" y="1811606"/>
            <a:ext cx="412732" cy="1171612"/>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p:cNvGrpSpPr/>
          <p:nvPr/>
        </p:nvGrpSpPr>
        <p:grpSpPr>
          <a:xfrm>
            <a:off x="285750" y="3447488"/>
            <a:ext cx="8572500" cy="784518"/>
            <a:chOff x="285750" y="3305175"/>
            <a:chExt cx="8572500" cy="784518"/>
          </a:xfrm>
        </p:grpSpPr>
        <p:pic>
          <p:nvPicPr>
            <p:cNvPr id="6" name="Immagine 5"/>
            <p:cNvPicPr>
              <a:picLocks noChangeAspect="1"/>
            </p:cNvPicPr>
            <p:nvPr/>
          </p:nvPicPr>
          <p:blipFill>
            <a:blip r:embed="rId4"/>
            <a:stretch>
              <a:fillRect/>
            </a:stretch>
          </p:blipFill>
          <p:spPr>
            <a:xfrm>
              <a:off x="542925" y="3305175"/>
              <a:ext cx="8058150" cy="247650"/>
            </a:xfrm>
            <a:prstGeom prst="rect">
              <a:avLst/>
            </a:prstGeom>
          </p:spPr>
        </p:pic>
        <p:pic>
          <p:nvPicPr>
            <p:cNvPr id="7" name="Immagine 6"/>
            <p:cNvPicPr>
              <a:picLocks noChangeAspect="1"/>
            </p:cNvPicPr>
            <p:nvPr/>
          </p:nvPicPr>
          <p:blipFill>
            <a:blip r:embed="rId5"/>
            <a:stretch>
              <a:fillRect/>
            </a:stretch>
          </p:blipFill>
          <p:spPr>
            <a:xfrm>
              <a:off x="285750" y="3552825"/>
              <a:ext cx="8572500" cy="266700"/>
            </a:xfrm>
            <a:prstGeom prst="rect">
              <a:avLst/>
            </a:prstGeom>
          </p:spPr>
        </p:pic>
        <p:pic>
          <p:nvPicPr>
            <p:cNvPr id="8" name="Immagine 7"/>
            <p:cNvPicPr>
              <a:picLocks noChangeAspect="1"/>
            </p:cNvPicPr>
            <p:nvPr/>
          </p:nvPicPr>
          <p:blipFill>
            <a:blip r:embed="rId6"/>
            <a:stretch>
              <a:fillRect/>
            </a:stretch>
          </p:blipFill>
          <p:spPr>
            <a:xfrm>
              <a:off x="2638425" y="3813468"/>
              <a:ext cx="3867150" cy="276225"/>
            </a:xfrm>
            <a:prstGeom prst="rect">
              <a:avLst/>
            </a:prstGeom>
          </p:spPr>
        </p:pic>
      </p:grpSp>
      <p:pic>
        <p:nvPicPr>
          <p:cNvPr id="10" name="Immagine 9"/>
          <p:cNvPicPr>
            <a:picLocks noChangeAspect="1"/>
          </p:cNvPicPr>
          <p:nvPr/>
        </p:nvPicPr>
        <p:blipFill>
          <a:blip r:embed="rId7"/>
          <a:stretch>
            <a:fillRect/>
          </a:stretch>
        </p:blipFill>
        <p:spPr>
          <a:xfrm>
            <a:off x="746449" y="4564969"/>
            <a:ext cx="7651102" cy="1746446"/>
          </a:xfrm>
          <a:prstGeom prst="rect">
            <a:avLst/>
          </a:prstGeom>
        </p:spPr>
      </p:pic>
    </p:spTree>
    <p:extLst>
      <p:ext uri="{BB962C8B-B14F-4D97-AF65-F5344CB8AC3E}">
        <p14:creationId xmlns:p14="http://schemas.microsoft.com/office/powerpoint/2010/main" val="96941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671209" y="311285"/>
            <a:ext cx="8229600" cy="875944"/>
          </a:xfrm>
        </p:spPr>
        <p:txBody>
          <a:bodyPr>
            <a:normAutofit/>
          </a:bodyPr>
          <a:lstStyle/>
          <a:p>
            <a:r>
              <a:rPr lang="it-IT" dirty="0" err="1"/>
              <a:t>Activations</a:t>
            </a:r>
            <a:r>
              <a:rPr lang="it-IT" dirty="0"/>
              <a:t> and </a:t>
            </a:r>
            <a:r>
              <a:rPr lang="it-IT" dirty="0" err="1"/>
              <a:t>Softmax</a:t>
            </a:r>
            <a:endParaRPr lang="it-IT" dirty="0"/>
          </a:p>
        </p:txBody>
      </p:sp>
      <p:sp>
        <p:nvSpPr>
          <p:cNvPr id="2" name="Segnaposto contenuto 1"/>
          <p:cNvSpPr>
            <a:spLocks noGrp="1"/>
          </p:cNvSpPr>
          <p:nvPr>
            <p:ph idx="1"/>
          </p:nvPr>
        </p:nvSpPr>
        <p:spPr>
          <a:xfrm>
            <a:off x="457200" y="1519727"/>
            <a:ext cx="8229600" cy="3886200"/>
          </a:xfrm>
        </p:spPr>
        <p:txBody>
          <a:bodyPr/>
          <a:lstStyle/>
          <a:p>
            <a:r>
              <a:rPr lang="it-IT" dirty="0" err="1"/>
              <a:t>Activations</a:t>
            </a:r>
            <a:r>
              <a:rPr lang="it-IT" dirty="0"/>
              <a:t> (e.g. </a:t>
            </a:r>
            <a:r>
              <a:rPr lang="it-IT" dirty="0" err="1"/>
              <a:t>ReLU</a:t>
            </a:r>
            <a:r>
              <a:rPr lang="it-IT" dirty="0"/>
              <a:t>, </a:t>
            </a:r>
            <a:r>
              <a:rPr lang="it-IT" dirty="0" err="1"/>
              <a:t>tanh</a:t>
            </a:r>
            <a:r>
              <a:rPr lang="it-IT" dirty="0"/>
              <a:t>, …)</a:t>
            </a:r>
          </a:p>
          <a:p>
            <a:pPr lvl="1"/>
            <a:r>
              <a:rPr lang="it-IT" dirty="0" err="1"/>
              <a:t>As</a:t>
            </a:r>
            <a:r>
              <a:rPr lang="it-IT" dirty="0"/>
              <a:t> </a:t>
            </a:r>
            <a:r>
              <a:rPr lang="it-IT" dirty="0" err="1"/>
              <a:t>standalone</a:t>
            </a:r>
            <a:r>
              <a:rPr lang="it-IT" dirty="0"/>
              <a:t> </a:t>
            </a:r>
            <a:r>
              <a:rPr lang="it-IT" dirty="0" err="1"/>
              <a:t>layers</a:t>
            </a:r>
            <a:endParaRPr lang="it-IT" dirty="0"/>
          </a:p>
          <a:p>
            <a:pPr lvl="1"/>
            <a:r>
              <a:rPr lang="it-IT" dirty="0"/>
              <a:t>Embedded in </a:t>
            </a:r>
            <a:r>
              <a:rPr lang="it-IT" dirty="0" err="1"/>
              <a:t>forward</a:t>
            </a:r>
            <a:r>
              <a:rPr lang="it-IT" dirty="0"/>
              <a:t> </a:t>
            </a:r>
            <a:r>
              <a:rPr lang="it-IT" dirty="0" err="1"/>
              <a:t>layers</a:t>
            </a:r>
            <a:endParaRPr lang="it-IT" dirty="0"/>
          </a:p>
          <a:p>
            <a:r>
              <a:rPr lang="it-IT" dirty="0" err="1"/>
              <a:t>Softmax</a:t>
            </a:r>
            <a:r>
              <a:rPr lang="it-IT" dirty="0"/>
              <a:t> </a:t>
            </a:r>
            <a:r>
              <a:rPr lang="it-IT" dirty="0" err="1"/>
              <a:t>activation</a:t>
            </a:r>
            <a:r>
              <a:rPr lang="it-IT" dirty="0"/>
              <a:t> </a:t>
            </a:r>
            <a:r>
              <a:rPr lang="it-IT" dirty="0" err="1"/>
              <a:t>often</a:t>
            </a:r>
            <a:r>
              <a:rPr lang="it-IT" dirty="0"/>
              <a:t> </a:t>
            </a:r>
            <a:r>
              <a:rPr lang="it-IT" dirty="0" err="1"/>
              <a:t>at</a:t>
            </a:r>
            <a:r>
              <a:rPr lang="it-IT" dirty="0"/>
              <a:t> the end of the last </a:t>
            </a:r>
            <a:r>
              <a:rPr lang="it-IT" dirty="0" err="1"/>
              <a:t>fully</a:t>
            </a:r>
            <a:r>
              <a:rPr lang="it-IT" dirty="0"/>
              <a:t> </a:t>
            </a:r>
            <a:r>
              <a:rPr lang="it-IT" dirty="0" err="1"/>
              <a:t>connected</a:t>
            </a:r>
            <a:r>
              <a:rPr lang="it-IT" dirty="0"/>
              <a:t> </a:t>
            </a:r>
            <a:r>
              <a:rPr lang="it-IT" dirty="0" err="1"/>
              <a:t>layer</a:t>
            </a:r>
            <a:endParaRPr lang="it-IT" dirty="0"/>
          </a:p>
        </p:txBody>
      </p:sp>
      <p:pic>
        <p:nvPicPr>
          <p:cNvPr id="4" name="Immagine 3"/>
          <p:cNvPicPr>
            <a:picLocks noChangeAspect="1"/>
          </p:cNvPicPr>
          <p:nvPr/>
        </p:nvPicPr>
        <p:blipFill>
          <a:blip r:embed="rId2"/>
          <a:stretch>
            <a:fillRect/>
          </a:stretch>
        </p:blipFill>
        <p:spPr>
          <a:xfrm>
            <a:off x="2638864" y="4502020"/>
            <a:ext cx="3866274" cy="1854487"/>
          </a:xfrm>
          <a:prstGeom prst="rect">
            <a:avLst/>
          </a:prstGeom>
        </p:spPr>
      </p:pic>
    </p:spTree>
    <p:extLst>
      <p:ext uri="{BB962C8B-B14F-4D97-AF65-F5344CB8AC3E}">
        <p14:creationId xmlns:p14="http://schemas.microsoft.com/office/powerpoint/2010/main" val="4286726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724256" y="268480"/>
            <a:ext cx="8229600" cy="1055406"/>
          </a:xfrm>
        </p:spPr>
        <p:txBody>
          <a:bodyPr>
            <a:normAutofit/>
          </a:bodyPr>
          <a:lstStyle/>
          <a:p>
            <a:r>
              <a:rPr lang="it-IT" dirty="0" err="1"/>
              <a:t>Compiling</a:t>
            </a:r>
            <a:r>
              <a:rPr lang="it-IT" dirty="0"/>
              <a:t> a Model</a:t>
            </a:r>
          </a:p>
        </p:txBody>
      </p:sp>
      <p:sp>
        <p:nvSpPr>
          <p:cNvPr id="2" name="Segnaposto contenuto 1"/>
          <p:cNvSpPr>
            <a:spLocks noGrp="1"/>
          </p:cNvSpPr>
          <p:nvPr>
            <p:ph idx="1"/>
          </p:nvPr>
        </p:nvSpPr>
        <p:spPr>
          <a:xfrm>
            <a:off x="0" y="1647914"/>
            <a:ext cx="4935197" cy="3886200"/>
          </a:xfrm>
        </p:spPr>
        <p:txBody>
          <a:bodyPr>
            <a:noAutofit/>
          </a:bodyPr>
          <a:lstStyle/>
          <a:p>
            <a:r>
              <a:rPr lang="en-AU" sz="2400" dirty="0"/>
              <a:t>Compiling a model means configuring the learning process</a:t>
            </a:r>
          </a:p>
          <a:p>
            <a:r>
              <a:rPr lang="en-AU" sz="2400" dirty="0"/>
              <a:t>A model can be compiled by providing</a:t>
            </a:r>
          </a:p>
          <a:p>
            <a:pPr lvl="1"/>
            <a:r>
              <a:rPr lang="en-AU" sz="2400" dirty="0"/>
              <a:t>An optimizer</a:t>
            </a:r>
          </a:p>
          <a:p>
            <a:pPr lvl="1"/>
            <a:r>
              <a:rPr lang="en-AU" sz="2400" dirty="0"/>
              <a:t>A loss function</a:t>
            </a:r>
          </a:p>
          <a:p>
            <a:pPr lvl="1"/>
            <a:r>
              <a:rPr lang="en-AU" sz="2400" dirty="0"/>
              <a:t>A list of metrics</a:t>
            </a:r>
          </a:p>
          <a:p>
            <a:r>
              <a:rPr lang="en-AU" sz="2400" dirty="0"/>
              <a:t>The choices depend on the considered problem</a:t>
            </a:r>
          </a:p>
          <a:p>
            <a:pPr lvl="1"/>
            <a:r>
              <a:rPr lang="en-AU" sz="2400" dirty="0"/>
              <a:t>Binary classification</a:t>
            </a:r>
          </a:p>
          <a:p>
            <a:pPr lvl="1"/>
            <a:r>
              <a:rPr lang="en-AU" sz="2400" dirty="0"/>
              <a:t>Multi-class classification</a:t>
            </a:r>
          </a:p>
          <a:p>
            <a:pPr lvl="1"/>
            <a:r>
              <a:rPr lang="en-AU" sz="2400" dirty="0"/>
              <a:t>Regression</a:t>
            </a:r>
          </a:p>
        </p:txBody>
      </p:sp>
      <p:pic>
        <p:nvPicPr>
          <p:cNvPr id="4" name="Immagine 3"/>
          <p:cNvPicPr>
            <a:picLocks noChangeAspect="1"/>
          </p:cNvPicPr>
          <p:nvPr/>
        </p:nvPicPr>
        <p:blipFill rotWithShape="1">
          <a:blip r:embed="rId2"/>
          <a:srcRect r="53645"/>
          <a:stretch/>
        </p:blipFill>
        <p:spPr>
          <a:xfrm>
            <a:off x="4839056" y="1828800"/>
            <a:ext cx="4238714" cy="4437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5259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err="1"/>
              <a:t>Optimizers</a:t>
            </a:r>
            <a:endParaRPr lang="it-IT" dirty="0"/>
          </a:p>
        </p:txBody>
      </p:sp>
      <p:pic>
        <p:nvPicPr>
          <p:cNvPr id="4" name="Immagine 3"/>
          <p:cNvPicPr>
            <a:picLocks noChangeAspect="1"/>
          </p:cNvPicPr>
          <p:nvPr/>
        </p:nvPicPr>
        <p:blipFill>
          <a:blip r:embed="rId2"/>
          <a:stretch>
            <a:fillRect/>
          </a:stretch>
        </p:blipFill>
        <p:spPr>
          <a:xfrm>
            <a:off x="0" y="2775878"/>
            <a:ext cx="9144000" cy="3229926"/>
          </a:xfrm>
          <a:prstGeom prst="rect">
            <a:avLst/>
          </a:prstGeom>
        </p:spPr>
      </p:pic>
      <p:sp>
        <p:nvSpPr>
          <p:cNvPr id="6" name="Rettangolo arrotondato 5"/>
          <p:cNvSpPr/>
          <p:nvPr/>
        </p:nvSpPr>
        <p:spPr bwMode="auto">
          <a:xfrm>
            <a:off x="3349951" y="4170348"/>
            <a:ext cx="1145137" cy="220493"/>
          </a:xfrm>
          <a:prstGeom prst="round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2800" b="1" i="0" u="none" strike="noStrike" cap="none" normalizeH="0" baseline="0">
              <a:ln>
                <a:noFill/>
              </a:ln>
              <a:solidFill>
                <a:srgbClr val="800000"/>
              </a:solidFill>
              <a:effectLst/>
              <a:latin typeface="News Gothic" pitchFamily="34" charset="0"/>
            </a:endParaRPr>
          </a:p>
        </p:txBody>
      </p:sp>
      <p:pic>
        <p:nvPicPr>
          <p:cNvPr id="7" name="Immagine 6"/>
          <p:cNvPicPr>
            <a:picLocks noChangeAspect="1"/>
          </p:cNvPicPr>
          <p:nvPr/>
        </p:nvPicPr>
        <p:blipFill rotWithShape="1">
          <a:blip r:embed="rId3"/>
          <a:srcRect b="74413"/>
          <a:stretch/>
        </p:blipFill>
        <p:spPr>
          <a:xfrm>
            <a:off x="228601" y="5979790"/>
            <a:ext cx="8458199" cy="878210"/>
          </a:xfrm>
          <a:prstGeom prst="rect">
            <a:avLst/>
          </a:prstGeom>
        </p:spPr>
      </p:pic>
    </p:spTree>
    <p:extLst>
      <p:ext uri="{BB962C8B-B14F-4D97-AF65-F5344CB8AC3E}">
        <p14:creationId xmlns:p14="http://schemas.microsoft.com/office/powerpoint/2010/main" val="1962865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57200" y="457200"/>
            <a:ext cx="8229600" cy="764849"/>
          </a:xfrm>
        </p:spPr>
        <p:txBody>
          <a:bodyPr>
            <a:normAutofit/>
          </a:bodyPr>
          <a:lstStyle/>
          <a:p>
            <a:r>
              <a:rPr lang="it-IT" dirty="0" err="1"/>
              <a:t>Loss</a:t>
            </a:r>
            <a:r>
              <a:rPr lang="it-IT" dirty="0"/>
              <a:t> </a:t>
            </a:r>
            <a:r>
              <a:rPr lang="it-IT" dirty="0" err="1"/>
              <a:t>Function</a:t>
            </a:r>
            <a:r>
              <a:rPr lang="it-IT" dirty="0"/>
              <a:t> (1)</a:t>
            </a:r>
          </a:p>
        </p:txBody>
      </p:sp>
      <p:sp>
        <p:nvSpPr>
          <p:cNvPr id="2" name="Segnaposto contenuto 1"/>
          <p:cNvSpPr>
            <a:spLocks noGrp="1"/>
          </p:cNvSpPr>
          <p:nvPr>
            <p:ph idx="1"/>
          </p:nvPr>
        </p:nvSpPr>
        <p:spPr>
          <a:xfrm>
            <a:off x="65903" y="1600200"/>
            <a:ext cx="9078097" cy="4525963"/>
          </a:xfrm>
        </p:spPr>
        <p:txBody>
          <a:bodyPr/>
          <a:lstStyle/>
          <a:p>
            <a:r>
              <a:rPr lang="en-AU" sz="2800"/>
              <a:t>Loss Function</a:t>
            </a:r>
          </a:p>
          <a:p>
            <a:pPr lvl="1"/>
            <a:r>
              <a:rPr lang="en-AU" dirty="0"/>
              <a:t>a.k.a. objective function</a:t>
            </a:r>
          </a:p>
          <a:p>
            <a:pPr lvl="1"/>
            <a:r>
              <a:rPr lang="en-AU" dirty="0"/>
              <a:t>a.k.a. optimization score function</a:t>
            </a:r>
          </a:p>
          <a:p>
            <a:r>
              <a:rPr lang="en-AU" sz="2800" dirty="0"/>
              <a:t>Measures the distance between actual and desired output</a:t>
            </a:r>
          </a:p>
          <a:p>
            <a:pPr lvl="1"/>
            <a:r>
              <a:rPr lang="en-AU" dirty="0"/>
              <a:t>Drives the training process</a:t>
            </a:r>
          </a:p>
          <a:p>
            <a:r>
              <a:rPr lang="en-AU" sz="2800" dirty="0"/>
              <a:t>Depends on the task / output type</a:t>
            </a:r>
          </a:p>
          <a:p>
            <a:pPr lvl="1"/>
            <a:r>
              <a:rPr lang="en-AU" dirty="0"/>
              <a:t>Classification vs regression</a:t>
            </a:r>
          </a:p>
        </p:txBody>
      </p:sp>
    </p:spTree>
    <p:extLst>
      <p:ext uri="{BB962C8B-B14F-4D97-AF65-F5344CB8AC3E}">
        <p14:creationId xmlns:p14="http://schemas.microsoft.com/office/powerpoint/2010/main" val="2508376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57200" y="457200"/>
            <a:ext cx="8229600" cy="850307"/>
          </a:xfrm>
        </p:spPr>
        <p:txBody>
          <a:bodyPr>
            <a:normAutofit/>
          </a:bodyPr>
          <a:lstStyle/>
          <a:p>
            <a:pPr algn="ctr"/>
            <a:r>
              <a:rPr lang="it-IT" dirty="0" err="1"/>
              <a:t>Loss</a:t>
            </a:r>
            <a:r>
              <a:rPr lang="it-IT" dirty="0"/>
              <a:t> </a:t>
            </a:r>
            <a:r>
              <a:rPr lang="it-IT" dirty="0" err="1"/>
              <a:t>Function</a:t>
            </a:r>
            <a:r>
              <a:rPr lang="it-IT" dirty="0"/>
              <a:t> (2)</a:t>
            </a:r>
          </a:p>
        </p:txBody>
      </p:sp>
      <p:sp>
        <p:nvSpPr>
          <p:cNvPr id="2" name="Segnaposto contenuto 1"/>
          <p:cNvSpPr>
            <a:spLocks noGrp="1"/>
          </p:cNvSpPr>
          <p:nvPr>
            <p:ph idx="1"/>
          </p:nvPr>
        </p:nvSpPr>
        <p:spPr>
          <a:xfrm>
            <a:off x="62203" y="1600202"/>
            <a:ext cx="6426146" cy="3257938"/>
          </a:xfrm>
        </p:spPr>
        <p:txBody>
          <a:bodyPr>
            <a:normAutofit fontScale="92500"/>
          </a:bodyPr>
          <a:lstStyle/>
          <a:p>
            <a:r>
              <a:rPr lang="it-IT" dirty="0"/>
              <a:t>Can be </a:t>
            </a:r>
            <a:r>
              <a:rPr lang="it-IT" dirty="0" err="1"/>
              <a:t>selected</a:t>
            </a:r>
            <a:r>
              <a:rPr lang="it-IT" dirty="0"/>
              <a:t> from a set of </a:t>
            </a:r>
            <a:r>
              <a:rPr lang="it-IT" dirty="0" err="1"/>
              <a:t>predefined</a:t>
            </a:r>
            <a:r>
              <a:rPr lang="it-IT" dirty="0"/>
              <a:t> </a:t>
            </a:r>
            <a:r>
              <a:rPr lang="it-IT" dirty="0" err="1"/>
              <a:t>functions</a:t>
            </a:r>
            <a:r>
              <a:rPr lang="it-IT" dirty="0"/>
              <a:t>, or </a:t>
            </a:r>
            <a:r>
              <a:rPr lang="it-IT" dirty="0" err="1"/>
              <a:t>user-defined</a:t>
            </a:r>
            <a:endParaRPr lang="it-IT" dirty="0"/>
          </a:p>
          <a:p>
            <a:r>
              <a:rPr lang="it-IT" dirty="0" err="1"/>
              <a:t>Good</a:t>
            </a:r>
            <a:r>
              <a:rPr lang="it-IT" dirty="0"/>
              <a:t> </a:t>
            </a:r>
            <a:r>
              <a:rPr lang="it-IT" dirty="0" err="1"/>
              <a:t>starting</a:t>
            </a:r>
            <a:r>
              <a:rPr lang="it-IT" dirty="0"/>
              <a:t> </a:t>
            </a:r>
            <a:r>
              <a:rPr lang="it-IT" dirty="0" err="1"/>
              <a:t>points</a:t>
            </a:r>
            <a:endParaRPr lang="it-IT" dirty="0"/>
          </a:p>
          <a:p>
            <a:pPr lvl="1"/>
            <a:r>
              <a:rPr lang="it-IT" dirty="0" err="1">
                <a:solidFill>
                  <a:schemeClr val="accent6"/>
                </a:solidFill>
              </a:rPr>
              <a:t>Classification</a:t>
            </a:r>
            <a:r>
              <a:rPr lang="it-IT" dirty="0">
                <a:solidFill>
                  <a:schemeClr val="accent6"/>
                </a:solidFill>
              </a:rPr>
              <a:t>:</a:t>
            </a:r>
            <a:r>
              <a:rPr lang="it-IT" dirty="0"/>
              <a:t> </a:t>
            </a:r>
            <a:r>
              <a:rPr lang="it-IT" dirty="0" err="1"/>
              <a:t>categorical</a:t>
            </a:r>
            <a:r>
              <a:rPr lang="it-IT" dirty="0"/>
              <a:t>/</a:t>
            </a:r>
            <a:r>
              <a:rPr lang="it-IT" dirty="0" err="1"/>
              <a:t>binary</a:t>
            </a:r>
            <a:r>
              <a:rPr lang="it-IT" dirty="0"/>
              <a:t> cross </a:t>
            </a:r>
            <a:r>
              <a:rPr lang="it-IT" dirty="0" err="1"/>
              <a:t>entropy</a:t>
            </a:r>
            <a:endParaRPr lang="it-IT" dirty="0"/>
          </a:p>
          <a:p>
            <a:pPr lvl="1"/>
            <a:r>
              <a:rPr lang="it-IT" dirty="0" err="1">
                <a:solidFill>
                  <a:schemeClr val="accent6"/>
                </a:solidFill>
              </a:rPr>
              <a:t>Regression</a:t>
            </a:r>
            <a:r>
              <a:rPr lang="it-IT" dirty="0">
                <a:solidFill>
                  <a:schemeClr val="accent6"/>
                </a:solidFill>
              </a:rPr>
              <a:t>:</a:t>
            </a:r>
            <a:r>
              <a:rPr lang="it-IT" dirty="0"/>
              <a:t> </a:t>
            </a:r>
            <a:r>
              <a:rPr lang="it-IT" dirty="0" err="1"/>
              <a:t>mean</a:t>
            </a:r>
            <a:r>
              <a:rPr lang="it-IT" dirty="0"/>
              <a:t> </a:t>
            </a:r>
            <a:r>
              <a:rPr lang="it-IT" dirty="0" err="1"/>
              <a:t>square</a:t>
            </a:r>
            <a:r>
              <a:rPr lang="it-IT" dirty="0"/>
              <a:t> </a:t>
            </a:r>
            <a:r>
              <a:rPr lang="it-IT" dirty="0" err="1"/>
              <a:t>error</a:t>
            </a:r>
            <a:r>
              <a:rPr lang="it-IT" dirty="0"/>
              <a:t> (L2)</a:t>
            </a:r>
          </a:p>
        </p:txBody>
      </p:sp>
      <p:pic>
        <p:nvPicPr>
          <p:cNvPr id="4" name="Immagine 3"/>
          <p:cNvPicPr>
            <a:picLocks noChangeAspect="1"/>
          </p:cNvPicPr>
          <p:nvPr/>
        </p:nvPicPr>
        <p:blipFill>
          <a:blip r:embed="rId2"/>
          <a:stretch>
            <a:fillRect/>
          </a:stretch>
        </p:blipFill>
        <p:spPr>
          <a:xfrm>
            <a:off x="6348301" y="1600201"/>
            <a:ext cx="2384484" cy="4525963"/>
          </a:xfrm>
          <a:prstGeom prst="rect">
            <a:avLst/>
          </a:prstGeom>
        </p:spPr>
      </p:pic>
      <p:pic>
        <p:nvPicPr>
          <p:cNvPr id="5" name="Immagine 4"/>
          <p:cNvPicPr>
            <a:picLocks noChangeAspect="1"/>
          </p:cNvPicPr>
          <p:nvPr/>
        </p:nvPicPr>
        <p:blipFill>
          <a:blip r:embed="rId3"/>
          <a:stretch>
            <a:fillRect/>
          </a:stretch>
        </p:blipFill>
        <p:spPr>
          <a:xfrm>
            <a:off x="62203" y="5083626"/>
            <a:ext cx="6233417" cy="1447801"/>
          </a:xfrm>
          <a:prstGeom prst="rect">
            <a:avLst/>
          </a:prstGeom>
        </p:spPr>
      </p:pic>
      <p:sp>
        <p:nvSpPr>
          <p:cNvPr id="6" name="CasellaDiTesto 5"/>
          <p:cNvSpPr txBox="1"/>
          <p:nvPr/>
        </p:nvSpPr>
        <p:spPr>
          <a:xfrm>
            <a:off x="3893507" y="4719640"/>
            <a:ext cx="1618969"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it-IT" sz="1200" i="1" dirty="0" err="1"/>
              <a:t>one</a:t>
            </a:r>
            <a:r>
              <a:rPr lang="it-IT" sz="1200" i="1" dirty="0"/>
              <a:t>-hot </a:t>
            </a:r>
            <a:r>
              <a:rPr lang="it-IT" sz="1200" i="1" dirty="0" err="1"/>
              <a:t>representation</a:t>
            </a:r>
            <a:endParaRPr lang="it-IT" sz="1200" i="1" dirty="0"/>
          </a:p>
        </p:txBody>
      </p:sp>
      <p:cxnSp>
        <p:nvCxnSpPr>
          <p:cNvPr id="8" name="Connettore 2 7"/>
          <p:cNvCxnSpPr>
            <a:stCxn id="6" idx="2"/>
          </p:cNvCxnSpPr>
          <p:nvPr/>
        </p:nvCxnSpPr>
        <p:spPr>
          <a:xfrm flipH="1">
            <a:off x="4702991" y="4996639"/>
            <a:ext cx="1" cy="15419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79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err="1"/>
              <a:t>Metrics</a:t>
            </a:r>
            <a:endParaRPr lang="it-IT" dirty="0"/>
          </a:p>
        </p:txBody>
      </p:sp>
      <p:sp>
        <p:nvSpPr>
          <p:cNvPr id="2" name="Segnaposto contenuto 1"/>
          <p:cNvSpPr>
            <a:spLocks noGrp="1"/>
          </p:cNvSpPr>
          <p:nvPr>
            <p:ph idx="1"/>
          </p:nvPr>
        </p:nvSpPr>
        <p:spPr>
          <a:xfrm>
            <a:off x="700391" y="1657451"/>
            <a:ext cx="7743217" cy="1639111"/>
          </a:xfrm>
        </p:spPr>
        <p:style>
          <a:lnRef idx="2">
            <a:schemeClr val="accent2"/>
          </a:lnRef>
          <a:fillRef idx="1">
            <a:schemeClr val="lt1"/>
          </a:fillRef>
          <a:effectRef idx="0">
            <a:schemeClr val="accent2"/>
          </a:effectRef>
          <a:fontRef idx="minor">
            <a:schemeClr val="dk1"/>
          </a:fontRef>
        </p:style>
        <p:txBody>
          <a:bodyPr/>
          <a:lstStyle/>
          <a:p>
            <a:pPr marL="0" indent="0" algn="ctr">
              <a:buNone/>
            </a:pPr>
            <a:r>
              <a:rPr lang="it-IT" sz="2800" i="1" dirty="0"/>
              <a:t>"A </a:t>
            </a:r>
            <a:r>
              <a:rPr lang="it-IT" sz="2800" i="1" dirty="0" err="1"/>
              <a:t>metric</a:t>
            </a:r>
            <a:r>
              <a:rPr lang="it-IT" sz="2800" i="1" dirty="0"/>
              <a:t> </a:t>
            </a:r>
            <a:r>
              <a:rPr lang="it-IT" sz="2800" i="1" dirty="0" err="1"/>
              <a:t>function</a:t>
            </a:r>
            <a:r>
              <a:rPr lang="it-IT" sz="2800" i="1" dirty="0"/>
              <a:t> </a:t>
            </a:r>
            <a:r>
              <a:rPr lang="it-IT" sz="2800" i="1" dirty="0" err="1"/>
              <a:t>is</a:t>
            </a:r>
            <a:r>
              <a:rPr lang="it-IT" sz="2800" i="1" dirty="0"/>
              <a:t> </a:t>
            </a:r>
            <a:r>
              <a:rPr lang="it-IT" sz="2800" i="1" dirty="0" err="1"/>
              <a:t>similar</a:t>
            </a:r>
            <a:r>
              <a:rPr lang="it-IT" sz="2800" i="1" dirty="0"/>
              <a:t> to a </a:t>
            </a:r>
            <a:r>
              <a:rPr lang="it-IT" sz="2800" i="1" dirty="0" err="1"/>
              <a:t>loss</a:t>
            </a:r>
            <a:r>
              <a:rPr lang="it-IT" sz="2800" i="1" dirty="0"/>
              <a:t> </a:t>
            </a:r>
            <a:r>
              <a:rPr lang="it-IT" sz="2800" i="1" dirty="0" err="1"/>
              <a:t>function</a:t>
            </a:r>
            <a:r>
              <a:rPr lang="it-IT" sz="2800" i="1" dirty="0"/>
              <a:t>, </a:t>
            </a:r>
            <a:r>
              <a:rPr lang="it-IT" sz="2800" i="1" dirty="0" err="1"/>
              <a:t>except</a:t>
            </a:r>
            <a:r>
              <a:rPr lang="it-IT" sz="2800" i="1" dirty="0"/>
              <a:t> </a:t>
            </a:r>
            <a:r>
              <a:rPr lang="it-IT" sz="2800" i="1" dirty="0" err="1"/>
              <a:t>that</a:t>
            </a:r>
            <a:r>
              <a:rPr lang="it-IT" sz="2800" i="1" dirty="0"/>
              <a:t> the </a:t>
            </a:r>
            <a:r>
              <a:rPr lang="it-IT" sz="2800" i="1" dirty="0" err="1"/>
              <a:t>results</a:t>
            </a:r>
            <a:r>
              <a:rPr lang="it-IT" sz="2800" i="1" dirty="0"/>
              <a:t> from </a:t>
            </a:r>
            <a:r>
              <a:rPr lang="it-IT" sz="2800" i="1" dirty="0" err="1"/>
              <a:t>evaluating</a:t>
            </a:r>
            <a:r>
              <a:rPr lang="it-IT" sz="2800" i="1" dirty="0"/>
              <a:t> a </a:t>
            </a:r>
            <a:r>
              <a:rPr lang="it-IT" sz="2800" i="1" dirty="0" err="1"/>
              <a:t>metric</a:t>
            </a:r>
            <a:r>
              <a:rPr lang="it-IT" sz="2800" i="1" dirty="0"/>
              <a:t> are </a:t>
            </a:r>
            <a:r>
              <a:rPr lang="it-IT" sz="2800" i="1" dirty="0" err="1"/>
              <a:t>not</a:t>
            </a:r>
            <a:r>
              <a:rPr lang="it-IT" sz="2800" i="1" dirty="0"/>
              <a:t> </a:t>
            </a:r>
            <a:r>
              <a:rPr lang="it-IT" sz="2800" i="1" dirty="0" err="1"/>
              <a:t>used</a:t>
            </a:r>
            <a:r>
              <a:rPr lang="it-IT" sz="2800" i="1" dirty="0"/>
              <a:t> </a:t>
            </a:r>
            <a:r>
              <a:rPr lang="it-IT" sz="2800" i="1" dirty="0" err="1"/>
              <a:t>when</a:t>
            </a:r>
            <a:r>
              <a:rPr lang="it-IT" sz="2800" i="1" dirty="0"/>
              <a:t> training the model”</a:t>
            </a:r>
          </a:p>
        </p:txBody>
      </p:sp>
      <p:pic>
        <p:nvPicPr>
          <p:cNvPr id="4" name="Immagine 3"/>
          <p:cNvPicPr>
            <a:picLocks noChangeAspect="1"/>
          </p:cNvPicPr>
          <p:nvPr/>
        </p:nvPicPr>
        <p:blipFill>
          <a:blip r:embed="rId2"/>
          <a:stretch>
            <a:fillRect/>
          </a:stretch>
        </p:blipFill>
        <p:spPr>
          <a:xfrm>
            <a:off x="2912222" y="3536375"/>
            <a:ext cx="3319556" cy="2937005"/>
          </a:xfrm>
          <a:prstGeom prst="rect">
            <a:avLst/>
          </a:prstGeom>
        </p:spPr>
      </p:pic>
    </p:spTree>
    <p:extLst>
      <p:ext uri="{BB962C8B-B14F-4D97-AF65-F5344CB8AC3E}">
        <p14:creationId xmlns:p14="http://schemas.microsoft.com/office/powerpoint/2010/main" val="3844095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err="1"/>
              <a:t>Resources</a:t>
            </a:r>
            <a:endParaRPr lang="it-IT" dirty="0"/>
          </a:p>
        </p:txBody>
      </p:sp>
      <p:sp>
        <p:nvSpPr>
          <p:cNvPr id="2" name="Segnaposto contenuto 1"/>
          <p:cNvSpPr>
            <a:spLocks noGrp="1"/>
          </p:cNvSpPr>
          <p:nvPr>
            <p:ph idx="1"/>
          </p:nvPr>
        </p:nvSpPr>
        <p:spPr/>
        <p:txBody>
          <a:bodyPr>
            <a:normAutofit lnSpcReduction="10000"/>
          </a:bodyPr>
          <a:lstStyle/>
          <a:p>
            <a:r>
              <a:rPr lang="it-IT" sz="2000" dirty="0" err="1"/>
              <a:t>Getting</a:t>
            </a:r>
            <a:r>
              <a:rPr lang="it-IT" sz="2000" dirty="0"/>
              <a:t> </a:t>
            </a:r>
            <a:r>
              <a:rPr lang="it-IT" sz="2000" dirty="0" err="1"/>
              <a:t>started</a:t>
            </a:r>
            <a:r>
              <a:rPr lang="it-IT" sz="2000" dirty="0"/>
              <a:t> with </a:t>
            </a:r>
            <a:r>
              <a:rPr lang="it-IT" sz="2000" dirty="0" err="1"/>
              <a:t>Keras</a:t>
            </a:r>
            <a:endParaRPr lang="it-IT" sz="2000" dirty="0"/>
          </a:p>
          <a:p>
            <a:pPr lvl="1"/>
            <a:r>
              <a:rPr lang="it-IT" sz="1600" dirty="0">
                <a:hlinkClick r:id="rId2"/>
              </a:rPr>
              <a:t>https://keras.io/getting-started/sequential-model-guide/</a:t>
            </a:r>
            <a:endParaRPr lang="it-IT" sz="1600" dirty="0"/>
          </a:p>
          <a:p>
            <a:pPr lvl="1"/>
            <a:r>
              <a:rPr lang="it-IT" sz="1600" dirty="0">
                <a:hlinkClick r:id="rId3"/>
              </a:rPr>
              <a:t>https://blog.keras.io/keras-as-a-simplified-interface-to-tensorflow-tutorial.html</a:t>
            </a:r>
            <a:endParaRPr lang="it-IT" sz="1600" dirty="0"/>
          </a:p>
          <a:p>
            <a:r>
              <a:rPr lang="it-IT" sz="2000" dirty="0"/>
              <a:t>Focus on </a:t>
            </a:r>
            <a:r>
              <a:rPr lang="it-IT" sz="2000" dirty="0" err="1"/>
              <a:t>optimization</a:t>
            </a:r>
            <a:r>
              <a:rPr lang="it-IT" sz="2000" dirty="0"/>
              <a:t> </a:t>
            </a:r>
            <a:r>
              <a:rPr lang="it-IT" sz="2000" dirty="0" err="1"/>
              <a:t>algorithms</a:t>
            </a:r>
            <a:endParaRPr lang="it-IT" sz="2000" dirty="0"/>
          </a:p>
          <a:p>
            <a:pPr lvl="1"/>
            <a:r>
              <a:rPr lang="it-IT" sz="1600" dirty="0">
                <a:hlinkClick r:id="rId4"/>
              </a:rPr>
              <a:t>https://towardsdatascience.com/types-of-optimization-algorithms-used-in-neural-networks-and-ways-to-optimize-gradient-95ae5d39529f</a:t>
            </a:r>
            <a:endParaRPr lang="it-IT" sz="1600" dirty="0"/>
          </a:p>
          <a:p>
            <a:r>
              <a:rPr lang="it-IT" sz="2000" dirty="0" err="1"/>
              <a:t>Metrics</a:t>
            </a:r>
            <a:endParaRPr lang="it-IT" sz="2000" dirty="0"/>
          </a:p>
          <a:p>
            <a:pPr lvl="1"/>
            <a:r>
              <a:rPr lang="it-IT" sz="1600" dirty="0">
                <a:hlinkClick r:id="rId5"/>
              </a:rPr>
              <a:t>https://machinelearningmastery.com/custom-metrics-deep-learning-keras-python/</a:t>
            </a:r>
            <a:endParaRPr lang="it-IT" sz="1600" dirty="0"/>
          </a:p>
          <a:p>
            <a:r>
              <a:rPr lang="it-IT" sz="2000" dirty="0" err="1"/>
              <a:t>Selected</a:t>
            </a:r>
            <a:r>
              <a:rPr lang="it-IT" sz="2000" dirty="0"/>
              <a:t> MNIST </a:t>
            </a:r>
            <a:r>
              <a:rPr lang="it-IT" sz="2000" dirty="0" err="1"/>
              <a:t>example</a:t>
            </a:r>
            <a:endParaRPr lang="it-IT" sz="2000" dirty="0"/>
          </a:p>
          <a:p>
            <a:pPr lvl="1"/>
            <a:r>
              <a:rPr lang="it-IT" sz="1600" dirty="0">
                <a:hlinkClick r:id="rId6"/>
              </a:rPr>
              <a:t>https://yashk2810.github.io/Applying-Convolutional-Neural-Network-on-the-MNIST-dataset/</a:t>
            </a:r>
            <a:endParaRPr lang="it-IT" sz="1600" dirty="0"/>
          </a:p>
          <a:p>
            <a:pPr lvl="1"/>
            <a:r>
              <a:rPr lang="it-IT" sz="1600" dirty="0">
                <a:hlinkClick r:id="rId7"/>
              </a:rPr>
              <a:t>https://elitedatascience.com/keras-tutorial-deep-learning-in-python</a:t>
            </a:r>
            <a:endParaRPr lang="it-IT" sz="1600" dirty="0"/>
          </a:p>
          <a:p>
            <a:pPr lvl="1"/>
            <a:r>
              <a:rPr lang="it-IT" sz="1600" dirty="0">
                <a:hlinkClick r:id="rId8"/>
              </a:rPr>
              <a:t>https://github.com/keras-team/keras/blob/master/examples/mnist_cnn.py</a:t>
            </a:r>
            <a:endParaRPr lang="it-IT" sz="1600" dirty="0"/>
          </a:p>
          <a:p>
            <a:r>
              <a:rPr lang="it-IT" sz="2000" dirty="0"/>
              <a:t>Interactive examples of NN</a:t>
            </a:r>
          </a:p>
          <a:p>
            <a:pPr lvl="1"/>
            <a:r>
              <a:rPr lang="en-US" sz="1600" dirty="0">
                <a:hlinkClick r:id="rId9"/>
              </a:rPr>
              <a:t>GitHub - </a:t>
            </a:r>
            <a:r>
              <a:rPr lang="en-US" sz="1600" dirty="0" err="1">
                <a:hlinkClick r:id="rId9"/>
              </a:rPr>
              <a:t>MilesCranmer</a:t>
            </a:r>
            <a:r>
              <a:rPr lang="en-US" sz="1600" dirty="0">
                <a:hlinkClick r:id="rId9"/>
              </a:rPr>
              <a:t>/awesome-ml-demos: Curated list of interactive ML demos</a:t>
            </a:r>
            <a:endParaRPr lang="it-IT" sz="1600" dirty="0"/>
          </a:p>
        </p:txBody>
      </p:sp>
    </p:spTree>
    <p:extLst>
      <p:ext uri="{BB962C8B-B14F-4D97-AF65-F5344CB8AC3E}">
        <p14:creationId xmlns:p14="http://schemas.microsoft.com/office/powerpoint/2010/main" val="172221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rotWithShape="1">
          <a:blip r:embed="rId2">
            <a:extLst>
              <a:ext uri="{28A0092B-C50C-407E-A947-70E740481C1C}">
                <a14:useLocalDpi xmlns:a14="http://schemas.microsoft.com/office/drawing/2010/main" val="0"/>
              </a:ext>
            </a:extLst>
          </a:blip>
          <a:srcRect r="7949"/>
          <a:stretch/>
        </p:blipFill>
        <p:spPr>
          <a:xfrm>
            <a:off x="1321733" y="4254764"/>
            <a:ext cx="3927991" cy="2389632"/>
          </a:xfrm>
          <a:prstGeom prst="rect">
            <a:avLst/>
          </a:prstGeom>
        </p:spPr>
      </p:pic>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9724" y="2533029"/>
            <a:ext cx="3193143" cy="2239966"/>
          </a:xfrm>
          <a:prstGeom prst="rect">
            <a:avLst/>
          </a:prstGeom>
        </p:spPr>
      </p:pic>
      <p:sp>
        <p:nvSpPr>
          <p:cNvPr id="5" name="Titolo 2"/>
          <p:cNvSpPr>
            <a:spLocks noGrp="1"/>
          </p:cNvSpPr>
          <p:nvPr>
            <p:ph type="title"/>
          </p:nvPr>
        </p:nvSpPr>
        <p:spPr>
          <a:xfrm>
            <a:off x="457200" y="0"/>
            <a:ext cx="8229600" cy="1468877"/>
          </a:xfrm>
        </p:spPr>
        <p:txBody>
          <a:bodyPr>
            <a:normAutofit/>
          </a:bodyPr>
          <a:lstStyle/>
          <a:p>
            <a:r>
              <a:rPr lang="it-IT" dirty="0" err="1"/>
              <a:t>Other</a:t>
            </a:r>
            <a:r>
              <a:rPr lang="it-IT" dirty="0"/>
              <a:t> DL </a:t>
            </a:r>
            <a:r>
              <a:rPr lang="it-IT" dirty="0" err="1"/>
              <a:t>Frameworks</a:t>
            </a:r>
            <a:endParaRPr lang="it-IT" dirty="0"/>
          </a:p>
        </p:txBody>
      </p:sp>
      <p:sp>
        <p:nvSpPr>
          <p:cNvPr id="6" name="Segnaposto contenuto 1"/>
          <p:cNvSpPr>
            <a:spLocks noGrp="1"/>
          </p:cNvSpPr>
          <p:nvPr>
            <p:ph idx="1"/>
          </p:nvPr>
        </p:nvSpPr>
        <p:spPr>
          <a:xfrm>
            <a:off x="457199" y="1600201"/>
            <a:ext cx="8488837" cy="4525963"/>
          </a:xfrm>
        </p:spPr>
        <p:txBody>
          <a:bodyPr>
            <a:normAutofit/>
          </a:bodyPr>
          <a:lstStyle/>
          <a:p>
            <a:r>
              <a:rPr lang="it-IT" sz="2800" dirty="0"/>
              <a:t>PyTorch (most diffused, specially in research)</a:t>
            </a:r>
          </a:p>
          <a:p>
            <a:r>
              <a:rPr lang="it-IT" sz="2800" dirty="0"/>
              <a:t>Tensorflow</a:t>
            </a:r>
          </a:p>
          <a:p>
            <a:r>
              <a:rPr lang="it-IT" sz="2800" dirty="0"/>
              <a:t>JAX (functional programming)</a:t>
            </a:r>
          </a:p>
          <a:p>
            <a:r>
              <a:rPr lang="it-IT" sz="2800" dirty="0" err="1">
                <a:solidFill>
                  <a:schemeClr val="bg1">
                    <a:lumMod val="50000"/>
                  </a:schemeClr>
                </a:solidFill>
              </a:rPr>
              <a:t>Theano</a:t>
            </a:r>
            <a:r>
              <a:rPr lang="it-IT" sz="2800" dirty="0">
                <a:solidFill>
                  <a:schemeClr val="bg1">
                    <a:lumMod val="50000"/>
                  </a:schemeClr>
                </a:solidFill>
              </a:rPr>
              <a:t> (</a:t>
            </a:r>
            <a:r>
              <a:rPr lang="it-IT" sz="2800" dirty="0" err="1">
                <a:solidFill>
                  <a:schemeClr val="bg1">
                    <a:lumMod val="50000"/>
                  </a:schemeClr>
                </a:solidFill>
              </a:rPr>
              <a:t>deprecated</a:t>
            </a:r>
            <a:r>
              <a:rPr lang="it-IT" sz="2800" dirty="0">
                <a:solidFill>
                  <a:schemeClr val="bg1">
                    <a:lumMod val="50000"/>
                  </a:schemeClr>
                </a:solidFill>
              </a:rPr>
              <a:t>)</a:t>
            </a:r>
          </a:p>
          <a:p>
            <a:r>
              <a:rPr lang="it-IT" sz="2800" dirty="0">
                <a:solidFill>
                  <a:schemeClr val="bg1">
                    <a:lumMod val="50000"/>
                  </a:schemeClr>
                </a:solidFill>
              </a:rPr>
              <a:t>Caffe (deprecated)</a:t>
            </a:r>
          </a:p>
          <a:p>
            <a:r>
              <a:rPr lang="it-IT" sz="2800" dirty="0">
                <a:solidFill>
                  <a:schemeClr val="bg1">
                    <a:lumMod val="50000"/>
                  </a:schemeClr>
                </a:solidFill>
              </a:rPr>
              <a:t>CNTK (deprecated)</a:t>
            </a:r>
          </a:p>
          <a:p>
            <a:r>
              <a:rPr lang="is-IS" sz="2800" dirty="0">
                <a:solidFill>
                  <a:schemeClr val="bg1">
                    <a:lumMod val="50000"/>
                  </a:schemeClr>
                </a:solidFill>
              </a:rPr>
              <a:t>…</a:t>
            </a:r>
          </a:p>
        </p:txBody>
      </p:sp>
      <p:pic>
        <p:nvPicPr>
          <p:cNvPr id="1028" name="Picture 4" descr="Using JAX to accelerate our research">
            <a:extLst>
              <a:ext uri="{FF2B5EF4-FFF2-40B4-BE49-F238E27FC236}">
                <a16:creationId xmlns:a16="http://schemas.microsoft.com/office/drawing/2014/main" id="{91F7BB87-F1E3-26D5-D4BB-42A2B29F8C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915" y="4784425"/>
            <a:ext cx="238125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21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a:normAutofit/>
          </a:bodyPr>
          <a:lstStyle/>
          <a:p>
            <a:r>
              <a:rPr lang="it-IT" dirty="0" err="1"/>
              <a:t>Guiding</a:t>
            </a:r>
            <a:r>
              <a:rPr lang="it-IT" dirty="0"/>
              <a:t> </a:t>
            </a:r>
            <a:r>
              <a:rPr lang="it-IT" dirty="0" err="1"/>
              <a:t>Principles</a:t>
            </a:r>
            <a:endParaRPr lang="it-IT" dirty="0"/>
          </a:p>
        </p:txBody>
      </p:sp>
      <p:sp>
        <p:nvSpPr>
          <p:cNvPr id="2" name="Segnaposto contenuto 1"/>
          <p:cNvSpPr>
            <a:spLocks noGrp="1"/>
          </p:cNvSpPr>
          <p:nvPr>
            <p:ph idx="1"/>
          </p:nvPr>
        </p:nvSpPr>
        <p:spPr/>
        <p:txBody>
          <a:bodyPr>
            <a:normAutofit fontScale="92500" lnSpcReduction="20000"/>
          </a:bodyPr>
          <a:lstStyle/>
          <a:p>
            <a:r>
              <a:rPr lang="en-GB" dirty="0"/>
              <a:t>User friendliness</a:t>
            </a:r>
          </a:p>
          <a:p>
            <a:pPr lvl="1"/>
            <a:r>
              <a:rPr lang="en-GB" dirty="0"/>
              <a:t>Easy for easy things</a:t>
            </a:r>
          </a:p>
          <a:p>
            <a:pPr lvl="1"/>
            <a:r>
              <a:rPr lang="en-GB" dirty="0"/>
              <a:t>Possible to do complex things</a:t>
            </a:r>
          </a:p>
          <a:p>
            <a:r>
              <a:rPr lang="en-GB" dirty="0"/>
              <a:t>Modularity</a:t>
            </a:r>
          </a:p>
          <a:p>
            <a:pPr lvl="1"/>
            <a:r>
              <a:rPr lang="en-GB" dirty="0"/>
              <a:t>Modules: neural layers, cost functions, optimizers, activation functions, regularization schemes</a:t>
            </a:r>
          </a:p>
          <a:p>
            <a:r>
              <a:rPr lang="en-GB" dirty="0"/>
              <a:t>Extensibility</a:t>
            </a:r>
          </a:p>
          <a:p>
            <a:pPr lvl="1"/>
            <a:r>
              <a:rPr lang="en-GB" dirty="0"/>
              <a:t>Easy to add new modules</a:t>
            </a:r>
          </a:p>
          <a:p>
            <a:r>
              <a:rPr lang="en-GB" dirty="0"/>
              <a:t>Python-based</a:t>
            </a:r>
          </a:p>
          <a:p>
            <a:pPr lvl="1"/>
            <a:r>
              <a:rPr lang="en-GB" dirty="0"/>
              <a:t>Interactive environment</a:t>
            </a:r>
          </a:p>
        </p:txBody>
      </p:sp>
    </p:spTree>
    <p:extLst>
      <p:ext uri="{BB962C8B-B14F-4D97-AF65-F5344CB8AC3E}">
        <p14:creationId xmlns:p14="http://schemas.microsoft.com/office/powerpoint/2010/main" val="45231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7200"/>
            <a:ext cx="8229600" cy="918673"/>
          </a:xfrm>
        </p:spPr>
        <p:txBody>
          <a:bodyPr/>
          <a:lstStyle/>
          <a:p>
            <a:r>
              <a:rPr lang="it-IT" dirty="0" err="1"/>
              <a:t>Installing</a:t>
            </a:r>
            <a:r>
              <a:rPr lang="it-IT" dirty="0"/>
              <a:t> </a:t>
            </a:r>
            <a:r>
              <a:rPr lang="it-IT" dirty="0" err="1"/>
              <a:t>Keras</a:t>
            </a:r>
            <a:endParaRPr lang="it-IT" dirty="0"/>
          </a:p>
        </p:txBody>
      </p:sp>
      <p:sp>
        <p:nvSpPr>
          <p:cNvPr id="3" name="Segnaposto contenuto 2"/>
          <p:cNvSpPr>
            <a:spLocks noGrp="1"/>
          </p:cNvSpPr>
          <p:nvPr>
            <p:ph idx="1"/>
          </p:nvPr>
        </p:nvSpPr>
        <p:spPr>
          <a:xfrm>
            <a:off x="318330" y="4074920"/>
            <a:ext cx="8575705" cy="2325880"/>
          </a:xfrm>
        </p:spPr>
        <p:txBody>
          <a:bodyPr>
            <a:normAutofit fontScale="92500"/>
          </a:bodyPr>
          <a:lstStyle/>
          <a:p>
            <a:r>
              <a:rPr lang="it-IT" sz="2800" dirty="0"/>
              <a:t>Comes pre-packaged with all TensorFlow2 installations</a:t>
            </a:r>
          </a:p>
          <a:p>
            <a:pPr lvl="1"/>
            <a:r>
              <a:rPr lang="it-IT" sz="2400" dirty="0" err="1"/>
              <a:t>You</a:t>
            </a:r>
            <a:r>
              <a:rPr lang="it-IT" sz="2400" dirty="0"/>
              <a:t> can access </a:t>
            </a:r>
            <a:r>
              <a:rPr lang="it-IT" sz="2400" dirty="0" err="1"/>
              <a:t>it</a:t>
            </a:r>
            <a:r>
              <a:rPr lang="it-IT" sz="2400" dirty="0"/>
              <a:t> </a:t>
            </a:r>
            <a:r>
              <a:rPr lang="it-IT" sz="2400" dirty="0" err="1"/>
              <a:t>as</a:t>
            </a:r>
            <a:r>
              <a:rPr lang="it-IT" sz="2400" dirty="0"/>
              <a:t> </a:t>
            </a:r>
            <a:r>
              <a:rPr lang="it-IT" sz="2400" dirty="0" err="1"/>
              <a:t>follows</a:t>
            </a:r>
            <a:r>
              <a:rPr lang="it-IT" sz="2400" dirty="0"/>
              <a:t>:</a:t>
            </a:r>
          </a:p>
          <a:p>
            <a:pPr marL="0" indent="0">
              <a:buNone/>
            </a:pPr>
            <a:r>
              <a:rPr lang="it-IT" sz="2000" dirty="0">
                <a:latin typeface="Consolas" panose="020B0609020204030204" pitchFamily="49" charset="0"/>
              </a:rPr>
              <a:t>			</a:t>
            </a:r>
            <a:r>
              <a:rPr lang="it-IT" sz="2000" dirty="0">
                <a:solidFill>
                  <a:schemeClr val="accent4">
                    <a:lumMod val="75000"/>
                  </a:schemeClr>
                </a:solidFill>
                <a:latin typeface="Consolas" panose="020B0609020204030204" pitchFamily="49" charset="0"/>
              </a:rPr>
              <a:t>import</a:t>
            </a:r>
            <a:r>
              <a:rPr lang="it-IT" sz="2000" dirty="0">
                <a:latin typeface="Consolas" panose="020B0609020204030204" pitchFamily="49" charset="0"/>
              </a:rPr>
              <a:t> </a:t>
            </a:r>
            <a:r>
              <a:rPr lang="it-IT" sz="2000" dirty="0" err="1">
                <a:latin typeface="Consolas" panose="020B0609020204030204" pitchFamily="49" charset="0"/>
              </a:rPr>
              <a:t>tensorflow</a:t>
            </a:r>
            <a:r>
              <a:rPr lang="it-IT" sz="2000" dirty="0">
                <a:latin typeface="Consolas" panose="020B0609020204030204" pitchFamily="49" charset="0"/>
              </a:rPr>
              <a:t> </a:t>
            </a:r>
            <a:r>
              <a:rPr lang="it-IT" sz="2000" dirty="0" err="1">
                <a:solidFill>
                  <a:schemeClr val="accent4">
                    <a:lumMod val="75000"/>
                  </a:schemeClr>
                </a:solidFill>
                <a:latin typeface="Consolas" panose="020B0609020204030204" pitchFamily="49" charset="0"/>
              </a:rPr>
              <a:t>as</a:t>
            </a:r>
            <a:r>
              <a:rPr lang="it-IT" sz="2000" dirty="0">
                <a:latin typeface="Consolas" panose="020B0609020204030204" pitchFamily="49" charset="0"/>
              </a:rPr>
              <a:t> </a:t>
            </a:r>
            <a:r>
              <a:rPr lang="it-IT" sz="2000" dirty="0" err="1">
                <a:latin typeface="Consolas" panose="020B0609020204030204" pitchFamily="49" charset="0"/>
              </a:rPr>
              <a:t>tf</a:t>
            </a:r>
            <a:endParaRPr lang="it-IT" sz="2000" dirty="0">
              <a:latin typeface="Consolas" panose="020B0609020204030204" pitchFamily="49" charset="0"/>
            </a:endParaRPr>
          </a:p>
          <a:p>
            <a:pPr marL="0" indent="0">
              <a:buNone/>
            </a:pPr>
            <a:r>
              <a:rPr lang="it-IT" sz="2000" dirty="0">
                <a:latin typeface="Consolas" panose="020B0609020204030204" pitchFamily="49" charset="0"/>
              </a:rPr>
              <a:t>			tf.keras.[any keras object]</a:t>
            </a:r>
          </a:p>
          <a:p>
            <a:r>
              <a:rPr lang="it-IT" sz="2800" dirty="0"/>
              <a:t>Recently, the PyTorch support has been implemented too</a:t>
            </a:r>
          </a:p>
        </p:txBody>
      </p:sp>
      <p:pic>
        <p:nvPicPr>
          <p:cNvPr id="6" name="Immagine 5"/>
          <p:cNvPicPr>
            <a:picLocks noChangeAspect="1"/>
          </p:cNvPicPr>
          <p:nvPr/>
        </p:nvPicPr>
        <p:blipFill>
          <a:blip r:embed="rId2"/>
          <a:stretch>
            <a:fillRect/>
          </a:stretch>
        </p:blipFill>
        <p:spPr>
          <a:xfrm>
            <a:off x="318330" y="1914903"/>
            <a:ext cx="5586373" cy="1620986"/>
          </a:xfrm>
          <a:prstGeom prst="rect">
            <a:avLst/>
          </a:prstGeom>
        </p:spPr>
      </p:pic>
      <p:pic>
        <p:nvPicPr>
          <p:cNvPr id="5" name="Immagine 3">
            <a:extLst>
              <a:ext uri="{FF2B5EF4-FFF2-40B4-BE49-F238E27FC236}">
                <a16:creationId xmlns:a16="http://schemas.microsoft.com/office/drawing/2014/main" id="{4D036AC5-0D5B-469C-B693-F9E8BA564105}"/>
              </a:ext>
            </a:extLst>
          </p:cNvPr>
          <p:cNvPicPr>
            <a:picLocks noChangeAspect="1"/>
          </p:cNvPicPr>
          <p:nvPr/>
        </p:nvPicPr>
        <p:blipFill>
          <a:blip r:embed="rId3"/>
          <a:stretch>
            <a:fillRect/>
          </a:stretch>
        </p:blipFill>
        <p:spPr>
          <a:xfrm>
            <a:off x="7038975" y="1764239"/>
            <a:ext cx="1647825" cy="1771650"/>
          </a:xfrm>
          <a:prstGeom prst="rect">
            <a:avLst/>
          </a:prstGeom>
        </p:spPr>
      </p:pic>
    </p:spTree>
    <p:extLst>
      <p:ext uri="{BB962C8B-B14F-4D97-AF65-F5344CB8AC3E}">
        <p14:creationId xmlns:p14="http://schemas.microsoft.com/office/powerpoint/2010/main" val="273152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06766" y="99659"/>
            <a:ext cx="6880034" cy="1317979"/>
          </a:xfrm>
        </p:spPr>
        <p:txBody>
          <a:bodyPr>
            <a:normAutofit/>
          </a:bodyPr>
          <a:lstStyle/>
          <a:p>
            <a:r>
              <a:rPr lang="it-IT" spc="-1" dirty="0">
                <a:solidFill>
                  <a:srgbClr val="FFFFFF"/>
                </a:solidFill>
                <a:uFill>
                  <a:solidFill>
                    <a:srgbClr val="FFFFFF"/>
                  </a:solidFill>
                </a:uFill>
                <a:ea typeface="ＭＳ Ｐゴシック"/>
              </a:rPr>
              <a:t>TensorFlow2 Installation</a:t>
            </a:r>
            <a:endParaRPr lang="it-IT" b="1" dirty="0">
              <a:solidFill>
                <a:srgbClr val="FFFF00"/>
              </a:solidFill>
            </a:endParaRPr>
          </a:p>
        </p:txBody>
      </p:sp>
      <p:sp>
        <p:nvSpPr>
          <p:cNvPr id="3" name="CasellaDiTesto 2"/>
          <p:cNvSpPr txBox="1"/>
          <p:nvPr/>
        </p:nvSpPr>
        <p:spPr>
          <a:xfrm>
            <a:off x="1" y="1417638"/>
            <a:ext cx="8998427" cy="4893647"/>
          </a:xfrm>
          <a:prstGeom prst="rect">
            <a:avLst/>
          </a:prstGeom>
          <a:noFill/>
        </p:spPr>
        <p:txBody>
          <a:bodyPr wrap="square" rtlCol="0">
            <a:spAutoFit/>
          </a:bodyPr>
          <a:lstStyle/>
          <a:p>
            <a:r>
              <a:rPr lang="en-AU" sz="2000" i="1" dirty="0">
                <a:latin typeface="+mn-lt"/>
              </a:rPr>
              <a:t>Two (main) ways of installing</a:t>
            </a:r>
          </a:p>
          <a:p>
            <a:pPr marL="342900" indent="-342900">
              <a:buFont typeface="Arial" panose="020B0604020202020204" pitchFamily="34" charset="0"/>
              <a:buChar char="•"/>
            </a:pPr>
            <a:r>
              <a:rPr lang="en-AU" sz="2000" i="1" dirty="0">
                <a:latin typeface="+mn-lt"/>
              </a:rPr>
              <a:t>anaconda</a:t>
            </a:r>
            <a:r>
              <a:rPr lang="en-AU" sz="2000" dirty="0">
                <a:latin typeface="+mn-lt"/>
              </a:rPr>
              <a:t> (especially on Windows it is simpler)</a:t>
            </a:r>
          </a:p>
          <a:p>
            <a:pPr marL="342900" indent="-342900">
              <a:buFont typeface="Arial" panose="020B0604020202020204" pitchFamily="34" charset="0"/>
              <a:buChar char="•"/>
            </a:pPr>
            <a:r>
              <a:rPr lang="en-AU" sz="2000" dirty="0">
                <a:latin typeface="+mn-lt"/>
              </a:rPr>
              <a:t>pip (described on official website)</a:t>
            </a:r>
          </a:p>
          <a:p>
            <a:pPr marL="342900" indent="-342900">
              <a:buFont typeface="Arial" panose="020B0604020202020204" pitchFamily="34" charset="0"/>
              <a:buChar char="•"/>
            </a:pPr>
            <a:endParaRPr lang="en-AU" sz="2000" dirty="0">
              <a:latin typeface="+mn-lt"/>
            </a:endParaRPr>
          </a:p>
          <a:p>
            <a:r>
              <a:rPr lang="en-AU" sz="2000" i="1" dirty="0">
                <a:latin typeface="+mn-lt"/>
              </a:rPr>
              <a:t>Anaconda installation (CPU version, simple but slow):</a:t>
            </a:r>
          </a:p>
          <a:p>
            <a:pPr marL="457200" indent="-457200">
              <a:buFont typeface="+mj-lt"/>
              <a:buAutoNum type="arabicPeriod"/>
            </a:pPr>
            <a:r>
              <a:rPr lang="en-AU" sz="2000" dirty="0">
                <a:latin typeface="+mn-lt"/>
              </a:rPr>
              <a:t>Assuming you already have Anaconda/Python 3</a:t>
            </a:r>
          </a:p>
          <a:p>
            <a:pPr marL="457200" indent="-457200">
              <a:buFont typeface="+mj-lt"/>
              <a:buAutoNum type="arabicPeriod"/>
            </a:pPr>
            <a:r>
              <a:rPr lang="en-AU" sz="2000" dirty="0" err="1">
                <a:latin typeface="+mn-lt"/>
              </a:rPr>
              <a:t>conda</a:t>
            </a:r>
            <a:r>
              <a:rPr lang="en-AU" sz="2000" dirty="0">
                <a:latin typeface="+mn-lt"/>
              </a:rPr>
              <a:t> create -n </a:t>
            </a:r>
            <a:r>
              <a:rPr lang="en-AU" sz="2000" dirty="0" err="1">
                <a:latin typeface="+mn-lt"/>
              </a:rPr>
              <a:t>tensorflow_env</a:t>
            </a:r>
            <a:r>
              <a:rPr lang="en-AU" sz="2000" dirty="0">
                <a:latin typeface="+mn-lt"/>
              </a:rPr>
              <a:t> </a:t>
            </a:r>
            <a:r>
              <a:rPr lang="en-AU" sz="2000" dirty="0" err="1">
                <a:latin typeface="+mn-lt"/>
              </a:rPr>
              <a:t>tensorflow</a:t>
            </a:r>
            <a:endParaRPr lang="en-AU" sz="2000" dirty="0">
              <a:latin typeface="+mn-lt"/>
            </a:endParaRPr>
          </a:p>
          <a:p>
            <a:pPr marL="457200" indent="-457200">
              <a:buFont typeface="+mj-lt"/>
              <a:buAutoNum type="arabicPeriod"/>
            </a:pPr>
            <a:r>
              <a:rPr lang="en-AU" sz="2000" dirty="0" err="1">
                <a:latin typeface="+mn-lt"/>
              </a:rPr>
              <a:t>conda</a:t>
            </a:r>
            <a:r>
              <a:rPr lang="en-AU" sz="2000" dirty="0">
                <a:latin typeface="+mn-lt"/>
              </a:rPr>
              <a:t> activate </a:t>
            </a:r>
            <a:r>
              <a:rPr lang="en-AU" sz="2000" dirty="0" err="1">
                <a:latin typeface="+mn-lt"/>
              </a:rPr>
              <a:t>tensorflow_env</a:t>
            </a:r>
            <a:endParaRPr lang="en-AU" sz="2000" dirty="0">
              <a:latin typeface="+mn-lt"/>
            </a:endParaRPr>
          </a:p>
          <a:p>
            <a:endParaRPr lang="en-AU" sz="1600" dirty="0">
              <a:latin typeface="+mn-lt"/>
            </a:endParaRPr>
          </a:p>
          <a:p>
            <a:r>
              <a:rPr lang="en-AU" sz="2000" i="1" dirty="0">
                <a:latin typeface="+mn-lt"/>
              </a:rPr>
              <a:t>Anaconda installation (GPU version, </a:t>
            </a:r>
            <a:r>
              <a:rPr lang="en-AU" sz="2000" dirty="0">
                <a:solidFill>
                  <a:srgbClr val="FF0000"/>
                </a:solidFill>
                <a:latin typeface="+mn-lt"/>
              </a:rPr>
              <a:t>requires an NVIDIA compatible GPU</a:t>
            </a:r>
            <a:r>
              <a:rPr lang="en-AU" sz="2000" i="1" dirty="0">
                <a:latin typeface="+mn-lt"/>
              </a:rPr>
              <a:t>):</a:t>
            </a:r>
          </a:p>
          <a:p>
            <a:pPr marL="342900" indent="-342900">
              <a:buFont typeface="Arial" panose="020B0604020202020204" pitchFamily="34" charset="0"/>
              <a:buChar char="•"/>
            </a:pPr>
            <a:r>
              <a:rPr lang="en-AU" sz="2000" dirty="0" err="1">
                <a:latin typeface="+mn-lt"/>
              </a:rPr>
              <a:t>conda</a:t>
            </a:r>
            <a:r>
              <a:rPr lang="en-AU" sz="2000" dirty="0">
                <a:latin typeface="+mn-lt"/>
              </a:rPr>
              <a:t> create -n </a:t>
            </a:r>
            <a:r>
              <a:rPr lang="en-AU" sz="2000" dirty="0" err="1">
                <a:latin typeface="+mn-lt"/>
              </a:rPr>
              <a:t>tensorflow_gpuenv</a:t>
            </a:r>
            <a:r>
              <a:rPr lang="en-AU" sz="2000" dirty="0">
                <a:latin typeface="+mn-lt"/>
              </a:rPr>
              <a:t> </a:t>
            </a:r>
            <a:r>
              <a:rPr lang="en-AU" sz="2000" dirty="0" err="1">
                <a:latin typeface="+mn-lt"/>
              </a:rPr>
              <a:t>tensorflow-gpu</a:t>
            </a:r>
            <a:endParaRPr lang="en-AU" sz="2000" dirty="0">
              <a:latin typeface="+mn-lt"/>
            </a:endParaRPr>
          </a:p>
          <a:p>
            <a:pPr marL="342900" indent="-342900">
              <a:buFont typeface="Arial" panose="020B0604020202020204" pitchFamily="34" charset="0"/>
              <a:buChar char="•"/>
            </a:pPr>
            <a:r>
              <a:rPr lang="en-AU" sz="2000" dirty="0" err="1">
                <a:latin typeface="+mn-lt"/>
              </a:rPr>
              <a:t>conda</a:t>
            </a:r>
            <a:r>
              <a:rPr lang="en-AU" sz="2000" dirty="0">
                <a:latin typeface="+mn-lt"/>
              </a:rPr>
              <a:t> activate </a:t>
            </a:r>
            <a:r>
              <a:rPr lang="en-AU" sz="2000" dirty="0" err="1">
                <a:latin typeface="+mn-lt"/>
              </a:rPr>
              <a:t>tensorflow_gpuenv</a:t>
            </a:r>
            <a:endParaRPr lang="en-AU" sz="2000" dirty="0">
              <a:latin typeface="+mn-lt"/>
            </a:endParaRPr>
          </a:p>
          <a:p>
            <a:pPr marL="342900" indent="-342900">
              <a:buFont typeface="Arial" panose="020B0604020202020204" pitchFamily="34" charset="0"/>
              <a:buChar char="•"/>
            </a:pPr>
            <a:r>
              <a:rPr lang="en-AU" sz="2000" dirty="0">
                <a:latin typeface="+mn-lt"/>
              </a:rPr>
              <a:t>Could require to install (or fix issues with) CUDA and </a:t>
            </a:r>
            <a:r>
              <a:rPr lang="en-AU" sz="2000" dirty="0" err="1">
                <a:latin typeface="+mn-lt"/>
              </a:rPr>
              <a:t>CuDNN</a:t>
            </a:r>
            <a:r>
              <a:rPr lang="en-AU" sz="2000" dirty="0">
                <a:latin typeface="+mn-lt"/>
              </a:rPr>
              <a:t> libraries</a:t>
            </a:r>
          </a:p>
          <a:p>
            <a:endParaRPr lang="en-AU" sz="1600" i="1" dirty="0">
              <a:latin typeface="+mn-lt"/>
            </a:endParaRPr>
          </a:p>
          <a:p>
            <a:r>
              <a:rPr lang="en-AU" sz="2000" i="1" dirty="0" err="1">
                <a:latin typeface="+mn-lt"/>
              </a:rPr>
              <a:t>Tensorflow</a:t>
            </a:r>
            <a:r>
              <a:rPr lang="en-AU" sz="2000" i="1" dirty="0">
                <a:latin typeface="+mn-lt"/>
              </a:rPr>
              <a:t> and </a:t>
            </a:r>
            <a:r>
              <a:rPr lang="en-AU" sz="2000" i="1" dirty="0" err="1">
                <a:latin typeface="+mn-lt"/>
              </a:rPr>
              <a:t>Jupyter</a:t>
            </a:r>
            <a:r>
              <a:rPr lang="en-AU" sz="2000" i="1" dirty="0">
                <a:latin typeface="+mn-lt"/>
              </a:rPr>
              <a:t>:</a:t>
            </a:r>
          </a:p>
          <a:p>
            <a:pPr marL="457200" indent="-457200">
              <a:buFont typeface="Arial" panose="020B0604020202020204" pitchFamily="34" charset="0"/>
              <a:buChar char="•"/>
            </a:pPr>
            <a:r>
              <a:rPr lang="en-AU" sz="2000" dirty="0" err="1">
                <a:latin typeface="+mn-lt"/>
              </a:rPr>
              <a:t>Jupyter</a:t>
            </a:r>
            <a:r>
              <a:rPr lang="en-AU" sz="2000" dirty="0">
                <a:latin typeface="+mn-lt"/>
              </a:rPr>
              <a:t> could use a different environment than the TensorFlow one</a:t>
            </a:r>
          </a:p>
        </p:txBody>
      </p:sp>
    </p:spTree>
    <p:extLst>
      <p:ext uri="{BB962C8B-B14F-4D97-AF65-F5344CB8AC3E}">
        <p14:creationId xmlns:p14="http://schemas.microsoft.com/office/powerpoint/2010/main" val="360891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806766" y="99659"/>
            <a:ext cx="6880034" cy="1317979"/>
          </a:xfrm>
        </p:spPr>
        <p:txBody>
          <a:bodyPr>
            <a:normAutofit fontScale="90000"/>
          </a:bodyPr>
          <a:lstStyle/>
          <a:p>
            <a:r>
              <a:rPr lang="it-IT" spc="-1" dirty="0">
                <a:solidFill>
                  <a:srgbClr val="FFFFFF"/>
                </a:solidFill>
                <a:uFill>
                  <a:solidFill>
                    <a:srgbClr val="FFFFFF"/>
                  </a:solidFill>
                </a:uFill>
                <a:ea typeface="ＭＳ Ｐゴシック"/>
              </a:rPr>
              <a:t>Alternative:</a:t>
            </a:r>
            <a:br>
              <a:rPr lang="it-IT" spc="-1" dirty="0">
                <a:solidFill>
                  <a:srgbClr val="FFFFFF"/>
                </a:solidFill>
                <a:uFill>
                  <a:solidFill>
                    <a:srgbClr val="FFFFFF"/>
                  </a:solidFill>
                </a:uFill>
                <a:ea typeface="ＭＳ Ｐゴシック"/>
              </a:rPr>
            </a:br>
            <a:r>
              <a:rPr lang="it-IT" spc="-1" dirty="0">
                <a:solidFill>
                  <a:srgbClr val="FFFFFF"/>
                </a:solidFill>
                <a:uFill>
                  <a:solidFill>
                    <a:srgbClr val="FFFFFF"/>
                  </a:solidFill>
                </a:uFill>
                <a:ea typeface="ＭＳ Ｐゴシック"/>
              </a:rPr>
              <a:t> use Google Colab</a:t>
            </a:r>
            <a:endParaRPr lang="it-IT" b="1" dirty="0">
              <a:solidFill>
                <a:srgbClr val="FFFF00"/>
              </a:solidFill>
            </a:endParaRPr>
          </a:p>
        </p:txBody>
      </p:sp>
      <p:sp>
        <p:nvSpPr>
          <p:cNvPr id="5" name="Segnaposto contenuto 2">
            <a:extLst>
              <a:ext uri="{FF2B5EF4-FFF2-40B4-BE49-F238E27FC236}">
                <a16:creationId xmlns:a16="http://schemas.microsoft.com/office/drawing/2014/main" id="{2420894A-A634-4B07-ADCA-E16732B3D289}"/>
              </a:ext>
            </a:extLst>
          </p:cNvPr>
          <p:cNvSpPr>
            <a:spLocks noGrp="1"/>
          </p:cNvSpPr>
          <p:nvPr>
            <p:ph idx="1"/>
          </p:nvPr>
        </p:nvSpPr>
        <p:spPr>
          <a:xfrm>
            <a:off x="284147" y="1789318"/>
            <a:ext cx="8126205" cy="5068681"/>
          </a:xfrm>
        </p:spPr>
        <p:txBody>
          <a:bodyPr>
            <a:normAutofit/>
          </a:bodyPr>
          <a:lstStyle/>
          <a:p>
            <a:r>
              <a:rPr lang="it-IT" sz="2400" dirty="0"/>
              <a:t>Requirements:</a:t>
            </a:r>
          </a:p>
          <a:p>
            <a:pPr lvl="1"/>
            <a:r>
              <a:rPr lang="it-IT" sz="2000" dirty="0">
                <a:latin typeface="+mj-lt"/>
                <a:cs typeface="Calibri Light" panose="020F0302020204030204" pitchFamily="34" charset="0"/>
              </a:rPr>
              <a:t>Google account</a:t>
            </a:r>
          </a:p>
          <a:p>
            <a:pPr lvl="1">
              <a:spcAft>
                <a:spcPts val="1200"/>
              </a:spcAft>
            </a:pPr>
            <a:r>
              <a:rPr lang="it-IT" sz="2000" dirty="0">
                <a:latin typeface="+mj-lt"/>
                <a:cs typeface="Calibri Light" panose="020F0302020204030204" pitchFamily="34" charset="0"/>
              </a:rPr>
              <a:t>Internet connection</a:t>
            </a:r>
          </a:p>
          <a:p>
            <a:r>
              <a:rPr lang="it-IT" sz="2400" dirty="0"/>
              <a:t>Getting started:</a:t>
            </a:r>
          </a:p>
          <a:p>
            <a:pPr lvl="1"/>
            <a:r>
              <a:rPr lang="it-IT" sz="2000" dirty="0">
                <a:latin typeface="+mj-lt"/>
                <a:cs typeface="Calibri Light" panose="020F0302020204030204" pitchFamily="34" charset="0"/>
              </a:rPr>
              <a:t>Go to your Google Drive and create a new notebook (New -&gt; More -&gt; Google </a:t>
            </a:r>
            <a:r>
              <a:rPr lang="it-IT" sz="2000" dirty="0" err="1">
                <a:latin typeface="+mj-lt"/>
                <a:cs typeface="Calibri Light" panose="020F0302020204030204" pitchFamily="34" charset="0"/>
              </a:rPr>
              <a:t>Colaboratory</a:t>
            </a:r>
            <a:r>
              <a:rPr lang="it-IT" sz="2000" dirty="0">
                <a:latin typeface="+mj-lt"/>
                <a:cs typeface="Calibri Light" panose="020F0302020204030204" pitchFamily="34" charset="0"/>
              </a:rPr>
              <a:t>) or upload one</a:t>
            </a:r>
          </a:p>
          <a:p>
            <a:pPr lvl="1"/>
            <a:r>
              <a:rPr lang="it-IT" sz="2000" dirty="0">
                <a:latin typeface="+mj-lt"/>
                <a:cs typeface="Calibri Light" panose="020F0302020204030204" pitchFamily="34" charset="0"/>
              </a:rPr>
              <a:t>Once you have opened it with Google Colaboratory , go to Edit -&gt; Notebook Settings and select GPU</a:t>
            </a:r>
          </a:p>
          <a:p>
            <a:pPr lvl="1"/>
            <a:r>
              <a:rPr lang="it-IT" sz="2000" dirty="0">
                <a:latin typeface="+mj-lt"/>
                <a:cs typeface="Calibri Light" panose="020F0302020204030204" pitchFamily="34" charset="0"/>
              </a:rPr>
              <a:t>Many python libraries available, run </a:t>
            </a:r>
            <a:r>
              <a:rPr lang="it-IT" sz="1800" dirty="0">
                <a:latin typeface="Consolas" panose="020B0609020204030204" pitchFamily="49" charset="0"/>
                <a:cs typeface="Calibri Light" panose="020F0302020204030204" pitchFamily="34" charset="0"/>
              </a:rPr>
              <a:t>!pip list </a:t>
            </a:r>
            <a:r>
              <a:rPr lang="it-IT" sz="2000" dirty="0">
                <a:cs typeface="Calibri Light" panose="020F0302020204030204" pitchFamily="34" charset="0"/>
              </a:rPr>
              <a:t>to check</a:t>
            </a:r>
          </a:p>
          <a:p>
            <a:pPr lvl="1"/>
            <a:r>
              <a:rPr lang="it-IT" sz="2000" dirty="0">
                <a:cs typeface="Calibri Light" panose="020F0302020204030204" pitchFamily="34" charset="0"/>
              </a:rPr>
              <a:t>Mount your Google Drive to access files from it</a:t>
            </a:r>
          </a:p>
          <a:p>
            <a:pPr lvl="1"/>
            <a:r>
              <a:rPr lang="it-IT" sz="2000" dirty="0">
                <a:latin typeface="+mj-lt"/>
                <a:cs typeface="Calibri Light" panose="020F0302020204030204" pitchFamily="34" charset="0"/>
              </a:rPr>
              <a:t>Start coding!</a:t>
            </a:r>
          </a:p>
          <a:p>
            <a:pPr marL="363537" lvl="1" indent="0">
              <a:buNone/>
            </a:pPr>
            <a:endParaRPr lang="it-IT" sz="2000" dirty="0">
              <a:latin typeface="+mj-lt"/>
              <a:cs typeface="Calibri Light" panose="020F0302020204030204" pitchFamily="34" charset="0"/>
            </a:endParaRPr>
          </a:p>
        </p:txBody>
      </p:sp>
      <p:pic>
        <p:nvPicPr>
          <p:cNvPr id="7" name="Picture 6" descr="Graphical user interface, text, application&#10;&#10;Description automatically generated">
            <a:extLst>
              <a:ext uri="{FF2B5EF4-FFF2-40B4-BE49-F238E27FC236}">
                <a16:creationId xmlns:a16="http://schemas.microsoft.com/office/drawing/2014/main" id="{4B8A9594-CC00-4B46-83DD-845322BB13B2}"/>
              </a:ext>
            </a:extLst>
          </p:cNvPr>
          <p:cNvPicPr>
            <a:picLocks noChangeAspect="1"/>
          </p:cNvPicPr>
          <p:nvPr/>
        </p:nvPicPr>
        <p:blipFill>
          <a:blip r:embed="rId3"/>
          <a:stretch>
            <a:fillRect/>
          </a:stretch>
        </p:blipFill>
        <p:spPr>
          <a:xfrm>
            <a:off x="3646838" y="1795972"/>
            <a:ext cx="5213015" cy="1473960"/>
          </a:xfrm>
          <a:prstGeom prst="rect">
            <a:avLst/>
          </a:prstGeom>
        </p:spPr>
      </p:pic>
      <p:pic>
        <p:nvPicPr>
          <p:cNvPr id="9" name="Picture 8" descr="Icon&#10;&#10;Description automatically generated">
            <a:extLst>
              <a:ext uri="{FF2B5EF4-FFF2-40B4-BE49-F238E27FC236}">
                <a16:creationId xmlns:a16="http://schemas.microsoft.com/office/drawing/2014/main" id="{41097B12-E80F-4DF6-8952-5F37ADC80E72}"/>
              </a:ext>
            </a:extLst>
          </p:cNvPr>
          <p:cNvPicPr>
            <a:picLocks noChangeAspect="1"/>
          </p:cNvPicPr>
          <p:nvPr/>
        </p:nvPicPr>
        <p:blipFill>
          <a:blip r:embed="rId4"/>
          <a:stretch>
            <a:fillRect/>
          </a:stretch>
        </p:blipFill>
        <p:spPr>
          <a:xfrm>
            <a:off x="6465076" y="4909045"/>
            <a:ext cx="2042208" cy="2042208"/>
          </a:xfrm>
          <a:prstGeom prst="rect">
            <a:avLst/>
          </a:prstGeom>
        </p:spPr>
      </p:pic>
    </p:spTree>
    <p:extLst>
      <p:ext uri="{BB962C8B-B14F-4D97-AF65-F5344CB8AC3E}">
        <p14:creationId xmlns:p14="http://schemas.microsoft.com/office/powerpoint/2010/main" val="3069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34886" y="329012"/>
            <a:ext cx="7549293" cy="833215"/>
          </a:xfrm>
        </p:spPr>
        <p:txBody>
          <a:bodyPr>
            <a:normAutofit fontScale="90000"/>
          </a:bodyPr>
          <a:lstStyle/>
          <a:p>
            <a:r>
              <a:rPr lang="it-IT" dirty="0" err="1"/>
              <a:t>Sequential</a:t>
            </a:r>
            <a:r>
              <a:rPr lang="it-IT" dirty="0"/>
              <a:t> vs. </a:t>
            </a:r>
            <a:r>
              <a:rPr lang="it-IT" dirty="0" err="1"/>
              <a:t>Functional</a:t>
            </a:r>
            <a:r>
              <a:rPr lang="it-IT" dirty="0"/>
              <a:t> </a:t>
            </a:r>
            <a:r>
              <a:rPr lang="it-IT" dirty="0" err="1"/>
              <a:t>Models</a:t>
            </a:r>
            <a:endParaRPr lang="it-IT" dirty="0"/>
          </a:p>
        </p:txBody>
      </p:sp>
      <p:sp>
        <p:nvSpPr>
          <p:cNvPr id="3" name="Segnaposto contenuto 2"/>
          <p:cNvSpPr>
            <a:spLocks noGrp="1"/>
          </p:cNvSpPr>
          <p:nvPr>
            <p:ph idx="1"/>
          </p:nvPr>
        </p:nvSpPr>
        <p:spPr>
          <a:xfrm>
            <a:off x="102550" y="3290130"/>
            <a:ext cx="9041450" cy="3466031"/>
          </a:xfrm>
        </p:spPr>
        <p:txBody>
          <a:bodyPr>
            <a:normAutofit lnSpcReduction="10000"/>
          </a:bodyPr>
          <a:lstStyle/>
          <a:p>
            <a:r>
              <a:rPr lang="en-US" sz="2400" dirty="0"/>
              <a:t>Two ways to build </a:t>
            </a:r>
            <a:r>
              <a:rPr lang="en-US" sz="2400" dirty="0" err="1"/>
              <a:t>Keras</a:t>
            </a:r>
            <a:r>
              <a:rPr lang="en-US" sz="2400" dirty="0"/>
              <a:t> models: </a:t>
            </a:r>
            <a:r>
              <a:rPr lang="en-US" sz="2400" i="1" dirty="0">
                <a:solidFill>
                  <a:srgbClr val="FF0000"/>
                </a:solidFill>
              </a:rPr>
              <a:t>sequential</a:t>
            </a:r>
            <a:r>
              <a:rPr lang="en-US" sz="2400" dirty="0">
                <a:solidFill>
                  <a:srgbClr val="FF0000"/>
                </a:solidFill>
              </a:rPr>
              <a:t> </a:t>
            </a:r>
            <a:r>
              <a:rPr lang="en-US" sz="2400" dirty="0"/>
              <a:t>and </a:t>
            </a:r>
            <a:r>
              <a:rPr lang="en-US" sz="2400" i="1" dirty="0">
                <a:solidFill>
                  <a:srgbClr val="0070C0"/>
                </a:solidFill>
              </a:rPr>
              <a:t>functional</a:t>
            </a:r>
            <a:endParaRPr lang="en-US" sz="2400" dirty="0"/>
          </a:p>
          <a:p>
            <a:r>
              <a:rPr lang="en-US" sz="2400" dirty="0"/>
              <a:t>The </a:t>
            </a:r>
            <a:r>
              <a:rPr lang="en-US" sz="2400" dirty="0">
                <a:solidFill>
                  <a:srgbClr val="FF0000"/>
                </a:solidFill>
              </a:rPr>
              <a:t>sequential</a:t>
            </a:r>
            <a:r>
              <a:rPr lang="en-US" sz="2400" dirty="0"/>
              <a:t> API allows you to create models layer-by-layer </a:t>
            </a:r>
          </a:p>
          <a:p>
            <a:pPr lvl="1"/>
            <a:r>
              <a:rPr lang="en-US" sz="2000" dirty="0"/>
              <a:t>Each layer is connected to the previous and next</a:t>
            </a:r>
          </a:p>
          <a:p>
            <a:pPr lvl="1"/>
            <a:r>
              <a:rPr lang="en-US" sz="2000" dirty="0"/>
              <a:t>Write your neural network in a few lines of code</a:t>
            </a:r>
          </a:p>
          <a:p>
            <a:pPr lvl="1"/>
            <a:r>
              <a:rPr lang="en-US" sz="2000" dirty="0"/>
              <a:t>It does not allow you to create complex models</a:t>
            </a:r>
          </a:p>
          <a:p>
            <a:r>
              <a:rPr lang="en-US" sz="2400" dirty="0"/>
              <a:t>The </a:t>
            </a:r>
            <a:r>
              <a:rPr lang="en-US" sz="2400" i="1" dirty="0">
                <a:solidFill>
                  <a:srgbClr val="0070C0"/>
                </a:solidFill>
              </a:rPr>
              <a:t>functional</a:t>
            </a:r>
            <a:r>
              <a:rPr lang="en-US" sz="2400" dirty="0"/>
              <a:t> API allows you to create models that have a lot more flexibility </a:t>
            </a:r>
          </a:p>
          <a:p>
            <a:pPr lvl="1"/>
            <a:r>
              <a:rPr lang="en-US" sz="2000" dirty="0"/>
              <a:t>In fact, you can connect each layer to any other layer</a:t>
            </a:r>
          </a:p>
          <a:p>
            <a:pPr lvl="1"/>
            <a:r>
              <a:rPr lang="en-US" sz="2000" dirty="0"/>
              <a:t>Creating complex networks becomes possible</a:t>
            </a:r>
          </a:p>
        </p:txBody>
      </p:sp>
      <p:pic>
        <p:nvPicPr>
          <p:cNvPr id="5" name="Immagine 4"/>
          <p:cNvPicPr>
            <a:picLocks noChangeAspect="1"/>
          </p:cNvPicPr>
          <p:nvPr/>
        </p:nvPicPr>
        <p:blipFill rotWithShape="1">
          <a:blip r:embed="rId2">
            <a:extLst>
              <a:ext uri="{28A0092B-C50C-407E-A947-70E740481C1C}">
                <a14:useLocalDpi xmlns:a14="http://schemas.microsoft.com/office/drawing/2010/main" val="0"/>
              </a:ext>
            </a:extLst>
          </a:blip>
          <a:srcRect b="70552"/>
          <a:stretch/>
        </p:blipFill>
        <p:spPr>
          <a:xfrm>
            <a:off x="1209576" y="1690140"/>
            <a:ext cx="2831595" cy="1430353"/>
          </a:xfrm>
          <a:prstGeom prst="rect">
            <a:avLst/>
          </a:prstGeom>
        </p:spPr>
        <p:style>
          <a:lnRef idx="2">
            <a:schemeClr val="accent2"/>
          </a:lnRef>
          <a:fillRef idx="1">
            <a:schemeClr val="lt1"/>
          </a:fillRef>
          <a:effectRef idx="0">
            <a:schemeClr val="accent2"/>
          </a:effectRef>
          <a:fontRef idx="minor">
            <a:schemeClr val="dk1"/>
          </a:fontRef>
        </p:style>
      </p:pic>
      <p:pic>
        <p:nvPicPr>
          <p:cNvPr id="6" name="Immagine 5"/>
          <p:cNvPicPr>
            <a:picLocks noChangeAspect="1"/>
          </p:cNvPicPr>
          <p:nvPr/>
        </p:nvPicPr>
        <p:blipFill>
          <a:blip r:embed="rId3"/>
          <a:stretch>
            <a:fillRect/>
          </a:stretch>
        </p:blipFill>
        <p:spPr>
          <a:xfrm>
            <a:off x="5173361" y="1569217"/>
            <a:ext cx="1617028" cy="1672197"/>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78377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457200" y="333633"/>
            <a:ext cx="8229600" cy="927219"/>
          </a:xfrm>
        </p:spPr>
        <p:txBody>
          <a:bodyPr>
            <a:normAutofit/>
          </a:bodyPr>
          <a:lstStyle/>
          <a:p>
            <a:r>
              <a:rPr lang="it-IT" dirty="0"/>
              <a:t>The Easy Way</a:t>
            </a:r>
          </a:p>
        </p:txBody>
      </p:sp>
      <p:sp>
        <p:nvSpPr>
          <p:cNvPr id="2" name="Segnaposto contenuto 1"/>
          <p:cNvSpPr>
            <a:spLocks noGrp="1"/>
          </p:cNvSpPr>
          <p:nvPr>
            <p:ph idx="1"/>
          </p:nvPr>
        </p:nvSpPr>
        <p:spPr>
          <a:xfrm>
            <a:off x="457200" y="2130458"/>
            <a:ext cx="8229600" cy="3995705"/>
          </a:xfrm>
        </p:spPr>
        <p:txBody>
          <a:bodyPr/>
          <a:lstStyle/>
          <a:p>
            <a:r>
              <a:rPr lang="it-IT" dirty="0" err="1"/>
              <a:t>Instantiate</a:t>
            </a:r>
            <a:r>
              <a:rPr lang="it-IT" dirty="0"/>
              <a:t> a </a:t>
            </a:r>
            <a:r>
              <a:rPr lang="it-IT" dirty="0" err="1">
                <a:solidFill>
                  <a:srgbClr val="FF0000"/>
                </a:solidFill>
              </a:rPr>
              <a:t>sequential</a:t>
            </a:r>
            <a:r>
              <a:rPr lang="it-IT" dirty="0">
                <a:solidFill>
                  <a:srgbClr val="FF0000"/>
                </a:solidFill>
              </a:rPr>
              <a:t> model</a:t>
            </a:r>
          </a:p>
          <a:p>
            <a:r>
              <a:rPr lang="it-IT" dirty="0" err="1"/>
              <a:t>Stack</a:t>
            </a:r>
            <a:r>
              <a:rPr lang="it-IT" dirty="0"/>
              <a:t> some </a:t>
            </a:r>
            <a:r>
              <a:rPr lang="it-IT" dirty="0" err="1"/>
              <a:t>layers</a:t>
            </a:r>
            <a:endParaRPr lang="it-IT" dirty="0"/>
          </a:p>
          <a:p>
            <a:r>
              <a:rPr lang="it-IT" dirty="0" err="1"/>
              <a:t>Configure</a:t>
            </a:r>
            <a:r>
              <a:rPr lang="it-IT" dirty="0"/>
              <a:t>/</a:t>
            </a:r>
            <a:r>
              <a:rPr lang="it-IT" dirty="0" err="1"/>
              <a:t>tune</a:t>
            </a:r>
            <a:r>
              <a:rPr lang="it-IT" dirty="0"/>
              <a:t> the </a:t>
            </a:r>
            <a:r>
              <a:rPr lang="it-IT" dirty="0" err="1"/>
              <a:t>learning</a:t>
            </a:r>
            <a:r>
              <a:rPr lang="it-IT" dirty="0"/>
              <a:t> </a:t>
            </a:r>
            <a:r>
              <a:rPr lang="it-IT" dirty="0" err="1"/>
              <a:t>process</a:t>
            </a:r>
            <a:endParaRPr lang="it-IT" dirty="0"/>
          </a:p>
          <a:p>
            <a:r>
              <a:rPr lang="it-IT" dirty="0"/>
              <a:t>Iterate on the training data</a:t>
            </a:r>
          </a:p>
          <a:p>
            <a:r>
              <a:rPr lang="it-IT" dirty="0" err="1"/>
              <a:t>Evaluate</a:t>
            </a:r>
            <a:r>
              <a:rPr lang="it-IT" dirty="0"/>
              <a:t> performance</a:t>
            </a:r>
          </a:p>
          <a:p>
            <a:r>
              <a:rPr lang="it-IT" dirty="0"/>
              <a:t>Generate </a:t>
            </a:r>
            <a:r>
              <a:rPr lang="it-IT" dirty="0" err="1"/>
              <a:t>predictions</a:t>
            </a:r>
            <a:endParaRPr lang="it-IT" dirty="0"/>
          </a:p>
        </p:txBody>
      </p:sp>
    </p:spTree>
    <p:extLst>
      <p:ext uri="{BB962C8B-B14F-4D97-AF65-F5344CB8AC3E}">
        <p14:creationId xmlns:p14="http://schemas.microsoft.com/office/powerpoint/2010/main" val="424107675"/>
      </p:ext>
    </p:extLst>
  </p:cSld>
  <p:clrMapOvr>
    <a:masterClrMapping/>
  </p:clrMapOvr>
</p:sld>
</file>

<file path=ppt/theme/theme1.xml><?xml version="1.0" encoding="utf-8"?>
<a:theme xmlns:a="http://schemas.openxmlformats.org/drawingml/2006/main" name="DEI_OFFICIAL_TEMPLATE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3200" dirty="0" smtClean="0"/>
        </a:defPPr>
      </a:lstStyle>
    </a:txDef>
  </a:objectDefaults>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11892</TotalTime>
  <Words>1250</Words>
  <Application>Microsoft Office PowerPoint</Application>
  <PresentationFormat>Presentazione su schermo (4:3)</PresentationFormat>
  <Paragraphs>189</Paragraphs>
  <Slides>28</Slides>
  <Notes>10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28</vt:i4>
      </vt:variant>
    </vt:vector>
  </HeadingPairs>
  <TitlesOfParts>
    <vt:vector size="37" baseType="lpstr">
      <vt:lpstr>ＭＳ Ｐゴシック</vt:lpstr>
      <vt:lpstr>Arial</vt:lpstr>
      <vt:lpstr>Calibri</vt:lpstr>
      <vt:lpstr>Calibri Light</vt:lpstr>
      <vt:lpstr>Consolas</vt:lpstr>
      <vt:lpstr>Courier New</vt:lpstr>
      <vt:lpstr>News Gothic</vt:lpstr>
      <vt:lpstr>Wingdings</vt:lpstr>
      <vt:lpstr>DEI_OFFICIAL_TEMPLATE_SLIDE</vt:lpstr>
      <vt:lpstr>Implementing Deep Networks with Keras</vt:lpstr>
      <vt:lpstr>Keras</vt:lpstr>
      <vt:lpstr>Other DL Frameworks</vt:lpstr>
      <vt:lpstr>Guiding Principles</vt:lpstr>
      <vt:lpstr>Installing Keras</vt:lpstr>
      <vt:lpstr>TensorFlow2 Installation</vt:lpstr>
      <vt:lpstr>Alternative:  use Google Colab</vt:lpstr>
      <vt:lpstr>Sequential vs. Functional Models</vt:lpstr>
      <vt:lpstr>The Easy Way</vt:lpstr>
      <vt:lpstr>30s to Keras</vt:lpstr>
      <vt:lpstr>30s to Keras</vt:lpstr>
      <vt:lpstr>30s to Keras</vt:lpstr>
      <vt:lpstr>30s to Keras</vt:lpstr>
      <vt:lpstr>30s to Keras</vt:lpstr>
      <vt:lpstr>30s to Keras</vt:lpstr>
      <vt:lpstr>Keras: Build a CNN </vt:lpstr>
      <vt:lpstr>I/O: Tensors</vt:lpstr>
      <vt:lpstr>2D Convolutional Layers  in Keras</vt:lpstr>
      <vt:lpstr>Conv2D Arguments</vt:lpstr>
      <vt:lpstr>Pooling Layers</vt:lpstr>
      <vt:lpstr>Dense (Fully Connected)  Layers</vt:lpstr>
      <vt:lpstr>Activations and Softmax</vt:lpstr>
      <vt:lpstr>Compiling a Model</vt:lpstr>
      <vt:lpstr>Optimizers</vt:lpstr>
      <vt:lpstr>Loss Function (1)</vt:lpstr>
      <vt:lpstr>Loss Function (2)</vt:lpstr>
      <vt:lpstr>Metrics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Pietro Zanuttigh</cp:lastModifiedBy>
  <cp:revision>839</cp:revision>
  <cp:lastPrinted>2023-01-12T10:16:28Z</cp:lastPrinted>
  <dcterms:created xsi:type="dcterms:W3CDTF">2012-02-15T10:19:18Z</dcterms:created>
  <dcterms:modified xsi:type="dcterms:W3CDTF">2024-01-12T09:45:43Z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