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  <p:sldId id="270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21AC9-429E-4152-89D7-91B0CFEEA602}" type="datetimeFigureOut">
              <a:rPr lang="it-IT" smtClean="0"/>
              <a:t>25/07/2022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36122-CAE6-45BF-ADE2-D59FB27BA5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363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D30FFF-97B8-496D-86CA-BB846205B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8A48688-2D67-4089-840C-B2A5127AB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0D6B6F-4A0B-4FA8-BF8E-B304AAD2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8EA4-AE7F-44D6-AD5B-71ADABF95DCD}" type="datetime1">
              <a:rPr lang="it-IT" smtClean="0"/>
              <a:t>25/07/2022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57398D-408F-4F8E-8CF6-9BE3ADC5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AC6700-1DCF-4D09-B77E-642AC000B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0DFA-457A-4826-BB51-EA12C363A3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532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BA3D05-1930-48CC-8BF6-7673D595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DA897E3-BC80-4B93-8E06-FEA89BEDB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A0B481-B8E1-4371-B8D3-E931568C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44C-8239-4A65-8A8B-78A72B228F52}" type="datetime1">
              <a:rPr lang="it-IT" smtClean="0"/>
              <a:t>25/07/2022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0F4E78-443D-4437-83AB-29E99232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A685D1-3B53-4898-BF8A-06ABF15A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0DFA-457A-4826-BB51-EA12C363A3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995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4C6B628-8B3A-4B8D-AA96-AFA5D0C65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4FB7947-4D94-4EE2-B98D-51248B9EE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F8B825-1763-43AB-B7EC-E4DFAF9E4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610C-3754-4713-A616-507F251BDDEF}" type="datetime1">
              <a:rPr lang="it-IT" smtClean="0"/>
              <a:t>25/07/2022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A68D78-DC47-423D-8494-88A6E793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EF543B-1A6D-4BBD-8220-5161DF3E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0DFA-457A-4826-BB51-EA12C363A3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750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B3A67F-D49F-46B8-8F7B-54802662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CFD6ED-3907-4638-A6A6-03F7F07A5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DF0E53-3388-48EA-A919-93CE5AEAC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1DBB-7FC8-427C-A24A-1D0E6CA92BB3}" type="datetime1">
              <a:rPr lang="it-IT" smtClean="0"/>
              <a:t>25/07/2022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8D2A38-CFDB-499F-BFC4-408BFBA8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3CD08D-1CB7-4826-AB04-77F0D5DD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0DFA-457A-4826-BB51-EA12C363A3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98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17F62A-0424-4545-9B81-B612891B7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49D16E-31EF-41F8-BCF1-9A7AA9740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DF741C-5DF6-4B26-9C08-BDE7C11A9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F7A8-2CBB-4B86-8D5A-D1F0CD171B07}" type="datetime1">
              <a:rPr lang="it-IT" smtClean="0"/>
              <a:t>25/07/2022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4E5615-343D-448A-928D-29CE9420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1C3112-FB66-4D6F-9FBD-0C7C883B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0DFA-457A-4826-BB51-EA12C363A3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327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005286-8834-494C-A378-16FA7721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778445-415F-4856-BB6F-C6AFEEDB2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D105DFA-87AD-425B-B3BC-A785E50C7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A890EEB-987F-4DC6-BCF6-FFE065DB7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E09B-2213-43D3-8876-F1F9010D56C3}" type="datetime1">
              <a:rPr lang="it-IT" smtClean="0"/>
              <a:t>25/07/2022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B74DF2-762F-4049-9709-F69A4D0E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AC73D5C-FED5-4CE5-BD95-A6CD31AB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0DFA-457A-4826-BB51-EA12C363A3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127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4D7B8A-AB83-467B-AC6B-A35A83E3D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D9274D-D809-485E-A079-A0DDB1CBC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494D44B-964F-4AC2-90C3-4BC0E57AF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23720DF-2EC2-455C-80F4-CD064415D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A535B44-CD50-49D3-A874-259EB0A7C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8C2FE21-04D3-4B8D-95A3-400E4E9D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E41E-120B-4A34-A05B-B30B9F5D4341}" type="datetime1">
              <a:rPr lang="it-IT" smtClean="0"/>
              <a:t>25/07/2022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3F1EA67-351E-4CD2-9A26-4C883C3E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87879AD-8A81-41AA-9188-93EDE5D0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0DFA-457A-4826-BB51-EA12C363A3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768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C5FA61-2140-49B0-9BDE-A335EE3AB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F4F7D8C-69B4-4FA1-A765-D5DA8144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05C0-4B82-4491-904D-F8031379064D}" type="datetime1">
              <a:rPr lang="it-IT" smtClean="0"/>
              <a:t>25/07/2022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BE18F9F-06EF-4E52-9608-90651F46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9CF2CF-4F8C-4478-ACB4-CE875FAB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0DFA-457A-4826-BB51-EA12C363A3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92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B4983A9-F0F0-4C2F-B192-67B081D8D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7061-2D6D-4674-9D89-F5B4D7B36190}" type="datetime1">
              <a:rPr lang="it-IT" smtClean="0"/>
              <a:t>25/07/2022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E80F155-8F9C-43A4-A584-8F855075D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B17ECDC-6F24-4449-9518-B65F6DED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0DFA-457A-4826-BB51-EA12C363A3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917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51EA19-2968-4437-BD34-8F5339F2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D34E28-0DF5-4947-A479-48772CC61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EC4AA9D-6344-4114-8BE6-837CDF44B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AF5BAD6-54E0-4BAF-8EF6-D5639D56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1F43-68B2-4CAA-891A-860D17260167}" type="datetime1">
              <a:rPr lang="it-IT" smtClean="0"/>
              <a:t>25/07/2022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AC53D0-7BB9-4519-9EB6-5EE285E4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934FBCB-09B1-4087-9E94-3C4583BF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0DFA-457A-4826-BB51-EA12C363A3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062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7A5196-EACB-4DD5-8283-1249061EE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41DDDEB-40D9-47AE-9461-CBD431F02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956F490-6112-4314-9065-BF0C3BA4B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5A649F-3882-4546-9815-97B6137D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E5D1-8862-4256-A967-F3E087B64128}" type="datetime1">
              <a:rPr lang="it-IT" smtClean="0"/>
              <a:t>25/07/2022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D08A0EC-7231-4D68-931E-4BE6ACEE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C6E705-BCB9-4109-B0FD-41202C7B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0DFA-457A-4826-BB51-EA12C363A3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461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67BC5C5-D68F-48A6-9A24-CCBF6371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48184A-BD3C-4E4F-A23B-000754BD0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DC931F-A2D0-4CD7-8F72-E6149B8CD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13DE-E97C-47DD-8353-DBFA9BE866B2}" type="datetime1">
              <a:rPr lang="it-IT" smtClean="0"/>
              <a:t>25/07/2022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5C2FBB-C4C5-4947-AD87-53642DF6A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2D6118-7B50-4139-95F0-3BA54B967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70DFA-457A-4826-BB51-EA12C363A3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427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3d2.de/news/event-20170824-pydd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7F5F9C0-A56C-4128-9BDB-F0F310800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367" y="958394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it-IT" sz="8100" dirty="0"/>
              <a:t>AUGMENTED LAGRANGIAN METHOD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6A59020-8DF9-4BFA-93F9-4123D9CB0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0948" y="4647108"/>
            <a:ext cx="7132335" cy="1312657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it-IT" dirty="0"/>
              <a:t>Giacomo Bacchetta</a:t>
            </a:r>
          </a:p>
          <a:p>
            <a:pPr algn="l"/>
            <a:r>
              <a:rPr lang="it-IT" dirty="0"/>
              <a:t>Edoardo Cesaroni</a:t>
            </a:r>
          </a:p>
          <a:p>
            <a:pPr algn="l"/>
            <a:r>
              <a:rPr lang="it-IT" dirty="0" err="1"/>
              <a:t>Complex</a:t>
            </a:r>
            <a:r>
              <a:rPr lang="it-IT" dirty="0"/>
              <a:t> Systems </a:t>
            </a:r>
            <a:r>
              <a:rPr lang="it-IT" dirty="0" err="1"/>
              <a:t>Optimization</a:t>
            </a:r>
            <a:r>
              <a:rPr lang="it-IT" dirty="0"/>
              <a:t> 2021/2022</a:t>
            </a:r>
          </a:p>
        </p:txBody>
      </p:sp>
    </p:spTree>
    <p:extLst>
      <p:ext uri="{BB962C8B-B14F-4D97-AF65-F5344CB8AC3E}">
        <p14:creationId xmlns:p14="http://schemas.microsoft.com/office/powerpoint/2010/main" val="4110018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05B02C06-7148-4ADC-89D2-583AB3C30DB0}"/>
              </a:ext>
            </a:extLst>
          </p:cNvPr>
          <p:cNvSpPr txBox="1"/>
          <p:nvPr/>
        </p:nvSpPr>
        <p:spPr>
          <a:xfrm>
            <a:off x="6773956" y="2072807"/>
            <a:ext cx="48773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On the left there is the graph of the level curves of the objective function </a:t>
            </a:r>
            <a:r>
              <a:rPr lang="en-US" sz="2500" i="1" dirty="0"/>
              <a:t>f</a:t>
            </a:r>
            <a:r>
              <a:rPr lang="en-US" sz="2500" dirty="0"/>
              <a:t>. </a:t>
            </a:r>
          </a:p>
          <a:p>
            <a:r>
              <a:rPr lang="en-US" sz="2500" dirty="0"/>
              <a:t>In </a:t>
            </a:r>
            <a:r>
              <a:rPr lang="en-US" sz="2500" u="sng" dirty="0">
                <a:solidFill>
                  <a:srgbClr val="C00000"/>
                </a:solidFill>
              </a:rPr>
              <a:t>red</a:t>
            </a:r>
            <a:r>
              <a:rPr lang="en-US" sz="2500" dirty="0"/>
              <a:t> is drawn the equality constraint.</a:t>
            </a:r>
          </a:p>
          <a:p>
            <a:r>
              <a:rPr lang="en-US" sz="2500" dirty="0"/>
              <a:t>In </a:t>
            </a:r>
            <a:r>
              <a:rPr lang="en-US" sz="2500" u="sng" dirty="0"/>
              <a:t>black</a:t>
            </a:r>
            <a:r>
              <a:rPr lang="en-US" sz="2500" dirty="0"/>
              <a:t> is drawn the optimum point generated by the augmented </a:t>
            </a:r>
            <a:r>
              <a:rPr lang="en-US" sz="2500" dirty="0" err="1"/>
              <a:t>Lagrangian</a:t>
            </a:r>
            <a:r>
              <a:rPr lang="en-US" sz="2500" dirty="0"/>
              <a:t> method.</a:t>
            </a:r>
            <a:endParaRPr lang="it-IT" sz="2500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6E2E926D-B80A-4269-8C18-6F37C98E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970"/>
            <a:ext cx="10515600" cy="109948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600" b="1" dirty="0" err="1"/>
              <a:t>Problem</a:t>
            </a:r>
            <a:r>
              <a:rPr lang="it-IT" sz="3600" b="1" dirty="0"/>
              <a:t> 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2E890DA-5258-4C41-A108-6BFABED61568}"/>
              </a:ext>
            </a:extLst>
          </p:cNvPr>
          <p:cNvSpPr/>
          <p:nvPr/>
        </p:nvSpPr>
        <p:spPr>
          <a:xfrm>
            <a:off x="0" y="6329650"/>
            <a:ext cx="12194381" cy="528350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AA38CA0-38BA-4121-9B5E-B8BAFF07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0DFA-457A-4826-BB51-EA12C363A35B}" type="slidenum">
              <a:rPr lang="it-IT" b="1" smtClean="0">
                <a:solidFill>
                  <a:schemeClr val="tx1"/>
                </a:solidFill>
              </a:rPr>
              <a:t>10</a:t>
            </a:fld>
            <a:endParaRPr lang="it-IT" b="1" dirty="0">
              <a:solidFill>
                <a:schemeClr val="tx1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EF72941-7C9F-45B6-900C-F02EB00A0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681162"/>
            <a:ext cx="56007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77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F9D2E7A7-2E55-43AE-8069-558DDF5AD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970"/>
            <a:ext cx="10515600" cy="109948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600" b="1" dirty="0" err="1"/>
              <a:t>Maratos</a:t>
            </a:r>
            <a:r>
              <a:rPr lang="it-IT" sz="3600" b="1" dirty="0"/>
              <a:t>’ </a:t>
            </a:r>
            <a:r>
              <a:rPr lang="it-IT" sz="3600" b="1" dirty="0" err="1"/>
              <a:t>Problem</a:t>
            </a:r>
            <a:endParaRPr lang="it-IT" sz="3600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85D1CA8-1DF2-4022-A286-DD26E16A2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21" y="1357454"/>
            <a:ext cx="5330979" cy="491966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D17A570-6E62-4500-9B5F-6F617CB8E9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98"/>
          <a:stretch/>
        </p:blipFill>
        <p:spPr>
          <a:xfrm>
            <a:off x="6003936" y="1267209"/>
            <a:ext cx="6188064" cy="5049091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6526FE5B-4410-40C3-9357-0FAE4FDBA250}"/>
              </a:ext>
            </a:extLst>
          </p:cNvPr>
          <p:cNvSpPr/>
          <p:nvPr/>
        </p:nvSpPr>
        <p:spPr>
          <a:xfrm>
            <a:off x="0" y="6329650"/>
            <a:ext cx="12194381" cy="528350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7376FB3F-875B-4A24-A2CD-43228854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0DFA-457A-4826-BB51-EA12C363A35B}" type="slidenum">
              <a:rPr lang="it-IT" b="1" smtClean="0">
                <a:solidFill>
                  <a:schemeClr val="tx1"/>
                </a:solidFill>
              </a:rPr>
              <a:t>11</a:t>
            </a:fld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992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9DCA3169-3DB3-4BA2-AB05-24D298DB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923"/>
            <a:ext cx="10515600" cy="109948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600" b="1" dirty="0" err="1"/>
              <a:t>Maratos</a:t>
            </a:r>
            <a:r>
              <a:rPr lang="it-IT" sz="3600" b="1" dirty="0"/>
              <a:t>’ </a:t>
            </a:r>
            <a:r>
              <a:rPr lang="it-IT" sz="3600" b="1" dirty="0" err="1"/>
              <a:t>Problem</a:t>
            </a:r>
            <a:endParaRPr lang="it-IT" sz="3600" b="1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F9E1BA5-1165-449E-AC38-0CBAE990E35C}"/>
              </a:ext>
            </a:extLst>
          </p:cNvPr>
          <p:cNvSpPr/>
          <p:nvPr/>
        </p:nvSpPr>
        <p:spPr>
          <a:xfrm>
            <a:off x="0" y="6329650"/>
            <a:ext cx="12194381" cy="528350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B20F0FE-3C42-44E4-9DE9-C2D9DBF26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0DFA-457A-4826-BB51-EA12C363A35B}" type="slidenum">
              <a:rPr lang="it-IT" b="1" smtClean="0">
                <a:solidFill>
                  <a:schemeClr val="tx1"/>
                </a:solidFill>
              </a:rPr>
              <a:t>12</a:t>
            </a:fld>
            <a:endParaRPr lang="it-IT" b="1" dirty="0">
              <a:solidFill>
                <a:schemeClr val="tx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6413575-BD81-4A00-9062-913C0A80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2140"/>
            <a:ext cx="9926810" cy="491003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D1F493E-F983-4E77-A97D-C5E9D16784F5}"/>
              </a:ext>
            </a:extLst>
          </p:cNvPr>
          <p:cNvSpPr txBox="1"/>
          <p:nvPr/>
        </p:nvSpPr>
        <p:spPr>
          <a:xfrm>
            <a:off x="6950869" y="2453200"/>
            <a:ext cx="42076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 is notable that there is a 'crush’ of the level curves of the augmented </a:t>
            </a:r>
            <a:r>
              <a:rPr lang="en-US" sz="2800" dirty="0" err="1"/>
              <a:t>Lagrangian</a:t>
            </a:r>
            <a:r>
              <a:rPr lang="en-US" sz="2800" dirty="0"/>
              <a:t> function because of the parameters update in each iteration.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813197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E16D6939-DE09-45DB-8DB7-ED6D240B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970"/>
            <a:ext cx="10515600" cy="109948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800" b="1" dirty="0" err="1"/>
              <a:t>Maratos</a:t>
            </a:r>
            <a:r>
              <a:rPr lang="it-IT" sz="3800" b="1" dirty="0"/>
              <a:t>’ </a:t>
            </a:r>
            <a:r>
              <a:rPr lang="it-IT" sz="3800" b="1" dirty="0" err="1"/>
              <a:t>Problem</a:t>
            </a:r>
            <a:endParaRPr lang="it-IT" sz="3800" b="1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CAFEBF7-D144-4EB7-BF2F-D28F1EDF19AF}"/>
              </a:ext>
            </a:extLst>
          </p:cNvPr>
          <p:cNvSpPr/>
          <p:nvPr/>
        </p:nvSpPr>
        <p:spPr>
          <a:xfrm>
            <a:off x="0" y="6329650"/>
            <a:ext cx="12194381" cy="528350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CFBB1731-3C86-4D2C-8407-3468C3DF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0DFA-457A-4826-BB51-EA12C363A35B}" type="slidenum">
              <a:rPr lang="it-IT" b="1" smtClean="0">
                <a:solidFill>
                  <a:schemeClr val="tx1"/>
                </a:solidFill>
              </a:rPr>
              <a:t>13</a:t>
            </a:fld>
            <a:endParaRPr lang="it-IT" b="1" dirty="0">
              <a:solidFill>
                <a:schemeClr val="tx1"/>
              </a:solidFill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A2B0955-A107-403D-AF1B-AC2C5712D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" y="1500187"/>
            <a:ext cx="5734050" cy="385762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F2396A-524F-462E-A08A-382A90385CAE}"/>
              </a:ext>
            </a:extLst>
          </p:cNvPr>
          <p:cNvSpPr txBox="1"/>
          <p:nvPr/>
        </p:nvSpPr>
        <p:spPr>
          <a:xfrm>
            <a:off x="6848475" y="2090171"/>
            <a:ext cx="46743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Note that the level curves of the objective function </a:t>
            </a:r>
            <a:r>
              <a:rPr lang="en-US" sz="2800" i="1" dirty="0"/>
              <a:t>f</a:t>
            </a:r>
            <a:r>
              <a:rPr lang="en-US" sz="2800" dirty="0"/>
              <a:t> change compared to Problem 1.</a:t>
            </a:r>
          </a:p>
          <a:p>
            <a:r>
              <a:rPr lang="en-US" sz="2800" dirty="0"/>
              <a:t>However, the equality constraint is the same of the previous problem.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404704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ACC4998C-7618-4381-B9EB-9A9ABBC42B9C}"/>
              </a:ext>
            </a:extLst>
          </p:cNvPr>
          <p:cNvSpPr/>
          <p:nvPr/>
        </p:nvSpPr>
        <p:spPr>
          <a:xfrm>
            <a:off x="0" y="6329650"/>
            <a:ext cx="12194381" cy="528350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7875EE4-FE09-4849-99E4-D7A51202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9907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b="1" dirty="0" err="1"/>
              <a:t>Problem</a:t>
            </a:r>
            <a:r>
              <a:rPr lang="it-IT" sz="4000" b="1" dirty="0"/>
              <a:t> HS 14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A420DD5-BF23-4B37-9A4D-B4807F41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0DFA-457A-4826-BB51-EA12C363A35B}" type="slidenum">
              <a:rPr lang="it-IT" b="1" smtClean="0">
                <a:solidFill>
                  <a:schemeClr val="tx1"/>
                </a:solidFill>
              </a:rPr>
              <a:t>14</a:t>
            </a:fld>
            <a:endParaRPr lang="it-IT" b="1" dirty="0">
              <a:solidFill>
                <a:schemeClr val="tx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AE3FAB7-6A59-4B4B-A18F-85D72F262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80" y="2239829"/>
            <a:ext cx="5177849" cy="364662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D974AEC-01FF-4F91-BFFF-B9B690AA6229}"/>
              </a:ext>
            </a:extLst>
          </p:cNvPr>
          <p:cNvSpPr txBox="1"/>
          <p:nvPr/>
        </p:nvSpPr>
        <p:spPr>
          <a:xfrm>
            <a:off x="6631640" y="2800440"/>
            <a:ext cx="49126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Unlike the previous two problems, in this case there is both an inequality constraint (in </a:t>
            </a:r>
            <a:r>
              <a:rPr lang="en-US" sz="2800" u="sng" dirty="0">
                <a:solidFill>
                  <a:srgbClr val="0070C0"/>
                </a:solidFill>
              </a:rPr>
              <a:t>blue</a:t>
            </a:r>
            <a:r>
              <a:rPr lang="en-US" sz="2800" dirty="0"/>
              <a:t>) and an equality constraint (in </a:t>
            </a:r>
            <a:r>
              <a:rPr lang="en-US" sz="2800" u="sng" dirty="0">
                <a:solidFill>
                  <a:srgbClr val="C00000"/>
                </a:solidFill>
              </a:rPr>
              <a:t>red</a:t>
            </a:r>
            <a:r>
              <a:rPr lang="en-US" sz="2800" dirty="0"/>
              <a:t>).</a:t>
            </a:r>
            <a:endParaRPr lang="it-IT" sz="28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77C8C1A-F50C-42C2-B21C-497578F7F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93" y="1264445"/>
            <a:ext cx="9291202" cy="103967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B7C61A9-2144-4BD5-BCB0-C92770695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5716216"/>
            <a:ext cx="5486329" cy="29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5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1C8DB2-DB0A-4222-AC88-7832FBE1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688" y="229152"/>
            <a:ext cx="11041856" cy="1297817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AUGMENTED LAGRANGIAN METHOD</a:t>
            </a:r>
            <a:br>
              <a:rPr lang="it-IT" b="1" dirty="0"/>
            </a:br>
            <a:r>
              <a:rPr lang="it-IT" b="1" dirty="0"/>
              <a:t>SOME THEORETICAL BACKGROUND...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3DA565-1D15-4995-BE9B-0FFCA4653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688" y="1584525"/>
            <a:ext cx="10515600" cy="3381637"/>
          </a:xfrm>
        </p:spPr>
        <p:txBody>
          <a:bodyPr>
            <a:normAutofit/>
          </a:bodyPr>
          <a:lstStyle/>
          <a:p>
            <a:r>
              <a:rPr lang="en-US" dirty="0"/>
              <a:t>It is also known as </a:t>
            </a:r>
            <a:r>
              <a:rPr lang="en-US" b="1" dirty="0"/>
              <a:t>multiplier method</a:t>
            </a:r>
            <a:r>
              <a:rPr lang="it-IT" dirty="0"/>
              <a:t>;</a:t>
            </a:r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for the</a:t>
            </a:r>
            <a:r>
              <a:rPr lang="it-IT" b="1" dirty="0"/>
              <a:t> </a:t>
            </a:r>
            <a:r>
              <a:rPr lang="it-IT" b="1" dirty="0" err="1"/>
              <a:t>constrained</a:t>
            </a:r>
            <a:r>
              <a:rPr lang="it-IT" b="1" dirty="0"/>
              <a:t> </a:t>
            </a:r>
            <a:r>
              <a:rPr lang="it-IT" b="1" dirty="0" err="1"/>
              <a:t>optimization</a:t>
            </a:r>
            <a:r>
              <a:rPr lang="it-IT" dirty="0"/>
              <a:t>;</a:t>
            </a:r>
          </a:p>
          <a:p>
            <a:r>
              <a:rPr lang="en-US" dirty="0"/>
              <a:t>It is applied by modifying the </a:t>
            </a:r>
            <a:r>
              <a:rPr lang="en-US" dirty="0" err="1"/>
              <a:t>Lagrangian</a:t>
            </a:r>
            <a:r>
              <a:rPr lang="en-US" dirty="0"/>
              <a:t> function with penalty terms and using an </a:t>
            </a:r>
            <a:r>
              <a:rPr lang="en-US" b="1" dirty="0"/>
              <a:t>unconstrained optimization method</a:t>
            </a:r>
            <a:r>
              <a:rPr lang="it-IT" b="1" dirty="0"/>
              <a:t>.</a:t>
            </a:r>
            <a:endParaRPr lang="it-IT" dirty="0"/>
          </a:p>
          <a:p>
            <a:pPr marL="0" indent="0">
              <a:buNone/>
            </a:pPr>
            <a:r>
              <a:rPr lang="en-US" dirty="0"/>
              <a:t>Given a general constrained optimization problem (with inequality and equality constraints), the augmented </a:t>
            </a:r>
            <a:r>
              <a:rPr lang="en-US" dirty="0" err="1"/>
              <a:t>Lagrangian</a:t>
            </a:r>
            <a:r>
              <a:rPr lang="en-US" dirty="0"/>
              <a:t> function is </a:t>
            </a:r>
            <a:r>
              <a:rPr lang="it-IT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86D4816-5A64-4D62-A980-9FB7DD9A935C}"/>
                  </a:ext>
                </a:extLst>
              </p:cNvPr>
              <p:cNvSpPr txBox="1"/>
              <p:nvPr/>
            </p:nvSpPr>
            <p:spPr>
              <a:xfrm>
                <a:off x="813688" y="4656931"/>
                <a:ext cx="10564623" cy="586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</m:t>
                      </m:r>
                      <m:d>
                        <m:dPr>
                          <m:begChr m:val="|"/>
                          <m:endChr m:val="|"/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2 </m:t>
                          </m:r>
                        </m:sup>
                      </m:sSup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unc>
                        <m:func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−</m:t>
                              </m:r>
                              <m:f>
                                <m:f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||</m:t>
                      </m:r>
                      <m:func>
                        <m:func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−</m:t>
                              </m:r>
                              <m:f>
                                <m:f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sSup>
                        <m:s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</m:e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86D4816-5A64-4D62-A980-9FB7DD9A9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8" y="4656931"/>
                <a:ext cx="10564623" cy="5869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3">
            <a:extLst>
              <a:ext uri="{FF2B5EF4-FFF2-40B4-BE49-F238E27FC236}">
                <a16:creationId xmlns:a16="http://schemas.microsoft.com/office/drawing/2014/main" id="{C604EF8D-B987-4C12-AAE5-D1B06E7D282B}"/>
              </a:ext>
            </a:extLst>
          </p:cNvPr>
          <p:cNvSpPr/>
          <p:nvPr/>
        </p:nvSpPr>
        <p:spPr>
          <a:xfrm>
            <a:off x="0" y="6329650"/>
            <a:ext cx="12194381" cy="528350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2653FA-274E-4DD0-9FA5-0887CCD7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0DFA-457A-4826-BB51-EA12C363A35B}" type="slidenum">
              <a:rPr lang="it-IT" b="1" smtClean="0">
                <a:solidFill>
                  <a:schemeClr val="tx1"/>
                </a:solidFill>
              </a:rPr>
              <a:t>2</a:t>
            </a:fld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6" name="Parentesi graffa aperta 15">
            <a:extLst>
              <a:ext uri="{FF2B5EF4-FFF2-40B4-BE49-F238E27FC236}">
                <a16:creationId xmlns:a16="http://schemas.microsoft.com/office/drawing/2014/main" id="{878731EF-6562-4C29-AD5E-08C4B9C0C66B}"/>
              </a:ext>
            </a:extLst>
          </p:cNvPr>
          <p:cNvSpPr/>
          <p:nvPr/>
        </p:nvSpPr>
        <p:spPr>
          <a:xfrm rot="16200000">
            <a:off x="4929761" y="4864366"/>
            <a:ext cx="207457" cy="1148713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Parentesi graffa aperta 16">
            <a:extLst>
              <a:ext uri="{FF2B5EF4-FFF2-40B4-BE49-F238E27FC236}">
                <a16:creationId xmlns:a16="http://schemas.microsoft.com/office/drawing/2014/main" id="{8DB69A9E-2968-4652-8D82-E16220427459}"/>
              </a:ext>
            </a:extLst>
          </p:cNvPr>
          <p:cNvSpPr/>
          <p:nvPr/>
        </p:nvSpPr>
        <p:spPr>
          <a:xfrm rot="16200000">
            <a:off x="9687972" y="4148536"/>
            <a:ext cx="207457" cy="261937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58BC524-87A4-4107-99EA-F9EEFB8D97E5}"/>
              </a:ext>
            </a:extLst>
          </p:cNvPr>
          <p:cNvSpPr txBox="1"/>
          <p:nvPr/>
        </p:nvSpPr>
        <p:spPr>
          <a:xfrm>
            <a:off x="3871297" y="5534208"/>
            <a:ext cx="2712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First term of quadratic penalty</a:t>
            </a:r>
            <a:endParaRPr lang="it-IT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347EE0B-9170-48AF-A9C4-A76E1F136B48}"/>
              </a:ext>
            </a:extLst>
          </p:cNvPr>
          <p:cNvSpPr txBox="1"/>
          <p:nvPr/>
        </p:nvSpPr>
        <p:spPr>
          <a:xfrm>
            <a:off x="8367067" y="5588653"/>
            <a:ext cx="2962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Second term of quadratic penalty</a:t>
            </a:r>
            <a:endParaRPr lang="it-IT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14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CC7207-38E7-4AEE-AECF-FEFC238E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... AND PRACTICAL BACKGROUND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A908AC-C548-425B-8CAC-9A70405D8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07594"/>
            <a:ext cx="10648950" cy="2705606"/>
          </a:xfrm>
        </p:spPr>
        <p:txBody>
          <a:bodyPr>
            <a:normAutofit/>
          </a:bodyPr>
          <a:lstStyle/>
          <a:p>
            <a:r>
              <a:rPr lang="it-IT" b="1" i="0" dirty="0" err="1">
                <a:effectLst/>
                <a:latin typeface="arial" panose="020B0604020202020204" pitchFamily="34" charset="0"/>
              </a:rPr>
              <a:t>Numpy</a:t>
            </a:r>
            <a:r>
              <a:rPr lang="it-IT" i="0" dirty="0">
                <a:effectLst/>
                <a:latin typeface="arial" panose="020B0604020202020204" pitchFamily="34" charset="0"/>
              </a:rPr>
              <a:t>,</a:t>
            </a:r>
            <a:r>
              <a:rPr lang="en-US" dirty="0">
                <a:latin typeface="arial" panose="020B0604020202020204" pitchFamily="34" charset="0"/>
              </a:rPr>
              <a:t> it allows the use of simple mathematical functions</a:t>
            </a:r>
            <a:r>
              <a:rPr lang="it-IT" i="0" dirty="0">
                <a:effectLst/>
                <a:latin typeface="arial" panose="020B0604020202020204" pitchFamily="34" charset="0"/>
              </a:rPr>
              <a:t>;</a:t>
            </a:r>
            <a:endParaRPr lang="it-IT" b="0" i="0" dirty="0">
              <a:effectLst/>
              <a:latin typeface="arial" panose="020B0604020202020204" pitchFamily="34" charset="0"/>
            </a:endParaRPr>
          </a:p>
          <a:p>
            <a:r>
              <a:rPr lang="it-IT" b="1" dirty="0" err="1">
                <a:latin typeface="arial" panose="020B0604020202020204" pitchFamily="34" charset="0"/>
              </a:rPr>
              <a:t>Autograd</a:t>
            </a:r>
            <a:r>
              <a:rPr lang="it-IT" dirty="0">
                <a:latin typeface="arial" panose="020B0604020202020204" pitchFamily="34" charset="0"/>
              </a:rPr>
              <a:t>,</a:t>
            </a:r>
            <a:r>
              <a:rPr lang="en-US" dirty="0">
                <a:latin typeface="arial" panose="020B0604020202020204" pitchFamily="34" charset="0"/>
              </a:rPr>
              <a:t> used to calculate the gradient of functions</a:t>
            </a:r>
            <a:r>
              <a:rPr lang="it-IT" dirty="0">
                <a:latin typeface="arial" panose="020B0604020202020204" pitchFamily="34" charset="0"/>
              </a:rPr>
              <a:t>;</a:t>
            </a:r>
            <a:endParaRPr lang="it-IT" b="1" dirty="0">
              <a:latin typeface="arial" panose="020B0604020202020204" pitchFamily="34" charset="0"/>
            </a:endParaRPr>
          </a:p>
          <a:p>
            <a:r>
              <a:rPr lang="it-IT" b="1" dirty="0">
                <a:latin typeface="arial" panose="020B0604020202020204" pitchFamily="34" charset="0"/>
              </a:rPr>
              <a:t>AIL.py</a:t>
            </a:r>
            <a:r>
              <a:rPr lang="it-IT" dirty="0">
                <a:latin typeface="arial" panose="020B0604020202020204" pitchFamily="34" charset="0"/>
              </a:rPr>
              <a:t>, </a:t>
            </a:r>
            <a:r>
              <a:rPr lang="it-IT" dirty="0" err="1">
                <a:latin typeface="arial" panose="020B0604020202020204" pitchFamily="34" charset="0"/>
              </a:rPr>
              <a:t>which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</a:rPr>
              <a:t>contains</a:t>
            </a:r>
            <a:r>
              <a:rPr lang="it-IT" dirty="0">
                <a:latin typeface="arial" panose="020B0604020202020204" pitchFamily="34" charset="0"/>
              </a:rPr>
              <a:t> the </a:t>
            </a:r>
            <a:r>
              <a:rPr lang="it-IT" dirty="0" err="1">
                <a:latin typeface="arial" panose="020B0604020202020204" pitchFamily="34" charset="0"/>
              </a:rPr>
              <a:t>unconstrained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</a:rPr>
              <a:t>optimization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</a:rPr>
              <a:t>method</a:t>
            </a:r>
            <a:r>
              <a:rPr lang="it-IT" dirty="0">
                <a:latin typeface="arial" panose="020B0604020202020204" pitchFamily="34" charset="0"/>
              </a:rPr>
              <a:t>;</a:t>
            </a:r>
            <a:endParaRPr lang="it-IT" b="1" dirty="0">
              <a:latin typeface="arial" panose="020B0604020202020204" pitchFamily="34" charset="0"/>
            </a:endParaRPr>
          </a:p>
          <a:p>
            <a:r>
              <a:rPr lang="it-IT" b="1" dirty="0" err="1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used to represent the computational results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9AA1250-7DAB-480B-B60C-A3FC18B195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3" r="1989"/>
          <a:stretch/>
        </p:blipFill>
        <p:spPr>
          <a:xfrm>
            <a:off x="1014413" y="1741994"/>
            <a:ext cx="4129087" cy="1325562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64F06050-A4EF-428D-9DC6-BF34BF0921EB}"/>
              </a:ext>
            </a:extLst>
          </p:cNvPr>
          <p:cNvSpPr/>
          <p:nvPr/>
        </p:nvSpPr>
        <p:spPr>
          <a:xfrm>
            <a:off x="0" y="6329650"/>
            <a:ext cx="12194381" cy="528350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94CFA20-CAE4-413C-9018-DA9FC243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0DFA-457A-4826-BB51-EA12C363A35B}" type="slidenum">
              <a:rPr lang="it-IT" b="1" smtClean="0">
                <a:solidFill>
                  <a:schemeClr val="tx1"/>
                </a:solidFill>
              </a:rPr>
              <a:t>3</a:t>
            </a:fld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5820052-C739-4D95-8B15-B3BC462AEA59}"/>
              </a:ext>
            </a:extLst>
          </p:cNvPr>
          <p:cNvSpPr txBox="1"/>
          <p:nvPr/>
        </p:nvSpPr>
        <p:spPr>
          <a:xfrm>
            <a:off x="5986463" y="1675319"/>
            <a:ext cx="536733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In the first cell of the IPYNB file we imported the libraries and other .py files useful for the implementation of the algorithm.</a:t>
            </a:r>
            <a:endParaRPr lang="it-IT" sz="26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A9C4558-7B67-496D-8BB9-918EA366D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301287" y="203341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02436B-11EA-49E7-8F0D-10055D41D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6751"/>
            <a:ext cx="10515600" cy="38052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1" i="1" dirty="0" err="1"/>
              <a:t>aug_lag</a:t>
            </a:r>
            <a:r>
              <a:rPr lang="it-IT" b="1" i="1" dirty="0"/>
              <a:t> </a:t>
            </a:r>
            <a:r>
              <a:rPr lang="en-US" dirty="0"/>
              <a:t>is the function that contains the core of the augmented </a:t>
            </a:r>
            <a:r>
              <a:rPr lang="en-US" dirty="0" err="1"/>
              <a:t>Lagrangian</a:t>
            </a:r>
            <a:r>
              <a:rPr lang="en-US" dirty="0"/>
              <a:t> method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en-US" dirty="0"/>
              <a:t>The input arguments of the</a:t>
            </a:r>
            <a:r>
              <a:rPr lang="it-IT" b="1" i="1" dirty="0"/>
              <a:t> </a:t>
            </a:r>
            <a:r>
              <a:rPr lang="it-IT" b="1" i="1" dirty="0" err="1"/>
              <a:t>aug_lag</a:t>
            </a:r>
            <a:r>
              <a:rPr lang="en-US" dirty="0"/>
              <a:t> function are</a:t>
            </a:r>
            <a:r>
              <a:rPr lang="it-IT" dirty="0"/>
              <a:t>:</a:t>
            </a:r>
          </a:p>
          <a:p>
            <a:r>
              <a:rPr lang="it-IT" dirty="0"/>
              <a:t>The </a:t>
            </a:r>
            <a:r>
              <a:rPr lang="it-IT" dirty="0" err="1"/>
              <a:t>objective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b="1" i="1" dirty="0"/>
              <a:t>f</a:t>
            </a:r>
            <a:r>
              <a:rPr lang="it-IT" dirty="0"/>
              <a:t>;</a:t>
            </a:r>
          </a:p>
          <a:p>
            <a:r>
              <a:rPr lang="en-US" dirty="0"/>
              <a:t>The list of inequality constraints </a:t>
            </a:r>
            <a:r>
              <a:rPr lang="it-IT" b="1" i="1" dirty="0"/>
              <a:t>g</a:t>
            </a:r>
            <a:r>
              <a:rPr lang="it-IT" dirty="0"/>
              <a:t>;</a:t>
            </a:r>
          </a:p>
          <a:p>
            <a:r>
              <a:rPr lang="en-US" dirty="0"/>
              <a:t>The list of equality constraints </a:t>
            </a:r>
            <a:r>
              <a:rPr lang="it-IT" b="1" i="1" dirty="0"/>
              <a:t>h</a:t>
            </a:r>
            <a:r>
              <a:rPr lang="it-IT" dirty="0"/>
              <a:t>;</a:t>
            </a:r>
          </a:p>
          <a:p>
            <a:r>
              <a:rPr lang="it-IT" dirty="0"/>
              <a:t>The </a:t>
            </a:r>
            <a:r>
              <a:rPr lang="it-IT" dirty="0" err="1"/>
              <a:t>starting</a:t>
            </a:r>
            <a:r>
              <a:rPr lang="it-IT" dirty="0"/>
              <a:t> point</a:t>
            </a:r>
            <a:r>
              <a:rPr lang="it-IT" b="1" i="1" dirty="0"/>
              <a:t> x</a:t>
            </a:r>
            <a:r>
              <a:rPr lang="it-IT" b="1" i="1" baseline="-25000" dirty="0"/>
              <a:t>0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en-US" dirty="0"/>
              <a:t>Then we set the initial values of the parameters</a:t>
            </a:r>
            <a:r>
              <a:rPr lang="it-IT" dirty="0"/>
              <a:t>.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1706CA5-C4A4-4FC2-A6AC-B31171AE5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981"/>
            <a:ext cx="10515600" cy="1325563"/>
          </a:xfrm>
        </p:spPr>
        <p:txBody>
          <a:bodyPr/>
          <a:lstStyle/>
          <a:p>
            <a:r>
              <a:rPr lang="it-IT" b="1" dirty="0"/>
              <a:t>THE ALGORITHM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C7B8922-BEE0-4899-B827-964ED6609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239" y="1482258"/>
            <a:ext cx="3708449" cy="54894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DFA085A-BE51-45CA-8746-40FF49F26E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06" b="10778"/>
          <a:stretch/>
        </p:blipFill>
        <p:spPr>
          <a:xfrm>
            <a:off x="8874919" y="4364395"/>
            <a:ext cx="2012703" cy="1380982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6963C057-563E-4850-9B97-2E17D44AB105}"/>
              </a:ext>
            </a:extLst>
          </p:cNvPr>
          <p:cNvSpPr/>
          <p:nvPr/>
        </p:nvSpPr>
        <p:spPr>
          <a:xfrm>
            <a:off x="0" y="6329650"/>
            <a:ext cx="12194381" cy="528350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83D52F-C21D-475A-872B-05642435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0DFA-457A-4826-BB51-EA12C363A35B}" type="slidenum">
              <a:rPr lang="it-IT" b="1" smtClean="0">
                <a:solidFill>
                  <a:schemeClr val="tx1"/>
                </a:solidFill>
              </a:rPr>
              <a:t>4</a:t>
            </a:fld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91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2DEF595D-EC6F-43F5-8BAC-39E1C4381C46}"/>
              </a:ext>
            </a:extLst>
          </p:cNvPr>
          <p:cNvSpPr/>
          <p:nvPr/>
        </p:nvSpPr>
        <p:spPr>
          <a:xfrm>
            <a:off x="0" y="6329650"/>
            <a:ext cx="12194381" cy="528350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0F6A2D-A2FC-428D-8247-7B1D5E00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393"/>
            <a:ext cx="10515600" cy="1276063"/>
          </a:xfrm>
        </p:spPr>
        <p:txBody>
          <a:bodyPr>
            <a:normAutofit/>
          </a:bodyPr>
          <a:lstStyle/>
          <a:p>
            <a:r>
              <a:rPr lang="it-IT" b="1" dirty="0"/>
              <a:t>CORE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0A0269D-5A64-4BEA-8768-E9D6507E2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24940"/>
            <a:ext cx="4724400" cy="177165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82BCF27-4962-43BE-B54D-2E280AEF7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296" y="887700"/>
            <a:ext cx="5429250" cy="5305425"/>
          </a:xfrm>
          <a:prstGeom prst="rect">
            <a:avLst/>
          </a:prstGeom>
        </p:spPr>
      </p:pic>
      <p:cxnSp>
        <p:nvCxnSpPr>
          <p:cNvPr id="9" name="Connettore curvo 8">
            <a:extLst>
              <a:ext uri="{FF2B5EF4-FFF2-40B4-BE49-F238E27FC236}">
                <a16:creationId xmlns:a16="http://schemas.microsoft.com/office/drawing/2014/main" id="{C4448312-9A4A-49F1-9AB9-35799CD5E95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562600" y="1412737"/>
            <a:ext cx="712696" cy="3598028"/>
          </a:xfrm>
          <a:prstGeom prst="curved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933A5D9-01CA-41C1-B249-C0EC1A52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0DFA-457A-4826-BB51-EA12C363A35B}" type="slidenum">
              <a:rPr lang="it-IT" b="1" smtClean="0">
                <a:solidFill>
                  <a:schemeClr val="tx1"/>
                </a:solidFill>
              </a:rPr>
              <a:t>5</a:t>
            </a:fld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12AFD76-12AE-43DD-97CC-667B46EAB775}"/>
              </a:ext>
            </a:extLst>
          </p:cNvPr>
          <p:cNvSpPr txBox="1"/>
          <p:nvPr/>
        </p:nvSpPr>
        <p:spPr>
          <a:xfrm>
            <a:off x="838200" y="1077952"/>
            <a:ext cx="472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each iteration we solved an </a:t>
            </a:r>
            <a:r>
              <a:rPr lang="en-US" sz="2400" b="1" dirty="0"/>
              <a:t>unconstrained optimization problem</a:t>
            </a:r>
            <a:r>
              <a:rPr lang="en-US" sz="2400" dirty="0"/>
              <a:t> where the objective function was the augmented </a:t>
            </a:r>
            <a:r>
              <a:rPr lang="en-US" sz="2400" dirty="0" err="1"/>
              <a:t>Lagrangian</a:t>
            </a:r>
            <a:r>
              <a:rPr lang="en-US" sz="2400" dirty="0"/>
              <a:t> function. </a:t>
            </a:r>
          </a:p>
          <a:p>
            <a:r>
              <a:rPr lang="en-US" sz="2400" dirty="0"/>
              <a:t>We chose the </a:t>
            </a:r>
            <a:r>
              <a:rPr lang="en-US" sz="2400" b="1" dirty="0"/>
              <a:t>truncated Newton method </a:t>
            </a:r>
            <a:r>
              <a:rPr lang="en-US" sz="2400" dirty="0"/>
              <a:t>as unconstrained optimization one</a:t>
            </a:r>
            <a:r>
              <a:rPr lang="en-US" sz="2400" b="1" dirty="0"/>
              <a:t>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423449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0A55C57A-7442-4330-85D5-47638493E58D}"/>
              </a:ext>
            </a:extLst>
          </p:cNvPr>
          <p:cNvSpPr/>
          <p:nvPr/>
        </p:nvSpPr>
        <p:spPr>
          <a:xfrm>
            <a:off x="0" y="6329650"/>
            <a:ext cx="12194381" cy="528350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2E69C05-0ECD-4A1C-876E-A77CFA578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775" y="248760"/>
            <a:ext cx="10515600" cy="1325563"/>
          </a:xfrm>
        </p:spPr>
        <p:txBody>
          <a:bodyPr/>
          <a:lstStyle/>
          <a:p>
            <a:r>
              <a:rPr lang="it-IT" b="1" dirty="0"/>
              <a:t>EXIT CONDITIONS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B7BEEC0-B744-4442-98AA-993DA4D9A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21" y="3040265"/>
            <a:ext cx="5224681" cy="101024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FFCF5D3-653D-4734-A2E7-95CD2C746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501" y="4818128"/>
            <a:ext cx="5838825" cy="89535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05530173-C57E-4C59-9797-CF26CC186DE4}"/>
              </a:ext>
            </a:extLst>
          </p:cNvPr>
          <p:cNvSpPr txBox="1"/>
          <p:nvPr/>
        </p:nvSpPr>
        <p:spPr>
          <a:xfrm>
            <a:off x="5904800" y="3040265"/>
            <a:ext cx="541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Verification of the condition about the gradient norm of the augmented </a:t>
            </a:r>
            <a:r>
              <a:rPr lang="en-US" sz="2400" dirty="0" err="1"/>
              <a:t>Lagrangian</a:t>
            </a:r>
            <a:r>
              <a:rPr lang="en-US" sz="2400" dirty="0"/>
              <a:t> function;</a:t>
            </a:r>
            <a:endParaRPr lang="it-IT" sz="2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FC0D442-364E-403C-B5C8-E023FB2B0C26}"/>
              </a:ext>
            </a:extLst>
          </p:cNvPr>
          <p:cNvSpPr txBox="1"/>
          <p:nvPr/>
        </p:nvSpPr>
        <p:spPr>
          <a:xfrm>
            <a:off x="838759" y="4850304"/>
            <a:ext cx="4814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Verification of the </a:t>
            </a:r>
            <a:r>
              <a:rPr lang="en-US" sz="2400" dirty="0" err="1"/>
              <a:t>Karush</a:t>
            </a:r>
            <a:r>
              <a:rPr lang="en-US" sz="2400" dirty="0"/>
              <a:t>-Kuhn-Tucker conditions .</a:t>
            </a:r>
            <a:endParaRPr lang="it-IT" sz="2400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9216211-465D-4904-9746-02BD61E8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0DFA-457A-4826-BB51-EA12C363A35B}" type="slidenum">
              <a:rPr lang="it-IT" b="1" smtClean="0">
                <a:solidFill>
                  <a:schemeClr val="tx1"/>
                </a:solidFill>
              </a:rPr>
              <a:t>6</a:t>
            </a:fld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E371C31-1481-4F3B-8900-649948043EB9}"/>
              </a:ext>
            </a:extLst>
          </p:cNvPr>
          <p:cNvSpPr txBox="1"/>
          <p:nvPr/>
        </p:nvSpPr>
        <p:spPr>
          <a:xfrm>
            <a:off x="625847" y="1420167"/>
            <a:ext cx="10940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Then we checked if the point found by the </a:t>
            </a:r>
            <a:r>
              <a:rPr lang="en-US" sz="2400" b="1" dirty="0"/>
              <a:t>truncated Newton method </a:t>
            </a:r>
            <a:r>
              <a:rPr lang="en-US" sz="2400" dirty="0"/>
              <a:t>meets, with his KKT multipliers, the exit conditions.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exit conditions </a:t>
            </a:r>
            <a:r>
              <a:rPr lang="en-US" sz="2400" dirty="0"/>
              <a:t>applied in this algorithm are: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7676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EC0BE01-AC4C-4821-9544-B814D7157340}"/>
              </a:ext>
            </a:extLst>
          </p:cNvPr>
          <p:cNvSpPr/>
          <p:nvPr/>
        </p:nvSpPr>
        <p:spPr>
          <a:xfrm>
            <a:off x="0" y="6329650"/>
            <a:ext cx="12194381" cy="528350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2790A2B-2101-4FB9-ABCB-29BBF231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PARAMETERS UPDATE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B9C228-98A7-48D8-B387-047BBF2C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0DFA-457A-4826-BB51-EA12C363A35B}" type="slidenum">
              <a:rPr lang="it-IT" b="1" smtClean="0">
                <a:solidFill>
                  <a:schemeClr val="tx1"/>
                </a:solidFill>
              </a:rPr>
              <a:t>7</a:t>
            </a:fld>
            <a:endParaRPr lang="it-IT" b="1" dirty="0">
              <a:solidFill>
                <a:schemeClr val="tx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D71F5FE-DB1A-4609-89FC-D5DA46069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3110706"/>
            <a:ext cx="8420100" cy="249555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7164E34-46BB-45EE-9B92-7E6357D624A6}"/>
              </a:ext>
            </a:extLst>
          </p:cNvPr>
          <p:cNvSpPr txBox="1"/>
          <p:nvPr/>
        </p:nvSpPr>
        <p:spPr>
          <a:xfrm>
            <a:off x="788193" y="1537553"/>
            <a:ext cx="10884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the exit conditions are not satisfied the algorithm proceeds with the </a:t>
            </a:r>
            <a:r>
              <a:rPr lang="en-US" sz="2400" b="1" dirty="0"/>
              <a:t>update of the parameters</a:t>
            </a:r>
            <a:r>
              <a:rPr lang="en-US" sz="2400" dirty="0"/>
              <a:t>. </a:t>
            </a:r>
          </a:p>
          <a:p>
            <a:r>
              <a:rPr lang="en-US" sz="2400" dirty="0"/>
              <a:t>The new parameters are then used in the </a:t>
            </a:r>
            <a:r>
              <a:rPr lang="en-US" sz="2400" b="1" dirty="0"/>
              <a:t>next iteration </a:t>
            </a:r>
            <a:r>
              <a:rPr lang="en-US" sz="2400" dirty="0"/>
              <a:t>of the method.</a:t>
            </a:r>
          </a:p>
        </p:txBody>
      </p:sp>
    </p:spTree>
    <p:extLst>
      <p:ext uri="{BB962C8B-B14F-4D97-AF65-F5344CB8AC3E}">
        <p14:creationId xmlns:p14="http://schemas.microsoft.com/office/powerpoint/2010/main" val="130521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97F82A-6BD5-4582-8037-2AD651FD1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193" y="220288"/>
            <a:ext cx="10515600" cy="1325563"/>
          </a:xfrm>
        </p:spPr>
        <p:txBody>
          <a:bodyPr/>
          <a:lstStyle/>
          <a:p>
            <a:r>
              <a:rPr lang="it-IT" b="1" dirty="0"/>
              <a:t>COMPUTATIONAL RESULTS</a:t>
            </a:r>
            <a:br>
              <a:rPr lang="it-IT" b="1" dirty="0"/>
            </a:br>
            <a:endParaRPr lang="it-IT" sz="32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B01AE84-8937-4A88-884D-28429929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5851"/>
            <a:ext cx="4845424" cy="473671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9D85AB5-61A0-4C68-AA6E-ADBD42E7C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075" y="1545851"/>
            <a:ext cx="6232925" cy="4736713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3B87CE4E-0DCC-42B9-8A6F-53AAE515D3CE}"/>
              </a:ext>
            </a:extLst>
          </p:cNvPr>
          <p:cNvSpPr/>
          <p:nvPr/>
        </p:nvSpPr>
        <p:spPr>
          <a:xfrm>
            <a:off x="0" y="6329650"/>
            <a:ext cx="12194381" cy="528350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08E3720-EF38-46E2-B8D1-DAC615E3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0DFA-457A-4826-BB51-EA12C363A35B}" type="slidenum">
              <a:rPr lang="it-IT" b="1" smtClean="0">
                <a:solidFill>
                  <a:schemeClr val="tx1"/>
                </a:solidFill>
              </a:rPr>
              <a:t>8</a:t>
            </a:fld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43C7A4E8-99B9-41A3-B6AA-42CA82873929}"/>
              </a:ext>
            </a:extLst>
          </p:cNvPr>
          <p:cNvSpPr txBox="1">
            <a:spLocks/>
          </p:cNvSpPr>
          <p:nvPr/>
        </p:nvSpPr>
        <p:spPr>
          <a:xfrm>
            <a:off x="788193" y="679452"/>
            <a:ext cx="10515600" cy="1099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b="1" dirty="0" err="1"/>
              <a:t>Problem</a:t>
            </a:r>
            <a:r>
              <a:rPr lang="it-IT" sz="3200" b="1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940266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A2550191-B27C-4CAC-BF97-F58856F3A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0260"/>
            <a:ext cx="8791975" cy="494907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8F44541-B0D4-4B63-917A-34C470D22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927"/>
            <a:ext cx="10515600" cy="109948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600" b="1" dirty="0" err="1"/>
              <a:t>Problem</a:t>
            </a:r>
            <a:r>
              <a:rPr lang="it-IT" sz="3600" b="1" dirty="0"/>
              <a:t>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237C59-2FD9-406D-8794-95D7B827C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694" y="2089527"/>
            <a:ext cx="4164106" cy="39087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On the left, the final output of the algorithm.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These are the level curves of the augmented </a:t>
            </a:r>
            <a:r>
              <a:rPr lang="en-US" dirty="0" err="1"/>
              <a:t>Lagrangian</a:t>
            </a:r>
            <a:r>
              <a:rPr lang="en-US" dirty="0"/>
              <a:t> function.</a:t>
            </a:r>
          </a:p>
          <a:p>
            <a:r>
              <a:rPr lang="en-US" dirty="0"/>
              <a:t>At each iteration the graph varies because of the update of the parameters.</a:t>
            </a:r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301A30B-C8D4-4691-AF5E-8765094008A0}"/>
              </a:ext>
            </a:extLst>
          </p:cNvPr>
          <p:cNvSpPr/>
          <p:nvPr/>
        </p:nvSpPr>
        <p:spPr>
          <a:xfrm>
            <a:off x="0" y="6329650"/>
            <a:ext cx="12194381" cy="528350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5DD0CD5-4618-4E7C-987A-DC068C22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0DFA-457A-4826-BB51-EA12C363A35B}" type="slidenum">
              <a:rPr lang="it-IT" b="1" smtClean="0">
                <a:solidFill>
                  <a:schemeClr val="tx1"/>
                </a:solidFill>
              </a:rPr>
              <a:t>9</a:t>
            </a:fld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5938CE80-221F-4CFB-8A4B-EC33AF2BE4E0}"/>
              </a:ext>
            </a:extLst>
          </p:cNvPr>
          <p:cNvSpPr/>
          <p:nvPr/>
        </p:nvSpPr>
        <p:spPr>
          <a:xfrm>
            <a:off x="1643063" y="1104176"/>
            <a:ext cx="3057525" cy="4484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A5674159-4FC2-40E4-88A3-656B610A190C}"/>
              </a:ext>
            </a:extLst>
          </p:cNvPr>
          <p:cNvSpPr/>
          <p:nvPr/>
        </p:nvSpPr>
        <p:spPr>
          <a:xfrm>
            <a:off x="902495" y="5643903"/>
            <a:ext cx="4255293" cy="4484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714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915</TotalTime>
  <Words>547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Cambria Math</vt:lpstr>
      <vt:lpstr>Tema di Office</vt:lpstr>
      <vt:lpstr>AUGMENTED LAGRANGIAN METHOD</vt:lpstr>
      <vt:lpstr>AUGMENTED LAGRANGIAN METHOD SOME THEORETICAL BACKGROUND...</vt:lpstr>
      <vt:lpstr>... AND PRACTICAL BACKGROUND</vt:lpstr>
      <vt:lpstr>THE ALGORITHM</vt:lpstr>
      <vt:lpstr>CORE</vt:lpstr>
      <vt:lpstr>EXIT CONDITIONS</vt:lpstr>
      <vt:lpstr>PARAMETERS UPDATE</vt:lpstr>
      <vt:lpstr>COMPUTATIONAL RESULTS </vt:lpstr>
      <vt:lpstr>Problem 1</vt:lpstr>
      <vt:lpstr>Problem 1</vt:lpstr>
      <vt:lpstr>Maratos’ Problem</vt:lpstr>
      <vt:lpstr>Maratos’ Problem</vt:lpstr>
      <vt:lpstr>Maratos’ Problem</vt:lpstr>
      <vt:lpstr>Problem HS 14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LAGRANGIAN METHOD</dc:title>
  <dc:creator>Giacomo Bacchetta</dc:creator>
  <cp:lastModifiedBy>Giacomo Bacchetta</cp:lastModifiedBy>
  <cp:revision>13</cp:revision>
  <dcterms:created xsi:type="dcterms:W3CDTF">2022-04-23T07:23:07Z</dcterms:created>
  <dcterms:modified xsi:type="dcterms:W3CDTF">2022-07-25T07:47:32Z</dcterms:modified>
</cp:coreProperties>
</file>