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03_0.xml" ContentType="application/vnd.ms-powerpoint.comments+xml"/>
  <Override PartName="/ppt/notesSlides/notesSlide6.xml" ContentType="application/vnd.openxmlformats-officedocument.presentationml.notesSlide+xml"/>
  <Override PartName="/ppt/comments/modernComment_10F_DE263062.xml" ContentType="application/vnd.ms-powerpoint.comments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63" r:id="rId5"/>
    <p:sldId id="296" r:id="rId6"/>
    <p:sldId id="257" r:id="rId7"/>
    <p:sldId id="288" r:id="rId8"/>
    <p:sldId id="282" r:id="rId9"/>
    <p:sldId id="259" r:id="rId10"/>
    <p:sldId id="289" r:id="rId11"/>
    <p:sldId id="295" r:id="rId12"/>
    <p:sldId id="294" r:id="rId13"/>
    <p:sldId id="293" r:id="rId14"/>
    <p:sldId id="265" r:id="rId15"/>
    <p:sldId id="291" r:id="rId16"/>
    <p:sldId id="271" r:id="rId17"/>
    <p:sldId id="299" r:id="rId18"/>
    <p:sldId id="270" r:id="rId19"/>
    <p:sldId id="274" r:id="rId20"/>
    <p:sldId id="283" r:id="rId21"/>
    <p:sldId id="284" r:id="rId22"/>
    <p:sldId id="285" r:id="rId23"/>
    <p:sldId id="286" r:id="rId24"/>
    <p:sldId id="297" r:id="rId25"/>
    <p:sldId id="298" r:id="rId26"/>
    <p:sldId id="278" r:id="rId27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C2FC353-ADB3-B6A8-3BFD-B0869395C902}" name="edoardo cesaroni" initials="ec" userId="edoardo cesaroni" providerId="None"/>
  <p188:author id="{14ED5E7C-75B3-8291-0167-C02753E63A50}" name="Giacomo Bacchetta" initials="GB" userId="S::bacchetta.1840949@studenti.uniroma1.it::f68b4c49-d0fb-48b8-9942-cbd286633f03" providerId="AD"/>
  <p188:author id="{6CA5609D-9A38-768A-C19C-40735A85F4A5}" name="Giacomo Bacchetta" initials="GB" userId="S::GiacomoBacchetta@Plan3Jack.onmicrosoft.com::cc52c32d-5d88-4540-8126-1e5bf89a2a78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como Bacchetta" initials="GB" lastIdx="3" clrIdx="0">
    <p:extLst>
      <p:ext uri="{19B8F6BF-5375-455C-9EA6-DF929625EA0E}">
        <p15:presenceInfo xmlns:p15="http://schemas.microsoft.com/office/powerpoint/2012/main" userId="94ac480a624732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8017"/>
    <a:srgbClr val="000000"/>
    <a:srgbClr val="830022"/>
    <a:srgbClr val="822433"/>
    <a:srgbClr val="006778"/>
    <a:srgbClr val="AAC9B6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77133D-02FE-49A9-BF8D-B969F8D21364}" v="197" dt="2023-07-18T14:46:57.602"/>
    <p1510:client id="{599EC8E6-6A78-4C84-932D-F1CD2A288A82}" v="116" dt="2023-07-18T14:50:25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comments/modernComment_10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84753A1-6C60-462D-9A1D-618D9669F926}" authorId="{14ED5E7C-75B3-8291-0167-C02753E63A50}" created="2023-07-17T08:19:39.49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9"/>
      <ac:spMk id="4" creationId="{621FC918-511C-7DF7-51EC-724BB35DAD10}"/>
      <ac:txMk cp="449" len="9">
        <ac:context len="646" hash="3977291715"/>
      </ac:txMk>
    </ac:txMkLst>
    <p188:pos x="4047253" y="3494498"/>
    <p188:txBody>
      <a:bodyPr/>
      <a:lstStyle/>
      <a:p>
        <a:r>
          <a:rPr lang="en-GB"/>
          <a:t>Metterei più x e y che posizione</a:t>
        </a:r>
      </a:p>
    </p188:txBody>
  </p188:cm>
</p188:cmLst>
</file>

<file path=ppt/comments/modernComment_10F_DE26306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595A939-F347-475B-9E83-BF10EC4F1D8A}" authorId="{14ED5E7C-75B3-8291-0167-C02753E63A50}" created="2023-07-11T15:54:07.037">
    <pc:sldMkLst xmlns:pc="http://schemas.microsoft.com/office/powerpoint/2013/main/command">
      <pc:docMk/>
      <pc:sldMk cId="3727044706" sldId="271"/>
    </pc:sldMkLst>
    <p188:replyLst>
      <p188:reply id="{F17C6C36-2001-48AF-9325-D107E5EA0907}" authorId="{9C2FC353-ADB3-B6A8-3BFD-B0869395C902}" created="2023-07-14T15:59:01.434">
        <p188:txBody>
          <a:bodyPr/>
          <a:lstStyle/>
          <a:p>
            <a:r>
              <a:rPr lang="it-IT"/>
              <a:t>Ok si carino 
</a:t>
            </a:r>
          </a:p>
        </p188:txBody>
      </p188:reply>
      <p188:reply id="{2C20ADE0-110D-4ED9-823E-1EB51ADC896A}" authorId="{9C2FC353-ADB3-B6A8-3BFD-B0869395C902}" created="2023-07-14T15:59:52.183">
        <p188:txBody>
          <a:bodyPr/>
          <a:lstStyle/>
          <a:p>
            <a:r>
              <a:rPr lang="it-IT"/>
              <a:t>Ricorda di dire a voce che per mancanza di dati l'abbiamo fato considerando le tre partite insieme
</a:t>
            </a:r>
          </a:p>
        </p188:txBody>
      </p188:reply>
      <p188:reply id="{F2167EBC-FAF0-4641-B50E-C874B2F3DC61}" authorId="{9C2FC353-ADB3-B6A8-3BFD-B0869395C902}" created="2023-07-14T16:00:33.661">
        <p188:txBody>
          <a:bodyPr/>
          <a:lstStyle/>
          <a:p>
            <a:r>
              <a:rPr lang="it-IT"/>
              <a:t>Puoi pure non usare v ma direttamente a max
</a:t>
            </a:r>
          </a:p>
        </p188:txBody>
      </p188:reply>
      <p188:reply id="{A0A9ABE1-B865-453F-BA64-28755819A44B}" authorId="{14ED5E7C-75B3-8291-0167-C02753E63A50}" created="2023-07-15T09:58:23.197">
        <p188:txBody>
          <a:bodyPr/>
          <a:lstStyle/>
          <a:p>
            <a:r>
              <a:rPr lang="en-GB"/>
              <a:t>ok</a:t>
            </a:r>
          </a:p>
        </p188:txBody>
      </p188:reply>
    </p188:replyLst>
    <p188:txBody>
      <a:bodyPr/>
      <a:lstStyle/>
      <a:p>
        <a:r>
          <a:rPr lang="en-GB"/>
          <a:t>Posso copiare questa diapositiva, incollarla prima e metterci l'immagine delle 4 parabole cosi è come se non cambiasse slide ma cambia solo l'immagine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AC12CC8-F391-4BAE-AEB8-968F33C0D1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33FE6F7-C351-46FA-A527-F3749ECAE81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C168ACF-7177-41D9-84A1-1D48804E5F0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138CD07-6E6E-4BB2-965A-7D4D1419961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302CC2E-22E4-44FC-9C15-57095639046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E6A7EB6-2BF5-4355-9814-B5C9BB08E3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C2E9045-C501-425D-94E3-9E7591D9062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B0F0877-20CE-49B4-BD85-F09B9A2870E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7618AF3-DC19-4CD8-9C19-DCCD70A2BB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8AE7D28D-A272-4325-9DA0-FA67959A1A0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2982F775-DFAF-4195-8792-4A2DD4427E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3E73E77-DB4E-4F1A-9806-8E7FA3818BE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BD4E9175-35C6-40E4-B17B-8C15C6FBE4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99EEF2-27AC-4DB4-8831-7B487D5FC6B7}" type="slidenum">
              <a:rPr lang="it-IT" altLang="it-IT" sz="1200" smtClean="0">
                <a:solidFill>
                  <a:schemeClr val="tx1"/>
                </a:solidFill>
              </a:rPr>
              <a:pPr/>
              <a:t>1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4358A9B5-8555-43A9-B342-FC1389479B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488C08E-35E7-477B-883A-CF7B7302B6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F118143-701F-4A01-8792-F551F3B885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07CDAB9-AE96-424B-952F-061D118A7C4F}" type="slidenum">
              <a:rPr lang="it-IT" altLang="it-IT" sz="1200" smtClean="0">
                <a:solidFill>
                  <a:schemeClr val="tx1"/>
                </a:solidFill>
              </a:rPr>
              <a:pPr/>
              <a:t>3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24D8812-A5F9-4CA1-89C8-13A89F464A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B58FD97-3651-4FDD-A55D-455A0CFC4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F118143-701F-4A01-8792-F551F3B885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07CDAB9-AE96-424B-952F-061D118A7C4F}" type="slidenum">
              <a:rPr lang="it-IT" altLang="it-IT" sz="1200" smtClean="0">
                <a:solidFill>
                  <a:schemeClr val="tx1"/>
                </a:solidFill>
              </a:rPr>
              <a:pPr/>
              <a:t>4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24D8812-A5F9-4CA1-89C8-13A89F464A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B58FD97-3651-4FDD-A55D-455A0CFC4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30079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2E62E708-8C0E-414F-9218-F8D296855F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95D8207-6972-4D4A-B651-5FD6AD4CE65E}" type="slidenum">
              <a:rPr lang="it-IT" altLang="it-IT" sz="1200" smtClean="0">
                <a:solidFill>
                  <a:schemeClr val="tx1"/>
                </a:solidFill>
              </a:rPr>
              <a:pPr/>
              <a:t>5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F137C74-1327-4868-B1FE-54C1896D1F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CABED1D-9796-4999-A7B5-22AADF9C1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35310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BC07840B-AD8F-4321-9D54-2D0A782234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90B1A0-6C2C-44BA-9A22-002DA12DFF48}" type="slidenum">
              <a:rPr lang="it-IT" altLang="it-IT" sz="1200" smtClean="0">
                <a:solidFill>
                  <a:schemeClr val="tx1"/>
                </a:solidFill>
              </a:rPr>
              <a:pPr/>
              <a:t>6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A607626-FAA1-4A81-99D7-C3A8AD3690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4215204-7886-4627-9542-D040D43E9F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E73E77-DB4E-4F1A-9806-8E7FA3818BE1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84905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E73E77-DB4E-4F1A-9806-8E7FA3818BE1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958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5217C5-9514-409B-BA75-4F674C4175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E26D8-B54F-4A7E-8CB7-ACE1B12CE7F8}" type="datetime1">
              <a:rPr lang="it-IT" altLang="it-IT"/>
              <a:pPr>
                <a:defRPr/>
              </a:pPr>
              <a:t>19/07/2023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A01623-68F4-4243-AB19-9EB76F8D92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C30FBA-63F4-4550-94E4-8362C1E143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E6A3726-D610-43BD-8E2E-BD964DD1AECF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651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F08427-5D1B-44DD-82A9-C740216001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B3A72-D37D-4228-8D77-C4D08BFA8C3B}" type="datetime1">
              <a:rPr lang="it-IT" altLang="it-IT"/>
              <a:pPr>
                <a:defRPr/>
              </a:pPr>
              <a:t>19/07/2023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15766B-CE32-40F5-8763-EB8D0333DB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7E93BB-0DC9-4A3F-8A26-9F521D7127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2DE87A5-019F-48D6-A721-DD698048F465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208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6F100E-380B-4C2F-95F3-CD2025D446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C1B56-D8A4-4F70-89E6-43A7DCF0122D}" type="datetime1">
              <a:rPr lang="it-IT" altLang="it-IT"/>
              <a:pPr>
                <a:defRPr/>
              </a:pPr>
              <a:t>19/07/2023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8AF49D-9885-4615-B37C-5B527DECFA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955FD4-195B-4A3F-87C1-8AF3714896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0BCE557F-E6F0-4A14-8C43-8919258D705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63449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D0883C-80EC-4FF5-A5F9-00003F214D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1E8F2-642F-44A3-9766-EDA0BFAA0E29}" type="datetime1">
              <a:rPr lang="it-IT" altLang="it-IT"/>
              <a:pPr>
                <a:defRPr/>
              </a:pPr>
              <a:t>19/07/2023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CFD181-A353-4E91-AAED-4A9A2079F7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2A098F-261B-425E-85F0-02110ABAB6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527531A2-B586-4EF0-990F-F090F256E2A4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16423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A3A616-C2DE-4140-AEFB-AC0768B59C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A5172-56C8-4B1F-A852-ED94DA4C6220}" type="datetime1">
              <a:rPr lang="it-IT" altLang="it-IT"/>
              <a:pPr>
                <a:defRPr/>
              </a:pPr>
              <a:t>19/07/2023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CBA56-4E25-418E-8598-E7C6D79CB3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6A100B-6D4F-4D33-B7CD-7EDB59154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CC3B12CF-1A30-4FAD-8824-26CC2DEE2AF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50573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239DDE-C9CB-4382-B574-3B7C457A57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7E58C-C034-45E2-BDE4-3478058CA127}" type="datetime1">
              <a:rPr lang="it-IT" altLang="it-IT"/>
              <a:pPr>
                <a:defRPr/>
              </a:pPr>
              <a:t>19/07/2023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A11422-E789-4DDB-8822-D15C780015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DC1497-82E9-43BB-80A8-30B79C269C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BC786BB-E3BC-40F6-8A91-0A36B0C67958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3050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08718E-56E8-473F-9ADC-0B9A12A639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18EFD-E774-4528-8193-9080AEFE2411}" type="datetime1">
              <a:rPr lang="it-IT" altLang="it-IT"/>
              <a:pPr>
                <a:defRPr/>
              </a:pPr>
              <a:t>19/07/2023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2D83F7-855D-4539-95E0-BA344A8123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F07A603-DC1F-4411-815E-930EF31B6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8D8EF5D5-B4DB-451E-BA79-9CD9607CE97D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1477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7EAF0C-632A-48F0-A3BF-1D73783D13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7C6D9-1628-458D-AA3F-8CEC31021095}" type="datetime1">
              <a:rPr lang="it-IT" altLang="it-IT"/>
              <a:pPr>
                <a:defRPr/>
              </a:pPr>
              <a:t>19/07/2023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B0F93D-8CA0-49B4-8B7B-A75B0BEF97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A48106-C37A-48D4-A6AE-FB5AC8FA29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415EC6A6-5E30-4548-96D3-87A4D052F1F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7734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860101-9B11-4D3A-BFC7-F84B3AA942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37E97-5A4D-4AB7-874A-F6FF1DC27356}" type="datetime1">
              <a:rPr lang="it-IT" altLang="it-IT"/>
              <a:pPr>
                <a:defRPr/>
              </a:pPr>
              <a:t>19/07/2023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6A372E-7949-492F-B74A-65909334E2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D9061-6EC6-40E5-A51F-05937ED331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5F405D7E-4393-4D74-81D8-279850410A45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7759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2FF6978-029B-4445-B7AA-4B8155B56E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DE445-1117-4511-ADF3-8777AB6270A0}" type="datetime1">
              <a:rPr lang="it-IT" altLang="it-IT"/>
              <a:pPr>
                <a:defRPr/>
              </a:pPr>
              <a:t>19/07/2023</a:t>
            </a:fld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F09C55B-73ED-4B37-AD3E-5FC57CDC5E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B39DEF3-5BBB-4A70-87B7-E1B2F6207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01FCCADF-9AC5-48ED-BA0F-F4DF425F108B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1214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A2BA181-4B60-43B0-B7F5-2F9F55E046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EEE63-284F-49E4-AD70-AA94FE01FCF2}" type="datetime1">
              <a:rPr lang="it-IT" altLang="it-IT"/>
              <a:pPr>
                <a:defRPr/>
              </a:pPr>
              <a:t>19/07/2023</a:t>
            </a:fld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7813CFE-64B8-40A3-B408-D25C640801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8DF49ED-4CCB-435A-9D6D-CFF56FBF48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D53E51DC-0E08-4670-9865-7BEA81E399E7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8466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477884A-586F-438E-9BAF-21541870FD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89DFC-BEEA-46F3-A395-9439904B9D23}" type="datetime1">
              <a:rPr lang="it-IT" altLang="it-IT"/>
              <a:pPr>
                <a:defRPr/>
              </a:pPr>
              <a:t>19/07/2023</a:t>
            </a:fld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BA98C3-1FBF-4536-A11A-A813EED66B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923D7EF-C8FE-46CF-BAFD-0B69149606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E713FA5-B059-459F-B185-02D8F549965F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7645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A05EB-B276-4C59-8832-7812C0E934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C4709-151C-4081-83D9-D9AE03D9430C}" type="datetime1">
              <a:rPr lang="it-IT" altLang="it-IT"/>
              <a:pPr>
                <a:defRPr/>
              </a:pPr>
              <a:t>19/07/2023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3530B5-EBCA-429D-9F9F-1994B65706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2AB4A3-292D-4ED5-9658-A05082C7C8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931A1E4B-E79E-4EE7-8856-53E67A36230B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728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5CD333-7A16-4CAE-87E5-9773471443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92E05-298E-40EA-A11B-FAD2B7E9EC60}" type="datetime1">
              <a:rPr lang="it-IT" altLang="it-IT"/>
              <a:pPr>
                <a:defRPr/>
              </a:pPr>
              <a:t>19/07/2023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C839F-10C2-45C7-9369-E6F7C69A10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5C4AB-DA51-4AE9-9AC1-ABDCBD82CB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D3637AA-650E-412B-B9DC-B2E17A8AFC97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5248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23C48C30-4C77-4834-978D-DE27E94C9413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0F19979E-B811-4003-A3CD-F7212B31E5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5674CC92-E545-488E-AA9D-09D7F83F96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6B6A638A-5EBF-4A8C-B31C-A3E53C796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D58A395B-CD56-4B47-A7EE-9942361C9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675343E-7E30-4196-A9C0-78E7A811D6D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170E3B78-CCC7-42C0-A47B-90057CADAF38}" type="datetime1">
              <a:rPr lang="it-IT" altLang="it-IT"/>
              <a:pPr>
                <a:defRPr/>
              </a:pPr>
              <a:t>19/07/2023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A816E8A-B45B-450B-BDB3-3197BAD592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864E39B-7A14-4BD3-AA49-ED9485ADD2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D6FFA10-7895-4D7C-8CC1-CC5B4F2682CD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8/10/relationships/comments" Target="../comments/modernComment_10F_DE26306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ithub.com/GiacomoBacchetta/Formulation-of-an-ML-based-model-for-Assessment-of-Maximum-Sprint-Capability-in-Elite-Soccer-Players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ocumentacionhoy.com/contents/blog/2018-06-07/microsoft-compra-github" TargetMode="External"/><Relationship Id="rId5" Type="http://schemas.openxmlformats.org/officeDocument/2006/relationships/image" Target="../media/image33.png"/><Relationship Id="rId4" Type="http://schemas.openxmlformats.org/officeDocument/2006/relationships/hyperlink" Target="https://en.wikiversity.org/wiki/Python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andreykurenkov.com/writing/ai/a-brief-history-of-game-a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>
            <a:extLst>
              <a:ext uri="{FF2B5EF4-FFF2-40B4-BE49-F238E27FC236}">
                <a16:creationId xmlns:a16="http://schemas.microsoft.com/office/drawing/2014/main" id="{EFB07209-74A2-4513-BCDE-A6EDB2927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53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900">
              <a:solidFill>
                <a:schemeClr val="bg1"/>
              </a:solidFill>
            </a:endParaRP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FC86F113-B27F-4159-9318-F3EABD13865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27139" y="1306470"/>
            <a:ext cx="6899311" cy="1262746"/>
          </a:xfrm>
        </p:spPr>
        <p:txBody>
          <a:bodyPr/>
          <a:lstStyle/>
          <a:p>
            <a:pPr eaLnBrk="1" hangingPunct="1"/>
            <a:r>
              <a:rPr lang="it-IT" altLang="it-IT" sz="2200">
                <a:solidFill>
                  <a:schemeClr val="bg1"/>
                </a:solidFill>
              </a:rPr>
              <a:t>Formulation of an ML-based model for </a:t>
            </a:r>
          </a:p>
          <a:p>
            <a:pPr eaLnBrk="1" hangingPunct="1"/>
            <a:r>
              <a:rPr lang="it-IT" altLang="it-IT" sz="2200">
                <a:solidFill>
                  <a:schemeClr val="bg1"/>
                </a:solidFill>
              </a:rPr>
              <a:t>the Assessment of Maximum Sprint Capability in </a:t>
            </a:r>
          </a:p>
          <a:p>
            <a:pPr eaLnBrk="1" hangingPunct="1"/>
            <a:r>
              <a:rPr lang="it-IT" altLang="it-IT" sz="2200">
                <a:solidFill>
                  <a:schemeClr val="bg1"/>
                </a:solidFill>
              </a:rPr>
              <a:t>Elite Soccer Players</a:t>
            </a:r>
          </a:p>
        </p:txBody>
      </p:sp>
      <p:grpSp>
        <p:nvGrpSpPr>
          <p:cNvPr id="4100" name="Group 17">
            <a:extLst>
              <a:ext uri="{FF2B5EF4-FFF2-40B4-BE49-F238E27FC236}">
                <a16:creationId xmlns:a16="http://schemas.microsoft.com/office/drawing/2014/main" id="{F2FF98C6-58A2-46F3-ACFD-8D96EE2366EF}"/>
              </a:ext>
            </a:extLst>
          </p:cNvPr>
          <p:cNvGrpSpPr>
            <a:grpSpLocks/>
          </p:cNvGrpSpPr>
          <p:nvPr/>
        </p:nvGrpSpPr>
        <p:grpSpPr bwMode="auto">
          <a:xfrm>
            <a:off x="0" y="2708275"/>
            <a:ext cx="9145588" cy="4149725"/>
            <a:chOff x="0" y="1738"/>
            <a:chExt cx="5761" cy="2582"/>
          </a:xfrm>
        </p:grpSpPr>
        <p:pic>
          <p:nvPicPr>
            <p:cNvPr id="4103" name="Picture 15">
              <a:extLst>
                <a:ext uri="{FF2B5EF4-FFF2-40B4-BE49-F238E27FC236}">
                  <a16:creationId xmlns:a16="http://schemas.microsoft.com/office/drawing/2014/main" id="{6A536D84-4FD9-43E5-8E69-5DAD94700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13">
              <a:extLst>
                <a:ext uri="{FF2B5EF4-FFF2-40B4-BE49-F238E27FC236}">
                  <a16:creationId xmlns:a16="http://schemas.microsoft.com/office/drawing/2014/main" id="{E3671274-B603-4BD3-9747-F8C007082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16">
              <a:extLst>
                <a:ext uri="{FF2B5EF4-FFF2-40B4-BE49-F238E27FC236}">
                  <a16:creationId xmlns:a16="http://schemas.microsoft.com/office/drawing/2014/main" id="{9AFD6845-B48D-49FF-BF76-79621592C5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37D4FC8-63FD-4347-BD1D-A95F39542B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584" y="409575"/>
            <a:ext cx="7516316" cy="427137"/>
          </a:xfrm>
        </p:spPr>
        <p:txBody>
          <a:bodyPr anchor="t">
            <a:normAutofit fontScale="90000"/>
          </a:bodyPr>
          <a:lstStyle/>
          <a:p>
            <a:pPr eaLnBrk="1" hangingPunct="1">
              <a:defRPr/>
            </a:pPr>
            <a:r>
              <a:rPr lang="it-IT" altLang="it-IT" sz="2400">
                <a:solidFill>
                  <a:schemeClr val="bg1"/>
                </a:solidFill>
              </a:rPr>
              <a:t>Tesi di Laurea Magistrale in Ingegneria Gestionale</a:t>
            </a:r>
          </a:p>
        </p:txBody>
      </p:sp>
      <p:sp>
        <p:nvSpPr>
          <p:cNvPr id="4102" name="CasellaDiTesto 1">
            <a:extLst>
              <a:ext uri="{FF2B5EF4-FFF2-40B4-BE49-F238E27FC236}">
                <a16:creationId xmlns:a16="http://schemas.microsoft.com/office/drawing/2014/main" id="{18B81388-D659-4CC0-8439-C06206F74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4292600"/>
            <a:ext cx="32400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GB" altLang="en-US" sz="900" u="sng">
              <a:solidFill>
                <a:schemeClr val="bg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33F0327-BB6C-489F-80AF-AB8CC06F5B90}"/>
              </a:ext>
            </a:extLst>
          </p:cNvPr>
          <p:cNvSpPr txBox="1"/>
          <p:nvPr/>
        </p:nvSpPr>
        <p:spPr>
          <a:xfrm>
            <a:off x="5294108" y="3814987"/>
            <a:ext cx="2446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Roma, 21 Luglio 2023</a:t>
            </a:r>
            <a:endParaRPr lang="en-GB" sz="160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FFAB935-4964-4A63-9178-AB2A6D27E7BD}"/>
              </a:ext>
            </a:extLst>
          </p:cNvPr>
          <p:cNvSpPr txBox="1"/>
          <p:nvPr/>
        </p:nvSpPr>
        <p:spPr>
          <a:xfrm>
            <a:off x="5294108" y="4932723"/>
            <a:ext cx="3382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Candidati: Giacomo Bacchetta</a:t>
            </a:r>
          </a:p>
          <a:p>
            <a:r>
              <a:rPr lang="it-IT" sz="1600"/>
              <a:t>	  Edoardo Cesaroni</a:t>
            </a:r>
          </a:p>
          <a:p>
            <a:endParaRPr lang="it-IT" sz="1600"/>
          </a:p>
          <a:p>
            <a:r>
              <a:rPr lang="en-GB" sz="1600" err="1"/>
              <a:t>Relatore</a:t>
            </a:r>
            <a:r>
              <a:rPr lang="en-GB" sz="1600"/>
              <a:t>: Prof. Marco </a:t>
            </a:r>
            <a:r>
              <a:rPr lang="en-GB" sz="1600" err="1"/>
              <a:t>Sciandrone</a:t>
            </a:r>
            <a:endParaRPr lang="en-GB" sz="1600"/>
          </a:p>
          <a:p>
            <a:r>
              <a:rPr lang="en-GB" sz="1600" err="1"/>
              <a:t>Correlatore</a:t>
            </a:r>
            <a:r>
              <a:rPr lang="en-GB" sz="1600"/>
              <a:t>: </a:t>
            </a:r>
            <a:r>
              <a:rPr lang="en-GB" sz="1600" err="1"/>
              <a:t>Dr.</a:t>
            </a:r>
            <a:r>
              <a:rPr lang="en-GB" sz="1600"/>
              <a:t> Davide Gallo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87CE25-3CB4-4EE5-9080-B6D36A7A7DCB}"/>
              </a:ext>
            </a:extLst>
          </p:cNvPr>
          <p:cNvSpPr txBox="1"/>
          <p:nvPr/>
        </p:nvSpPr>
        <p:spPr>
          <a:xfrm>
            <a:off x="1403648" y="4944854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Facoltà di Ingegneria dell’Informazione, Informatica e Statistica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data 3">
            <a:extLst>
              <a:ext uri="{FF2B5EF4-FFF2-40B4-BE49-F238E27FC236}">
                <a16:creationId xmlns:a16="http://schemas.microsoft.com/office/drawing/2014/main" id="{988EC09E-D3FD-4B4D-ACF4-C544379B270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42EAF9-A197-4FDC-8ED0-EDA9C764FEA3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19/07/2023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15366" name="Segnaposto numero diapositiva 5">
            <a:extLst>
              <a:ext uri="{FF2B5EF4-FFF2-40B4-BE49-F238E27FC236}">
                <a16:creationId xmlns:a16="http://schemas.microsoft.com/office/drawing/2014/main" id="{18B94BD1-E510-46F4-88F9-92C2A17E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DE1CCFAA-FCAC-4E16-A3A4-58FACB8C8014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B9E3B4-A81E-905B-B68F-A017CF39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594568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Formulation of an ML-based model for the Assessment of Maximum Sprint Capability in Elite Soccer Players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BAD85FD-D4C1-4B4A-EE37-1BB576A5F6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1" b="-210"/>
          <a:stretch/>
        </p:blipFill>
        <p:spPr>
          <a:xfrm>
            <a:off x="3892987" y="3105149"/>
            <a:ext cx="4387738" cy="2733675"/>
          </a:xfrm>
          <a:prstGeom prst="rect">
            <a:avLst/>
          </a:prstGeom>
        </p:spPr>
      </p:pic>
      <p:sp>
        <p:nvSpPr>
          <p:cNvPr id="2" name="Titolo 14">
            <a:extLst>
              <a:ext uri="{FF2B5EF4-FFF2-40B4-BE49-F238E27FC236}">
                <a16:creationId xmlns:a16="http://schemas.microsoft.com/office/drawing/2014/main" id="{ADEDA6D2-E8DE-B2DD-3C26-225AA2DF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Il profilo accelerativo: l’approccio</a:t>
            </a:r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2860DA-92D4-9DA6-9385-D99B46AF9072}"/>
              </a:ext>
            </a:extLst>
          </p:cNvPr>
          <p:cNvSpPr txBox="1"/>
          <p:nvPr/>
        </p:nvSpPr>
        <p:spPr>
          <a:xfrm>
            <a:off x="637723" y="1112580"/>
            <a:ext cx="7435738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0000"/>
                </a:solidFill>
              </a:rPr>
              <a:t>Cosa si intende per massima capacità accelerativa? Può essere quantificata?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600" dirty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0000"/>
                </a:solidFill>
              </a:rPr>
              <a:t>Come vengono analizzate tradizionalmente le accelerazioni e le velocità nel calcio?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600" dirty="0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 dirty="0">
                <a:solidFill>
                  <a:srgbClr val="000000"/>
                </a:solidFill>
              </a:rPr>
              <a:t>Eventi Accelerativi;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 dirty="0">
                <a:solidFill>
                  <a:srgbClr val="000000"/>
                </a:solidFill>
              </a:rPr>
              <a:t>Activity Profile.</a:t>
            </a:r>
          </a:p>
          <a:p>
            <a:endParaRPr lang="it-IT" sz="1600" dirty="0">
              <a:solidFill>
                <a:srgbClr val="000000"/>
              </a:solidFill>
            </a:endParaRPr>
          </a:p>
          <a:p>
            <a:endParaRPr lang="it-IT" sz="1600" dirty="0">
              <a:solidFill>
                <a:srgbClr val="000000"/>
              </a:solidFill>
            </a:endParaRPr>
          </a:p>
          <a:p>
            <a:endParaRPr lang="it-IT" sz="1600" dirty="0">
              <a:solidFill>
                <a:srgbClr val="000000"/>
              </a:solidFill>
            </a:endParaRPr>
          </a:p>
          <a:p>
            <a:endParaRPr lang="it-IT" sz="1600" dirty="0">
              <a:solidFill>
                <a:srgbClr val="000000"/>
              </a:solidFill>
            </a:endParaRPr>
          </a:p>
          <a:p>
            <a:endParaRPr lang="it-IT" sz="1600" dirty="0">
              <a:solidFill>
                <a:srgbClr val="000000"/>
              </a:solidFill>
            </a:endParaRPr>
          </a:p>
          <a:p>
            <a:r>
              <a:rPr lang="it-IT" sz="1600" dirty="0">
                <a:solidFill>
                  <a:srgbClr val="000000"/>
                </a:solidFill>
              </a:rPr>
              <a:t>Con l’A-S Profile</a:t>
            </a:r>
          </a:p>
          <a:p>
            <a:r>
              <a:rPr lang="it-IT" sz="1600" dirty="0">
                <a:solidFill>
                  <a:srgbClr val="000000"/>
                </a:solidFill>
              </a:rPr>
              <a:t>si ha un cambio di prospettiva:</a:t>
            </a:r>
          </a:p>
          <a:p>
            <a:endParaRPr lang="it-IT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541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data 3">
            <a:extLst>
              <a:ext uri="{FF2B5EF4-FFF2-40B4-BE49-F238E27FC236}">
                <a16:creationId xmlns:a16="http://schemas.microsoft.com/office/drawing/2014/main" id="{988EC09E-D3FD-4B4D-ACF4-C544379B270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42EAF9-A197-4FDC-8ED0-EDA9C764FEA3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19/07/2023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15366" name="Segnaposto numero diapositiva 5">
            <a:extLst>
              <a:ext uri="{FF2B5EF4-FFF2-40B4-BE49-F238E27FC236}">
                <a16:creationId xmlns:a16="http://schemas.microsoft.com/office/drawing/2014/main" id="{18B94BD1-E510-46F4-88F9-92C2A17E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DE1CCFAA-FCAC-4E16-A3A4-58FACB8C8014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B9E3B4-A81E-905B-B68F-A017CF39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594568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Formulation of an ML-based model for the Assessment of Maximum Sprint Capability in Elite Soccer Players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EC13347-5055-C2DA-9DA2-B463BE8CE772}"/>
                  </a:ext>
                </a:extLst>
              </p:cNvPr>
              <p:cNvSpPr txBox="1"/>
              <p:nvPr/>
            </p:nvSpPr>
            <p:spPr>
              <a:xfrm>
                <a:off x="977900" y="1220680"/>
                <a:ext cx="7480300" cy="4052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:r>
                  <a:rPr lang="it-IT" sz="1600">
                    <a:solidFill>
                      <a:srgbClr val="000000"/>
                    </a:solidFill>
                    <a:cs typeface="Arial" panose="020B0604020202020204" pitchFamily="34" charset="0"/>
                  </a:rPr>
                  <a:t>Gli iperparametri che determinano la costruzione del profilo sono:</a:t>
                </a:r>
              </a:p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:endParaRPr lang="it-IT" sz="16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285750" indent="-285750">
                  <a:spcBef>
                    <a:spcPts val="150"/>
                  </a:spcBef>
                  <a:spcAft>
                    <a:spcPts val="150"/>
                  </a:spcAft>
                  <a:buFont typeface="Arial" panose="020B0604020202020204" pitchFamily="34" charset="0"/>
                  <a:buChar char="•"/>
                </a:pPr>
                <a:r>
                  <a:rPr lang="it-IT" sz="1600" b="1" i="1">
                    <a:solidFill>
                      <a:srgbClr val="000000"/>
                    </a:solidFill>
                    <a:cs typeface="Arial" panose="020B0604020202020204" pitchFamily="34" charset="0"/>
                  </a:rPr>
                  <a:t>k</a:t>
                </a:r>
                <a:r>
                  <a:rPr lang="it-IT" sz="1600">
                    <a:solidFill>
                      <a:srgbClr val="000000"/>
                    </a:solidFill>
                    <a:cs typeface="Arial" panose="020B0604020202020204" pitchFamily="34" charset="0"/>
                  </a:rPr>
                  <a:t>, ovvero il grado della curva polinomiale oggetto di regressione;</a:t>
                </a:r>
              </a:p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:endParaRPr lang="it-IT" sz="16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285750" indent="-285750">
                  <a:spcBef>
                    <a:spcPts val="150"/>
                  </a:spcBef>
                  <a:spcAft>
                    <a:spcPts val="15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GB" sz="1600">
                    <a:solidFill>
                      <a:srgbClr val="000000"/>
                    </a:solidFill>
                    <a:cs typeface="Arial" panose="020B0604020202020204" pitchFamily="34" charset="0"/>
                  </a:rPr>
                  <a:t>, l’ampiezza dei sotto-intervalli in cui viene suddiviso lo spettro delle velocità;</a:t>
                </a:r>
              </a:p>
              <a:p>
                <a:pPr marL="285750" indent="-285750">
                  <a:spcBef>
                    <a:spcPts val="150"/>
                  </a:spcBef>
                  <a:spcAft>
                    <a:spcPts val="150"/>
                  </a:spcAft>
                  <a:buFont typeface="Arial" panose="020B0604020202020204" pitchFamily="34" charset="0"/>
                  <a:buChar char="•"/>
                </a:pPr>
                <a:endParaRPr lang="en-GB" sz="16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285750" indent="-285750">
                  <a:spcBef>
                    <a:spcPts val="150"/>
                  </a:spcBef>
                  <a:spcAft>
                    <a:spcPts val="15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it-IT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, il numero di picchi accelerativi da considerare all’interno di ogni sotto- intervallo.</a:t>
                </a:r>
              </a:p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:endParaRPr lang="it-IT" sz="16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:r>
                  <a:rPr lang="it-IT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Per determinare i valori di questi iperparametri, abbiamo eseguito una </a:t>
                </a:r>
                <a:r>
                  <a:rPr lang="it-IT" sz="1600" b="1" i="1">
                    <a:solidFill>
                      <a:srgbClr val="000000"/>
                    </a:solidFill>
                    <a:cs typeface="Arial" panose="020B0604020202020204" pitchFamily="34" charset="0"/>
                  </a:rPr>
                  <a:t>grid search</a:t>
                </a:r>
                <a:r>
                  <a:rPr lang="it-IT" sz="1600">
                    <a:solidFill>
                      <a:srgbClr val="000000"/>
                    </a:solidFill>
                    <a:cs typeface="Arial" panose="020B0604020202020204" pitchFamily="34" charset="0"/>
                  </a:rPr>
                  <a:t>, con annessa </a:t>
                </a:r>
                <a:r>
                  <a:rPr lang="it-IT" sz="1600" b="1" i="1">
                    <a:solidFill>
                      <a:srgbClr val="000000"/>
                    </a:solidFill>
                    <a:cs typeface="Arial" panose="020B0604020202020204" pitchFamily="34" charset="0"/>
                  </a:rPr>
                  <a:t>K-folds Cross Validation</a:t>
                </a:r>
                <a:r>
                  <a:rPr lang="it-IT" sz="1600" i="1">
                    <a:solidFill>
                      <a:srgbClr val="000000"/>
                    </a:solidFill>
                    <a:cs typeface="Arial" panose="020B0604020202020204" pitchFamily="34" charset="0"/>
                  </a:rPr>
                  <a:t>,</a:t>
                </a:r>
                <a:r>
                  <a:rPr lang="it-IT" sz="1600" b="1" i="1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it-IT" sz="1600">
                    <a:solidFill>
                      <a:srgbClr val="000000"/>
                    </a:solidFill>
                    <a:cs typeface="Arial" panose="020B0604020202020204" pitchFamily="34" charset="0"/>
                  </a:rPr>
                  <a:t>che ha portato a scegliere la seguente combinazione:</a:t>
                </a:r>
              </a:p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:endParaRPr lang="it-IT" sz="16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t-IT" sz="1600" b="1" i="1" dirty="0">
                          <a:solidFill>
                            <a:srgbClr val="000000"/>
                          </a:solidFill>
                          <a:cs typeface="Arial" panose="020B0604020202020204" pitchFamily="34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it-IT" sz="1600" b="0" i="0" dirty="0" smtClean="0">
                          <a:solidFill>
                            <a:srgbClr val="000000"/>
                          </a:solidFill>
                          <a:cs typeface="Arial" panose="020B0604020202020204" pitchFamily="34" charset="0"/>
                        </a:rPr>
                        <m:t> = 2</m:t>
                      </m:r>
                      <m:r>
                        <a:rPr lang="it-IT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it-IT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it-IT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=0.15</m:t>
                      </m:r>
                      <m:r>
                        <a:rPr lang="it-IT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it-IT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it-IT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𝝂</m:t>
                      </m:r>
                      <m:r>
                        <a:rPr lang="it-IT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sz="16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EC13347-5055-C2DA-9DA2-B463BE8CE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00" y="1220680"/>
                <a:ext cx="7480300" cy="4052391"/>
              </a:xfrm>
              <a:prstGeom prst="rect">
                <a:avLst/>
              </a:prstGeom>
              <a:blipFill>
                <a:blip r:embed="rId2"/>
                <a:stretch>
                  <a:fillRect l="-407" t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olo 14">
            <a:extLst>
              <a:ext uri="{FF2B5EF4-FFF2-40B4-BE49-F238E27FC236}">
                <a16:creationId xmlns:a16="http://schemas.microsoft.com/office/drawing/2014/main" id="{96DD7A8A-40D4-C10A-6AE1-033F4D37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629226" cy="886732"/>
          </a:xfrm>
        </p:spPr>
        <p:txBody>
          <a:bodyPr/>
          <a:lstStyle/>
          <a:p>
            <a:r>
              <a:rPr lang="it-IT"/>
              <a:t>Il profilo accelerativo: selezione degli iperparametri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data 3">
            <a:extLst>
              <a:ext uri="{FF2B5EF4-FFF2-40B4-BE49-F238E27FC236}">
                <a16:creationId xmlns:a16="http://schemas.microsoft.com/office/drawing/2014/main" id="{988EC09E-D3FD-4B4D-ACF4-C544379B270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42EAF9-A197-4FDC-8ED0-EDA9C764FEA3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19/07/2023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15366" name="Segnaposto numero diapositiva 5">
            <a:extLst>
              <a:ext uri="{FF2B5EF4-FFF2-40B4-BE49-F238E27FC236}">
                <a16:creationId xmlns:a16="http://schemas.microsoft.com/office/drawing/2014/main" id="{18B94BD1-E510-46F4-88F9-92C2A17E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DE1CCFAA-FCAC-4E16-A3A4-58FACB8C8014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B9E3B4-A81E-905B-B68F-A017CF39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594568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Formulation of an ML-based model for the Assessment of Maximum Sprint Capability in Elite Soccer Players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12944F0-E259-E3DD-CE73-B0F738E5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350" y="1189351"/>
            <a:ext cx="5875300" cy="3858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3D9C0202-2B1C-8FD1-6F1E-22D8D0BCDF63}"/>
                  </a:ext>
                </a:extLst>
              </p:cNvPr>
              <p:cNvSpPr txBox="1"/>
              <p:nvPr/>
            </p:nvSpPr>
            <p:spPr>
              <a:xfrm>
                <a:off x="3188941" y="5414518"/>
                <a:ext cx="2766118" cy="256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 </m:t>
                      </m:r>
                      <m:r>
                        <a:rPr lang="it-IT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3D9C0202-2B1C-8FD1-6F1E-22D8D0BCD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41" y="5414518"/>
                <a:ext cx="2766118" cy="256609"/>
              </a:xfrm>
              <a:prstGeom prst="rect">
                <a:avLst/>
              </a:prstGeom>
              <a:blipFill>
                <a:blip r:embed="rId3"/>
                <a:stretch>
                  <a:fillRect t="-166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olo 14">
            <a:extLst>
              <a:ext uri="{FF2B5EF4-FFF2-40B4-BE49-F238E27FC236}">
                <a16:creationId xmlns:a16="http://schemas.microsoft.com/office/drawing/2014/main" id="{E76A248F-4B8E-A501-6437-E73A1AF0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Il profilo accelerativo: rappresentazione grafica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63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C89F5D-9CB0-422B-A7D3-559B1530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F7E58C-C034-45E2-BDE4-3478058CA127}" type="datetime1">
              <a:rPr lang="it-IT" altLang="it-IT" smtClean="0"/>
              <a:pPr>
                <a:defRPr/>
              </a:pPr>
              <a:t>19/07/2023</a:t>
            </a:fld>
            <a:endParaRPr lang="it-IT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0A74FC-1D7F-4C10-A90E-2E08A477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Pagina </a:t>
            </a:r>
            <a:fld id="{6BC786BB-E3BC-40F6-8A91-0A36B0C67958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D38F845B-D682-BB73-4BB1-E8D3E334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594568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Formulation of an ML-based model for the Assessment of Maximum Sprint Capability in Elite Soccer Players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8E1D69E-A5DD-0870-7284-E474A4C3A3C9}"/>
                  </a:ext>
                </a:extLst>
              </p:cNvPr>
              <p:cNvSpPr txBox="1"/>
              <p:nvPr/>
            </p:nvSpPr>
            <p:spPr>
              <a:xfrm>
                <a:off x="1115616" y="1053818"/>
                <a:ext cx="7342584" cy="2037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150"/>
                  </a:spcBef>
                  <a:spcAft>
                    <a:spcPts val="150"/>
                  </a:spcAft>
                  <a:buFont typeface="Arial" panose="020B0604020202020204" pitchFamily="34" charset="0"/>
                  <a:buChar char="•"/>
                </a:pPr>
                <a:r>
                  <a:rPr lang="it-IT" sz="1600">
                    <a:solidFill>
                      <a:srgbClr val="000000"/>
                    </a:solidFill>
                    <a:cs typeface="Arial" panose="020B0604020202020204" pitchFamily="34" charset="0"/>
                  </a:rPr>
                  <a:t>Allenare il modello più volte nel corso di una partita premette di individuare variazioni nel profilo, tradotto in un andamento decrescente della condizione fisica (</a:t>
                </a:r>
                <a:r>
                  <a:rPr lang="it-IT" sz="1600" b="1" i="1">
                    <a:solidFill>
                      <a:srgbClr val="000000"/>
                    </a:solidFill>
                    <a:cs typeface="Arial" panose="020B0604020202020204" pitchFamily="34" charset="0"/>
                  </a:rPr>
                  <a:t>stamina</a:t>
                </a:r>
                <a:r>
                  <a:rPr lang="it-IT" sz="1600">
                    <a:solidFill>
                      <a:srgbClr val="000000"/>
                    </a:solidFill>
                    <a:cs typeface="Arial" panose="020B0604020202020204" pitchFamily="34" charset="0"/>
                  </a:rPr>
                  <a:t>).</a:t>
                </a:r>
              </a:p>
              <a:p>
                <a:pPr marL="285750" indent="-285750">
                  <a:spcBef>
                    <a:spcPts val="150"/>
                  </a:spcBef>
                  <a:spcAft>
                    <a:spcPts val="150"/>
                  </a:spcAft>
                  <a:buFont typeface="Arial" panose="020B0604020202020204" pitchFamily="34" charset="0"/>
                  <a:buChar char="•"/>
                </a:pPr>
                <a:r>
                  <a:rPr lang="it-IT" sz="1600">
                    <a:solidFill>
                      <a:srgbClr val="000000"/>
                    </a:solidFill>
                    <a:cs typeface="Arial" panose="020B0604020202020204" pitchFamily="34" charset="0"/>
                  </a:rPr>
                  <a:t>In particolare, ci siamo concentrati sull’analizzare l’abbassamento del vertice della parabola ad ogni quarto di partita.</a:t>
                </a:r>
              </a:p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 </m:t>
                      </m:r>
                      <m:f>
                        <m:fPr>
                          <m:ctrlP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it-IT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it-IT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it-IT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it-IT" sz="1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−4  </m:t>
                          </m:r>
                          <m:acc>
                            <m:accPr>
                              <m:chr m:val="̂"/>
                              <m:ctrlPr>
                                <a:rPr lang="it-IT" sz="1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a:rPr lang="it-IT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it-IT" sz="1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4 </m:t>
                          </m:r>
                          <m:acc>
                            <m:accPr>
                              <m:chr m:val="̂"/>
                              <m:ctrlPr>
                                <a:rPr lang="it-IT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it-IT" sz="16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8E1D69E-A5DD-0870-7284-E474A4C3A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053818"/>
                <a:ext cx="7342584" cy="2037481"/>
              </a:xfrm>
              <a:prstGeom prst="rect">
                <a:avLst/>
              </a:prstGeom>
              <a:blipFill>
                <a:blip r:embed="rId3"/>
                <a:stretch>
                  <a:fillRect l="-332" t="-898" r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8890BFDD-4E58-DD3B-367E-543D736A2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" b="177"/>
          <a:stretch/>
        </p:blipFill>
        <p:spPr>
          <a:xfrm>
            <a:off x="2375315" y="3042696"/>
            <a:ext cx="4393370" cy="2918517"/>
          </a:xfrm>
          <a:prstGeom prst="rect">
            <a:avLst/>
          </a:prstGeom>
        </p:spPr>
      </p:pic>
      <p:sp>
        <p:nvSpPr>
          <p:cNvPr id="5" name="Titolo 14">
            <a:extLst>
              <a:ext uri="{FF2B5EF4-FFF2-40B4-BE49-F238E27FC236}">
                <a16:creationId xmlns:a16="http://schemas.microsoft.com/office/drawing/2014/main" id="{C66B8798-E11E-8697-3427-ECB4FCA3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Analisi dell’andamento della stamina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04470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C89F5D-9CB0-422B-A7D3-559B1530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F7E58C-C034-45E2-BDE4-3478058CA127}" type="datetime1">
              <a:rPr lang="it-IT" altLang="it-IT" smtClean="0"/>
              <a:pPr>
                <a:defRPr/>
              </a:pPr>
              <a:t>19/07/2023</a:t>
            </a:fld>
            <a:endParaRPr lang="it-IT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0A74FC-1D7F-4C10-A90E-2E08A477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Pagina </a:t>
            </a:r>
            <a:fld id="{6BC786BB-E3BC-40F6-8A91-0A36B0C67958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D38F845B-D682-BB73-4BB1-E8D3E334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594568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Formulation of an ML-based model for the Assessment of Maximum Sprint Capability in Elite Soccer Players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8E1D69E-A5DD-0870-7284-E474A4C3A3C9}"/>
                  </a:ext>
                </a:extLst>
              </p:cNvPr>
              <p:cNvSpPr txBox="1"/>
              <p:nvPr/>
            </p:nvSpPr>
            <p:spPr>
              <a:xfrm>
                <a:off x="1115616" y="1053818"/>
                <a:ext cx="7342584" cy="2037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150"/>
                  </a:spcBef>
                  <a:spcAft>
                    <a:spcPts val="150"/>
                  </a:spcAft>
                  <a:buFont typeface="Arial" panose="020B0604020202020204" pitchFamily="34" charset="0"/>
                  <a:buChar char="•"/>
                </a:pPr>
                <a:r>
                  <a:rPr lang="it-IT" sz="1600">
                    <a:solidFill>
                      <a:srgbClr val="000000"/>
                    </a:solidFill>
                    <a:cs typeface="Arial" panose="020B0604020202020204" pitchFamily="34" charset="0"/>
                  </a:rPr>
                  <a:t>Allenare il modello più volte nel corso di una partita premette di individuare variazioni nel profilo, tradotto in un andamento decrescente della condizione fisica (</a:t>
                </a:r>
                <a:r>
                  <a:rPr lang="it-IT" sz="1600" b="1" i="1">
                    <a:solidFill>
                      <a:srgbClr val="000000"/>
                    </a:solidFill>
                    <a:cs typeface="Arial" panose="020B0604020202020204" pitchFamily="34" charset="0"/>
                  </a:rPr>
                  <a:t>stamina</a:t>
                </a:r>
                <a:r>
                  <a:rPr lang="it-IT" sz="1600">
                    <a:solidFill>
                      <a:srgbClr val="000000"/>
                    </a:solidFill>
                    <a:cs typeface="Arial" panose="020B0604020202020204" pitchFamily="34" charset="0"/>
                  </a:rPr>
                  <a:t>).</a:t>
                </a:r>
              </a:p>
              <a:p>
                <a:pPr marL="285750" indent="-285750">
                  <a:spcBef>
                    <a:spcPts val="150"/>
                  </a:spcBef>
                  <a:spcAft>
                    <a:spcPts val="150"/>
                  </a:spcAft>
                  <a:buFont typeface="Arial" panose="020B0604020202020204" pitchFamily="34" charset="0"/>
                  <a:buChar char="•"/>
                </a:pPr>
                <a:r>
                  <a:rPr lang="it-IT" sz="1600">
                    <a:solidFill>
                      <a:srgbClr val="000000"/>
                    </a:solidFill>
                    <a:cs typeface="Arial" panose="020B0604020202020204" pitchFamily="34" charset="0"/>
                  </a:rPr>
                  <a:t>In particolare, ci siamo concentrati sull’analizzare l’abbassamento del vertice della parabola ad ogni quarto di partita.</a:t>
                </a:r>
              </a:p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 </m:t>
                      </m:r>
                      <m:f>
                        <m:fPr>
                          <m:ctrlP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it-IT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it-IT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it-IT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it-IT" sz="1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−4  </m:t>
                          </m:r>
                          <m:acc>
                            <m:accPr>
                              <m:chr m:val="̂"/>
                              <m:ctrlPr>
                                <a:rPr lang="it-IT" sz="1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a:rPr lang="it-IT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it-IT" sz="1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4 </m:t>
                          </m:r>
                          <m:acc>
                            <m:accPr>
                              <m:chr m:val="̂"/>
                              <m:ctrlPr>
                                <a:rPr lang="it-IT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it-IT" sz="16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8E1D69E-A5DD-0870-7284-E474A4C3A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053818"/>
                <a:ext cx="7342584" cy="2037481"/>
              </a:xfrm>
              <a:prstGeom prst="rect">
                <a:avLst/>
              </a:prstGeom>
              <a:blipFill>
                <a:blip r:embed="rId2"/>
                <a:stretch>
                  <a:fillRect l="-332" t="-898" r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 descr="Immagine che contiene testo, linea, diagramma, Diagramma">
            <a:extLst>
              <a:ext uri="{FF2B5EF4-FFF2-40B4-BE49-F238E27FC236}">
                <a16:creationId xmlns:a16="http://schemas.microsoft.com/office/drawing/2014/main" id="{8890BFDD-4E58-DD3B-367E-543D736A24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2" r="8934" b="5605"/>
          <a:stretch/>
        </p:blipFill>
        <p:spPr>
          <a:xfrm>
            <a:off x="2375315" y="3042696"/>
            <a:ext cx="4393370" cy="2918517"/>
          </a:xfrm>
          <a:prstGeom prst="rect">
            <a:avLst/>
          </a:prstGeom>
        </p:spPr>
      </p:pic>
      <p:sp>
        <p:nvSpPr>
          <p:cNvPr id="5" name="Titolo 14">
            <a:extLst>
              <a:ext uri="{FF2B5EF4-FFF2-40B4-BE49-F238E27FC236}">
                <a16:creationId xmlns:a16="http://schemas.microsoft.com/office/drawing/2014/main" id="{C66B8798-E11E-8697-3427-ECB4FCA3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Analisi dell’andamento della stamina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731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E12A01-E1D1-459F-9645-8D1CD21D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F7E58C-C034-45E2-BDE4-3478058CA127}" type="datetime1">
              <a:rPr lang="it-IT" altLang="it-IT" smtClean="0"/>
              <a:pPr>
                <a:defRPr/>
              </a:pPr>
              <a:t>19/07/2023</a:t>
            </a:fld>
            <a:endParaRPr lang="it-IT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992191-24CC-43B4-86BA-4C750BFA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Pagina </a:t>
            </a:r>
            <a:fld id="{6BC786BB-E3BC-40F6-8A91-0A36B0C67958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2B0D43BF-D586-07F2-9067-3240AAA9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594568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Formulation of an ML-based model for the Assessment of Maximum Sprint Capability in Elite Soccer Players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laborazione alternativa 2">
                <a:extLst>
                  <a:ext uri="{FF2B5EF4-FFF2-40B4-BE49-F238E27FC236}">
                    <a16:creationId xmlns:a16="http://schemas.microsoft.com/office/drawing/2014/main" id="{6A30ACE4-3CD8-02FA-8BD2-927CEA40F3F4}"/>
                  </a:ext>
                </a:extLst>
              </p:cNvPr>
              <p:cNvSpPr/>
              <p:nvPr/>
            </p:nvSpPr>
            <p:spPr bwMode="auto">
              <a:xfrm>
                <a:off x="417380" y="2205816"/>
                <a:ext cx="1329034" cy="769751"/>
              </a:xfrm>
              <a:prstGeom prst="flowChartAlternateProcess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t-IT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Si </a:t>
                </a:r>
                <a:r>
                  <a:rPr lang="it-IT" sz="1600">
                    <a:solidFill>
                      <a:srgbClr val="000000"/>
                    </a:solidFill>
                    <a:cs typeface="Arial" panose="020B0604020202020204" pitchFamily="34" charset="0"/>
                  </a:rPr>
                  <a:t>definiscono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it-IT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it-IT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GB" sz="1600">
                    <a:solidFill>
                      <a:srgbClr val="000000"/>
                    </a:solidFill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it-IT" sz="1600" b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Elaborazione alternativa 2">
                <a:extLst>
                  <a:ext uri="{FF2B5EF4-FFF2-40B4-BE49-F238E27FC236}">
                    <a16:creationId xmlns:a16="http://schemas.microsoft.com/office/drawing/2014/main" id="{6A30ACE4-3CD8-02FA-8BD2-927CEA40F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380" y="2205816"/>
                <a:ext cx="1329034" cy="769751"/>
              </a:xfrm>
              <a:prstGeom prst="flowChartAlternateProcess">
                <a:avLst/>
              </a:prstGeom>
              <a:blipFill>
                <a:blip r:embed="rId3"/>
                <a:stretch>
                  <a:fillRect t="-6250" r="-3182" b="-14063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aborazione alternativa 4">
                <a:extLst>
                  <a:ext uri="{FF2B5EF4-FFF2-40B4-BE49-F238E27FC236}">
                    <a16:creationId xmlns:a16="http://schemas.microsoft.com/office/drawing/2014/main" id="{FBFB74EB-05E9-FD1C-BD57-155E50917735}"/>
                  </a:ext>
                </a:extLst>
              </p:cNvPr>
              <p:cNvSpPr/>
              <p:nvPr/>
            </p:nvSpPr>
            <p:spPr bwMode="auto">
              <a:xfrm>
                <a:off x="4171066" y="3429020"/>
                <a:ext cx="1202997" cy="389435"/>
              </a:xfrm>
              <a:prstGeom prst="flowChartAlternateProcess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it-IT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0" lang="en-GB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Elaborazione alternativa 4">
                <a:extLst>
                  <a:ext uri="{FF2B5EF4-FFF2-40B4-BE49-F238E27FC236}">
                    <a16:creationId xmlns:a16="http://schemas.microsoft.com/office/drawing/2014/main" id="{FBFB74EB-05E9-FD1C-BD57-155E50917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1066" y="3429020"/>
                <a:ext cx="1202997" cy="389435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aborazione alternativa 7">
                <a:extLst>
                  <a:ext uri="{FF2B5EF4-FFF2-40B4-BE49-F238E27FC236}">
                    <a16:creationId xmlns:a16="http://schemas.microsoft.com/office/drawing/2014/main" id="{CE2AF4AA-0E14-20D6-5E4E-194AC5FCEFE6}"/>
                  </a:ext>
                </a:extLst>
              </p:cNvPr>
              <p:cNvSpPr/>
              <p:nvPr/>
            </p:nvSpPr>
            <p:spPr bwMode="auto">
              <a:xfrm>
                <a:off x="3960361" y="4535449"/>
                <a:ext cx="1624405" cy="389435"/>
              </a:xfrm>
              <a:prstGeom prst="flowChartAlternateProcess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0" lang="it-IT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it-IT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0" lang="it-IT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0" lang="en-GB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Elaborazione alternativa 7">
                <a:extLst>
                  <a:ext uri="{FF2B5EF4-FFF2-40B4-BE49-F238E27FC236}">
                    <a16:creationId xmlns:a16="http://schemas.microsoft.com/office/drawing/2014/main" id="{CE2AF4AA-0E14-20D6-5E4E-194AC5FCE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0361" y="4535449"/>
                <a:ext cx="1624405" cy="389435"/>
              </a:xfrm>
              <a:prstGeom prst="flowChartAlternateProcess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aborazione alternativa 8">
                <a:extLst>
                  <a:ext uri="{FF2B5EF4-FFF2-40B4-BE49-F238E27FC236}">
                    <a16:creationId xmlns:a16="http://schemas.microsoft.com/office/drawing/2014/main" id="{3B56D2E0-DAFF-AF8D-861C-9AC4F266BE6B}"/>
                  </a:ext>
                </a:extLst>
              </p:cNvPr>
              <p:cNvSpPr/>
              <p:nvPr/>
            </p:nvSpPr>
            <p:spPr bwMode="auto">
              <a:xfrm>
                <a:off x="5877000" y="4412342"/>
                <a:ext cx="2798688" cy="635648"/>
              </a:xfrm>
              <a:prstGeom prst="flowChartAlternateProcess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+(</m:t>
                      </m:r>
                      <m:f>
                        <m:fPr>
                          <m:ctrlPr>
                            <a:rPr kumimoji="0" lang="it-IT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it-IT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it-IT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kumimoji="0" lang="it-IT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it-IT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0" lang="it-IT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kumimoji="0" lang="it-IT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it-IT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0" lang="it-IT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0" lang="it-IT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kumimoji="0" lang="en-GB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Elaborazione alternativa 8">
                <a:extLst>
                  <a:ext uri="{FF2B5EF4-FFF2-40B4-BE49-F238E27FC236}">
                    <a16:creationId xmlns:a16="http://schemas.microsoft.com/office/drawing/2014/main" id="{3B56D2E0-DAFF-AF8D-861C-9AC4F266B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7000" y="4412342"/>
                <a:ext cx="2798688" cy="635648"/>
              </a:xfrm>
              <a:prstGeom prst="flowChartAlternateProcess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laborazione alternativa 9">
                <a:extLst>
                  <a:ext uri="{FF2B5EF4-FFF2-40B4-BE49-F238E27FC236}">
                    <a16:creationId xmlns:a16="http://schemas.microsoft.com/office/drawing/2014/main" id="{2FBDE327-739B-36F0-999C-28385BB5A4C0}"/>
                  </a:ext>
                </a:extLst>
              </p:cNvPr>
              <p:cNvSpPr/>
              <p:nvPr/>
            </p:nvSpPr>
            <p:spPr bwMode="auto">
              <a:xfrm>
                <a:off x="2177072" y="2205816"/>
                <a:ext cx="1261596" cy="769751"/>
              </a:xfrm>
              <a:prstGeom prst="flowChartAlternateProcess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≔0</m:t>
                      </m:r>
                    </m:oMath>
                  </m:oMathPara>
                </a14:m>
                <a:endParaRPr kumimoji="0" lang="it-IT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≔0 </m:t>
                      </m:r>
                    </m:oMath>
                  </m:oMathPara>
                </a14:m>
                <a:endParaRPr kumimoji="0" lang="it-IT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kumimoji="0" lang="it-IT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it-IT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0" lang="it-IT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GB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Elaborazione alternativa 9">
                <a:extLst>
                  <a:ext uri="{FF2B5EF4-FFF2-40B4-BE49-F238E27FC236}">
                    <a16:creationId xmlns:a16="http://schemas.microsoft.com/office/drawing/2014/main" id="{2FBDE327-739B-36F0-999C-28385BB5A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7072" y="2205816"/>
                <a:ext cx="1261596" cy="769751"/>
              </a:xfrm>
              <a:prstGeom prst="flowChartAlternateProcess">
                <a:avLst/>
              </a:prstGeom>
              <a:blipFill>
                <a:blip r:embed="rId7"/>
                <a:stretch>
                  <a:fillRect b="-2344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aborazione alternativa 10">
                <a:extLst>
                  <a:ext uri="{FF2B5EF4-FFF2-40B4-BE49-F238E27FC236}">
                    <a16:creationId xmlns:a16="http://schemas.microsoft.com/office/drawing/2014/main" id="{B137D43F-5C7D-0159-29D7-F541BCF6C0D4}"/>
                  </a:ext>
                </a:extLst>
              </p:cNvPr>
              <p:cNvSpPr/>
              <p:nvPr/>
            </p:nvSpPr>
            <p:spPr bwMode="auto">
              <a:xfrm>
                <a:off x="6106463" y="2309082"/>
                <a:ext cx="2494397" cy="563217"/>
              </a:xfrm>
              <a:prstGeom prst="flowChartAlternateProcess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it-IT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it-IT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≔</m:t>
                      </m:r>
                      <m:acc>
                        <m:accPr>
                          <m:chr m:val="̂"/>
                          <m:ctrlPr>
                            <a:rPr kumimoji="0" lang="it-IT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it-IT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it-IT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it-IT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+</m:t>
                      </m:r>
                      <m:acc>
                        <m:accPr>
                          <m:chr m:val="̂"/>
                          <m:ctrlPr>
                            <a:rPr kumimoji="0" lang="it-IT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it-IT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it-IT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it-IT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0" lang="it-IT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it-IT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it-IT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it-IT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kumimoji="0" lang="it-IT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0" lang="it-IT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it-IT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kumimoji="0" lang="it-IT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GB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Elaborazione alternativa 10">
                <a:extLst>
                  <a:ext uri="{FF2B5EF4-FFF2-40B4-BE49-F238E27FC236}">
                    <a16:creationId xmlns:a16="http://schemas.microsoft.com/office/drawing/2014/main" id="{B137D43F-5C7D-0159-29D7-F541BCF6C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06463" y="2309082"/>
                <a:ext cx="2494397" cy="563217"/>
              </a:xfrm>
              <a:prstGeom prst="flowChartAlternateProcess">
                <a:avLst/>
              </a:prstGeom>
              <a:blipFill>
                <a:blip r:embed="rId8"/>
                <a:stretch>
                  <a:fillRect r="-3650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aborazione alternativa 12">
            <a:extLst>
              <a:ext uri="{FF2B5EF4-FFF2-40B4-BE49-F238E27FC236}">
                <a16:creationId xmlns:a16="http://schemas.microsoft.com/office/drawing/2014/main" id="{47B71636-B8A9-D6F7-A584-3C285C6A62E9}"/>
              </a:ext>
            </a:extLst>
          </p:cNvPr>
          <p:cNvSpPr/>
          <p:nvPr/>
        </p:nvSpPr>
        <p:spPr bwMode="auto">
          <a:xfrm>
            <a:off x="4372084" y="1083276"/>
            <a:ext cx="800958" cy="504825"/>
          </a:xfrm>
          <a:prstGeom prst="flowChartAlternate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Stop</a:t>
            </a:r>
            <a:endParaRPr kumimoji="0" lang="en-GB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ecisione 13">
                <a:extLst>
                  <a:ext uri="{FF2B5EF4-FFF2-40B4-BE49-F238E27FC236}">
                    <a16:creationId xmlns:a16="http://schemas.microsoft.com/office/drawing/2014/main" id="{462005D8-BC44-7EE8-2046-5152CAC756EE}"/>
                  </a:ext>
                </a:extLst>
              </p:cNvPr>
              <p:cNvSpPr/>
              <p:nvPr/>
            </p:nvSpPr>
            <p:spPr bwMode="auto">
              <a:xfrm>
                <a:off x="3990513" y="2210375"/>
                <a:ext cx="1564104" cy="769750"/>
              </a:xfrm>
              <a:prstGeom prst="flowChartDecision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it-IT" sz="16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0" lang="it-IT" sz="16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kumimoji="0" lang="it-IT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it-IT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kumimoji="0" lang="en-GB" sz="16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cs typeface="Arial" panose="020B0604020202020204" pitchFamily="34" charset="0"/>
                  </a:rPr>
                  <a:t> </a:t>
                </a:r>
                <a:r>
                  <a:rPr kumimoji="0" lang="en-GB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4" name="Decisione 13">
                <a:extLst>
                  <a:ext uri="{FF2B5EF4-FFF2-40B4-BE49-F238E27FC236}">
                    <a16:creationId xmlns:a16="http://schemas.microsoft.com/office/drawing/2014/main" id="{462005D8-BC44-7EE8-2046-5152CAC75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0513" y="2210375"/>
                <a:ext cx="1564104" cy="769750"/>
              </a:xfrm>
              <a:prstGeom prst="flowChartDecision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90A4DF1-FCDB-D02F-4D8E-1A7BEB4C4D22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 bwMode="auto">
          <a:xfrm>
            <a:off x="1746414" y="2590692"/>
            <a:ext cx="430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2B31129-0212-2A09-08A1-B573D989F083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>
            <a:off x="3438668" y="2590690"/>
            <a:ext cx="551845" cy="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C8BC303A-67AC-C489-7BB9-6C1B15A767CB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>
            <a:off x="5554617" y="2590690"/>
            <a:ext cx="5518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4DC09E08-6812-F118-09A1-BC7EA8A7D1B5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>
            <a:off x="7353662" y="2872299"/>
            <a:ext cx="0" cy="154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7D81527-7316-00A3-6A45-133AE10F830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4772563" y="1588101"/>
            <a:ext cx="0" cy="61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9C874E3-2D40-DE17-3760-8AEC54108E80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 bwMode="auto">
          <a:xfrm flipH="1">
            <a:off x="5584766" y="4730166"/>
            <a:ext cx="2922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1B85CA76-122B-1BCE-3153-AE3EDD44503F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 bwMode="auto">
          <a:xfrm flipV="1">
            <a:off x="4772564" y="3818455"/>
            <a:ext cx="1" cy="71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2D740B77-B41B-A669-86AC-10C02A1BFE21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 flipV="1">
            <a:off x="4772563" y="2980125"/>
            <a:ext cx="2" cy="44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D961F119-A02D-7629-DF45-EECDEA090F71}"/>
              </a:ext>
            </a:extLst>
          </p:cNvPr>
          <p:cNvSpPr txBox="1"/>
          <p:nvPr/>
        </p:nvSpPr>
        <p:spPr>
          <a:xfrm>
            <a:off x="5635615" y="2315943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000000"/>
                </a:solidFill>
              </a:rPr>
              <a:t>No</a:t>
            </a:r>
            <a:endParaRPr lang="en-GB" sz="1200" b="1">
              <a:solidFill>
                <a:srgbClr val="000000"/>
              </a:solidFill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C1E12BD-90FA-2F9B-2D35-F8F796D9E929}"/>
              </a:ext>
            </a:extLst>
          </p:cNvPr>
          <p:cNvSpPr txBox="1"/>
          <p:nvPr/>
        </p:nvSpPr>
        <p:spPr>
          <a:xfrm>
            <a:off x="4748618" y="1811545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000000"/>
                </a:solidFill>
              </a:rPr>
              <a:t>Sì</a:t>
            </a:r>
            <a:endParaRPr lang="en-GB" sz="1200" b="1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184A6E14-41F9-42B4-39AB-A2BE7F8BFBCB}"/>
                  </a:ext>
                </a:extLst>
              </p:cNvPr>
              <p:cNvSpPr txBox="1"/>
              <p:nvPr/>
            </p:nvSpPr>
            <p:spPr>
              <a:xfrm>
                <a:off x="425310" y="3493484"/>
                <a:ext cx="2947417" cy="2075376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it-IT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it-IT" sz="1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acc>
                  </m:oMath>
                </a14:m>
                <a:r>
                  <a:rPr lang="en-GB" sz="1600">
                    <a:solidFill>
                      <a:srgbClr val="000000"/>
                    </a:solidFill>
                    <a:cs typeface="Arial" panose="020B0604020202020204" pitchFamily="34" charset="0"/>
                  </a:rPr>
                  <a:t> è la </a:t>
                </a:r>
                <a:r>
                  <a:rPr lang="en-GB" sz="160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distanza</a:t>
                </a:r>
                <a:r>
                  <a:rPr lang="en-GB" sz="1600">
                    <a:solidFill>
                      <a:srgbClr val="000000"/>
                    </a:solidFill>
                    <a:cs typeface="Arial" panose="020B0604020202020204" pitchFamily="34" charset="0"/>
                  </a:rPr>
                  <a:t> target </a:t>
                </a:r>
                <a:r>
                  <a:rPr lang="en-GB" sz="160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su</a:t>
                </a:r>
                <a:r>
                  <a:rPr lang="en-GB" sz="1600">
                    <a:solidFill>
                      <a:srgbClr val="000000"/>
                    </a:solidFill>
                    <a:cs typeface="Arial" panose="020B0604020202020204" pitchFamily="34" charset="0"/>
                  </a:rPr>
                  <a:t> cui </a:t>
                </a:r>
                <a:r>
                  <a:rPr lang="en-GB" sz="160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simuliamo</a:t>
                </a:r>
                <a:r>
                  <a:rPr lang="en-GB" sz="1600">
                    <a:solidFill>
                      <a:srgbClr val="000000"/>
                    </a:solidFill>
                    <a:cs typeface="Arial" panose="020B0604020202020204" pitchFamily="34" charset="0"/>
                  </a:rPr>
                  <a:t> lo sprint;</a:t>
                </a:r>
              </a:p>
              <a:p>
                <a:endParaRPr lang="en-GB" sz="16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GB" sz="1600">
                    <a:solidFill>
                      <a:srgbClr val="000000"/>
                    </a:solidFill>
                    <a:cs typeface="Arial" panose="020B0604020202020204" pitchFamily="34" charset="0"/>
                  </a:rPr>
                  <a:t> è la velocità iniziale;</a:t>
                </a:r>
              </a:p>
              <a:p>
                <a:endParaRPr lang="en-GB" sz="16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it-IT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𝚫</m:t>
                    </m:r>
                    <m:r>
                      <a:rPr kumimoji="0" lang="it-IT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GB" sz="1600">
                    <a:solidFill>
                      <a:srgbClr val="000000"/>
                    </a:solidFill>
                    <a:cs typeface="Arial" panose="020B0604020202020204" pitchFamily="34" charset="0"/>
                  </a:rPr>
                  <a:t> è la </a:t>
                </a:r>
                <a:r>
                  <a:rPr lang="en-GB" sz="160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frequenza</a:t>
                </a:r>
                <a:r>
                  <a:rPr lang="en-GB" sz="1600">
                    <a:solidFill>
                      <a:srgbClr val="000000"/>
                    </a:solidFill>
                    <a:cs typeface="Arial" panose="020B0604020202020204" pitchFamily="34" charset="0"/>
                  </a:rPr>
                  <a:t> di </a:t>
                </a:r>
                <a:r>
                  <a:rPr lang="en-GB" sz="160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campionamento</a:t>
                </a:r>
                <a:r>
                  <a:rPr lang="en-GB" sz="160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GB" sz="1600">
                    <a:solidFill>
                      <a:srgbClr val="000000"/>
                    </a:solidFill>
                    <a:cs typeface="Arial" panose="020B0604020202020204" pitchFamily="34" charset="0"/>
                  </a:rPr>
                  <a:t>   (</a:t>
                </a:r>
                <a:r>
                  <a:rPr lang="en-GB" sz="160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fissata</a:t>
                </a:r>
                <a:r>
                  <a:rPr lang="en-GB" sz="1600">
                    <a:solidFill>
                      <a:srgbClr val="000000"/>
                    </a:solidFill>
                    <a:cs typeface="Arial" panose="020B0604020202020204" pitchFamily="34" charset="0"/>
                  </a:rPr>
                  <a:t> a 0,1 secondi).</a:t>
                </a:r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184A6E14-41F9-42B4-39AB-A2BE7F8BF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0" y="3493484"/>
                <a:ext cx="2947417" cy="20753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D0D0253B-205C-81FF-3D3B-920068957DAE}"/>
              </a:ext>
            </a:extLst>
          </p:cNvPr>
          <p:cNvSpPr/>
          <p:nvPr/>
        </p:nvSpPr>
        <p:spPr bwMode="auto">
          <a:xfrm>
            <a:off x="484818" y="3753854"/>
            <a:ext cx="3111879" cy="1554637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6971945A-81B4-BEFE-5BB3-E04A58EA86DB}"/>
              </a:ext>
            </a:extLst>
          </p:cNvPr>
          <p:cNvSpPr/>
          <p:nvPr/>
        </p:nvSpPr>
        <p:spPr bwMode="auto">
          <a:xfrm>
            <a:off x="6169234" y="1077406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CDEB74F5-5BD6-6C69-3A63-E9E8A60A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Simulazione degli sprint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21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1DABEB-08B6-4D78-9244-C5D9F65E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F7E58C-C034-45E2-BDE4-3478058CA127}" type="datetime1">
              <a:rPr lang="it-IT" altLang="it-IT" smtClean="0"/>
              <a:pPr>
                <a:defRPr/>
              </a:pPr>
              <a:t>19/07/2023</a:t>
            </a:fld>
            <a:endParaRPr lang="it-IT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E45FB7-0873-45E9-8943-A4CF0749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Pagina </a:t>
            </a:r>
            <a:fld id="{6BC786BB-E3BC-40F6-8A91-0A36B0C67958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79CCB505-9852-E643-359A-63C2AF3E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594568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Formulation of an ML-based model for the Assessment of Maximum Sprint Capability in Elite Soccer Players</a:t>
            </a:r>
          </a:p>
        </p:txBody>
      </p:sp>
      <p:sp>
        <p:nvSpPr>
          <p:cNvPr id="11" name="Titolo 10">
            <a:extLst>
              <a:ext uri="{FF2B5EF4-FFF2-40B4-BE49-F238E27FC236}">
                <a16:creationId xmlns:a16="http://schemas.microsoft.com/office/drawing/2014/main" id="{CA0E457A-C33F-9757-ECCC-85492073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Clustering</a:t>
            </a:r>
            <a:endParaRPr lang="en-GB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B053273-8266-F3E6-9CB9-D88642388CB6}"/>
              </a:ext>
            </a:extLst>
          </p:cNvPr>
          <p:cNvSpPr txBox="1"/>
          <p:nvPr/>
        </p:nvSpPr>
        <p:spPr>
          <a:xfrm>
            <a:off x="1219200" y="1102184"/>
            <a:ext cx="7239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solidFill>
                  <a:srgbClr val="000000"/>
                </a:solidFill>
              </a:rPr>
              <a:t>I tempi ottenuti grazie all’algoritmo della sezione precedente fungono da </a:t>
            </a:r>
            <a:r>
              <a:rPr lang="it-IT" sz="1600" b="1">
                <a:solidFill>
                  <a:srgbClr val="000000"/>
                </a:solidFill>
              </a:rPr>
              <a:t>features</a:t>
            </a:r>
            <a:r>
              <a:rPr lang="it-IT" sz="1600">
                <a:solidFill>
                  <a:srgbClr val="000000"/>
                </a:solidFill>
              </a:rPr>
              <a:t> di ogni giocatore (</a:t>
            </a:r>
            <a:r>
              <a:rPr lang="it-IT" sz="1600" b="1">
                <a:solidFill>
                  <a:srgbClr val="000000"/>
                </a:solidFill>
              </a:rPr>
              <a:t>entità</a:t>
            </a:r>
            <a:r>
              <a:rPr lang="it-IT" sz="1600">
                <a:solidFill>
                  <a:srgbClr val="000000"/>
                </a:solidFill>
              </a:rPr>
              <a:t>).</a:t>
            </a:r>
          </a:p>
          <a:p>
            <a:endParaRPr lang="it-IT" sz="1600">
              <a:solidFill>
                <a:srgbClr val="000000"/>
              </a:solidFill>
            </a:endParaRPr>
          </a:p>
          <a:p>
            <a:r>
              <a:rPr lang="it-IT" sz="1600">
                <a:solidFill>
                  <a:srgbClr val="000000"/>
                </a:solidFill>
              </a:rPr>
              <a:t>Applichiamo quindi una tecnica di </a:t>
            </a:r>
            <a:r>
              <a:rPr lang="it-IT" sz="1600" b="1">
                <a:solidFill>
                  <a:srgbClr val="000000"/>
                </a:solidFill>
              </a:rPr>
              <a:t>clustering </a:t>
            </a:r>
            <a:r>
              <a:rPr lang="it-IT" sz="1600">
                <a:solidFill>
                  <a:srgbClr val="000000"/>
                </a:solidFill>
              </a:rPr>
              <a:t>(</a:t>
            </a:r>
            <a:r>
              <a:rPr lang="it-IT" sz="1600" b="1" i="1">
                <a:solidFill>
                  <a:srgbClr val="000000"/>
                </a:solidFill>
              </a:rPr>
              <a:t>unsupervised learning </a:t>
            </a:r>
            <a:r>
              <a:rPr lang="it-IT" sz="1600" b="1" i="1" err="1">
                <a:solidFill>
                  <a:srgbClr val="000000"/>
                </a:solidFill>
              </a:rPr>
              <a:t>approach</a:t>
            </a:r>
            <a:r>
              <a:rPr lang="it-IT" sz="1600">
                <a:solidFill>
                  <a:srgbClr val="000000"/>
                </a:solidFill>
              </a:rPr>
              <a:t>)</a:t>
            </a:r>
            <a:r>
              <a:rPr lang="it-IT" sz="1600" i="1">
                <a:solidFill>
                  <a:srgbClr val="000000"/>
                </a:solidFill>
              </a:rPr>
              <a:t> </a:t>
            </a:r>
            <a:r>
              <a:rPr lang="it-IT" sz="1600">
                <a:solidFill>
                  <a:srgbClr val="000000"/>
                </a:solidFill>
              </a:rPr>
              <a:t>per identificare:</a:t>
            </a:r>
          </a:p>
          <a:p>
            <a:endParaRPr lang="it-IT" sz="160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it-IT" sz="1600">
                <a:solidFill>
                  <a:srgbClr val="000000"/>
                </a:solidFill>
              </a:rPr>
              <a:t>Giocatori lenti e giocatori veloci sulle brevi distanze;</a:t>
            </a:r>
          </a:p>
          <a:p>
            <a:pPr marL="228600" indent="-228600">
              <a:buAutoNum type="arabicPeriod"/>
            </a:pPr>
            <a:r>
              <a:rPr lang="it-IT" sz="1600">
                <a:solidFill>
                  <a:srgbClr val="000000"/>
                </a:solidFill>
              </a:rPr>
              <a:t>Giocatori lenti e giocatori veloci sulle lunghe distanze;</a:t>
            </a:r>
          </a:p>
          <a:p>
            <a:pPr marL="228600" indent="-228600">
              <a:buAutoNum type="arabicPeriod"/>
            </a:pPr>
            <a:r>
              <a:rPr lang="it-IT" sz="1600">
                <a:solidFill>
                  <a:srgbClr val="000000"/>
                </a:solidFill>
              </a:rPr>
              <a:t>Giocatori con simili capacità atletiche e accelerative.</a:t>
            </a:r>
          </a:p>
          <a:p>
            <a:endParaRPr lang="it-IT" sz="1600">
              <a:solidFill>
                <a:srgbClr val="000000"/>
              </a:solidFill>
            </a:endParaRPr>
          </a:p>
          <a:p>
            <a:r>
              <a:rPr lang="en-GB" sz="1600" err="1">
                <a:solidFill>
                  <a:srgbClr val="000000"/>
                </a:solidFill>
              </a:rPr>
              <a:t>Abbiamo</a:t>
            </a:r>
            <a:r>
              <a:rPr lang="en-GB" sz="1600">
                <a:solidFill>
                  <a:srgbClr val="000000"/>
                </a:solidFill>
              </a:rPr>
              <a:t> </a:t>
            </a:r>
            <a:r>
              <a:rPr lang="en-GB" sz="1600" err="1">
                <a:solidFill>
                  <a:srgbClr val="000000"/>
                </a:solidFill>
              </a:rPr>
              <a:t>considerato</a:t>
            </a:r>
            <a:r>
              <a:rPr lang="en-GB" sz="1600">
                <a:solidFill>
                  <a:srgbClr val="000000"/>
                </a:solidFill>
              </a:rPr>
              <a:t> 4 </a:t>
            </a:r>
            <a:r>
              <a:rPr lang="en-GB" sz="1600" err="1">
                <a:solidFill>
                  <a:srgbClr val="000000"/>
                </a:solidFill>
              </a:rPr>
              <a:t>algoritmi</a:t>
            </a:r>
            <a:r>
              <a:rPr lang="en-GB" sz="1600">
                <a:solidFill>
                  <a:srgbClr val="000000"/>
                </a:solidFill>
              </a:rPr>
              <a:t> di clustering, 2 per </a:t>
            </a:r>
            <a:r>
              <a:rPr lang="en-GB" sz="1600" err="1">
                <a:solidFill>
                  <a:srgbClr val="000000"/>
                </a:solidFill>
              </a:rPr>
              <a:t>classe</a:t>
            </a:r>
            <a:r>
              <a:rPr lang="en-GB" sz="1600">
                <a:solidFill>
                  <a:srgbClr val="000000"/>
                </a:solidFill>
              </a:rPr>
              <a:t>:</a:t>
            </a:r>
          </a:p>
        </p:txBody>
      </p:sp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24142A3D-A5E8-9251-772E-CB71E4209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20746"/>
              </p:ext>
            </p:extLst>
          </p:nvPr>
        </p:nvGraphicFramePr>
        <p:xfrm>
          <a:off x="2241357" y="4090736"/>
          <a:ext cx="4908886" cy="157273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454443">
                  <a:extLst>
                    <a:ext uri="{9D8B030D-6E8A-4147-A177-3AD203B41FA5}">
                      <a16:colId xmlns:a16="http://schemas.microsoft.com/office/drawing/2014/main" val="3153567032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4123718785"/>
                    </a:ext>
                  </a:extLst>
                </a:gridCol>
              </a:tblGrid>
              <a:tr h="441575"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Metodi Partizionali</a:t>
                      </a:r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Metodi Gerarchici</a:t>
                      </a:r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33083"/>
                  </a:ext>
                </a:extLst>
              </a:tr>
              <a:tr h="689583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rgbClr val="000000"/>
                          </a:solidFill>
                        </a:rPr>
                        <a:t>K-Means Algorithm</a:t>
                      </a:r>
                      <a:endParaRPr lang="en-GB" sz="16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rgbClr val="000000"/>
                          </a:solidFill>
                        </a:rPr>
                        <a:t>Agglomerative Algorithm</a:t>
                      </a:r>
                      <a:endParaRPr lang="en-GB" sz="16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670537"/>
                  </a:ext>
                </a:extLst>
              </a:tr>
              <a:tr h="441575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rgbClr val="000000"/>
                          </a:solidFill>
                        </a:rPr>
                        <a:t>K-Medoids Algorithm</a:t>
                      </a:r>
                      <a:endParaRPr lang="en-GB" sz="16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rgbClr val="000000"/>
                          </a:solidFill>
                        </a:rPr>
                        <a:t>BIRCH Algorithm</a:t>
                      </a:r>
                      <a:endParaRPr lang="en-GB" sz="16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23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167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A33AF9-6F70-4F3C-E186-CA907DCE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F7E58C-C034-45E2-BDE4-3478058CA127}" type="datetime1">
              <a:rPr lang="it-IT" altLang="it-IT" smtClean="0"/>
              <a:pPr>
                <a:defRPr/>
              </a:pPr>
              <a:t>19/07/2023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2C481B-EF6E-C806-0EF5-117FE79C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Formulation of an ML-based model for the Assessment of Maximum Sprint Capability in Elite Soccer Players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A8B12F-878E-F230-CAD4-DD4C0A9F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Pagina </a:t>
            </a:r>
            <a:fld id="{6BC786BB-E3BC-40F6-8A91-0A36B0C67958}" type="slidenum">
              <a:rPr lang="it-IT" altLang="it-IT" smtClean="0"/>
              <a:pPr>
                <a:defRPr/>
              </a:pPr>
              <a:t>17</a:t>
            </a:fld>
            <a:endParaRPr lang="it-IT" alt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03443CF-9AE9-AA15-36E4-87A5F20F798E}"/>
                  </a:ext>
                </a:extLst>
              </p:cNvPr>
              <p:cNvSpPr txBox="1"/>
              <p:nvPr/>
            </p:nvSpPr>
            <p:spPr>
              <a:xfrm>
                <a:off x="1116013" y="1051904"/>
                <a:ext cx="7342186" cy="2891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:r>
                  <a:rPr lang="it-IT" sz="1600">
                    <a:solidFill>
                      <a:srgbClr val="000000"/>
                    </a:solidFill>
                    <a:cs typeface="Arial" panose="020B0604020202020204" pitchFamily="34" charset="0"/>
                  </a:rPr>
                  <a:t>Gli indici di performance calcolati sono i seguenti:</a:t>
                </a:r>
              </a:p>
              <a:p>
                <a:pPr indent="-228600">
                  <a:spcBef>
                    <a:spcPts val="150"/>
                  </a:spcBef>
                  <a:spcAft>
                    <a:spcPts val="150"/>
                  </a:spcAft>
                  <a:buAutoNum type="arabicPeriod"/>
                </a:pPr>
                <a:r>
                  <a:rPr lang="it-IT" sz="1600" b="1" i="1">
                    <a:solidFill>
                      <a:srgbClr val="000000"/>
                    </a:solidFill>
                    <a:cs typeface="Arial" panose="020B0604020202020204" pitchFamily="34" charset="0"/>
                  </a:rPr>
                  <a:t>Silhouette</a:t>
                </a:r>
                <a:r>
                  <a:rPr lang="it-IT" sz="1600">
                    <a:solidFill>
                      <a:srgbClr val="000000"/>
                    </a:solidFill>
                    <a:cs typeface="Arial" panose="020B0604020202020204" pitchFamily="34" charset="0"/>
                  </a:rPr>
                  <a:t>, misura sia della coesione all’interno di ogni cluster che della separazione tra clusters differenti; </a:t>
                </a:r>
              </a:p>
              <a:p>
                <a:pPr indent="-228600">
                  <a:spcBef>
                    <a:spcPts val="150"/>
                  </a:spcBef>
                  <a:spcAft>
                    <a:spcPts val="150"/>
                  </a:spcAft>
                  <a:buAutoNum type="arabicPeriod"/>
                </a:pPr>
                <a:r>
                  <a:rPr lang="it-IT" sz="1600" b="1" i="1">
                    <a:solidFill>
                      <a:srgbClr val="000000"/>
                    </a:solidFill>
                    <a:cs typeface="Arial" panose="020B0604020202020204" pitchFamily="34" charset="0"/>
                  </a:rPr>
                  <a:t>Davies-</a:t>
                </a:r>
                <a:r>
                  <a:rPr lang="it-IT" sz="1600" b="1" i="1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Bouldin</a:t>
                </a:r>
                <a:r>
                  <a:rPr lang="it-IT" sz="1600">
                    <a:solidFill>
                      <a:srgbClr val="000000"/>
                    </a:solidFill>
                    <a:cs typeface="Arial" panose="020B0604020202020204" pitchFamily="34" charset="0"/>
                  </a:rPr>
                  <a:t>, valuta la qualità di un clustering analizzando la bontà delle suddivisioni;</a:t>
                </a:r>
              </a:p>
              <a:p>
                <a:pPr indent="-228600">
                  <a:spcBef>
                    <a:spcPts val="150"/>
                  </a:spcBef>
                  <a:spcAft>
                    <a:spcPts val="150"/>
                  </a:spcAft>
                  <a:buAutoNum type="arabicPeriod"/>
                </a:pPr>
                <a:r>
                  <a:rPr lang="it-IT" sz="1600" b="1" i="1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Calinski-Harabasz</a:t>
                </a:r>
                <a:r>
                  <a:rPr lang="it-IT" sz="1600">
                    <a:solidFill>
                      <a:srgbClr val="000000"/>
                    </a:solidFill>
                    <a:cs typeface="Arial" panose="020B0604020202020204" pitchFamily="34" charset="0"/>
                  </a:rPr>
                  <a:t>, noto anche come </a:t>
                </a:r>
                <a:r>
                  <a:rPr lang="it-IT" sz="1600" i="1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Variance</a:t>
                </a:r>
                <a:r>
                  <a:rPr lang="it-IT" sz="1600" i="1">
                    <a:solidFill>
                      <a:srgbClr val="000000"/>
                    </a:solidFill>
                    <a:cs typeface="Arial" panose="020B0604020202020204" pitchFamily="34" charset="0"/>
                  </a:rPr>
                  <a:t> Ratio Criterion</a:t>
                </a:r>
                <a:r>
                  <a:rPr lang="it-IT" sz="1600">
                    <a:solidFill>
                      <a:srgbClr val="000000"/>
                    </a:solidFill>
                    <a:cs typeface="Arial" panose="020B0604020202020204" pitchFamily="34" charset="0"/>
                  </a:rPr>
                  <a:t>, è definito dal rapporto tra la somma delle dispersioni inter-clusters e di quella intra-cluster. </a:t>
                </a:r>
              </a:p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:endParaRPr lang="it-IT" sz="16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:r>
                  <a:rPr lang="it-IT" sz="1600">
                    <a:solidFill>
                      <a:srgbClr val="000000"/>
                    </a:solidFill>
                    <a:cs typeface="Arial" panose="020B0604020202020204" pitchFamily="34" charset="0"/>
                  </a:rPr>
                  <a:t>Da questi abbiamo ottenuto l’indice personalizzato </a:t>
                </a:r>
                <a:r>
                  <a:rPr lang="it-IT" sz="1600" b="1" i="1">
                    <a:solidFill>
                      <a:srgbClr val="000000"/>
                    </a:solidFill>
                    <a:cs typeface="Arial" panose="020B0604020202020204" pitchFamily="34" charset="0"/>
                  </a:rPr>
                  <a:t>TS</a:t>
                </a:r>
                <a:r>
                  <a:rPr lang="it-IT" sz="1600">
                    <a:solidFill>
                      <a:srgbClr val="000000"/>
                    </a:solidFill>
                    <a:cs typeface="Arial" panose="020B0604020202020204" pitchFamily="34" charset="0"/>
                  </a:rPr>
                  <a:t>:</a:t>
                </a:r>
              </a:p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bar>
                      <m:r>
                        <a:rPr lang="it-IT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bar>
                      <m:r>
                        <a:rPr lang="it-IT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it-IT" sz="1600" b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03443CF-9AE9-AA15-36E4-87A5F20F7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013" y="1051904"/>
                <a:ext cx="7342186" cy="2891369"/>
              </a:xfrm>
              <a:prstGeom prst="rect">
                <a:avLst/>
              </a:prstGeom>
              <a:blipFill>
                <a:blip r:embed="rId2"/>
                <a:stretch>
                  <a:fillRect l="-415" t="-633" r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C84DD83E-4A48-830F-6B51-CECB1419F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196683"/>
              </p:ext>
            </p:extLst>
          </p:nvPr>
        </p:nvGraphicFramePr>
        <p:xfrm>
          <a:off x="1475708" y="4053664"/>
          <a:ext cx="6192584" cy="175243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13039">
                  <a:extLst>
                    <a:ext uri="{9D8B030D-6E8A-4147-A177-3AD203B41FA5}">
                      <a16:colId xmlns:a16="http://schemas.microsoft.com/office/drawing/2014/main" val="1475463790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3405095718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164996687"/>
                    </a:ext>
                  </a:extLst>
                </a:gridCol>
                <a:gridCol w="1068705">
                  <a:extLst>
                    <a:ext uri="{9D8B030D-6E8A-4147-A177-3AD203B41FA5}">
                      <a16:colId xmlns:a16="http://schemas.microsoft.com/office/drawing/2014/main" val="135514402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3399478941"/>
                    </a:ext>
                  </a:extLst>
                </a:gridCol>
              </a:tblGrid>
              <a:tr h="272636">
                <a:tc>
                  <a:txBody>
                    <a:bodyPr/>
                    <a:lstStyle/>
                    <a:p>
                      <a:endParaRPr lang="en-GB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S</a:t>
                      </a:r>
                      <a:endParaRPr lang="en-GB" sz="1400" i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DB</a:t>
                      </a:r>
                      <a:endParaRPr lang="en-GB" sz="1400" i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CH</a:t>
                      </a:r>
                      <a:endParaRPr lang="en-GB" sz="1400" i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TS</a:t>
                      </a:r>
                      <a:endParaRPr lang="en-GB" sz="1400" i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932298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it-IT" sz="1400"/>
                        <a:t>K-Means Algorithm</a:t>
                      </a:r>
                      <a:endParaRPr lang="en-GB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0.529962</a:t>
                      </a:r>
                      <a:endParaRPr lang="en-GB" sz="14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0.626428</a:t>
                      </a:r>
                      <a:endParaRPr lang="en-GB" sz="14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82.404552</a:t>
                      </a:r>
                      <a:endParaRPr lang="en-GB" sz="14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0.331356</a:t>
                      </a:r>
                      <a:endParaRPr lang="en-GB" sz="14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1880618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it-IT" sz="1400"/>
                        <a:t>K-Medoids </a:t>
                      </a:r>
                      <a:r>
                        <a:rPr lang="it-IT" sz="1400" err="1"/>
                        <a:t>Algorithm</a:t>
                      </a:r>
                      <a:endParaRPr lang="en-GB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0.529962</a:t>
                      </a:r>
                      <a:endParaRPr lang="en-GB" sz="14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0.626428</a:t>
                      </a:r>
                      <a:endParaRPr lang="en-GB" sz="14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82.404552</a:t>
                      </a:r>
                      <a:endParaRPr lang="en-GB" sz="14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0.331356</a:t>
                      </a:r>
                      <a:endParaRPr lang="en-GB" sz="14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57291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it-IT" sz="1400"/>
                        <a:t>Agglomerative Algorithm</a:t>
                      </a:r>
                      <a:endParaRPr lang="en-GB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0.533124</a:t>
                      </a:r>
                      <a:endParaRPr lang="en-GB" sz="14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0.622544</a:t>
                      </a:r>
                      <a:endParaRPr lang="en-GB" sz="14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81.621128</a:t>
                      </a:r>
                      <a:endParaRPr lang="en-GB" sz="14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0.332231</a:t>
                      </a:r>
                      <a:endParaRPr lang="en-GB" sz="14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664879"/>
                  </a:ext>
                </a:extLst>
              </a:tr>
              <a:tr h="272636">
                <a:tc>
                  <a:txBody>
                    <a:bodyPr/>
                    <a:lstStyle/>
                    <a:p>
                      <a:r>
                        <a:rPr lang="it-IT" sz="1400"/>
                        <a:t>BIRCH Algorithm</a:t>
                      </a:r>
                      <a:endParaRPr lang="en-GB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0.533124</a:t>
                      </a:r>
                      <a:endParaRPr lang="en-GB" sz="14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0.622544</a:t>
                      </a:r>
                      <a:endParaRPr lang="en-GB" sz="14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81.621128</a:t>
                      </a:r>
                      <a:endParaRPr lang="en-GB" sz="14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0.332231</a:t>
                      </a:r>
                      <a:endParaRPr lang="en-GB" sz="14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930459"/>
                  </a:ext>
                </a:extLst>
              </a:tr>
            </a:tbl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8463FB08-7B95-6CDB-4F87-A007190B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Clustering: la scelta del metodo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648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EA203-D3F2-6796-E35A-E9EE1DED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Clustering: distanze brevi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249736-097C-1259-D427-A7B00B61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F7E58C-C034-45E2-BDE4-3478058CA127}" type="datetime1">
              <a:rPr lang="it-IT" altLang="it-IT" smtClean="0"/>
              <a:pPr>
                <a:defRPr/>
              </a:pPr>
              <a:t>19/07/2023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A2402E-FF76-03AA-A422-9C844E47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Formulation of an ML-based model for the Assessment of Maximum Sprint Capability in Elite Soccer Players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A8E620-4EF8-A963-15D2-FE0D2016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Pagina </a:t>
            </a:r>
            <a:fld id="{6BC786BB-E3BC-40F6-8A91-0A36B0C67958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  <p:pic>
        <p:nvPicPr>
          <p:cNvPr id="10" name="Immagine 9" descr="Immagine che contiene testo, diagramma, linea, schermata">
            <a:extLst>
              <a:ext uri="{FF2B5EF4-FFF2-40B4-BE49-F238E27FC236}">
                <a16:creationId xmlns:a16="http://schemas.microsoft.com/office/drawing/2014/main" id="{FE9F5F7F-1AE1-5B2F-366D-9508611F9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767" y="1383989"/>
            <a:ext cx="5991433" cy="4090019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C6507316-48A6-712F-97E6-17E30BDD0D83}"/>
              </a:ext>
            </a:extLst>
          </p:cNvPr>
          <p:cNvSpPr/>
          <p:nvPr/>
        </p:nvSpPr>
        <p:spPr bwMode="auto">
          <a:xfrm>
            <a:off x="1031704" y="3347858"/>
            <a:ext cx="751261" cy="251683"/>
          </a:xfrm>
          <a:prstGeom prst="roundRect">
            <a:avLst/>
          </a:prstGeom>
          <a:solidFill>
            <a:srgbClr val="E98017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Lenti</a:t>
            </a:r>
            <a:endParaRPr kumimoji="0" lang="en-GB" sz="9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3CBEB3D7-56DF-26BD-F0E7-695AA511F97C}"/>
              </a:ext>
            </a:extLst>
          </p:cNvPr>
          <p:cNvSpPr/>
          <p:nvPr/>
        </p:nvSpPr>
        <p:spPr bwMode="auto">
          <a:xfrm>
            <a:off x="1026695" y="2958291"/>
            <a:ext cx="756270" cy="251684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Veloci</a:t>
            </a:r>
            <a:endParaRPr kumimoji="0" lang="en-GB" sz="9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3844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EA203-D3F2-6796-E35A-E9EE1DED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Clustering: distanze lunghe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249736-097C-1259-D427-A7B00B61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F7E58C-C034-45E2-BDE4-3478058CA127}" type="datetime1">
              <a:rPr lang="it-IT" altLang="it-IT" smtClean="0"/>
              <a:pPr>
                <a:defRPr/>
              </a:pPr>
              <a:t>19/07/2023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A2402E-FF76-03AA-A422-9C844E47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Formulation of an ML-based model for the Assessment of Maximum Sprint Capability in Elite Soccer Players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A8E620-4EF8-A963-15D2-FE0D2016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Pagina </a:t>
            </a:r>
            <a:fld id="{6BC786BB-E3BC-40F6-8A91-0A36B0C67958}" type="slidenum">
              <a:rPr lang="it-IT" altLang="it-IT" smtClean="0"/>
              <a:pPr>
                <a:defRPr/>
              </a:pPr>
              <a:t>19</a:t>
            </a:fld>
            <a:endParaRPr lang="it-IT" altLang="it-IT"/>
          </a:p>
        </p:txBody>
      </p:sp>
      <p:pic>
        <p:nvPicPr>
          <p:cNvPr id="7" name="Immagine 6" descr="Immagine che contiene testo, diagramma, Piano, linea&#10;&#10;Descrizione generata automaticamente">
            <a:extLst>
              <a:ext uri="{FF2B5EF4-FFF2-40B4-BE49-F238E27FC236}">
                <a16:creationId xmlns:a16="http://schemas.microsoft.com/office/drawing/2014/main" id="{16CA08C8-4C32-A3AB-1A44-481F0121B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66" y="1408053"/>
            <a:ext cx="5920934" cy="4041893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C437A1D7-F81D-1D92-3B8C-58344F49B43B}"/>
              </a:ext>
            </a:extLst>
          </p:cNvPr>
          <p:cNvSpPr/>
          <p:nvPr/>
        </p:nvSpPr>
        <p:spPr bwMode="auto">
          <a:xfrm>
            <a:off x="1031704" y="3347858"/>
            <a:ext cx="751261" cy="251683"/>
          </a:xfrm>
          <a:prstGeom prst="roundRect">
            <a:avLst/>
          </a:prstGeom>
          <a:solidFill>
            <a:srgbClr val="E98017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Lenti</a:t>
            </a:r>
            <a:endParaRPr kumimoji="0" lang="en-GB" sz="9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0315BBF-F1F6-54D5-8C67-7F1C5911AAC0}"/>
              </a:ext>
            </a:extLst>
          </p:cNvPr>
          <p:cNvSpPr/>
          <p:nvPr/>
        </p:nvSpPr>
        <p:spPr bwMode="auto">
          <a:xfrm>
            <a:off x="1026695" y="2958291"/>
            <a:ext cx="756270" cy="251684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Veloci</a:t>
            </a:r>
            <a:endParaRPr kumimoji="0" lang="en-GB" sz="9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196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A104FA-04BD-4F38-A4C5-DE83DB4D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818EFD-E774-4528-8193-9080AEFE2411}" type="datetime1">
              <a:rPr lang="it-IT" altLang="it-IT" smtClean="0"/>
              <a:pPr>
                <a:defRPr/>
              </a:pPr>
              <a:t>19/07/2023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2C6AF3-FBB1-45C0-A95E-F665047D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594568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Formulation of an ML-based model for the Assessment of Maximum Sprint Capability in Elite Soccer Players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8A523-925F-4DF9-BBFA-97750A9F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Pagina </a:t>
            </a:r>
            <a:fld id="{8D8EF5D5-B4DB-451E-BA79-9CD9607CE97D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9B35B13-4C5D-4A4F-84D5-86E3A2822391}"/>
              </a:ext>
            </a:extLst>
          </p:cNvPr>
          <p:cNvSpPr txBox="1"/>
          <p:nvPr/>
        </p:nvSpPr>
        <p:spPr>
          <a:xfrm>
            <a:off x="1115814" y="914400"/>
            <a:ext cx="7138170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>
                <a:solidFill>
                  <a:srgbClr val="000000"/>
                </a:solidFill>
              </a:rPr>
              <a:t>Introduzione e obiettivo della tesi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>
                <a:solidFill>
                  <a:srgbClr val="000000"/>
                </a:solidFill>
              </a:rPr>
              <a:t>Case Study: Serie A Tim 2022-2023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>
                <a:solidFill>
                  <a:srgbClr val="000000"/>
                </a:solidFill>
              </a:rPr>
              <a:t>Data pre-processing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2000" i="1">
                <a:solidFill>
                  <a:srgbClr val="000000"/>
                </a:solidFill>
              </a:rPr>
              <a:t>PyNumDiff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>
                <a:solidFill>
                  <a:srgbClr val="000000"/>
                </a:solidFill>
              </a:rPr>
              <a:t>Il modello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2000">
                <a:solidFill>
                  <a:srgbClr val="000000"/>
                </a:solidFill>
              </a:rPr>
              <a:t>Il profilo accelerativo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2000">
                <a:solidFill>
                  <a:srgbClr val="000000"/>
                </a:solidFill>
              </a:rPr>
              <a:t>Analisi dell’andamento della stamina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2000">
                <a:solidFill>
                  <a:srgbClr val="000000"/>
                </a:solidFill>
              </a:rPr>
              <a:t>La simulazione degli sprint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2000">
                <a:solidFill>
                  <a:srgbClr val="000000"/>
                </a:solidFill>
              </a:rPr>
              <a:t>Clustering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>
                <a:solidFill>
                  <a:srgbClr val="000000"/>
                </a:solidFill>
              </a:rPr>
              <a:t>Conclusioni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EB695DF-0015-C7DC-2F09-785F6D2C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Contenuti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830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EA203-D3F2-6796-E35A-E9EE1DED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Clustering: i 4 profili atletici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249736-097C-1259-D427-A7B00B61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F7E58C-C034-45E2-BDE4-3478058CA127}" type="datetime1">
              <a:rPr lang="it-IT" altLang="it-IT" smtClean="0"/>
              <a:pPr>
                <a:defRPr/>
              </a:pPr>
              <a:t>19/07/2023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A2402E-FF76-03AA-A422-9C844E47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Formulation of an ML-based model for the Assessment of Maximum Sprint Capability in Elite Soccer Players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A8E620-4EF8-A963-15D2-FE0D2016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Pagina </a:t>
            </a:r>
            <a:fld id="{6BC786BB-E3BC-40F6-8A91-0A36B0C67958}" type="slidenum">
              <a:rPr lang="it-IT" altLang="it-IT" smtClean="0"/>
              <a:pPr>
                <a:defRPr/>
              </a:pPr>
              <a:t>20</a:t>
            </a:fld>
            <a:endParaRPr lang="it-IT" altLang="it-IT"/>
          </a:p>
        </p:txBody>
      </p:sp>
      <p:pic>
        <p:nvPicPr>
          <p:cNvPr id="9" name="Immagine 8" descr="Immagine che contiene testo, diagramma, linea, Diagramma">
            <a:extLst>
              <a:ext uri="{FF2B5EF4-FFF2-40B4-BE49-F238E27FC236}">
                <a16:creationId xmlns:a16="http://schemas.microsoft.com/office/drawing/2014/main" id="{16409DFF-7700-7C80-3E95-E587E3979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723" y="1382951"/>
            <a:ext cx="5994477" cy="4092097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09B5A66F-3771-8B47-D685-26875C5FA971}"/>
              </a:ext>
            </a:extLst>
          </p:cNvPr>
          <p:cNvSpPr/>
          <p:nvPr/>
        </p:nvSpPr>
        <p:spPr bwMode="auto">
          <a:xfrm>
            <a:off x="1026695" y="3365946"/>
            <a:ext cx="751261" cy="251683"/>
          </a:xfrm>
          <a:prstGeom prst="roundRect">
            <a:avLst/>
          </a:prstGeom>
          <a:solidFill>
            <a:srgbClr val="E98017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b="1"/>
              <a:t>C</a:t>
            </a:r>
            <a:endParaRPr kumimoji="0" lang="en-GB" sz="9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83B7649-8BC4-A202-EB2A-5B0B3E37C946}"/>
              </a:ext>
            </a:extLst>
          </p:cNvPr>
          <p:cNvSpPr/>
          <p:nvPr/>
        </p:nvSpPr>
        <p:spPr bwMode="auto">
          <a:xfrm>
            <a:off x="1021686" y="3743203"/>
            <a:ext cx="756270" cy="251684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b="1"/>
              <a:t>D</a:t>
            </a:r>
            <a:endParaRPr kumimoji="0" lang="en-GB" sz="9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A652DB4-8CAD-39C2-610F-63A5B9BA46E4}"/>
              </a:ext>
            </a:extLst>
          </p:cNvPr>
          <p:cNvSpPr/>
          <p:nvPr/>
        </p:nvSpPr>
        <p:spPr bwMode="auto">
          <a:xfrm>
            <a:off x="1031704" y="2988689"/>
            <a:ext cx="751261" cy="25168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b="1"/>
              <a:t>B</a:t>
            </a:r>
            <a:endParaRPr kumimoji="0" lang="en-GB" sz="9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F763C921-6A5C-EEC0-C19C-9989F84CA4D2}"/>
              </a:ext>
            </a:extLst>
          </p:cNvPr>
          <p:cNvSpPr/>
          <p:nvPr/>
        </p:nvSpPr>
        <p:spPr bwMode="auto">
          <a:xfrm>
            <a:off x="1031704" y="2605919"/>
            <a:ext cx="751261" cy="251683"/>
          </a:xfrm>
          <a:prstGeom prst="round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b="1"/>
              <a:t>A</a:t>
            </a:r>
            <a:endParaRPr kumimoji="0" lang="en-GB" sz="9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9682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016926-3F03-480E-A3FD-414E82DE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F7E58C-C034-45E2-BDE4-3478058CA127}" type="datetime1">
              <a:rPr lang="it-IT" altLang="it-IT" smtClean="0"/>
              <a:pPr>
                <a:defRPr/>
              </a:pPr>
              <a:t>19/07/2023</a:t>
            </a:fld>
            <a:endParaRPr lang="it-IT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7D367C-008E-4011-8E64-A74A9D71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Pagina </a:t>
            </a:r>
            <a:fld id="{6BC786BB-E3BC-40F6-8A91-0A36B0C67958}" type="slidenum">
              <a:rPr lang="it-IT" altLang="it-IT" smtClean="0"/>
              <a:pPr>
                <a:defRPr/>
              </a:pPr>
              <a:t>21</a:t>
            </a:fld>
            <a:endParaRPr lang="it-IT" alt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1F0CFD61-6330-057D-F06E-B0D4019D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594568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Formulation of an ML-based model for the Assessment of Maximum Sprint Capability in Elite Soccer Players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512A466-508D-5444-C6B9-3FA319462A35}"/>
              </a:ext>
            </a:extLst>
          </p:cNvPr>
          <p:cNvSpPr txBox="1"/>
          <p:nvPr/>
        </p:nvSpPr>
        <p:spPr>
          <a:xfrm>
            <a:off x="1116013" y="1454100"/>
            <a:ext cx="739731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it-IT" sz="1600">
                <a:solidFill>
                  <a:srgbClr val="000000"/>
                </a:solidFill>
              </a:rPr>
              <a:t>Il modello sviluppato rappresenta un valido mezzo per l’analisi e la comprensione delle performance atletiche di calciatori.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it-IT" sz="1600">
              <a:solidFill>
                <a:srgbClr val="000000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it-IT" sz="1600">
                <a:solidFill>
                  <a:srgbClr val="000000"/>
                </a:solidFill>
              </a:rPr>
              <a:t>I vantaggi e benefici del modello:</a:t>
            </a:r>
          </a:p>
          <a:p>
            <a:pPr marL="800100" lvl="1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it-IT" sz="1600">
                <a:solidFill>
                  <a:srgbClr val="000000"/>
                </a:solidFill>
              </a:rPr>
              <a:t> Indipendente dalla scelta di </a:t>
            </a:r>
            <a:r>
              <a:rPr lang="it-IT" sz="1600" err="1">
                <a:solidFill>
                  <a:srgbClr val="000000"/>
                </a:solidFill>
              </a:rPr>
              <a:t>thresholds</a:t>
            </a:r>
            <a:r>
              <a:rPr lang="it-IT" sz="1600">
                <a:solidFill>
                  <a:srgbClr val="000000"/>
                </a:solidFill>
              </a:rPr>
              <a:t> soggettive;</a:t>
            </a:r>
          </a:p>
          <a:p>
            <a:pPr marL="800100" lvl="1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it-IT" sz="1600">
                <a:solidFill>
                  <a:srgbClr val="000000"/>
                </a:solidFill>
              </a:rPr>
              <a:t> Possibilità di effettuare confronti nel corso di una stagione;</a:t>
            </a:r>
          </a:p>
          <a:p>
            <a:pPr marL="800100" lvl="1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it-IT" sz="1600">
                <a:solidFill>
                  <a:srgbClr val="000000"/>
                </a:solidFill>
              </a:rPr>
              <a:t> Sfrutta </a:t>
            </a:r>
            <a:r>
              <a:rPr lang="it-IT" sz="1600" b="1">
                <a:solidFill>
                  <a:srgbClr val="000000"/>
                </a:solidFill>
              </a:rPr>
              <a:t>dati di partite</a:t>
            </a:r>
            <a:r>
              <a:rPr lang="it-IT" sz="1600">
                <a:solidFill>
                  <a:srgbClr val="000000"/>
                </a:solidFill>
              </a:rPr>
              <a:t>, e non di test specifici;</a:t>
            </a:r>
          </a:p>
          <a:p>
            <a:pPr marL="800100" lvl="1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it-IT" sz="1600">
                <a:solidFill>
                  <a:srgbClr val="000000"/>
                </a:solidFill>
              </a:rPr>
              <a:t> Rappresentabile graficamente;</a:t>
            </a:r>
          </a:p>
          <a:p>
            <a:pPr marL="800100" lvl="1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it-IT" sz="1600">
                <a:solidFill>
                  <a:srgbClr val="000000"/>
                </a:solidFill>
              </a:rPr>
              <a:t> </a:t>
            </a:r>
            <a:r>
              <a:rPr lang="it-IT" sz="1600" b="1">
                <a:solidFill>
                  <a:srgbClr val="000000"/>
                </a:solidFill>
              </a:rPr>
              <a:t>Altamente interpretabile</a:t>
            </a:r>
            <a:r>
              <a:rPr lang="it-IT" sz="1600">
                <a:solidFill>
                  <a:srgbClr val="000000"/>
                </a:solidFill>
              </a:rPr>
              <a:t>.</a:t>
            </a:r>
            <a:endParaRPr lang="en-GB" sz="1600" b="0" i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it-IT" sz="1600">
              <a:solidFill>
                <a:srgbClr val="000000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it-IT" sz="1600">
                <a:solidFill>
                  <a:srgbClr val="000000"/>
                </a:solidFill>
                <a:cs typeface="Arial" panose="020B0604020202020204" pitchFamily="34" charset="0"/>
              </a:rPr>
              <a:t>Dall’esecuzione dell’algoritmo per la simulazione degli sprint abbiamo ottenuto risultati ragionevoli e che, a nostro parere, rispecchiano la realtà. Fanno eccezione </a:t>
            </a:r>
            <a:r>
              <a:rPr lang="en-GB" sz="1600" err="1">
                <a:solidFill>
                  <a:srgbClr val="000000"/>
                </a:solidFill>
                <a:cs typeface="Arial" panose="020B0604020202020204" pitchFamily="34" charset="0"/>
              </a:rPr>
              <a:t>alcuni</a:t>
            </a:r>
            <a:r>
              <a:rPr lang="en-GB" sz="1600" b="0" i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(come </a:t>
            </a:r>
            <a:r>
              <a:rPr lang="en-GB" sz="1600" b="0" i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Kvaratskhelia</a:t>
            </a:r>
            <a:r>
              <a:rPr lang="en-GB" sz="1600" b="0" i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e </a:t>
            </a:r>
            <a:r>
              <a:rPr lang="en-GB" sz="1600" b="0" i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Lookman</a:t>
            </a:r>
            <a:r>
              <a:rPr lang="en-GB" sz="1600" b="0" i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), le cui </a:t>
            </a:r>
            <a:r>
              <a:rPr lang="en-GB" sz="1600" b="0" i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capacità</a:t>
            </a:r>
            <a:r>
              <a:rPr lang="en-GB" sz="1600" b="0" i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GB" sz="1600" b="0" i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atletiche</a:t>
            </a:r>
            <a:r>
              <a:rPr lang="en-GB" sz="160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sz="1600" err="1">
                <a:solidFill>
                  <a:srgbClr val="000000"/>
                </a:solidFill>
                <a:cs typeface="Arial" panose="020B0604020202020204" pitchFamily="34" charset="0"/>
              </a:rPr>
              <a:t>riteniamo</a:t>
            </a:r>
            <a:r>
              <a:rPr lang="en-GB" sz="160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sz="1600" err="1">
                <a:solidFill>
                  <a:srgbClr val="000000"/>
                </a:solidFill>
                <a:cs typeface="Arial" panose="020B0604020202020204" pitchFamily="34" charset="0"/>
              </a:rPr>
              <a:t>siano</a:t>
            </a:r>
            <a:r>
              <a:rPr lang="en-GB" sz="1600">
                <a:solidFill>
                  <a:srgbClr val="000000"/>
                </a:solidFill>
                <a:cs typeface="Arial" panose="020B0604020202020204" pitchFamily="34" charset="0"/>
              </a:rPr>
              <a:t> state </a:t>
            </a:r>
            <a:r>
              <a:rPr lang="en-GB" sz="1600" b="1" i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sottovalutate</a:t>
            </a:r>
            <a:r>
              <a:rPr lang="en-GB" sz="1600" b="1" i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GB" sz="1600" i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 causa </a:t>
            </a:r>
            <a:r>
              <a:rPr lang="en-GB" sz="1600" i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della</a:t>
            </a:r>
            <a:r>
              <a:rPr lang="en-GB" sz="1600" i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GB" sz="1600" i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scarsità</a:t>
            </a:r>
            <a:r>
              <a:rPr lang="en-GB" sz="1600" i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dei </a:t>
            </a:r>
            <a:r>
              <a:rPr lang="en-GB" sz="1600" i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dati</a:t>
            </a:r>
            <a:r>
              <a:rPr lang="en-GB" sz="1600" b="0" i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itolo 6">
            <a:extLst>
              <a:ext uri="{FF2B5EF4-FFF2-40B4-BE49-F238E27FC236}">
                <a16:creationId xmlns:a16="http://schemas.microsoft.com/office/drawing/2014/main" id="{8DAD532C-4E68-03AA-FCE8-A4513EF8D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395287"/>
            <a:ext cx="7559675" cy="504825"/>
          </a:xfrm>
        </p:spPr>
        <p:txBody>
          <a:bodyPr/>
          <a:lstStyle/>
          <a:p>
            <a:r>
              <a:rPr lang="it-IT"/>
              <a:t>Conclusioni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634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016926-3F03-480E-A3FD-414E82DE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F7E58C-C034-45E2-BDE4-3478058CA127}" type="datetime1">
              <a:rPr lang="it-IT" altLang="it-IT" smtClean="0"/>
              <a:pPr>
                <a:defRPr/>
              </a:pPr>
              <a:t>19/07/2023</a:t>
            </a:fld>
            <a:endParaRPr lang="it-IT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7D367C-008E-4011-8E64-A74A9D71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Pagina </a:t>
            </a:r>
            <a:fld id="{6BC786BB-E3BC-40F6-8A91-0A36B0C67958}" type="slidenum">
              <a:rPr lang="it-IT" altLang="it-IT" smtClean="0"/>
              <a:pPr>
                <a:defRPr/>
              </a:pPr>
              <a:t>22</a:t>
            </a:fld>
            <a:endParaRPr lang="it-IT" alt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1F0CFD61-6330-057D-F06E-B0D4019D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594568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Formulation of an ML-based model for the Assessment of Maximum Sprint Capability in Elite Soccer Players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6EA969B-29B6-5FD9-4C64-B44FC128DCA8}"/>
              </a:ext>
            </a:extLst>
          </p:cNvPr>
          <p:cNvSpPr txBox="1"/>
          <p:nvPr/>
        </p:nvSpPr>
        <p:spPr>
          <a:xfrm>
            <a:off x="1116013" y="1161908"/>
            <a:ext cx="7232698" cy="3457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600">
                <a:solidFill>
                  <a:srgbClr val="000000"/>
                </a:solidFill>
              </a:rPr>
              <a:t>Diversi sono stati i tentativi effettuati prima di arrivare al risultato finale: </a:t>
            </a:r>
          </a:p>
          <a:p>
            <a:pPr marL="800100" lvl="1" indent="-342900"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r>
              <a:rPr lang="it-IT" sz="1600">
                <a:solidFill>
                  <a:srgbClr val="000000"/>
                </a:solidFill>
              </a:rPr>
              <a:t>Regressione multipla sia di 3°che di 4°grado;</a:t>
            </a:r>
          </a:p>
          <a:p>
            <a:pPr marL="800100" lvl="1" indent="-342900"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r>
              <a:rPr lang="it-IT" sz="1600">
                <a:solidFill>
                  <a:srgbClr val="000000"/>
                </a:solidFill>
              </a:rPr>
              <a:t>Regressioni robuste agli </a:t>
            </a:r>
            <a:r>
              <a:rPr lang="it-IT" sz="1600" i="1" err="1">
                <a:solidFill>
                  <a:srgbClr val="000000"/>
                </a:solidFill>
              </a:rPr>
              <a:t>outliers</a:t>
            </a:r>
            <a:r>
              <a:rPr lang="it-IT" sz="1600">
                <a:solidFill>
                  <a:srgbClr val="000000"/>
                </a:solidFill>
              </a:rPr>
              <a:t> (</a:t>
            </a:r>
            <a:r>
              <a:rPr lang="it-IT" sz="1600" b="1">
                <a:solidFill>
                  <a:srgbClr val="000000"/>
                </a:solidFill>
              </a:rPr>
              <a:t>Huber </a:t>
            </a:r>
            <a:r>
              <a:rPr lang="it-IT" sz="1600" b="1" err="1">
                <a:solidFill>
                  <a:srgbClr val="000000"/>
                </a:solidFill>
              </a:rPr>
              <a:t>regression</a:t>
            </a:r>
            <a:r>
              <a:rPr lang="it-IT" sz="1600">
                <a:solidFill>
                  <a:srgbClr val="000000"/>
                </a:solidFill>
              </a:rPr>
              <a:t>).</a:t>
            </a:r>
          </a:p>
          <a:p>
            <a:pPr marL="800100" lvl="1" indent="-342900"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endParaRPr lang="it-IT" sz="1600">
              <a:solidFill>
                <a:srgbClr val="000000"/>
              </a:solidFill>
            </a:endParaRP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it-IT" sz="1600">
                <a:solidFill>
                  <a:srgbClr val="000000"/>
                </a:solidFill>
              </a:rPr>
              <a:t>Un aumento della quantità e della qualità dei dati, ci potrebbe portare a prediligere un grado pari a 4.</a:t>
            </a: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endParaRPr lang="it-IT" sz="1600">
              <a:solidFill>
                <a:srgbClr val="000000"/>
              </a:solidFill>
            </a:endParaRP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600">
                <a:solidFill>
                  <a:srgbClr val="000000"/>
                </a:solidFill>
                <a:cs typeface="Arial" panose="020B0604020202020204" pitchFamily="34" charset="0"/>
              </a:rPr>
              <a:t>Un aumento dei dati ci consentirebbe anche di determinare l’andamento della stamina in maniera personalizzata, per ogni giocatore, e non mediamente come precedentemente presentato.</a:t>
            </a:r>
            <a:endParaRPr lang="it-IT" sz="1600">
              <a:solidFill>
                <a:srgbClr val="000000"/>
              </a:solidFill>
            </a:endParaRPr>
          </a:p>
          <a:p>
            <a:pPr marL="171450" indent="-1714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endParaRPr lang="en-GB" sz="1600" b="0" i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171450" indent="-1714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GB" sz="1600">
                <a:solidFill>
                  <a:srgbClr val="000000"/>
                </a:solidFill>
                <a:cs typeface="Arial" panose="020B0604020202020204" pitchFamily="34" charset="0"/>
              </a:rPr>
              <a:t>Il </a:t>
            </a:r>
            <a:r>
              <a:rPr lang="it-IT" sz="1600">
                <a:solidFill>
                  <a:srgbClr val="000000"/>
                </a:solidFill>
                <a:cs typeface="Arial" panose="020B0604020202020204" pitchFamily="34" charset="0"/>
              </a:rPr>
              <a:t>lavoro</a:t>
            </a:r>
            <a:r>
              <a:rPr lang="en-GB" sz="1600">
                <a:solidFill>
                  <a:srgbClr val="000000"/>
                </a:solidFill>
                <a:cs typeface="Arial" panose="020B0604020202020204" pitchFamily="34" charset="0"/>
              </a:rPr>
              <a:t> è </a:t>
            </a:r>
            <a:r>
              <a:rPr lang="it-IT" sz="1600">
                <a:solidFill>
                  <a:srgbClr val="000000"/>
                </a:solidFill>
                <a:cs typeface="Arial" panose="020B0604020202020204" pitchFamily="34" charset="0"/>
              </a:rPr>
              <a:t>integralmente</a:t>
            </a:r>
            <a:r>
              <a:rPr lang="en-GB" sz="1600">
                <a:solidFill>
                  <a:srgbClr val="000000"/>
                </a:solidFill>
                <a:cs typeface="Arial" panose="020B0604020202020204" pitchFamily="34" charset="0"/>
              </a:rPr>
              <a:t> sviluppato in </a:t>
            </a:r>
            <a:r>
              <a:rPr lang="en-GB" sz="1600" b="1">
                <a:solidFill>
                  <a:srgbClr val="000000"/>
                </a:solidFill>
                <a:cs typeface="Arial" panose="020B0604020202020204" pitchFamily="34" charset="0"/>
              </a:rPr>
              <a:t>Python</a:t>
            </a:r>
            <a:r>
              <a:rPr lang="en-GB" sz="1600">
                <a:solidFill>
                  <a:srgbClr val="000000"/>
                </a:solidFill>
                <a:cs typeface="Arial" panose="020B0604020202020204" pitchFamily="34" charset="0"/>
              </a:rPr>
              <a:t> e </a:t>
            </a:r>
            <a:r>
              <a:rPr lang="it-IT" sz="1600">
                <a:solidFill>
                  <a:srgbClr val="000000"/>
                </a:solidFill>
                <a:cs typeface="Arial" panose="020B0604020202020204" pitchFamily="34" charset="0"/>
              </a:rPr>
              <a:t>caricato</a:t>
            </a:r>
            <a:r>
              <a:rPr lang="en-GB" sz="160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it-IT" sz="1600">
                <a:solidFill>
                  <a:srgbClr val="000000"/>
                </a:solidFill>
                <a:cs typeface="Arial" panose="020B0604020202020204" pitchFamily="34" charset="0"/>
              </a:rPr>
              <a:t>su</a:t>
            </a:r>
            <a:r>
              <a:rPr lang="en-GB" sz="160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sz="1600">
                <a:solidFill>
                  <a:srgbClr val="000000"/>
                </a:solidFill>
                <a:cs typeface="Arial" panose="020B0604020202020204" pitchFamily="34" charset="0"/>
                <a:hlinkClick r:id="rId2"/>
              </a:rPr>
              <a:t>GitHub</a:t>
            </a:r>
            <a:r>
              <a:rPr lang="en-GB" sz="160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0D60C0D0-5A7B-02FB-08F0-2887B1CA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Conclusioni</a:t>
            </a:r>
            <a:endParaRPr lang="en-GB"/>
          </a:p>
        </p:txBody>
      </p:sp>
      <p:pic>
        <p:nvPicPr>
          <p:cNvPr id="8" name="Immagine 7" descr="Immagine che contiene Elementi grafici, clipart, schermata, cartone animato">
            <a:extLst>
              <a:ext uri="{FF2B5EF4-FFF2-40B4-BE49-F238E27FC236}">
                <a16:creationId xmlns:a16="http://schemas.microsoft.com/office/drawing/2014/main" id="{042D903E-A347-08BD-6994-2F8625935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59066" y="5015537"/>
            <a:ext cx="778668" cy="778668"/>
          </a:xfrm>
          <a:prstGeom prst="rect">
            <a:avLst/>
          </a:prstGeom>
        </p:spPr>
      </p:pic>
      <p:pic>
        <p:nvPicPr>
          <p:cNvPr id="11" name="Immagine 10" descr="Immagine che contiene simbolo, clipart, schizzo, Elementi grafici">
            <a:extLst>
              <a:ext uri="{FF2B5EF4-FFF2-40B4-BE49-F238E27FC236}">
                <a16:creationId xmlns:a16="http://schemas.microsoft.com/office/drawing/2014/main" id="{E0E99D04-ABD4-C162-7D27-8EDD970147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1138" r="19687"/>
          <a:stretch/>
        </p:blipFill>
        <p:spPr>
          <a:xfrm>
            <a:off x="7393742" y="4971860"/>
            <a:ext cx="837407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32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2A101B-7F15-40A0-9629-617B73EA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2" y="2924175"/>
            <a:ext cx="7559675" cy="504825"/>
          </a:xfrm>
        </p:spPr>
        <p:txBody>
          <a:bodyPr/>
          <a:lstStyle/>
          <a:p>
            <a:pPr algn="ctr"/>
            <a:r>
              <a:rPr lang="it-IT" sz="3600" cap="all"/>
              <a:t>Grazie per l’attenzione</a:t>
            </a:r>
            <a:endParaRPr lang="it-IT" sz="360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6456A4-7E50-4E50-ABEB-02C71661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F7E58C-C034-45E2-BDE4-3478058CA127}" type="datetime1">
              <a:rPr lang="it-IT" altLang="it-IT" smtClean="0"/>
              <a:pPr>
                <a:defRPr/>
              </a:pPr>
              <a:t>19/07/2023</a:t>
            </a:fld>
            <a:endParaRPr lang="it-IT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E5C762-C26A-4155-A71C-F5D57276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Pagina </a:t>
            </a:r>
            <a:fld id="{6BC786BB-E3BC-40F6-8A91-0A36B0C67958}" type="slidenum">
              <a:rPr lang="it-IT" altLang="it-IT" smtClean="0"/>
              <a:pPr>
                <a:defRPr/>
              </a:pPr>
              <a:t>23</a:t>
            </a:fld>
            <a:endParaRPr lang="it-IT" alt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029B3F5E-042F-8EDF-FA50-D280A5E5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594568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Formulation of an ML-based model for the Assessment of Maximum Sprint Capability in Elite Soccer Players</a:t>
            </a:r>
          </a:p>
        </p:txBody>
      </p:sp>
    </p:spTree>
    <p:extLst>
      <p:ext uri="{BB962C8B-B14F-4D97-AF65-F5344CB8AC3E}">
        <p14:creationId xmlns:p14="http://schemas.microsoft.com/office/powerpoint/2010/main" val="323676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data 4">
            <a:extLst>
              <a:ext uri="{FF2B5EF4-FFF2-40B4-BE49-F238E27FC236}">
                <a16:creationId xmlns:a16="http://schemas.microsoft.com/office/drawing/2014/main" id="{4E89CC97-6719-4E48-A245-982A609DA7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A3A947-30B3-4946-9FDD-595E6AE909F0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19/07/2023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6148" name="Segnaposto numero diapositiva 6">
            <a:extLst>
              <a:ext uri="{FF2B5EF4-FFF2-40B4-BE49-F238E27FC236}">
                <a16:creationId xmlns:a16="http://schemas.microsoft.com/office/drawing/2014/main" id="{651D82D1-0C1B-4EC6-800D-11668E44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E11E7F71-2433-4E9B-AA2B-A6AFD277367C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0E1FD52D-D659-4377-8D78-7AAD7187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2" name="Segnaposto piè di pagina 4">
            <a:extLst>
              <a:ext uri="{FF2B5EF4-FFF2-40B4-BE49-F238E27FC236}">
                <a16:creationId xmlns:a16="http://schemas.microsoft.com/office/drawing/2014/main" id="{D1E31F4F-1736-3FFE-6378-61024BFF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594568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Formulation of an ML-based model for the Assessment of Maximum Sprint Capability in Elite Soccer Players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A748C-EF55-833D-79AB-937DAE5E14A0}"/>
              </a:ext>
            </a:extLst>
          </p:cNvPr>
          <p:cNvSpPr txBox="1"/>
          <p:nvPr/>
        </p:nvSpPr>
        <p:spPr>
          <a:xfrm>
            <a:off x="794693" y="1501426"/>
            <a:ext cx="4751007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600">
                <a:solidFill>
                  <a:srgbClr val="000000"/>
                </a:solidFill>
              </a:rPr>
              <a:t>"Field of study that gives computers the ability to learn without being explicitly programmed.“ </a:t>
            </a:r>
            <a:r>
              <a:rPr lang="it-IT" sz="1600">
                <a:solidFill>
                  <a:srgbClr val="000000"/>
                </a:solidFill>
              </a:rPr>
              <a:t>		- Arthur Samuel (1901-1990)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44F4A1C-E355-C4DD-7721-41B2A53265FC}"/>
              </a:ext>
            </a:extLst>
          </p:cNvPr>
          <p:cNvSpPr txBox="1"/>
          <p:nvPr/>
        </p:nvSpPr>
        <p:spPr>
          <a:xfrm>
            <a:off x="880024" y="3429000"/>
            <a:ext cx="7578176" cy="1774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it-IT" sz="1600">
                <a:solidFill>
                  <a:srgbClr val="000000"/>
                </a:solidFill>
              </a:rPr>
              <a:t>Il </a:t>
            </a:r>
            <a:r>
              <a:rPr lang="it-IT" sz="1600" b="1">
                <a:solidFill>
                  <a:srgbClr val="000000"/>
                </a:solidFill>
              </a:rPr>
              <a:t>machine learning </a:t>
            </a:r>
            <a:r>
              <a:rPr lang="it-IT" sz="1600">
                <a:solidFill>
                  <a:srgbClr val="000000"/>
                </a:solidFill>
              </a:rPr>
              <a:t>può essere utile per lo sviluppo di modelli quantitativi di supporto alle decisioni in diversi contesti.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it-IT" sz="1600">
              <a:solidFill>
                <a:srgbClr val="000000"/>
              </a:solidFill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it-IT" sz="1600">
                <a:solidFill>
                  <a:srgbClr val="000000"/>
                </a:solidFill>
              </a:rPr>
              <a:t>Possono essere distinti due differenti paradigmi:</a:t>
            </a:r>
          </a:p>
          <a:p>
            <a:pPr marL="228600" indent="-228600"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r>
              <a:rPr lang="it-IT" sz="1600">
                <a:solidFill>
                  <a:srgbClr val="000000"/>
                </a:solidFill>
              </a:rPr>
              <a:t>Apprendimento </a:t>
            </a:r>
            <a:r>
              <a:rPr lang="it-IT" sz="1600" b="1">
                <a:solidFill>
                  <a:srgbClr val="000000"/>
                </a:solidFill>
              </a:rPr>
              <a:t>supervisionato</a:t>
            </a:r>
            <a:r>
              <a:rPr lang="it-IT" sz="1600">
                <a:solidFill>
                  <a:srgbClr val="000000"/>
                </a:solidFill>
              </a:rPr>
              <a:t> (</a:t>
            </a:r>
            <a:r>
              <a:rPr lang="it-IT" sz="1600" i="1">
                <a:solidFill>
                  <a:srgbClr val="000000"/>
                </a:solidFill>
              </a:rPr>
              <a:t>supervised learing</a:t>
            </a:r>
            <a:r>
              <a:rPr lang="it-IT" sz="1600">
                <a:solidFill>
                  <a:srgbClr val="000000"/>
                </a:solidFill>
              </a:rPr>
              <a:t>);</a:t>
            </a:r>
          </a:p>
          <a:p>
            <a:pPr marL="228600" indent="-228600"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r>
              <a:rPr lang="it-IT" sz="1600">
                <a:solidFill>
                  <a:srgbClr val="000000"/>
                </a:solidFill>
              </a:rPr>
              <a:t>Apprendimento </a:t>
            </a:r>
            <a:r>
              <a:rPr lang="it-IT" sz="1600" b="1">
                <a:solidFill>
                  <a:srgbClr val="000000"/>
                </a:solidFill>
              </a:rPr>
              <a:t>non supervisionato</a:t>
            </a:r>
            <a:r>
              <a:rPr lang="it-IT" sz="1600">
                <a:solidFill>
                  <a:srgbClr val="000000"/>
                </a:solidFill>
              </a:rPr>
              <a:t> (</a:t>
            </a:r>
            <a:r>
              <a:rPr lang="it-IT" sz="1600" i="1">
                <a:solidFill>
                  <a:srgbClr val="000000"/>
                </a:solidFill>
              </a:rPr>
              <a:t>unsupervised learning</a:t>
            </a:r>
            <a:r>
              <a:rPr lang="it-IT" sz="1600">
                <a:solidFill>
                  <a:srgbClr val="000000"/>
                </a:solidFill>
              </a:rPr>
              <a:t>).</a:t>
            </a:r>
            <a:endParaRPr lang="en-GB" sz="1600">
              <a:solidFill>
                <a:srgbClr val="000000"/>
              </a:solidFill>
            </a:endParaRPr>
          </a:p>
        </p:txBody>
      </p:sp>
      <p:pic>
        <p:nvPicPr>
          <p:cNvPr id="7" name="Immagine 6" descr="Immagine che contiene vestiti, persona, interno, bianco e nero">
            <a:extLst>
              <a:ext uri="{FF2B5EF4-FFF2-40B4-BE49-F238E27FC236}">
                <a16:creationId xmlns:a16="http://schemas.microsoft.com/office/drawing/2014/main" id="{7DAD81B5-6DE9-CD2E-4C06-D26C04595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73804" y="1383930"/>
            <a:ext cx="2484396" cy="1402482"/>
          </a:xfrm>
          <a:prstGeom prst="rect">
            <a:avLst/>
          </a:prstGeom>
        </p:spPr>
      </p:pic>
      <p:sp>
        <p:nvSpPr>
          <p:cNvPr id="5" name="Titolo 6">
            <a:extLst>
              <a:ext uri="{FF2B5EF4-FFF2-40B4-BE49-F238E27FC236}">
                <a16:creationId xmlns:a16="http://schemas.microsoft.com/office/drawing/2014/main" id="{7009E25A-53A1-9DE4-A314-D685B42B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Introduzione e obiettivo della tesi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data 4">
            <a:extLst>
              <a:ext uri="{FF2B5EF4-FFF2-40B4-BE49-F238E27FC236}">
                <a16:creationId xmlns:a16="http://schemas.microsoft.com/office/drawing/2014/main" id="{4E89CC97-6719-4E48-A245-982A609DA7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090986" y="3962827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A3A947-30B3-4946-9FDD-595E6AE909F0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19/07/2023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6148" name="Segnaposto numero diapositiva 6">
            <a:extLst>
              <a:ext uri="{FF2B5EF4-FFF2-40B4-BE49-F238E27FC236}">
                <a16:creationId xmlns:a16="http://schemas.microsoft.com/office/drawing/2014/main" id="{651D82D1-0C1B-4EC6-800D-11668E44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00786" y="3962827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E11E7F71-2433-4E9B-AA2B-A6AFD277367C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0E1FD52D-D659-4377-8D78-7AAD7187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2" name="Segnaposto piè di pagina 4">
            <a:extLst>
              <a:ext uri="{FF2B5EF4-FFF2-40B4-BE49-F238E27FC236}">
                <a16:creationId xmlns:a16="http://schemas.microsoft.com/office/drawing/2014/main" id="{D1E31F4F-1736-3FFE-6378-61024BFF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6786" y="3962827"/>
            <a:ext cx="2895600" cy="594568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Formulation of an ML-based model for the Assessment of Maximum Sprint Capability in Elite Soccer Players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3076336-644F-2623-C9D1-71A01A3F9C7E}"/>
              </a:ext>
            </a:extLst>
          </p:cNvPr>
          <p:cNvSpPr txBox="1"/>
          <p:nvPr/>
        </p:nvSpPr>
        <p:spPr>
          <a:xfrm>
            <a:off x="863599" y="1206754"/>
            <a:ext cx="7594601" cy="4103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it-IT" sz="1600">
                <a:solidFill>
                  <a:srgbClr val="000000"/>
                </a:solidFill>
              </a:rPr>
              <a:t>1. Valutare la </a:t>
            </a:r>
            <a:r>
              <a:rPr lang="it-IT" sz="1600" b="1">
                <a:solidFill>
                  <a:srgbClr val="000000"/>
                </a:solidFill>
              </a:rPr>
              <a:t>massima capacità accelerativa </a:t>
            </a:r>
            <a:r>
              <a:rPr lang="it-IT" sz="1600">
                <a:solidFill>
                  <a:srgbClr val="000000"/>
                </a:solidFill>
              </a:rPr>
              <a:t>di un generico giocatore;</a:t>
            </a:r>
          </a:p>
          <a:p>
            <a:pPr marL="228600" indent="-228600"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endParaRPr lang="it-IT" sz="1600">
              <a:solidFill>
                <a:srgbClr val="000000"/>
              </a:solidFill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it-IT" sz="1600">
              <a:solidFill>
                <a:srgbClr val="000000"/>
              </a:solidFill>
            </a:endParaRPr>
          </a:p>
          <a:p>
            <a:pPr marL="228600" indent="-228600"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endParaRPr lang="it-IT" sz="1600">
              <a:solidFill>
                <a:srgbClr val="000000"/>
              </a:solidFill>
            </a:endParaRPr>
          </a:p>
          <a:p>
            <a:pPr marL="228600" indent="-228600"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endParaRPr lang="it-IT" sz="1600">
              <a:solidFill>
                <a:srgbClr val="000000"/>
              </a:solidFill>
            </a:endParaRPr>
          </a:p>
          <a:p>
            <a:pPr marL="228600" indent="-228600"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endParaRPr lang="it-IT" sz="1600">
              <a:solidFill>
                <a:srgbClr val="000000"/>
              </a:solidFill>
            </a:endParaRPr>
          </a:p>
          <a:p>
            <a:pPr marL="228600" indent="-228600"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endParaRPr lang="it-IT" sz="1600">
              <a:solidFill>
                <a:srgbClr val="000000"/>
              </a:solidFill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it-IT" sz="1600">
              <a:solidFill>
                <a:srgbClr val="000000"/>
              </a:solidFill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it-IT" sz="1600">
              <a:solidFill>
                <a:srgbClr val="000000"/>
              </a:solidFill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it-IT" sz="1600">
                <a:solidFill>
                  <a:srgbClr val="000000"/>
                </a:solidFill>
              </a:rPr>
              <a:t>2. Stimare il decadimento della capacità accelerativa nel corso di una partita        (evoluzione della </a:t>
            </a:r>
            <a:r>
              <a:rPr lang="it-IT" sz="1600" b="1">
                <a:solidFill>
                  <a:srgbClr val="000000"/>
                </a:solidFill>
              </a:rPr>
              <a:t>stamina</a:t>
            </a:r>
            <a:r>
              <a:rPr lang="it-IT" sz="1600">
                <a:solidFill>
                  <a:srgbClr val="000000"/>
                </a:solidFill>
              </a:rPr>
              <a:t>);</a:t>
            </a:r>
          </a:p>
          <a:p>
            <a:pPr marL="228600" indent="-228600"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endParaRPr lang="it-IT" sz="1600" b="1">
              <a:solidFill>
                <a:srgbClr val="000000"/>
              </a:solidFill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it-IT" sz="1600">
                <a:solidFill>
                  <a:srgbClr val="000000"/>
                </a:solidFill>
              </a:rPr>
              <a:t>3. </a:t>
            </a:r>
            <a:r>
              <a:rPr lang="it-IT" sz="1600" b="1">
                <a:solidFill>
                  <a:srgbClr val="000000"/>
                </a:solidFill>
              </a:rPr>
              <a:t>Clusterizzare calciatori </a:t>
            </a:r>
            <a:r>
              <a:rPr lang="it-IT" sz="1600">
                <a:solidFill>
                  <a:srgbClr val="000000"/>
                </a:solidFill>
              </a:rPr>
              <a:t>con capacità atletiche simili, sulla base dei tempi di percorrenza predetti in scenari diversi.</a:t>
            </a:r>
            <a:endParaRPr lang="en-GB" sz="160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7">
                <a:extLst>
                  <a:ext uri="{FF2B5EF4-FFF2-40B4-BE49-F238E27FC236}">
                    <a16:creationId xmlns:a16="http://schemas.microsoft.com/office/drawing/2014/main" id="{7747B30A-2EF0-9DD6-35F9-3A0B938FC9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2256366"/>
                  </p:ext>
                </p:extLst>
              </p:nvPr>
            </p:nvGraphicFramePr>
            <p:xfrm>
              <a:off x="1132951" y="2001669"/>
              <a:ext cx="2735845" cy="1488059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735845">
                      <a:extLst>
                        <a:ext uri="{9D8B030D-6E8A-4147-A177-3AD203B41FA5}">
                          <a16:colId xmlns:a16="http://schemas.microsoft.com/office/drawing/2014/main" val="572141907"/>
                        </a:ext>
                      </a:extLst>
                    </a:gridCol>
                  </a:tblGrid>
                  <a:tr h="209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Input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9878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noProof="0"/>
                            <a:t>Calciatore</a:t>
                          </a:r>
                          <a:r>
                            <a:rPr lang="en-GB"/>
                            <a:t> </a:t>
                          </a:r>
                          <a:r>
                            <a:rPr lang="en-GB" b="1" i="1"/>
                            <a:t>c</a:t>
                          </a:r>
                          <a:endParaRPr lang="en-GB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795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noProof="0"/>
                            <a:t>Velocità</a:t>
                          </a:r>
                          <a:r>
                            <a:rPr lang="en-GB"/>
                            <a:t> iniziale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7695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Distanza da percorrere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</m:acc>
                            </m:oMath>
                          </a14:m>
                          <a:endParaRPr lang="en-GB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967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7">
                <a:extLst>
                  <a:ext uri="{FF2B5EF4-FFF2-40B4-BE49-F238E27FC236}">
                    <a16:creationId xmlns:a16="http://schemas.microsoft.com/office/drawing/2014/main" id="{7747B30A-2EF0-9DD6-35F9-3A0B938FC9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2256366"/>
                  </p:ext>
                </p:extLst>
              </p:nvPr>
            </p:nvGraphicFramePr>
            <p:xfrm>
              <a:off x="1132951" y="2001669"/>
              <a:ext cx="2735845" cy="1488059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735845">
                      <a:extLst>
                        <a:ext uri="{9D8B030D-6E8A-4147-A177-3AD203B41FA5}">
                          <a16:colId xmlns:a16="http://schemas.microsoft.com/office/drawing/2014/main" val="57214190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Input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9878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noProof="0"/>
                            <a:t>Calciatore</a:t>
                          </a:r>
                          <a:r>
                            <a:rPr lang="en-GB"/>
                            <a:t> </a:t>
                          </a:r>
                          <a:r>
                            <a:rPr lang="en-GB" b="1" i="1"/>
                            <a:t>c</a:t>
                          </a:r>
                          <a:endParaRPr lang="en-GB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795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2" t="-206557" r="-889" b="-1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7695683"/>
                      </a:ext>
                    </a:extLst>
                  </a:tr>
                  <a:tr h="3806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2" t="-296825" r="-889" b="-253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2967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7">
                <a:extLst>
                  <a:ext uri="{FF2B5EF4-FFF2-40B4-BE49-F238E27FC236}">
                    <a16:creationId xmlns:a16="http://schemas.microsoft.com/office/drawing/2014/main" id="{BE4E70D7-E0FA-9F2B-5068-8B31F5CA75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31510"/>
                  </p:ext>
                </p:extLst>
              </p:nvPr>
            </p:nvGraphicFramePr>
            <p:xfrm>
              <a:off x="5275205" y="2001670"/>
              <a:ext cx="3089858" cy="1488059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089858">
                      <a:extLst>
                        <a:ext uri="{9D8B030D-6E8A-4147-A177-3AD203B41FA5}">
                          <a16:colId xmlns:a16="http://schemas.microsoft.com/office/drawing/2014/main" val="572141907"/>
                        </a:ext>
                      </a:extLst>
                    </a:gridCol>
                  </a:tblGrid>
                  <a:tr h="383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9878045"/>
                      </a:ext>
                    </a:extLst>
                  </a:tr>
                  <a:tr h="1104867"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Tempo </a:t>
                          </a:r>
                          <a:r>
                            <a:rPr lang="en-GB" b="1" i="1"/>
                            <a:t>t </a:t>
                          </a:r>
                          <a:r>
                            <a:rPr lang="en-GB"/>
                            <a:t>impiegato per percorrere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</m:acc>
                            </m:oMath>
                          </a14:m>
                          <a:r>
                            <a:rPr lang="en-GB"/>
                            <a:t> </a:t>
                          </a:r>
                          <a:r>
                            <a:rPr lang="it-IT"/>
                            <a:t>accelerando al</a:t>
                          </a:r>
                        </a:p>
                        <a:p>
                          <a:r>
                            <a:rPr lang="it-IT"/>
                            <a:t>massimo delle sue capacità.</a:t>
                          </a:r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7953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7">
                <a:extLst>
                  <a:ext uri="{FF2B5EF4-FFF2-40B4-BE49-F238E27FC236}">
                    <a16:creationId xmlns:a16="http://schemas.microsoft.com/office/drawing/2014/main" id="{BE4E70D7-E0FA-9F2B-5068-8B31F5CA75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31510"/>
                  </p:ext>
                </p:extLst>
              </p:nvPr>
            </p:nvGraphicFramePr>
            <p:xfrm>
              <a:off x="5275205" y="2001670"/>
              <a:ext cx="3089858" cy="1488059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089858">
                      <a:extLst>
                        <a:ext uri="{9D8B030D-6E8A-4147-A177-3AD203B41FA5}">
                          <a16:colId xmlns:a16="http://schemas.microsoft.com/office/drawing/2014/main" val="572141907"/>
                        </a:ext>
                      </a:extLst>
                    </a:gridCol>
                  </a:tblGrid>
                  <a:tr h="383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9878045"/>
                      </a:ext>
                    </a:extLst>
                  </a:tr>
                  <a:tr h="11048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7" t="-37363" r="-787" b="-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579531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Immagine 11" descr="Immagine che contiene giallo, Elementi grafici, cerchio, creatività&#10;&#10;Descrizione generata automaticamente">
            <a:extLst>
              <a:ext uri="{FF2B5EF4-FFF2-40B4-BE49-F238E27FC236}">
                <a16:creationId xmlns:a16="http://schemas.microsoft.com/office/drawing/2014/main" id="{F48D9A29-6151-6648-56E2-23E723E6F28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129" y="2214279"/>
            <a:ext cx="1041482" cy="1062840"/>
          </a:xfrm>
          <a:prstGeom prst="rect">
            <a:avLst/>
          </a:prstGeom>
        </p:spPr>
      </p:pic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90BFDF4D-8F8B-1D7F-DEA5-9D21AB7D0B45}"/>
              </a:ext>
            </a:extLst>
          </p:cNvPr>
          <p:cNvSpPr txBox="1">
            <a:spLocks/>
          </p:cNvSpPr>
          <p:nvPr/>
        </p:nvSpPr>
        <p:spPr bwMode="auto">
          <a:xfrm>
            <a:off x="1219200" y="6146800"/>
            <a:ext cx="2895600" cy="5945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it-IT" altLang="it-IT"/>
              <a:t>Formulation of an ML-based model for the Assessment of Maximum Sprint Capability in Elite Soccer Players</a:t>
            </a:r>
          </a:p>
        </p:txBody>
      </p:sp>
      <p:sp>
        <p:nvSpPr>
          <p:cNvPr id="4" name="Segnaposto data 4">
            <a:extLst>
              <a:ext uri="{FF2B5EF4-FFF2-40B4-BE49-F238E27FC236}">
                <a16:creationId xmlns:a16="http://schemas.microsoft.com/office/drawing/2014/main" id="{18286FC7-10FB-2DEE-DE68-FEF66A43AC98}"/>
              </a:ext>
            </a:extLst>
          </p:cNvPr>
          <p:cNvSpPr txBox="1">
            <a:spLocks/>
          </p:cNvSpPr>
          <p:nvPr/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A3A947-30B3-4946-9FDD-595E6AE909F0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19/07/2023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6" name="Segnaposto numero diapositiva 6">
            <a:extLst>
              <a:ext uri="{FF2B5EF4-FFF2-40B4-BE49-F238E27FC236}">
                <a16:creationId xmlns:a16="http://schemas.microsoft.com/office/drawing/2014/main" id="{BE923C4C-71EC-1B5E-D1F6-B8738E00B8E5}"/>
              </a:ext>
            </a:extLst>
          </p:cNvPr>
          <p:cNvSpPr txBox="1">
            <a:spLocks/>
          </p:cNvSpPr>
          <p:nvPr/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E11E7F71-2433-4E9B-AA2B-A6AFD277367C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DA0FCA29-9E88-26B5-A9F1-513BF972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Introduzione e obiettivo della tesi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20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egnaposto data 3">
            <a:extLst>
              <a:ext uri="{FF2B5EF4-FFF2-40B4-BE49-F238E27FC236}">
                <a16:creationId xmlns:a16="http://schemas.microsoft.com/office/drawing/2014/main" id="{26BEC465-8FAB-4905-98DE-E8763E026D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127AE82-79C7-41FB-9F2F-F2340E453238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19/07/2023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10244" name="Segnaposto numero diapositiva 5">
            <a:extLst>
              <a:ext uri="{FF2B5EF4-FFF2-40B4-BE49-F238E27FC236}">
                <a16:creationId xmlns:a16="http://schemas.microsoft.com/office/drawing/2014/main" id="{B27226E6-9EAE-4212-85B3-9679B87E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D67D3C2C-BA16-42E0-9C1E-0387AF27AD1B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2" name="Segnaposto piè di pagina 4">
            <a:extLst>
              <a:ext uri="{FF2B5EF4-FFF2-40B4-BE49-F238E27FC236}">
                <a16:creationId xmlns:a16="http://schemas.microsoft.com/office/drawing/2014/main" id="{84495A7B-E265-798C-7AA3-7AD7E77F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594568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Formulation of an ML-based model for the Assessment of Maximum Sprint Capability in Elite Soccer Players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BE37EC-C06C-6D55-1BB6-AE6C0E421643}"/>
              </a:ext>
            </a:extLst>
          </p:cNvPr>
          <p:cNvSpPr txBox="1"/>
          <p:nvPr/>
        </p:nvSpPr>
        <p:spPr>
          <a:xfrm>
            <a:off x="952500" y="1110507"/>
            <a:ext cx="7239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solidFill>
                  <a:srgbClr val="000000"/>
                </a:solidFill>
              </a:rPr>
              <a:t>I dati utilizzati per il raggiungimento dell’obiettivo sono quelli relativi a 3 partite della stagione </a:t>
            </a:r>
            <a:r>
              <a:rPr lang="it-IT" sz="1600" b="1">
                <a:solidFill>
                  <a:srgbClr val="000000"/>
                </a:solidFill>
              </a:rPr>
              <a:t>Serie A Tim 2022-2023</a:t>
            </a:r>
            <a:r>
              <a:rPr lang="it-IT" sz="1600">
                <a:solidFill>
                  <a:srgbClr val="000000"/>
                </a:solidFill>
              </a:rPr>
              <a:t>, per un totale di 72 giocatori:</a:t>
            </a:r>
          </a:p>
          <a:p>
            <a:endParaRPr lang="it-IT" sz="16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>
                <a:solidFill>
                  <a:srgbClr val="000000"/>
                </a:solidFill>
              </a:rPr>
              <a:t>Lecce vs Milan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>
                <a:solidFill>
                  <a:srgbClr val="000000"/>
                </a:solidFill>
              </a:rPr>
              <a:t>Milan vs Atalanta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>
                <a:solidFill>
                  <a:srgbClr val="000000"/>
                </a:solidFill>
              </a:rPr>
              <a:t>Napoli vs Milan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>
              <a:solidFill>
                <a:srgbClr val="000000"/>
              </a:solidFill>
            </a:endParaRPr>
          </a:p>
          <a:p>
            <a:endParaRPr lang="it-IT" sz="1600">
              <a:solidFill>
                <a:srgbClr val="000000"/>
              </a:solidFill>
            </a:endParaRPr>
          </a:p>
          <a:p>
            <a:r>
              <a:rPr lang="it-IT" sz="1600">
                <a:solidFill>
                  <a:srgbClr val="000000"/>
                </a:solidFill>
              </a:rPr>
              <a:t>Ogni partita presenta le proprie informazioni all’interno di 3 file:</a:t>
            </a:r>
          </a:p>
          <a:p>
            <a:endParaRPr lang="it-IT" sz="1600">
              <a:solidFill>
                <a:srgbClr val="000000"/>
              </a:solidFill>
            </a:endParaRPr>
          </a:p>
          <a:p>
            <a:r>
              <a:rPr lang="it-IT" sz="1600">
                <a:solidFill>
                  <a:srgbClr val="000000"/>
                </a:solidFill>
              </a:rPr>
              <a:t>1. </a:t>
            </a:r>
            <a:r>
              <a:rPr lang="it-IT" sz="1600" b="1" i="1">
                <a:solidFill>
                  <a:srgbClr val="000000"/>
                </a:solidFill>
              </a:rPr>
              <a:t>Match data</a:t>
            </a:r>
            <a:r>
              <a:rPr lang="it-IT" sz="1600">
                <a:solidFill>
                  <a:srgbClr val="000000"/>
                </a:solidFill>
              </a:rPr>
              <a:t>;</a:t>
            </a:r>
          </a:p>
          <a:p>
            <a:r>
              <a:rPr lang="it-IT" sz="1600">
                <a:solidFill>
                  <a:srgbClr val="000000"/>
                </a:solidFill>
              </a:rPr>
              <a:t>2. </a:t>
            </a:r>
            <a:r>
              <a:rPr lang="it-IT" sz="1600" b="1" i="1">
                <a:solidFill>
                  <a:srgbClr val="000000"/>
                </a:solidFill>
              </a:rPr>
              <a:t>Tracking data</a:t>
            </a:r>
            <a:r>
              <a:rPr lang="it-IT" sz="1600">
                <a:solidFill>
                  <a:srgbClr val="000000"/>
                </a:solidFill>
              </a:rPr>
              <a:t>;</a:t>
            </a:r>
          </a:p>
          <a:p>
            <a:r>
              <a:rPr lang="it-IT" sz="1600">
                <a:solidFill>
                  <a:srgbClr val="000000"/>
                </a:solidFill>
              </a:rPr>
              <a:t>3. </a:t>
            </a:r>
            <a:r>
              <a:rPr lang="it-IT" sz="1600" b="1" i="1">
                <a:solidFill>
                  <a:srgbClr val="000000"/>
                </a:solidFill>
              </a:rPr>
              <a:t>Possession data</a:t>
            </a:r>
            <a:r>
              <a:rPr lang="it-IT" sz="1600">
                <a:solidFill>
                  <a:srgbClr val="000000"/>
                </a:solidFill>
              </a:rPr>
              <a:t>.</a:t>
            </a:r>
            <a:endParaRPr lang="en-GB" sz="1600">
              <a:solidFill>
                <a:srgbClr val="000000"/>
              </a:solidFill>
            </a:endParaRP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291AE6A1-5534-571F-55A2-32893053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Case Study: Serie A Tim 2022-2023</a:t>
            </a:r>
            <a:endParaRPr lang="en-GB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8E12D172-06BF-1C9F-D0E2-992C981C0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897279"/>
              </p:ext>
            </p:extLst>
          </p:nvPr>
        </p:nvGraphicFramePr>
        <p:xfrm>
          <a:off x="4139361" y="1945679"/>
          <a:ext cx="3574948" cy="609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3737">
                  <a:extLst>
                    <a:ext uri="{9D8B030D-6E8A-4147-A177-3AD203B41FA5}">
                      <a16:colId xmlns:a16="http://schemas.microsoft.com/office/drawing/2014/main" val="3307997054"/>
                    </a:ext>
                  </a:extLst>
                </a:gridCol>
                <a:gridCol w="893737">
                  <a:extLst>
                    <a:ext uri="{9D8B030D-6E8A-4147-A177-3AD203B41FA5}">
                      <a16:colId xmlns:a16="http://schemas.microsoft.com/office/drawing/2014/main" val="1699359274"/>
                    </a:ext>
                  </a:extLst>
                </a:gridCol>
                <a:gridCol w="893737">
                  <a:extLst>
                    <a:ext uri="{9D8B030D-6E8A-4147-A177-3AD203B41FA5}">
                      <a16:colId xmlns:a16="http://schemas.microsoft.com/office/drawing/2014/main" val="363721054"/>
                    </a:ext>
                  </a:extLst>
                </a:gridCol>
                <a:gridCol w="893737">
                  <a:extLst>
                    <a:ext uri="{9D8B030D-6E8A-4147-A177-3AD203B41FA5}">
                      <a16:colId xmlns:a16="http://schemas.microsoft.com/office/drawing/2014/main" val="4039171845"/>
                    </a:ext>
                  </a:extLst>
                </a:gridCol>
              </a:tblGrid>
              <a:tr h="298054"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Milan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Lecce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Napoli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Atalanta</a:t>
                      </a:r>
                      <a:endParaRPr lang="en-GB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0477116"/>
                  </a:ext>
                </a:extLst>
              </a:tr>
              <a:tr h="279462"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24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16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16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16</a:t>
                      </a:r>
                      <a:endParaRPr lang="en-GB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979654"/>
                  </a:ext>
                </a:extLst>
              </a:tr>
            </a:tbl>
          </a:graphicData>
        </a:graphic>
      </p:graphicFrame>
      <p:pic>
        <p:nvPicPr>
          <p:cNvPr id="8" name="Immagine 7" descr="Immagine che contiene linea, diagramma, Rettangolo, Parallelo">
            <a:extLst>
              <a:ext uri="{FF2B5EF4-FFF2-40B4-BE49-F238E27FC236}">
                <a16:creationId xmlns:a16="http://schemas.microsoft.com/office/drawing/2014/main" id="{481AFD76-185A-B296-5F4C-66F08D32D3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9"/>
          <a:stretch/>
        </p:blipFill>
        <p:spPr>
          <a:xfrm>
            <a:off x="3970769" y="3558690"/>
            <a:ext cx="3743540" cy="24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5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egnaposto data 3">
            <a:extLst>
              <a:ext uri="{FF2B5EF4-FFF2-40B4-BE49-F238E27FC236}">
                <a16:creationId xmlns:a16="http://schemas.microsoft.com/office/drawing/2014/main" id="{DD989EEC-D697-4D63-9A6D-D01F4F4B9F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EA5BE0F-1371-405B-AEF9-FEDF228F6532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19/07/2023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12292" name="Segnaposto numero diapositiva 5">
            <a:extLst>
              <a:ext uri="{FF2B5EF4-FFF2-40B4-BE49-F238E27FC236}">
                <a16:creationId xmlns:a16="http://schemas.microsoft.com/office/drawing/2014/main" id="{6A976B5B-FCBC-41B3-B33C-62DDDBE3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0E468936-8E46-4152-8DBC-DCCD79823B73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12294" name="Rectangle 18">
            <a:extLst>
              <a:ext uri="{FF2B5EF4-FFF2-40B4-BE49-F238E27FC236}">
                <a16:creationId xmlns:a16="http://schemas.microsoft.com/office/drawing/2014/main" id="{E4438A06-6B50-45D5-BE61-9D511AAAA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-349250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79E2F7-8017-E440-828E-FAD30CB7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594568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Formulation of an ML-based model for the Assessment of Maximum Sprint Capability in Elite Soccer Players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21FC918-511C-7DF7-51EC-724BB35DAD10}"/>
                  </a:ext>
                </a:extLst>
              </p:cNvPr>
              <p:cNvSpPr txBox="1"/>
              <p:nvPr/>
            </p:nvSpPr>
            <p:spPr>
              <a:xfrm>
                <a:off x="1116013" y="1056876"/>
                <a:ext cx="7342187" cy="4498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:r>
                  <a:rPr lang="it-IT" sz="1600">
                    <a:solidFill>
                      <a:srgbClr val="000000"/>
                    </a:solidFill>
                  </a:rPr>
                  <a:t>Sfruttando le informazioni riportate all’interno dei </a:t>
                </a:r>
                <a:r>
                  <a:rPr lang="it-IT" sz="1600" i="1">
                    <a:solidFill>
                      <a:srgbClr val="000000"/>
                    </a:solidFill>
                  </a:rPr>
                  <a:t>tracking data </a:t>
                </a:r>
                <a:r>
                  <a:rPr lang="it-IT" sz="1600">
                    <a:solidFill>
                      <a:srgbClr val="000000"/>
                    </a:solidFill>
                  </a:rPr>
                  <a:t>si può procedere al calcolo di:</a:t>
                </a:r>
              </a:p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:endParaRPr lang="it-IT" sz="1600">
                  <a:solidFill>
                    <a:srgbClr val="000000"/>
                  </a:solidFill>
                </a:endParaRPr>
              </a:p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14:m>
                  <m:oMath xmlns:m="http://schemas.openxmlformats.org/officeDocument/2006/math">
                    <m:r>
                      <a:rPr lang="it-IT" sz="1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it-IT" sz="1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it-IT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it-IT" sz="1600" i="1">
                    <a:solidFill>
                      <a:srgbClr val="00000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it-IT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it-IT" sz="1600" i="1">
                    <a:solidFill>
                      <a:srgbClr val="000000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𝑆𝑝𝑎𝑐</m:t>
                    </m:r>
                    <m:sSub>
                      <m:sSubPr>
                        <m:ctrlPr>
                          <a:rPr lang="it-IT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it-IT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it-IT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it-IT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it-IT" sz="1600" i="1">
                    <a:solidFill>
                      <a:srgbClr val="000000"/>
                    </a:solidFill>
                  </a:rPr>
                  <a:t>  </a:t>
                </a:r>
              </a:p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:endParaRPr lang="it-IT" sz="1600">
                  <a:solidFill>
                    <a:srgbClr val="000000"/>
                  </a:solidFill>
                </a:endParaRPr>
              </a:p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:r>
                  <a:rPr lang="it-IT" sz="1600">
                    <a:solidFill>
                      <a:srgbClr val="000000"/>
                    </a:solidFill>
                  </a:rPr>
                  <a:t>Ricavando così i valori della velocità istantanea ad ogni frame:</a:t>
                </a:r>
              </a:p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:endParaRPr lang="it-IT" sz="1600">
                  <a:solidFill>
                    <a:srgbClr val="000000"/>
                  </a:solidFill>
                </a:endParaRPr>
              </a:p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t-IT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𝑆𝑝𝑎𝑐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it-IT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it-IT" sz="1600">
                  <a:solidFill>
                    <a:srgbClr val="000000"/>
                  </a:solidFill>
                </a:endParaRPr>
              </a:p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:endParaRPr lang="it-IT" sz="1600">
                  <a:solidFill>
                    <a:srgbClr val="000000"/>
                  </a:solidFill>
                </a:endParaRPr>
              </a:p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:r>
                  <a:rPr lang="en-GB" sz="1600">
                    <a:solidFill>
                      <a:srgbClr val="000000"/>
                    </a:solidFill>
                  </a:rPr>
                  <a:t>Non </a:t>
                </a:r>
                <a:r>
                  <a:rPr lang="it-IT" sz="1600">
                    <a:solidFill>
                      <a:srgbClr val="000000"/>
                    </a:solidFill>
                  </a:rPr>
                  <a:t>procediamo</a:t>
                </a:r>
                <a:r>
                  <a:rPr lang="en-GB" sz="1600">
                    <a:solidFill>
                      <a:srgbClr val="000000"/>
                    </a:solidFill>
                  </a:rPr>
                  <a:t> a calcolare l’accelerazione con un’ulteriore differenza finita in quanto il </a:t>
                </a:r>
                <a:r>
                  <a:rPr lang="en-GB" sz="1600" b="1">
                    <a:solidFill>
                      <a:srgbClr val="000000"/>
                    </a:solidFill>
                  </a:rPr>
                  <a:t>rumore</a:t>
                </a:r>
                <a:r>
                  <a:rPr lang="en-GB" sz="160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GB" sz="1600">
                    <a:solidFill>
                      <a:srgbClr val="000000"/>
                    </a:solidFill>
                  </a:rPr>
                  <a:t>, presente nelle posizioni, si amplificherebbe ulteriormente.</a:t>
                </a:r>
              </a:p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:endParaRPr lang="en-GB" sz="1600">
                  <a:solidFill>
                    <a:srgbClr val="000000"/>
                  </a:solidFill>
                </a:endParaRPr>
              </a:p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:r>
                  <a:rPr lang="en-GB" sz="1600">
                    <a:solidFill>
                      <a:srgbClr val="000000"/>
                    </a:solidFill>
                  </a:rPr>
                  <a:t>Usiamo dunque </a:t>
                </a:r>
                <a:r>
                  <a:rPr lang="en-GB" sz="1600" b="1" i="1">
                    <a:solidFill>
                      <a:srgbClr val="000000"/>
                    </a:solidFill>
                  </a:rPr>
                  <a:t>PyNumDiff</a:t>
                </a:r>
                <a:r>
                  <a:rPr lang="en-GB" sz="1600">
                    <a:solidFill>
                      <a:srgbClr val="000000"/>
                    </a:solidFill>
                  </a:rPr>
                  <a:t>,</a:t>
                </a:r>
                <a:r>
                  <a:rPr lang="en-GB" sz="1600" b="1" i="1">
                    <a:solidFill>
                      <a:srgbClr val="000000"/>
                    </a:solidFill>
                  </a:rPr>
                  <a:t> </a:t>
                </a:r>
                <a:r>
                  <a:rPr lang="it-IT" sz="1600">
                    <a:solidFill>
                      <a:srgbClr val="000000"/>
                    </a:solidFill>
                  </a:rPr>
                  <a:t>una libreria </a:t>
                </a:r>
                <a:r>
                  <a:rPr lang="it-IT" sz="1600" i="1">
                    <a:solidFill>
                      <a:srgbClr val="000000"/>
                    </a:solidFill>
                  </a:rPr>
                  <a:t>Python</a:t>
                </a:r>
                <a:r>
                  <a:rPr lang="it-IT" sz="1600">
                    <a:solidFill>
                      <a:srgbClr val="000000"/>
                    </a:solidFill>
                  </a:rPr>
                  <a:t> che implementa diverse metodologie per il calcolo numerico delle derivate e per il filtraggio del rumore.</a:t>
                </a:r>
                <a:endParaRPr lang="en-GB" sz="16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21FC918-511C-7DF7-51EC-724BB35DA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013" y="1056876"/>
                <a:ext cx="7342187" cy="4498026"/>
              </a:xfrm>
              <a:prstGeom prst="rect">
                <a:avLst/>
              </a:prstGeom>
              <a:blipFill>
                <a:blip r:embed="rId4"/>
                <a:stretch>
                  <a:fillRect l="-415" t="-407" r="-1079"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olo 5">
            <a:extLst>
              <a:ext uri="{FF2B5EF4-FFF2-40B4-BE49-F238E27FC236}">
                <a16:creationId xmlns:a16="http://schemas.microsoft.com/office/drawing/2014/main" id="{0875E596-D117-3B58-3930-D1C80A99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Data pre-processing</a:t>
            </a:r>
            <a:endParaRPr lang="en-GB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D915C2-1DDF-D370-6138-409ECE11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Data pre-processing: PyNumDiff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D9F970-B7B7-CCB9-DE8F-495A2D8D4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F7E58C-C034-45E2-BDE4-3478058CA127}" type="datetime1">
              <a:rPr lang="it-IT" altLang="it-IT" smtClean="0"/>
              <a:pPr>
                <a:defRPr/>
              </a:pPr>
              <a:t>19/07/2023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8C3A9C-4FD3-CC82-0D83-3CE0B324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Formulation of an ML-based model for the Assessment of Maximum Sprint Capability in Elite Soccer Players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1B2D98-4AE1-5F40-FAEB-14FD2C98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Pagina </a:t>
            </a:r>
            <a:fld id="{6BC786BB-E3BC-40F6-8A91-0A36B0C67958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4A31116-EE4E-193E-3FD0-5F6AD397EC51}"/>
                  </a:ext>
                </a:extLst>
              </p:cNvPr>
              <p:cNvSpPr txBox="1"/>
              <p:nvPr/>
            </p:nvSpPr>
            <p:spPr>
              <a:xfrm>
                <a:off x="1062037" y="1023297"/>
                <a:ext cx="7342187" cy="3931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:r>
                  <a:rPr lang="en-GB" sz="1600">
                    <a:solidFill>
                      <a:srgbClr val="000000"/>
                    </a:solidFill>
                  </a:rPr>
                  <a:t>Ciascun metodo dipende da un </a:t>
                </a:r>
                <a:r>
                  <a:rPr lang="en-GB" sz="1600" b="1">
                    <a:solidFill>
                      <a:srgbClr val="000000"/>
                    </a:solidFill>
                  </a:rPr>
                  <a:t>set di parametri </a:t>
                </a:r>
                <a14:m>
                  <m:oMath xmlns:m="http://schemas.openxmlformats.org/officeDocument/2006/math">
                    <m:r>
                      <a:rPr lang="it-IT" sz="1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𝚽</m:t>
                    </m:r>
                    <m:r>
                      <a:rPr lang="it-IT" sz="1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GB" sz="1600">
                    <a:solidFill>
                      <a:srgbClr val="000000"/>
                    </a:solidFill>
                  </a:rPr>
                  <a:t>Al fine di ottenere una loro selezione ottimale, viene proposto un framework di ottimizzazione.</a:t>
                </a:r>
              </a:p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:endParaRPr lang="en-GB" sz="1600">
                  <a:solidFill>
                    <a:srgbClr val="000000"/>
                  </a:solidFill>
                </a:endParaRPr>
              </a:p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:r>
                  <a:rPr lang="en-GB" sz="1600">
                    <a:solidFill>
                      <a:srgbClr val="000000"/>
                    </a:solidFill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it-IT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𝛈</m:t>
                    </m:r>
                  </m:oMath>
                </a14:m>
                <a:r>
                  <a:rPr lang="en-GB" sz="1600">
                    <a:solidFill>
                      <a:srgbClr val="000000"/>
                    </a:solidFill>
                  </a:rPr>
                  <a:t> una generica serie storica, composta da </a:t>
                </a:r>
                <a:r>
                  <a:rPr lang="en-GB" sz="1600" i="1">
                    <a:solidFill>
                      <a:srgbClr val="000000"/>
                    </a:solidFill>
                  </a:rPr>
                  <a:t>m</a:t>
                </a:r>
                <a:r>
                  <a:rPr lang="en-GB" sz="1600">
                    <a:solidFill>
                      <a:srgbClr val="000000"/>
                    </a:solidFill>
                  </a:rPr>
                  <a:t> timestamps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600">
                    <a:solidFill>
                      <a:srgbClr val="000000"/>
                    </a:solidFill>
                  </a:rPr>
                  <a:t> di cui si vuole ottenere una stima priva di errore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t-IT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it-IT" sz="1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>
                    <a:solidFill>
                      <a:srgbClr val="000000"/>
                    </a:solidFill>
                  </a:rPr>
                  <a:t>e la sua derivata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it-IT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acc>
                    <m:r>
                      <a:rPr lang="it-IT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1600">
                    <a:solidFill>
                      <a:srgbClr val="000000"/>
                    </a:solidFill>
                  </a:rPr>
                  <a:t> </a:t>
                </a:r>
              </a:p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:endParaRPr lang="en-GB" sz="1600">
                  <a:solidFill>
                    <a:srgbClr val="000000"/>
                  </a:solidFill>
                </a:endParaRPr>
              </a:p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:r>
                  <a:rPr lang="en-GB" sz="1600">
                    <a:solidFill>
                      <a:srgbClr val="000000"/>
                    </a:solidFill>
                  </a:rPr>
                  <a:t>Viene selezionato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it-IT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>
                    <a:solidFill>
                      <a:srgbClr val="000000"/>
                    </a:solidFill>
                  </a:rPr>
                  <a:t>che minimizza la seguente </a:t>
                </a:r>
                <a:r>
                  <a:rPr lang="en-GB" sz="1600" b="1" i="1">
                    <a:solidFill>
                      <a:srgbClr val="000000"/>
                    </a:solidFill>
                  </a:rPr>
                  <a:t>loss function</a:t>
                </a:r>
                <a:r>
                  <a:rPr lang="en-GB" sz="1600" b="1">
                    <a:solidFill>
                      <a:srgbClr val="000000"/>
                    </a:solidFill>
                  </a:rPr>
                  <a:t> </a:t>
                </a:r>
                <a:r>
                  <a:rPr lang="en-GB" sz="1600" b="1" i="1">
                    <a:solidFill>
                      <a:srgbClr val="000000"/>
                    </a:solidFill>
                  </a:rPr>
                  <a:t>L</a:t>
                </a:r>
                <a:r>
                  <a:rPr lang="en-GB" sz="1600">
                    <a:solidFill>
                      <a:srgbClr val="000000"/>
                    </a:solidFill>
                  </a:rPr>
                  <a:t>:</a:t>
                </a:r>
              </a:p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:endParaRPr lang="en-GB" sz="1600">
                  <a:solidFill>
                    <a:srgbClr val="000000"/>
                  </a:solidFill>
                </a:endParaRPr>
              </a:p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𝑅𝑀𝑆𝐸</m:t>
                      </m:r>
                      <m:d>
                        <m:dPr>
                          <m:ctrlP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𝑡𝑟𝑎𝑝𝑧</m:t>
                          </m:r>
                          <m:d>
                            <m:dPr>
                              <m:ctrlPr>
                                <a:rPr lang="it-IT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acc>
                              <m:d>
                                <m:dPr>
                                  <m:ctrlPr>
                                    <a:rPr lang="it-IT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6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</m:e>
                          </m:d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it-IT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it-IT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acc>
                            </m:e>
                            <m:sub>
                              <m:r>
                                <a:rPr lang="it-IT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it-IT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  <m:r>
                            <a:rPr lang="it-IT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it-IT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acc>
                            </m:e>
                            <m:sub>
                              <m:r>
                                <a:rPr lang="it-IT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it-IT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  <m:sSub>
                            <m:sSubPr>
                              <m:ctrlPr>
                                <a:rPr lang="it-IT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it-IT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>
                  <a:solidFill>
                    <a:srgbClr val="000000"/>
                  </a:solidFill>
                </a:endParaRPr>
              </a:p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:endParaRPr lang="en-GB" sz="1600">
                  <a:solidFill>
                    <a:srgbClr val="000000"/>
                  </a:solidFill>
                </a:endParaRPr>
              </a:p>
              <a:p>
                <a:pPr>
                  <a:spcBef>
                    <a:spcPts val="150"/>
                  </a:spcBef>
                  <a:spcAft>
                    <a:spcPts val="1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it-IT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𝑡𝑟𝑎𝑝𝑧</m:t>
                          </m:r>
                          <m:d>
                            <m:dPr>
                              <m:ctrlPr>
                                <a:rPr lang="it-IT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acc>
                              <m:d>
                                <m:dPr>
                                  <m:ctrlPr>
                                    <a:rPr lang="it-IT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</m:e>
                          </m:d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16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4A31116-EE4E-193E-3FD0-5F6AD397E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37" y="1023297"/>
                <a:ext cx="7342187" cy="3931141"/>
              </a:xfrm>
              <a:prstGeom prst="rect">
                <a:avLst/>
              </a:prstGeom>
              <a:blipFill>
                <a:blip r:embed="rId3"/>
                <a:stretch>
                  <a:fillRect l="-415" t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5182508E-BB03-8232-2DA3-3881BE5F5551}"/>
              </a:ext>
            </a:extLst>
          </p:cNvPr>
          <p:cNvSpPr txBox="1"/>
          <p:nvPr/>
        </p:nvSpPr>
        <p:spPr>
          <a:xfrm>
            <a:off x="1062037" y="4716936"/>
            <a:ext cx="7019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Alla fine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5961B73-4A6A-8A01-BA2F-B40DE7967EBD}"/>
              </a:ext>
            </a:extLst>
          </p:cNvPr>
          <p:cNvSpPr txBox="1"/>
          <p:nvPr/>
        </p:nvSpPr>
        <p:spPr>
          <a:xfrm>
            <a:off x="1062036" y="4947768"/>
            <a:ext cx="7019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solidFill>
                  <a:srgbClr val="000000"/>
                </a:solidFill>
              </a:rPr>
              <a:t>Dopo un'attenta valutazione dei vari metodi proposti, è stato utilizzato un approccio basato sul </a:t>
            </a:r>
            <a:r>
              <a:rPr lang="it-IT" sz="1600" b="1">
                <a:solidFill>
                  <a:srgbClr val="000000"/>
                </a:solidFill>
              </a:rPr>
              <a:t>calcolo iterativo delle</a:t>
            </a:r>
            <a:r>
              <a:rPr lang="it-IT" sz="1600">
                <a:solidFill>
                  <a:srgbClr val="000000"/>
                </a:solidFill>
              </a:rPr>
              <a:t> </a:t>
            </a:r>
            <a:r>
              <a:rPr lang="it-IT" sz="1600" b="1">
                <a:solidFill>
                  <a:srgbClr val="000000"/>
                </a:solidFill>
              </a:rPr>
              <a:t>differenze finite combinato con un filtro di media</a:t>
            </a:r>
            <a:r>
              <a:rPr lang="it-IT" sz="160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880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data 3">
            <a:extLst>
              <a:ext uri="{FF2B5EF4-FFF2-40B4-BE49-F238E27FC236}">
                <a16:creationId xmlns:a16="http://schemas.microsoft.com/office/drawing/2014/main" id="{988EC09E-D3FD-4B4D-ACF4-C544379B270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42EAF9-A197-4FDC-8ED0-EDA9C764FEA3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19/07/2023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15366" name="Segnaposto numero diapositiva 5">
            <a:extLst>
              <a:ext uri="{FF2B5EF4-FFF2-40B4-BE49-F238E27FC236}">
                <a16:creationId xmlns:a16="http://schemas.microsoft.com/office/drawing/2014/main" id="{18B94BD1-E510-46F4-88F9-92C2A17E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DE1CCFAA-FCAC-4E16-A3A4-58FACB8C8014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B9E3B4-A81E-905B-B68F-A017CF39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594568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Formulation of an ML-based model for the Assessment of Maximum Sprint Capability in Elite Soccer Players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BAD85FD-D4C1-4B4A-EE37-1BB576A5F6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0" t="5992" r="680" b="121"/>
          <a:stretch/>
        </p:blipFill>
        <p:spPr>
          <a:xfrm>
            <a:off x="3892987" y="3124200"/>
            <a:ext cx="4387738" cy="2705100"/>
          </a:xfrm>
          <a:prstGeom prst="rect">
            <a:avLst/>
          </a:prstGeom>
        </p:spPr>
      </p:pic>
      <p:sp>
        <p:nvSpPr>
          <p:cNvPr id="2" name="Titolo 14">
            <a:extLst>
              <a:ext uri="{FF2B5EF4-FFF2-40B4-BE49-F238E27FC236}">
                <a16:creationId xmlns:a16="http://schemas.microsoft.com/office/drawing/2014/main" id="{ADEDA6D2-E8DE-B2DD-3C26-225AA2DF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Il profilo accelerativo: l’approccio</a:t>
            </a:r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2860DA-92D4-9DA6-9385-D99B46AF9072}"/>
              </a:ext>
            </a:extLst>
          </p:cNvPr>
          <p:cNvSpPr txBox="1"/>
          <p:nvPr/>
        </p:nvSpPr>
        <p:spPr>
          <a:xfrm>
            <a:off x="637723" y="1112580"/>
            <a:ext cx="7435738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0000"/>
                </a:solidFill>
              </a:rPr>
              <a:t>Cosa si intende per massima capacità accelerativa? Può essere quantificata?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600" dirty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0000"/>
                </a:solidFill>
              </a:rPr>
              <a:t>Come vengono analizzate tradizionalmente le accelerazioni e le velocità nel calcio?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600" dirty="0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 dirty="0">
                <a:solidFill>
                  <a:srgbClr val="000000"/>
                </a:solidFill>
              </a:rPr>
              <a:t>Eventi Accelerativi;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 dirty="0">
                <a:solidFill>
                  <a:srgbClr val="000000"/>
                </a:solidFill>
              </a:rPr>
              <a:t>Activity Profile.</a:t>
            </a:r>
          </a:p>
          <a:p>
            <a:endParaRPr lang="it-IT" sz="1600" dirty="0">
              <a:solidFill>
                <a:srgbClr val="000000"/>
              </a:solidFill>
            </a:endParaRPr>
          </a:p>
          <a:p>
            <a:endParaRPr lang="it-IT" sz="1600" dirty="0">
              <a:solidFill>
                <a:srgbClr val="000000"/>
              </a:solidFill>
            </a:endParaRPr>
          </a:p>
          <a:p>
            <a:endParaRPr lang="it-IT" sz="1600" dirty="0">
              <a:solidFill>
                <a:srgbClr val="000000"/>
              </a:solidFill>
            </a:endParaRPr>
          </a:p>
          <a:p>
            <a:endParaRPr lang="it-IT" sz="1600" dirty="0">
              <a:solidFill>
                <a:srgbClr val="000000"/>
              </a:solidFill>
            </a:endParaRPr>
          </a:p>
          <a:p>
            <a:endParaRPr lang="it-IT" sz="1600" dirty="0">
              <a:solidFill>
                <a:srgbClr val="000000"/>
              </a:solidFill>
            </a:endParaRPr>
          </a:p>
          <a:p>
            <a:r>
              <a:rPr lang="it-IT" sz="1600" dirty="0">
                <a:solidFill>
                  <a:srgbClr val="000000"/>
                </a:solidFill>
              </a:rPr>
              <a:t>Con l’A-S Profile</a:t>
            </a:r>
          </a:p>
          <a:p>
            <a:r>
              <a:rPr lang="it-IT" sz="1600" dirty="0">
                <a:solidFill>
                  <a:srgbClr val="000000"/>
                </a:solidFill>
              </a:rPr>
              <a:t>si ha un cambio di prospettiva:</a:t>
            </a:r>
          </a:p>
          <a:p>
            <a:endParaRPr lang="it-IT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83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data 3">
            <a:extLst>
              <a:ext uri="{FF2B5EF4-FFF2-40B4-BE49-F238E27FC236}">
                <a16:creationId xmlns:a16="http://schemas.microsoft.com/office/drawing/2014/main" id="{988EC09E-D3FD-4B4D-ACF4-C544379B270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42EAF9-A197-4FDC-8ED0-EDA9C764FEA3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19/07/2023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15366" name="Segnaposto numero diapositiva 5">
            <a:extLst>
              <a:ext uri="{FF2B5EF4-FFF2-40B4-BE49-F238E27FC236}">
                <a16:creationId xmlns:a16="http://schemas.microsoft.com/office/drawing/2014/main" id="{18B94BD1-E510-46F4-88F9-92C2A17E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DE1CCFAA-FCAC-4E16-A3A4-58FACB8C8014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B9E3B4-A81E-905B-B68F-A017CF39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594568"/>
          </a:xfrm>
        </p:spPr>
        <p:txBody>
          <a:bodyPr/>
          <a:lstStyle/>
          <a:p>
            <a:pPr>
              <a:defRPr/>
            </a:pPr>
            <a:r>
              <a:rPr lang="it-IT" altLang="it-IT"/>
              <a:t>Formulation of an ML-based model for the Assessment of Maximum Sprint Capability in Elite Soccer Players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BAD85FD-D4C1-4B4A-EE37-1BB576A5F6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6" t="5330" r="926" b="646"/>
          <a:stretch/>
        </p:blipFill>
        <p:spPr>
          <a:xfrm>
            <a:off x="3934238" y="3105150"/>
            <a:ext cx="4387738" cy="2709022"/>
          </a:xfrm>
          <a:prstGeom prst="rect">
            <a:avLst/>
          </a:prstGeom>
        </p:spPr>
      </p:pic>
      <p:sp>
        <p:nvSpPr>
          <p:cNvPr id="2" name="Titolo 14">
            <a:extLst>
              <a:ext uri="{FF2B5EF4-FFF2-40B4-BE49-F238E27FC236}">
                <a16:creationId xmlns:a16="http://schemas.microsoft.com/office/drawing/2014/main" id="{ADEDA6D2-E8DE-B2DD-3C26-225AA2DF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Il profilo accelerativo: l’approccio</a:t>
            </a:r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2860DA-92D4-9DA6-9385-D99B46AF9072}"/>
              </a:ext>
            </a:extLst>
          </p:cNvPr>
          <p:cNvSpPr txBox="1"/>
          <p:nvPr/>
        </p:nvSpPr>
        <p:spPr>
          <a:xfrm>
            <a:off x="637723" y="1112580"/>
            <a:ext cx="7435738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0000"/>
                </a:solidFill>
              </a:rPr>
              <a:t>Cosa si intende per massima capacità accelerativa? Può essere quantificata?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600" dirty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0000"/>
                </a:solidFill>
              </a:rPr>
              <a:t>Come vengono analizzate tradizionalmente le accelerazioni e le velocità nel calcio?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600" dirty="0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 dirty="0">
                <a:solidFill>
                  <a:srgbClr val="000000"/>
                </a:solidFill>
              </a:rPr>
              <a:t>Eventi Accelerativi;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 dirty="0">
                <a:solidFill>
                  <a:srgbClr val="000000"/>
                </a:solidFill>
              </a:rPr>
              <a:t>Activity Profile.</a:t>
            </a:r>
          </a:p>
          <a:p>
            <a:endParaRPr lang="it-IT" sz="1600" dirty="0">
              <a:solidFill>
                <a:srgbClr val="000000"/>
              </a:solidFill>
            </a:endParaRPr>
          </a:p>
          <a:p>
            <a:endParaRPr lang="it-IT" sz="1600" dirty="0">
              <a:solidFill>
                <a:srgbClr val="000000"/>
              </a:solidFill>
            </a:endParaRPr>
          </a:p>
          <a:p>
            <a:endParaRPr lang="it-IT" sz="1600" dirty="0">
              <a:solidFill>
                <a:srgbClr val="000000"/>
              </a:solidFill>
            </a:endParaRPr>
          </a:p>
          <a:p>
            <a:endParaRPr lang="it-IT" sz="1600" dirty="0">
              <a:solidFill>
                <a:srgbClr val="000000"/>
              </a:solidFill>
            </a:endParaRPr>
          </a:p>
          <a:p>
            <a:endParaRPr lang="it-IT" sz="1600" dirty="0">
              <a:solidFill>
                <a:srgbClr val="000000"/>
              </a:solidFill>
            </a:endParaRPr>
          </a:p>
          <a:p>
            <a:r>
              <a:rPr lang="it-IT" sz="1600" dirty="0">
                <a:solidFill>
                  <a:srgbClr val="000000"/>
                </a:solidFill>
              </a:rPr>
              <a:t>Con l’A-S Profile</a:t>
            </a:r>
          </a:p>
          <a:p>
            <a:r>
              <a:rPr lang="it-IT" sz="1600" dirty="0">
                <a:solidFill>
                  <a:srgbClr val="000000"/>
                </a:solidFill>
              </a:rPr>
              <a:t>si ha un cambio di prospettiva:</a:t>
            </a:r>
          </a:p>
          <a:p>
            <a:endParaRPr lang="it-IT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40076"/>
      </p:ext>
    </p:extLst>
  </p:cSld>
  <p:clrMapOvr>
    <a:masterClrMapping/>
  </p:clrMapOvr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DC04DE6F4C334FA1DB22278D6EC397" ma:contentTypeVersion="2" ma:contentTypeDescription="Create a new document." ma:contentTypeScope="" ma:versionID="af502c59cdb8a959bfd93e9e0aec5aae">
  <xsd:schema xmlns:xsd="http://www.w3.org/2001/XMLSchema" xmlns:xs="http://www.w3.org/2001/XMLSchema" xmlns:p="http://schemas.microsoft.com/office/2006/metadata/properties" xmlns:ns3="e375adbf-7ee4-49bf-aa32-0fc3cc40c456" targetNamespace="http://schemas.microsoft.com/office/2006/metadata/properties" ma:root="true" ma:fieldsID="eb5a275b48a6db34a86b5187ef2e81b3" ns3:_="">
    <xsd:import namespace="e375adbf-7ee4-49bf-aa32-0fc3cc40c4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75adbf-7ee4-49bf-aa32-0fc3cc40c4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284567-BD2F-4391-A1E7-2CE08BE0B0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FA1CD0-88EF-456D-BE22-144EC6E96FAA}">
  <ds:schemaRefs>
    <ds:schemaRef ds:uri="http://purl.org/dc/terms/"/>
    <ds:schemaRef ds:uri="e375adbf-7ee4-49bf-aa32-0fc3cc40c456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9F2E16A-507D-4D3E-9371-EAFBF6DD73BE}">
  <ds:schemaRefs>
    <ds:schemaRef ds:uri="e375adbf-7ee4-49bf-aa32-0fc3cc40c4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0</TotalTime>
  <Words>1844</Words>
  <Application>Microsoft Office PowerPoint</Application>
  <PresentationFormat>Presentazione su schermo (4:3)</PresentationFormat>
  <Paragraphs>334</Paragraphs>
  <Slides>23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Arial</vt:lpstr>
      <vt:lpstr>Cambria Math</vt:lpstr>
      <vt:lpstr>Courier New</vt:lpstr>
      <vt:lpstr>la sapienza</vt:lpstr>
      <vt:lpstr>Tesi di Laurea Magistrale in Ingegneria Gestionale</vt:lpstr>
      <vt:lpstr>Contenuti</vt:lpstr>
      <vt:lpstr>Introduzione e obiettivo della tesi</vt:lpstr>
      <vt:lpstr>Introduzione e obiettivo della tesi</vt:lpstr>
      <vt:lpstr>Case Study: Serie A Tim 2022-2023</vt:lpstr>
      <vt:lpstr>Data pre-processing</vt:lpstr>
      <vt:lpstr>Data pre-processing: PyNumDiff</vt:lpstr>
      <vt:lpstr>Il profilo accelerativo: l’approccio</vt:lpstr>
      <vt:lpstr>Il profilo accelerativo: l’approccio</vt:lpstr>
      <vt:lpstr>Il profilo accelerativo: l’approccio</vt:lpstr>
      <vt:lpstr>Il profilo accelerativo: selezione degli iperparametri</vt:lpstr>
      <vt:lpstr>Il profilo accelerativo: rappresentazione grafica</vt:lpstr>
      <vt:lpstr>Analisi dell’andamento della stamina</vt:lpstr>
      <vt:lpstr>Analisi dell’andamento della stamina</vt:lpstr>
      <vt:lpstr>Simulazione degli sprint</vt:lpstr>
      <vt:lpstr>Clustering</vt:lpstr>
      <vt:lpstr>Clustering: la scelta del metodo</vt:lpstr>
      <vt:lpstr>Clustering: distanze brevi</vt:lpstr>
      <vt:lpstr>Clustering: distanze lunghe</vt:lpstr>
      <vt:lpstr>Clustering: i 4 profili atletici</vt:lpstr>
      <vt:lpstr>Conclusioni</vt:lpstr>
      <vt:lpstr>Conclusioni</vt:lpstr>
      <vt:lpstr>Grazie per l’attenzione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edoardo cesaroni</cp:lastModifiedBy>
  <cp:revision>2</cp:revision>
  <dcterms:created xsi:type="dcterms:W3CDTF">2006-11-20T16:13:10Z</dcterms:created>
  <dcterms:modified xsi:type="dcterms:W3CDTF">2023-07-19T09:26:01Z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0x010100B2DC04DE6F4C334FA1DB22278D6EC397</vt:lpwstr>
  </property>
</Properties>
</file>