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59" r:id="rId6"/>
    <p:sldId id="256" r:id="rId7"/>
    <p:sldId id="257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0139F-5895-874C-8A46-346579182F3F}" type="datetimeFigureOut">
              <a:rPr lang="en-BE" smtClean="0"/>
              <a:t>09/08/2023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7FD8-78CE-FA41-BA23-8837237FC25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475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BE"/>
              <a:t>IET ACDC conference 2023 - 1st-3rd March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707C4-7D3E-4408-967D-95B6000AB306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328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11D2-803D-4D9A-8388-8404BBFC2EE1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2CE0-7DFD-4128-985E-E2A9DCA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E21-33E6-48E2-96FE-24CB4864F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24" y="2579687"/>
            <a:ext cx="12002947" cy="1470025"/>
          </a:xfrm>
        </p:spPr>
        <p:txBody>
          <a:bodyPr>
            <a:noAutofit/>
          </a:bodyPr>
          <a:lstStyle/>
          <a:p>
            <a:r>
              <a:rPr lang="en-GB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Building the Belgian grid </a:t>
            </a:r>
            <a:br>
              <a:rPr lang="en-GB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en-GB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and load, solar PV and wind time series</a:t>
            </a:r>
            <a:endParaRPr lang="nl-BE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342EA-0828-4B4A-94FA-444752F2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8" y="4697927"/>
            <a:ext cx="10363200" cy="207125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Giacomo Bastianel, 1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 2023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giacomo.bastianel@kuleuven.be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 student, EnergyVille - KU Leuven, Genk - Leuven, Belgium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A949B-9763-6BFA-C3D4-4BB414FC5071}"/>
              </a:ext>
            </a:extLst>
          </p:cNvPr>
          <p:cNvSpPr txBox="1"/>
          <p:nvPr/>
        </p:nvSpPr>
        <p:spPr>
          <a:xfrm>
            <a:off x="1556654" y="3850599"/>
            <a:ext cx="907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Giacomo Bastianel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Hakan Ergun</a:t>
            </a:r>
            <a:endParaRPr lang="en-B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462" y="339455"/>
            <a:ext cx="433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Energy market groupings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8818" y="1156079"/>
          <a:ext cx="3457062" cy="43513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3249283242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665379078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239267993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588852819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446160201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141329300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group_1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group_2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group_3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group_4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group_5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group_6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878743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IE00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NOS0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DKW1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015821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UKNI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NOM1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DKE1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CZ00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539133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UK00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NL00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ITCN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AT00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165148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BE00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ITCS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SK00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7137451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LUB1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HU00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80572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906805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LUG1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RO00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974950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DEKF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PLE0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717679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EE00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DKKF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MT00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PLI0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9417235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LV00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LUV1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180664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LT00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LUF1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41058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6385716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RS00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847087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361086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463342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384995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9622142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MK00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306780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BG00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653930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4068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CY00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48373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017702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IS00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41883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TN00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2872304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51" y="506208"/>
            <a:ext cx="6257297" cy="62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77076"/>
              </p:ext>
            </p:extLst>
          </p:nvPr>
        </p:nvGraphicFramePr>
        <p:xfrm>
          <a:off x="872315" y="3224933"/>
          <a:ext cx="10620818" cy="16254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60889">
                  <a:extLst>
                    <a:ext uri="{9D8B030D-6E8A-4147-A177-3AD203B41FA5}">
                      <a16:colId xmlns:a16="http://schemas.microsoft.com/office/drawing/2014/main" val="1301239107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2651785276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1640994135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1736808378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3128834067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197924026"/>
                    </a:ext>
                  </a:extLst>
                </a:gridCol>
                <a:gridCol w="545899">
                  <a:extLst>
                    <a:ext uri="{9D8B030D-6E8A-4147-A177-3AD203B41FA5}">
                      <a16:colId xmlns:a16="http://schemas.microsoft.com/office/drawing/2014/main" val="2315287609"/>
                    </a:ext>
                  </a:extLst>
                </a:gridCol>
                <a:gridCol w="555424">
                  <a:extLst>
                    <a:ext uri="{9D8B030D-6E8A-4147-A177-3AD203B41FA5}">
                      <a16:colId xmlns:a16="http://schemas.microsoft.com/office/drawing/2014/main" val="752711600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156510271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3854248960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3436694125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1584209620"/>
                    </a:ext>
                  </a:extLst>
                </a:gridCol>
                <a:gridCol w="550662">
                  <a:extLst>
                    <a:ext uri="{9D8B030D-6E8A-4147-A177-3AD203B41FA5}">
                      <a16:colId xmlns:a16="http://schemas.microsoft.com/office/drawing/2014/main" val="2454244055"/>
                    </a:ext>
                  </a:extLst>
                </a:gridCol>
                <a:gridCol w="473591">
                  <a:extLst>
                    <a:ext uri="{9D8B030D-6E8A-4147-A177-3AD203B41FA5}">
                      <a16:colId xmlns:a16="http://schemas.microsoft.com/office/drawing/2014/main" val="2336946972"/>
                    </a:ext>
                  </a:extLst>
                </a:gridCol>
                <a:gridCol w="447635">
                  <a:extLst>
                    <a:ext uri="{9D8B030D-6E8A-4147-A177-3AD203B41FA5}">
                      <a16:colId xmlns:a16="http://schemas.microsoft.com/office/drawing/2014/main" val="3346846305"/>
                    </a:ext>
                  </a:extLst>
                </a:gridCol>
                <a:gridCol w="730760">
                  <a:extLst>
                    <a:ext uri="{9D8B030D-6E8A-4147-A177-3AD203B41FA5}">
                      <a16:colId xmlns:a16="http://schemas.microsoft.com/office/drawing/2014/main" val="3929169977"/>
                    </a:ext>
                  </a:extLst>
                </a:gridCol>
              </a:tblGrid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06267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[MVA]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(+/-) 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(+/-) 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(+/-) 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(+/-) 4000</a:t>
                      </a: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(+/-) 1000</a:t>
                      </a: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12225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extLst>
                  <a:ext uri="{0D108BD9-81ED-4DB2-BD59-A6C34878D82A}">
                    <a16:rowId xmlns:a16="http://schemas.microsoft.com/office/drawing/2014/main" val="42590923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 [km]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extLst>
                  <a:ext uri="{0D108BD9-81ED-4DB2-BD59-A6C34878D82A}">
                    <a16:rowId xmlns:a16="http://schemas.microsoft.com/office/drawing/2014/main" val="143553763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cross section [mm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]</a:t>
                      </a:r>
                      <a:endParaRPr 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2x1600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3x1600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3x1600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4x1600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9x805.7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4x805.7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10x1274.4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10x1171.5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extLst>
                  <a:ext uri="{0D108BD9-81ED-4DB2-BD59-A6C34878D82A}">
                    <a16:rowId xmlns:a16="http://schemas.microsoft.com/office/drawing/2014/main" val="1667639432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Resistance </a:t>
                      </a:r>
                      <a:r>
                        <a:rPr lang="el-GR" sz="1000" u="none" strike="noStrike" dirty="0">
                          <a:effectLst/>
                        </a:rPr>
                        <a:t>Ω</a:t>
                      </a:r>
                      <a:r>
                        <a:rPr lang="en-US" sz="1000" u="none" strike="noStrike" dirty="0">
                          <a:effectLst/>
                        </a:rPr>
                        <a:t>/KM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0.00129</a:t>
                      </a: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0.00515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0.0038856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0.00414625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739605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Inductive reactance </a:t>
                      </a:r>
                      <a:r>
                        <a:rPr lang="el-GR" sz="1000" u="none" strike="noStrike" dirty="0">
                          <a:effectLst/>
                        </a:rPr>
                        <a:t>Ω</a:t>
                      </a:r>
                      <a:r>
                        <a:rPr lang="en-US" sz="1000" u="none" strike="noStrike" dirty="0">
                          <a:effectLst/>
                        </a:rPr>
                        <a:t>/Km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0.0741667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0.0741667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5186744"/>
                  </a:ext>
                </a:extLst>
              </a:tr>
              <a:tr h="23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Capacitive reactance M</a:t>
                      </a:r>
                      <a:r>
                        <a:rPr lang="el-GR" sz="1000" u="none" strike="noStrike" dirty="0">
                          <a:effectLst/>
                        </a:rPr>
                        <a:t>Ω</a:t>
                      </a:r>
                      <a:r>
                        <a:rPr lang="en-US" sz="1000" u="none" strike="noStrike" dirty="0">
                          <a:effectLst/>
                        </a:rPr>
                        <a:t>-Km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4" marR="5684" marT="5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64491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65233"/>
              </p:ext>
            </p:extLst>
          </p:nvPr>
        </p:nvGraphicFramePr>
        <p:xfrm>
          <a:off x="881336" y="5280608"/>
          <a:ext cx="6114685" cy="14951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11751">
                  <a:extLst>
                    <a:ext uri="{9D8B030D-6E8A-4147-A177-3AD203B41FA5}">
                      <a16:colId xmlns:a16="http://schemas.microsoft.com/office/drawing/2014/main" val="1881611428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2670273454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3260889243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1220872847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419546515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545244284"/>
                    </a:ext>
                  </a:extLst>
                </a:gridCol>
                <a:gridCol w="700489">
                  <a:extLst>
                    <a:ext uri="{9D8B030D-6E8A-4147-A177-3AD203B41FA5}">
                      <a16:colId xmlns:a16="http://schemas.microsoft.com/office/drawing/2014/main" val="73280831"/>
                    </a:ext>
                  </a:extLst>
                </a:gridCol>
              </a:tblGrid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06963"/>
                  </a:ext>
                </a:extLst>
              </a:tr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Solar PV (Peak MVA)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4941233"/>
                  </a:ext>
                </a:extLst>
              </a:tr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Wind onshore (peak  MVA)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78251"/>
                  </a:ext>
                </a:extLst>
              </a:tr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Wind offshore (peak  MVA)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483393"/>
                  </a:ext>
                </a:extLst>
              </a:tr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Flexible generation (peak  MVA)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4728509"/>
                  </a:ext>
                </a:extLst>
              </a:tr>
              <a:tr h="24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Demand (peak MVA)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181092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6317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5158" y="2872457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Transmission lines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58" y="4944988"/>
            <a:ext cx="293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generation and demand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179" y="536604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158" y="-48171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 grid characteristics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8" y="403208"/>
            <a:ext cx="5903271" cy="26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5158" y="3178519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Transmission lines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8596" y="536604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Converter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179" y="536604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158" y="-48171"/>
            <a:ext cx="5183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DC overlay grid characteristics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08699"/>
              </p:ext>
            </p:extLst>
          </p:nvPr>
        </p:nvGraphicFramePr>
        <p:xfrm>
          <a:off x="6995733" y="889080"/>
          <a:ext cx="2871369" cy="9207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0978">
                  <a:extLst>
                    <a:ext uri="{9D8B030D-6E8A-4147-A177-3AD203B41FA5}">
                      <a16:colId xmlns:a16="http://schemas.microsoft.com/office/drawing/2014/main" val="215148442"/>
                    </a:ext>
                  </a:extLst>
                </a:gridCol>
                <a:gridCol w="820391">
                  <a:extLst>
                    <a:ext uri="{9D8B030D-6E8A-4147-A177-3AD203B41FA5}">
                      <a16:colId xmlns:a16="http://schemas.microsoft.com/office/drawing/2014/main" val="5132967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Sub modules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94084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Sub module capacitance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r>
                        <a:rPr lang="en-US" sz="1100" u="none" strike="noStrike" baseline="0" dirty="0">
                          <a:effectLst/>
                        </a:rPr>
                        <a:t> µF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1697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inductance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1999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DC voltage [kV]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(+/-)500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95955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Capacity [MVA]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(+/-)3000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45029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9873"/>
              </p:ext>
            </p:extLst>
          </p:nvPr>
        </p:nvGraphicFramePr>
        <p:xfrm>
          <a:off x="918234" y="3547851"/>
          <a:ext cx="10968965" cy="173456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17927">
                  <a:extLst>
                    <a:ext uri="{9D8B030D-6E8A-4147-A177-3AD203B41FA5}">
                      <a16:colId xmlns:a16="http://schemas.microsoft.com/office/drawing/2014/main" val="4156039626"/>
                    </a:ext>
                  </a:extLst>
                </a:gridCol>
                <a:gridCol w="600933">
                  <a:extLst>
                    <a:ext uri="{9D8B030D-6E8A-4147-A177-3AD203B41FA5}">
                      <a16:colId xmlns:a16="http://schemas.microsoft.com/office/drawing/2014/main" val="3221369319"/>
                    </a:ext>
                  </a:extLst>
                </a:gridCol>
                <a:gridCol w="830446">
                  <a:extLst>
                    <a:ext uri="{9D8B030D-6E8A-4147-A177-3AD203B41FA5}">
                      <a16:colId xmlns:a16="http://schemas.microsoft.com/office/drawing/2014/main" val="2251439243"/>
                    </a:ext>
                  </a:extLst>
                </a:gridCol>
                <a:gridCol w="749171">
                  <a:extLst>
                    <a:ext uri="{9D8B030D-6E8A-4147-A177-3AD203B41FA5}">
                      <a16:colId xmlns:a16="http://schemas.microsoft.com/office/drawing/2014/main" val="196882352"/>
                    </a:ext>
                  </a:extLst>
                </a:gridCol>
                <a:gridCol w="660824">
                  <a:extLst>
                    <a:ext uri="{9D8B030D-6E8A-4147-A177-3AD203B41FA5}">
                      <a16:colId xmlns:a16="http://schemas.microsoft.com/office/drawing/2014/main" val="3167374729"/>
                    </a:ext>
                  </a:extLst>
                </a:gridCol>
                <a:gridCol w="703229">
                  <a:extLst>
                    <a:ext uri="{9D8B030D-6E8A-4147-A177-3AD203B41FA5}">
                      <a16:colId xmlns:a16="http://schemas.microsoft.com/office/drawing/2014/main" val="3423670228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641687621"/>
                    </a:ext>
                  </a:extLst>
                </a:gridCol>
                <a:gridCol w="672463">
                  <a:extLst>
                    <a:ext uri="{9D8B030D-6E8A-4147-A177-3AD203B41FA5}">
                      <a16:colId xmlns:a16="http://schemas.microsoft.com/office/drawing/2014/main" val="1259343507"/>
                    </a:ext>
                  </a:extLst>
                </a:gridCol>
                <a:gridCol w="656454">
                  <a:extLst>
                    <a:ext uri="{9D8B030D-6E8A-4147-A177-3AD203B41FA5}">
                      <a16:colId xmlns:a16="http://schemas.microsoft.com/office/drawing/2014/main" val="3312192444"/>
                    </a:ext>
                  </a:extLst>
                </a:gridCol>
                <a:gridCol w="636439">
                  <a:extLst>
                    <a:ext uri="{9D8B030D-6E8A-4147-A177-3AD203B41FA5}">
                      <a16:colId xmlns:a16="http://schemas.microsoft.com/office/drawing/2014/main" val="1209863610"/>
                    </a:ext>
                  </a:extLst>
                </a:gridCol>
                <a:gridCol w="592408">
                  <a:extLst>
                    <a:ext uri="{9D8B030D-6E8A-4147-A177-3AD203B41FA5}">
                      <a16:colId xmlns:a16="http://schemas.microsoft.com/office/drawing/2014/main" val="3606592794"/>
                    </a:ext>
                  </a:extLst>
                </a:gridCol>
                <a:gridCol w="579964">
                  <a:extLst>
                    <a:ext uri="{9D8B030D-6E8A-4147-A177-3AD203B41FA5}">
                      <a16:colId xmlns:a16="http://schemas.microsoft.com/office/drawing/2014/main" val="3129050844"/>
                    </a:ext>
                  </a:extLst>
                </a:gridCol>
                <a:gridCol w="565532">
                  <a:extLst>
                    <a:ext uri="{9D8B030D-6E8A-4147-A177-3AD203B41FA5}">
                      <a16:colId xmlns:a16="http://schemas.microsoft.com/office/drawing/2014/main" val="1867471030"/>
                    </a:ext>
                  </a:extLst>
                </a:gridCol>
                <a:gridCol w="565532">
                  <a:extLst>
                    <a:ext uri="{9D8B030D-6E8A-4147-A177-3AD203B41FA5}">
                      <a16:colId xmlns:a16="http://schemas.microsoft.com/office/drawing/2014/main" val="3931601750"/>
                    </a:ext>
                  </a:extLst>
                </a:gridCol>
                <a:gridCol w="565532">
                  <a:extLst>
                    <a:ext uri="{9D8B030D-6E8A-4147-A177-3AD203B41FA5}">
                      <a16:colId xmlns:a16="http://schemas.microsoft.com/office/drawing/2014/main" val="299648979"/>
                    </a:ext>
                  </a:extLst>
                </a:gridCol>
                <a:gridCol w="565532">
                  <a:extLst>
                    <a:ext uri="{9D8B030D-6E8A-4147-A177-3AD203B41FA5}">
                      <a16:colId xmlns:a16="http://schemas.microsoft.com/office/drawing/2014/main" val="3095831880"/>
                    </a:ext>
                  </a:extLst>
                </a:gridCol>
              </a:tblGrid>
              <a:tr h="25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L_56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33663"/>
                  </a:ext>
                </a:extLst>
              </a:tr>
              <a:tr h="25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[MVA]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(+/-)8000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(+/-)10000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(+/-)6000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(+/-)4000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(+/-)10000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(+/-)8000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(+/-)8000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(+/-)10000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(+/-)10000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(+/-)6000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extLst>
                  <a:ext uri="{0D108BD9-81ED-4DB2-BD59-A6C34878D82A}">
                    <a16:rowId xmlns:a16="http://schemas.microsoft.com/office/drawing/2014/main" val="2570405669"/>
                  </a:ext>
                </a:extLst>
              </a:tr>
              <a:tr h="25541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extLst>
                  <a:ext uri="{0D108BD9-81ED-4DB2-BD59-A6C34878D82A}">
                    <a16:rowId xmlns:a16="http://schemas.microsoft.com/office/drawing/2014/main" val="675597795"/>
                  </a:ext>
                </a:extLst>
              </a:tr>
              <a:tr h="25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Length [Km]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extLst>
                  <a:ext uri="{0D108BD9-81ED-4DB2-BD59-A6C34878D82A}">
                    <a16:rowId xmlns:a16="http://schemas.microsoft.com/office/drawing/2014/main" val="2916126275"/>
                  </a:ext>
                </a:extLst>
              </a:tr>
              <a:tr h="340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Cross section [mm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]</a:t>
                      </a:r>
                      <a:endParaRPr 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6x1600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extLst>
                  <a:ext uri="{0D108BD9-81ED-4DB2-BD59-A6C34878D82A}">
                    <a16:rowId xmlns:a16="http://schemas.microsoft.com/office/drawing/2014/main" val="2074358921"/>
                  </a:ext>
                </a:extLst>
              </a:tr>
              <a:tr h="372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Resistance </a:t>
                      </a:r>
                      <a:r>
                        <a:rPr lang="el-GR" sz="1000" u="none" strike="noStrike" dirty="0">
                          <a:effectLst/>
                        </a:rPr>
                        <a:t>Ω</a:t>
                      </a:r>
                      <a:r>
                        <a:rPr lang="en-US" sz="1000" u="none" strike="noStrike" dirty="0">
                          <a:effectLst/>
                        </a:rPr>
                        <a:t>/Km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7" marR="5647" marT="56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356811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0" y="85656"/>
            <a:ext cx="5832289" cy="337752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91560"/>
              </p:ext>
            </p:extLst>
          </p:nvPr>
        </p:nvGraphicFramePr>
        <p:xfrm>
          <a:off x="918239" y="5566746"/>
          <a:ext cx="10995742" cy="6544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68248">
                  <a:extLst>
                    <a:ext uri="{9D8B030D-6E8A-4147-A177-3AD203B41FA5}">
                      <a16:colId xmlns:a16="http://schemas.microsoft.com/office/drawing/2014/main" val="3538011059"/>
                    </a:ext>
                  </a:extLst>
                </a:gridCol>
                <a:gridCol w="572060">
                  <a:extLst>
                    <a:ext uri="{9D8B030D-6E8A-4147-A177-3AD203B41FA5}">
                      <a16:colId xmlns:a16="http://schemas.microsoft.com/office/drawing/2014/main" val="3147955350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882591298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430780734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771044322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384923599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728834260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1399608514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199657745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965127302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315245429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910812863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228420118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3428445866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903058373"/>
                    </a:ext>
                  </a:extLst>
                </a:gridCol>
                <a:gridCol w="632531">
                  <a:extLst>
                    <a:ext uri="{9D8B030D-6E8A-4147-A177-3AD203B41FA5}">
                      <a16:colId xmlns:a16="http://schemas.microsoft.com/office/drawing/2014/main" val="2924683027"/>
                    </a:ext>
                  </a:extLst>
                </a:gridCol>
              </a:tblGrid>
              <a:tr h="21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From node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extLst>
                  <a:ext uri="{0D108BD9-81ED-4DB2-BD59-A6C34878D82A}">
                    <a16:rowId xmlns:a16="http://schemas.microsoft.com/office/drawing/2014/main" val="2711133030"/>
                  </a:ext>
                </a:extLst>
              </a:tr>
              <a:tr h="21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To node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extLst>
                  <a:ext uri="{0D108BD9-81ED-4DB2-BD59-A6C34878D82A}">
                    <a16:rowId xmlns:a16="http://schemas.microsoft.com/office/drawing/2014/main" val="806157210"/>
                  </a:ext>
                </a:extLst>
              </a:tr>
              <a:tr h="21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Max Generation-Demand</a:t>
                      </a:r>
                      <a:r>
                        <a:rPr lang="en-US" sz="900" u="none" strike="noStrike" baseline="0" dirty="0">
                          <a:effectLst/>
                        </a:rPr>
                        <a:t> [MVA]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209984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530838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578882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372405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332036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389384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479693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270471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193741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749559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540973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491143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678105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595553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410767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7" marR="3517" marT="3517" marB="0" anchor="b"/>
                </a:tc>
                <a:extLst>
                  <a:ext uri="{0D108BD9-81ED-4DB2-BD59-A6C34878D82A}">
                    <a16:rowId xmlns:a16="http://schemas.microsoft.com/office/drawing/2014/main" val="331509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3" y="247617"/>
            <a:ext cx="6118046" cy="3181384"/>
          </a:xfrm>
          <a:prstGeom prst="rect">
            <a:avLst/>
          </a:prstGeom>
        </p:spPr>
      </p:pic>
      <p:pic>
        <p:nvPicPr>
          <p:cNvPr id="4" name="Picture 3" descr="A diagram of 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4C0E26BD-D8AA-AC2D-9A20-4D72800D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66" y="566399"/>
            <a:ext cx="4343400" cy="1917700"/>
          </a:xfrm>
          <a:prstGeom prst="rect">
            <a:avLst/>
          </a:prstGeom>
        </p:spPr>
      </p:pic>
      <p:pic>
        <p:nvPicPr>
          <p:cNvPr id="6" name="Picture 5" descr="A diagram of a wiring diagram&#10;&#10;Description automatically generated">
            <a:extLst>
              <a:ext uri="{FF2B5EF4-FFF2-40B4-BE49-F238E27FC236}">
                <a16:creationId xmlns:a16="http://schemas.microsoft.com/office/drawing/2014/main" id="{7543A620-785D-8D15-F39C-7D97BADFF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17" y="2955451"/>
            <a:ext cx="4932794" cy="3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0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476" y="43937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05651"/>
              </p:ext>
            </p:extLst>
          </p:nvPr>
        </p:nvGraphicFramePr>
        <p:xfrm>
          <a:off x="670995" y="2045482"/>
          <a:ext cx="11150116" cy="21681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0398">
                  <a:extLst>
                    <a:ext uri="{9D8B030D-6E8A-4147-A177-3AD203B41FA5}">
                      <a16:colId xmlns:a16="http://schemas.microsoft.com/office/drawing/2014/main" val="1872710456"/>
                    </a:ext>
                  </a:extLst>
                </a:gridCol>
                <a:gridCol w="645714">
                  <a:extLst>
                    <a:ext uri="{9D8B030D-6E8A-4147-A177-3AD203B41FA5}">
                      <a16:colId xmlns:a16="http://schemas.microsoft.com/office/drawing/2014/main" val="166403692"/>
                    </a:ext>
                  </a:extLst>
                </a:gridCol>
                <a:gridCol w="697718">
                  <a:extLst>
                    <a:ext uri="{9D8B030D-6E8A-4147-A177-3AD203B41FA5}">
                      <a16:colId xmlns:a16="http://schemas.microsoft.com/office/drawing/2014/main" val="2623759431"/>
                    </a:ext>
                  </a:extLst>
                </a:gridCol>
                <a:gridCol w="676049">
                  <a:extLst>
                    <a:ext uri="{9D8B030D-6E8A-4147-A177-3AD203B41FA5}">
                      <a16:colId xmlns:a16="http://schemas.microsoft.com/office/drawing/2014/main" val="4119019180"/>
                    </a:ext>
                  </a:extLst>
                </a:gridCol>
                <a:gridCol w="637046">
                  <a:extLst>
                    <a:ext uri="{9D8B030D-6E8A-4147-A177-3AD203B41FA5}">
                      <a16:colId xmlns:a16="http://schemas.microsoft.com/office/drawing/2014/main" val="2210306979"/>
                    </a:ext>
                  </a:extLst>
                </a:gridCol>
                <a:gridCol w="559041">
                  <a:extLst>
                    <a:ext uri="{9D8B030D-6E8A-4147-A177-3AD203B41FA5}">
                      <a16:colId xmlns:a16="http://schemas.microsoft.com/office/drawing/2014/main" val="3341813179"/>
                    </a:ext>
                  </a:extLst>
                </a:gridCol>
                <a:gridCol w="598044">
                  <a:extLst>
                    <a:ext uri="{9D8B030D-6E8A-4147-A177-3AD203B41FA5}">
                      <a16:colId xmlns:a16="http://schemas.microsoft.com/office/drawing/2014/main" val="387573248"/>
                    </a:ext>
                  </a:extLst>
                </a:gridCol>
                <a:gridCol w="611044">
                  <a:extLst>
                    <a:ext uri="{9D8B030D-6E8A-4147-A177-3AD203B41FA5}">
                      <a16:colId xmlns:a16="http://schemas.microsoft.com/office/drawing/2014/main" val="3289408527"/>
                    </a:ext>
                  </a:extLst>
                </a:gridCol>
                <a:gridCol w="648732">
                  <a:extLst>
                    <a:ext uri="{9D8B030D-6E8A-4147-A177-3AD203B41FA5}">
                      <a16:colId xmlns:a16="http://schemas.microsoft.com/office/drawing/2014/main" val="3691523175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2561424528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4135580312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1200978980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4282115801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3409476199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163805170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2892526317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1459453490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2811389386"/>
                    </a:ext>
                  </a:extLst>
                </a:gridCol>
                <a:gridCol w="513633">
                  <a:extLst>
                    <a:ext uri="{9D8B030D-6E8A-4147-A177-3AD203B41FA5}">
                      <a16:colId xmlns:a16="http://schemas.microsoft.com/office/drawing/2014/main" val="4110956106"/>
                    </a:ext>
                  </a:extLst>
                </a:gridCol>
              </a:tblGrid>
              <a:tr h="69762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Onshore Wind group_1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Offshore Wind group_1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Solar PV group_2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Onshore Wind group_2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Offshore Wind group_2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Solar PV group_3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Onshore Wind group_3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Offshore Wind group_3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Solar PV group_4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Onshore Wind group_4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Offshore Wind group_4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Solar PV group_5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Onshore Wind group_5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Offshore Wind group_5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Solar PV group_6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Onshore Wind group_6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Offshore Wind group_6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Solar PV group_6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6" marR="5046" marT="5046" marB="0" anchor="b"/>
                </a:tc>
                <a:extLst>
                  <a:ext uri="{0D108BD9-81ED-4DB2-BD59-A6C34878D82A}">
                    <a16:rowId xmlns:a16="http://schemas.microsoft.com/office/drawing/2014/main" val="2844467399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Load/RES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8487.791496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4709.065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6016.084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224.9021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6847.477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2642.942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7646.277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869.3453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6176.372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60.79033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11537.27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787.9716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9601294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Load/RES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28003.99769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30269.92961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21162.76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5092.239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30538.54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696.5791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71774.06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41453.01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130987.9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39819.6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1329.643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106685.3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10195.58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129.8723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53375.71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9564.869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906.7403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7299350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offshore wind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40336.44079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1495.4037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451.0239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9450.104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14401.63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564.4748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89005.83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482.2548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142318.9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82891.04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509.6786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102539.4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18897.55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225.8447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45591.02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33149.01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420.5218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44603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onshore wind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24141.60045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3023.775827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4656.358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9246.354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86.70698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39898.89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5293.251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63892.2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6017.618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98.52518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85355.59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8153.3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134.3193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47325.84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2709.99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380.5611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439919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980.8215226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870.9934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5459.969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96.11722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2492.901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23945.07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2936.936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22885.26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333.3209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16506.01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1314.817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8122692"/>
                  </a:ext>
                </a:extLst>
              </a:tr>
              <a:tr h="2450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demand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22272.76319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12367.6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24480.79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578.8142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1836.097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37.09863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39226.88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1831.735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38293.93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418.649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14116.03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1080.929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730954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476" y="1724069"/>
            <a:ext cx="445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available generation per RES type [MVA]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476" y="4265369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demand [MVA]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81555"/>
              </p:ext>
            </p:extLst>
          </p:nvPr>
        </p:nvGraphicFramePr>
        <p:xfrm>
          <a:off x="670995" y="4600209"/>
          <a:ext cx="4746791" cy="21037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78113">
                  <a:extLst>
                    <a:ext uri="{9D8B030D-6E8A-4147-A177-3AD203B41FA5}">
                      <a16:colId xmlns:a16="http://schemas.microsoft.com/office/drawing/2014/main" val="966257941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3780800522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4183549855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1976073763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3234484471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2561841623"/>
                    </a:ext>
                  </a:extLst>
                </a:gridCol>
                <a:gridCol w="678113">
                  <a:extLst>
                    <a:ext uri="{9D8B030D-6E8A-4147-A177-3AD203B41FA5}">
                      <a16:colId xmlns:a16="http://schemas.microsoft.com/office/drawing/2014/main" val="620101776"/>
                    </a:ext>
                  </a:extLst>
                </a:gridCol>
              </a:tblGrid>
              <a:tr h="48211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Demand group_1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Demand group_2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Demand group_3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Demand group_4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Demand group_5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Demand group_6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5682508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Load/RES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58273.97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77827.5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176470.2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80343.97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467104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Load/RES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43068.63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54683.73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112433.7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91267.3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137064.8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54103.48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4142024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offshore wind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47110.18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54768.01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112852.6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93431.05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134978.8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52826.57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1970214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onshore wind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50692.11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62246.47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108018.2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174578.7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70794.57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251485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54785.39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133951.5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110811.6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164919.7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63332.55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6571710"/>
                  </a:ext>
                </a:extLst>
              </a:tr>
              <a:tr h="25987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demand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69036.6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77640.59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155071.1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142474.9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189193.2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93527.58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222299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476" y="545980"/>
            <a:ext cx="464101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The scenarios are as follows: </a:t>
            </a:r>
          </a:p>
          <a:p>
            <a:r>
              <a:rPr lang="en-US" sz="900" dirty="0"/>
              <a:t>MAX Load/RES: the time step with the maximum ratio of the (total load)/(total RES generation)</a:t>
            </a:r>
          </a:p>
          <a:p>
            <a:r>
              <a:rPr lang="en-US" sz="900" dirty="0"/>
              <a:t>MIN Load/RES: the time step with the minimum ratio of the (total load)/(total RES generation)</a:t>
            </a:r>
          </a:p>
          <a:p>
            <a:r>
              <a:rPr lang="en-US" sz="900" dirty="0"/>
              <a:t>MIN offshore wind: the time step with the minimum total offshore wind generation</a:t>
            </a:r>
          </a:p>
          <a:p>
            <a:r>
              <a:rPr lang="en-US" sz="900" dirty="0"/>
              <a:t>MIN onshore wind: the time step with the minimum total onshore wind generation</a:t>
            </a:r>
          </a:p>
          <a:p>
            <a:r>
              <a:rPr lang="en-US" sz="900" dirty="0"/>
              <a:t>MIN RES: the time step with the minimum total RES generation</a:t>
            </a:r>
          </a:p>
          <a:p>
            <a:r>
              <a:rPr lang="en-US" sz="900" dirty="0"/>
              <a:t>MAX demand: the time step with the highest total demand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118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C1707199D364DB6806254A14E0BF5" ma:contentTypeVersion="10" ma:contentTypeDescription="Create a new document." ma:contentTypeScope="" ma:versionID="19523075f385e086f59b45dc7708338b">
  <xsd:schema xmlns:xsd="http://www.w3.org/2001/XMLSchema" xmlns:xs="http://www.w3.org/2001/XMLSchema" xmlns:p="http://schemas.microsoft.com/office/2006/metadata/properties" xmlns:ns3="e17b6b78-54d9-463a-b44b-9aae97c30b4b" targetNamespace="http://schemas.microsoft.com/office/2006/metadata/properties" ma:root="true" ma:fieldsID="776310f31960c214e55725370e0b4d78" ns3:_="">
    <xsd:import namespace="e17b6b78-54d9-463a-b44b-9aae97c30b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b6b78-54d9-463a-b44b-9aae97c30b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6C0D0-4BCC-403C-838E-DE49F8277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7b6b78-54d9-463a-b44b-9aae97c30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031FA7-E877-443C-905C-B64AECB4D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B7C97-A991-4ED3-BCA2-68E6B9A9A411}">
  <ds:schemaRefs>
    <ds:schemaRef ds:uri="http://schemas.microsoft.com/office/2006/documentManagement/types"/>
    <ds:schemaRef ds:uri="http://purl.org/dc/elements/1.1/"/>
    <ds:schemaRef ds:uri="e17b6b78-54d9-463a-b44b-9aae97c30b4b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1005</Words>
  <Application>Microsoft Macintosh PowerPoint</Application>
  <PresentationFormat>Widescreen</PresentationFormat>
  <Paragraphs>560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the Belgian grid  and load, solar PV and wind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 Leuven - ESAT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Hardy</dc:creator>
  <cp:lastModifiedBy>Giacomo Bastianel</cp:lastModifiedBy>
  <cp:revision>26</cp:revision>
  <dcterms:created xsi:type="dcterms:W3CDTF">2023-07-24T08:11:31Z</dcterms:created>
  <dcterms:modified xsi:type="dcterms:W3CDTF">2023-08-09T11:42:40Z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0x010100CFDC1707199D364DB6806254A14E0BF5</vt:lpwstr>
  </property>
</Properties>
</file>