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Comparison - CIFAR10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TEACHER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0.82199999999999995</c:v>
                </c:pt>
                <c:pt idx="1">
                  <c:v>0.82199999999999995</c:v>
                </c:pt>
                <c:pt idx="2">
                  <c:v>0.82199999999999995</c:v>
                </c:pt>
                <c:pt idx="3">
                  <c:v>0.82199999999999995</c:v>
                </c:pt>
                <c:pt idx="4">
                  <c:v>0.82199999999999995</c:v>
                </c:pt>
                <c:pt idx="5">
                  <c:v>0.82199999999999995</c:v>
                </c:pt>
                <c:pt idx="6">
                  <c:v>0.82199999999999995</c:v>
                </c:pt>
                <c:pt idx="7">
                  <c:v>0.82199999999999995</c:v>
                </c:pt>
                <c:pt idx="8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4C-4E86-9DB7-CD6860DC2E8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STUDENT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0.77600000000000002</c:v>
                </c:pt>
                <c:pt idx="1">
                  <c:v>0.77600000000000002</c:v>
                </c:pt>
                <c:pt idx="2">
                  <c:v>0.77600000000000002</c:v>
                </c:pt>
                <c:pt idx="3">
                  <c:v>0.77600000000000002</c:v>
                </c:pt>
                <c:pt idx="4">
                  <c:v>0.77600000000000002</c:v>
                </c:pt>
                <c:pt idx="5">
                  <c:v>0.77600000000000002</c:v>
                </c:pt>
                <c:pt idx="6">
                  <c:v>0.77600000000000002</c:v>
                </c:pt>
                <c:pt idx="7">
                  <c:v>0.77600000000000002</c:v>
                </c:pt>
                <c:pt idx="8">
                  <c:v>0.77600000000000002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4C-4E86-9DB7-CD6860DC2E8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DISTILLED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0.8337</c:v>
                </c:pt>
                <c:pt idx="1">
                  <c:v>0.72209999999999996</c:v>
                </c:pt>
                <c:pt idx="2">
                  <c:v>0.78390000000000004</c:v>
                </c:pt>
                <c:pt idx="3">
                  <c:v>0.83960000000000001</c:v>
                </c:pt>
                <c:pt idx="4">
                  <c:v>0.81200000000000006</c:v>
                </c:pt>
                <c:pt idx="5">
                  <c:v>0.81189999999999996</c:v>
                </c:pt>
                <c:pt idx="6">
                  <c:v>0.81230000000000002</c:v>
                </c:pt>
                <c:pt idx="7">
                  <c:v>0.8115</c:v>
                </c:pt>
                <c:pt idx="8">
                  <c:v>0.81699999999999995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4C-4E86-9DB7-CD6860DC2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257743"/>
        <c:axId val="436266895"/>
      </c:lineChart>
      <c:catAx>
        <c:axId val="436257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66895"/>
        <c:crosses val="autoZero"/>
        <c:auto val="1"/>
        <c:lblAlgn val="ctr"/>
        <c:lblOffset val="100"/>
        <c:noMultiLvlLbl val="0"/>
      </c:catAx>
      <c:valAx>
        <c:axId val="43626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5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Comparison - CIFAR100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TEACHER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Foglio1!$B$2:$B$10</c:f>
              <c:numCache>
                <c:formatCode>General</c:formatCode>
                <c:ptCount val="9"/>
                <c:pt idx="0">
                  <c:v>0.54120000000000001</c:v>
                </c:pt>
                <c:pt idx="1">
                  <c:v>0.54120000000000001</c:v>
                </c:pt>
                <c:pt idx="2">
                  <c:v>0.54120000000000001</c:v>
                </c:pt>
                <c:pt idx="3">
                  <c:v>0.54120000000000001</c:v>
                </c:pt>
                <c:pt idx="4">
                  <c:v>0.54120000000000001</c:v>
                </c:pt>
                <c:pt idx="5">
                  <c:v>0.54120000000000001</c:v>
                </c:pt>
                <c:pt idx="6">
                  <c:v>0.54120000000000001</c:v>
                </c:pt>
                <c:pt idx="7">
                  <c:v>0.54120000000000001</c:v>
                </c:pt>
                <c:pt idx="8">
                  <c:v>0.54120000000000001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0A-46F2-BFA5-8AABF1A9394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STUDENT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Foglio1!$C$2:$C$10</c:f>
              <c:numCache>
                <c:formatCode>General</c:formatCode>
                <c:ptCount val="9"/>
                <c:pt idx="0">
                  <c:v>0.46700000000000003</c:v>
                </c:pt>
                <c:pt idx="1">
                  <c:v>0.46700000000000003</c:v>
                </c:pt>
                <c:pt idx="2">
                  <c:v>0.46700000000000003</c:v>
                </c:pt>
                <c:pt idx="3">
                  <c:v>0.46700000000000003</c:v>
                </c:pt>
                <c:pt idx="4">
                  <c:v>0.46700000000000003</c:v>
                </c:pt>
                <c:pt idx="5">
                  <c:v>0.46700000000000003</c:v>
                </c:pt>
                <c:pt idx="6">
                  <c:v>0.46700000000000003</c:v>
                </c:pt>
                <c:pt idx="7">
                  <c:v>0.46700000000000003</c:v>
                </c:pt>
                <c:pt idx="8">
                  <c:v>0.46700000000000003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0A-46F2-BFA5-8AABF1A9394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DISTILLED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Foglio1!$A$2:$A$10</c:f>
              <c:strCache>
                <c:ptCount val="9"/>
                <c:pt idx="0">
                  <c:v>T = 2   α = 0.1</c:v>
                </c:pt>
                <c:pt idx="1">
                  <c:v>T = 2   α = 0.3</c:v>
                </c:pt>
                <c:pt idx="2">
                  <c:v>T = 2   α = 0.5</c:v>
                </c:pt>
                <c:pt idx="3">
                  <c:v>T = 5   α = 0.1</c:v>
                </c:pt>
                <c:pt idx="4">
                  <c:v>T = 5   α = 0.3</c:v>
                </c:pt>
                <c:pt idx="5">
                  <c:v>T = 5   α = 0.5</c:v>
                </c:pt>
                <c:pt idx="6">
                  <c:v>T = 10  α = 0.1</c:v>
                </c:pt>
                <c:pt idx="7">
                  <c:v>T = 10  α = 0.3</c:v>
                </c:pt>
                <c:pt idx="8">
                  <c:v>T = 10  α = 0.5</c:v>
                </c:pt>
              </c:strCache>
            </c:strRef>
          </c:cat>
          <c:val>
            <c:numRef>
              <c:f>Foglio1!$D$2:$D$10</c:f>
              <c:numCache>
                <c:formatCode>General</c:formatCode>
                <c:ptCount val="9"/>
                <c:pt idx="0">
                  <c:v>0.53900000000000003</c:v>
                </c:pt>
                <c:pt idx="1">
                  <c:v>0.54610000000000003</c:v>
                </c:pt>
                <c:pt idx="2">
                  <c:v>0.51959999999999995</c:v>
                </c:pt>
                <c:pt idx="3">
                  <c:v>0.53710000000000002</c:v>
                </c:pt>
                <c:pt idx="4">
                  <c:v>0.52949999999999997</c:v>
                </c:pt>
                <c:pt idx="5">
                  <c:v>0.50919999999999999</c:v>
                </c:pt>
                <c:pt idx="6">
                  <c:v>0.54369999999999996</c:v>
                </c:pt>
                <c:pt idx="7">
                  <c:v>0.53269999999999995</c:v>
                </c:pt>
                <c:pt idx="8">
                  <c:v>0.51519999999999999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0A-46F2-BFA5-8AABF1A93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6257743"/>
        <c:axId val="436266895"/>
      </c:lineChart>
      <c:catAx>
        <c:axId val="436257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66895"/>
        <c:crosses val="autoZero"/>
        <c:auto val="1"/>
        <c:lblAlgn val="ctr"/>
        <c:lblOffset val="100"/>
        <c:noMultiLvlLbl val="0"/>
      </c:catAx>
      <c:valAx>
        <c:axId val="43626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625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1E443-BCEE-40A4-AE57-9433954A6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KNOWLEDGE DISTILLATION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6D71FB-87DC-4839-823F-F3FBA1253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Giacomo D’Amicantonio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9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9D30D-7D84-436B-913A-1F787C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972506-D19E-40F7-9B32-78FD3D41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Distillation</a:t>
            </a:r>
            <a:r>
              <a:rPr lang="it-IT" dirty="0"/>
              <a:t> Knowledge Theory</a:t>
            </a:r>
          </a:p>
          <a:p>
            <a:r>
              <a:rPr lang="it-IT" dirty="0" err="1"/>
              <a:t>Implementation</a:t>
            </a:r>
            <a:endParaRPr lang="it-IT" dirty="0"/>
          </a:p>
          <a:p>
            <a:pPr lvl="1"/>
            <a:r>
              <a:rPr lang="it-IT" dirty="0"/>
              <a:t>CIFAR10</a:t>
            </a:r>
          </a:p>
          <a:p>
            <a:pPr lvl="1"/>
            <a:r>
              <a:rPr lang="it-IT" dirty="0"/>
              <a:t>CIFAR100</a:t>
            </a:r>
            <a:endParaRPr lang="en-GB" dirty="0"/>
          </a:p>
          <a:p>
            <a:r>
              <a:rPr lang="en-GB" dirty="0"/>
              <a:t>Stage-by-Stage Distillation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69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DISTILLATION KNOWLEDGE THEORY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637AD-D9D5-4524-860F-48A8F696F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1800" dirty="0"/>
                  <a:t>The </a:t>
                </a:r>
                <a:r>
                  <a:rPr lang="it-IT" sz="1800" dirty="0" err="1"/>
                  <a:t>main</a:t>
                </a:r>
                <a:r>
                  <a:rPr lang="it-IT" sz="1800" dirty="0"/>
                  <a:t> idea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to </a:t>
                </a:r>
                <a:r>
                  <a:rPr lang="it-IT" sz="1800" dirty="0" err="1"/>
                  <a:t>train</a:t>
                </a:r>
                <a:r>
                  <a:rPr lang="it-IT" sz="1800" dirty="0"/>
                  <a:t> a big model and use </a:t>
                </a:r>
                <a:r>
                  <a:rPr lang="it-IT" sz="1800" dirty="0" err="1"/>
                  <a:t>it</a:t>
                </a:r>
                <a:r>
                  <a:rPr lang="it-IT" sz="1800" dirty="0"/>
                  <a:t> to </a:t>
                </a:r>
                <a:r>
                  <a:rPr lang="it-IT" sz="1800" dirty="0" err="1"/>
                  <a:t>train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smaller</a:t>
                </a:r>
                <a:r>
                  <a:rPr lang="it-IT" sz="1800" dirty="0"/>
                  <a:t> model to </a:t>
                </a:r>
                <a:r>
                  <a:rPr lang="it-IT" sz="1800" dirty="0" err="1"/>
                  <a:t>perform</a:t>
                </a:r>
                <a:r>
                  <a:rPr lang="it-IT" sz="1800" dirty="0"/>
                  <a:t> </a:t>
                </a:r>
                <a:r>
                  <a:rPr lang="it-IT" sz="1800" dirty="0" err="1"/>
                  <a:t>better</a:t>
                </a:r>
                <a:r>
                  <a:rPr lang="it-IT" sz="1800" dirty="0"/>
                  <a:t> on </a:t>
                </a:r>
                <a:r>
                  <a:rPr lang="it-IT" sz="1800" dirty="0" err="1"/>
                  <a:t>unseen</a:t>
                </a:r>
                <a:r>
                  <a:rPr lang="it-IT" sz="1800" dirty="0"/>
                  <a:t> data</a:t>
                </a:r>
              </a:p>
              <a:p>
                <a:r>
                  <a:rPr lang="it-IT" sz="1800" dirty="0"/>
                  <a:t>To do so, the </a:t>
                </a:r>
                <a:r>
                  <a:rPr lang="it-IT" sz="1800" dirty="0" err="1"/>
                  <a:t>authors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defined</a:t>
                </a:r>
                <a:r>
                  <a:rPr lang="it-IT" sz="1800" dirty="0"/>
                  <a:t> the </a:t>
                </a:r>
                <a:r>
                  <a:rPr lang="it-IT" sz="1800" dirty="0" err="1"/>
                  <a:t>loss</a:t>
                </a:r>
                <a:r>
                  <a:rPr lang="it-IT" sz="1800" dirty="0"/>
                  <a:t> of the </a:t>
                </a:r>
                <a:r>
                  <a:rPr lang="it-IT" sz="1800" dirty="0" err="1"/>
                  <a:t>distilled</a:t>
                </a:r>
                <a:r>
                  <a:rPr lang="it-IT" sz="1800" dirty="0"/>
                  <a:t> model </a:t>
                </a:r>
                <a:r>
                  <a:rPr lang="it-IT" sz="1800" dirty="0" err="1"/>
                  <a:t>as</a:t>
                </a:r>
                <a:r>
                  <a:rPr lang="it-IT" sz="1800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𝑙𝑜𝑠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𝑡𝑟𝑢𝑒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𝑙𝑎𝑏𝑒𝑙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𝑝𝑟𝑒𝑑𝑖𝑐𝑡𝑖𝑜𝑛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+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𝐶𝐸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𝑡𝑒𝑎𝑐h𝑒𝑟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𝑝𝑟𝑒𝑑𝑖𝑐𝑡𝑖𝑜𝑛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𝑠𝑡𝑢𝑑𝑒𝑛𝑡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𝑝𝑟𝑒𝑑𝑖𝑐𝑡𝑖𝑜𝑛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it-IT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/>
                  <a:t>The </a:t>
                </a:r>
                <a:r>
                  <a:rPr lang="it-IT" sz="1800" dirty="0" err="1"/>
                  <a:t>predictions</a:t>
                </a:r>
                <a:r>
                  <a:rPr lang="it-IT" sz="1800" dirty="0"/>
                  <a:t> are </a:t>
                </a:r>
                <a:r>
                  <a:rPr lang="it-IT" sz="1800" dirty="0" err="1"/>
                  <a:t>computed</a:t>
                </a:r>
                <a:r>
                  <a:rPr lang="it-IT" sz="1800" dirty="0"/>
                  <a:t> from the </a:t>
                </a:r>
                <a:r>
                  <a:rPr lang="it-IT" sz="1800" dirty="0" err="1"/>
                  <a:t>distributions</a:t>
                </a:r>
                <a:r>
                  <a:rPr lang="it-IT" sz="1800" dirty="0"/>
                  <a:t> of the </a:t>
                </a:r>
                <a:r>
                  <a:rPr lang="it-IT" sz="1800" dirty="0" err="1"/>
                  <a:t>logits</a:t>
                </a:r>
                <a:r>
                  <a:rPr lang="it-IT" sz="1800" dirty="0"/>
                  <a:t>, </a:t>
                </a:r>
                <a:r>
                  <a:rPr lang="it-IT" sz="1800" dirty="0" err="1"/>
                  <a:t>smoothened</a:t>
                </a:r>
                <a:r>
                  <a:rPr lang="it-IT" sz="1800" dirty="0"/>
                  <a:t> by a </a:t>
                </a:r>
                <a:r>
                  <a:rPr lang="it-IT" sz="1800" dirty="0" err="1"/>
                  <a:t>parameter</a:t>
                </a:r>
                <a:r>
                  <a:rPr lang="it-IT" sz="1800" dirty="0"/>
                  <a:t> </a:t>
                </a:r>
                <a:r>
                  <a:rPr lang="it-IT" sz="1800" dirty="0" err="1"/>
                  <a:t>called</a:t>
                </a:r>
                <a:r>
                  <a:rPr lang="it-IT" sz="1800" dirty="0"/>
                  <a:t> temperature</a:t>
                </a:r>
              </a:p>
              <a:p>
                <a:r>
                  <a:rPr lang="it-IT" sz="1800" dirty="0"/>
                  <a:t>The </a:t>
                </a:r>
                <a:r>
                  <a:rPr lang="it-IT" sz="1800" dirty="0" err="1"/>
                  <a:t>temperature’s</a:t>
                </a:r>
                <a:r>
                  <a:rPr lang="it-IT" sz="1800" dirty="0"/>
                  <a:t> goal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to make sure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the model </a:t>
                </a:r>
                <a:r>
                  <a:rPr lang="it-IT" sz="1800" dirty="0" err="1"/>
                  <a:t>does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not</a:t>
                </a:r>
                <a:r>
                  <a:rPr lang="it-IT" sz="1800" dirty="0"/>
                  <a:t> </a:t>
                </a:r>
                <a:r>
                  <a:rPr lang="it-IT" sz="1800" dirty="0" err="1"/>
                  <a:t>overlook</a:t>
                </a:r>
                <a:r>
                  <a:rPr lang="it-IT" sz="1800" dirty="0"/>
                  <a:t> a </a:t>
                </a:r>
                <a:r>
                  <a:rPr lang="it-IT" sz="1800" dirty="0" err="1"/>
                  <a:t>lot</a:t>
                </a:r>
                <a:r>
                  <a:rPr lang="it-IT" sz="1800" dirty="0"/>
                  <a:t> of </a:t>
                </a:r>
                <a:r>
                  <a:rPr lang="it-IT" sz="1800" dirty="0" err="1"/>
                  <a:t>hidden</a:t>
                </a:r>
                <a:r>
                  <a:rPr lang="it-IT" sz="1800" dirty="0"/>
                  <a:t> knowledge in the </a:t>
                </a:r>
                <a:r>
                  <a:rPr lang="it-IT" sz="1800" dirty="0" err="1"/>
                  <a:t>form</a:t>
                </a:r>
                <a:r>
                  <a:rPr lang="it-IT" sz="1800" dirty="0"/>
                  <a:t> of </a:t>
                </a:r>
                <a:r>
                  <a:rPr lang="it-IT" sz="1800" dirty="0" err="1"/>
                  <a:t>values</a:t>
                </a:r>
                <a:r>
                  <a:rPr lang="it-IT" sz="1800" dirty="0"/>
                  <a:t> in </a:t>
                </a:r>
                <a:r>
                  <a:rPr lang="it-IT" sz="1800" dirty="0" err="1"/>
                  <a:t>other</a:t>
                </a:r>
                <a:r>
                  <a:rPr lang="it-IT" sz="1800" dirty="0"/>
                  <a:t> classes </a:t>
                </a:r>
                <a:r>
                  <a:rPr lang="it-IT" sz="1800" dirty="0" err="1"/>
                  <a:t>that</a:t>
                </a:r>
                <a:r>
                  <a:rPr lang="it-IT" sz="1800" dirty="0"/>
                  <a:t> are </a:t>
                </a:r>
                <a:r>
                  <a:rPr lang="it-IT" sz="1800" dirty="0" err="1"/>
                  <a:t>ignored</a:t>
                </a:r>
                <a:r>
                  <a:rPr lang="it-IT" sz="1800" dirty="0"/>
                  <a:t> once the </a:t>
                </a:r>
                <a:r>
                  <a:rPr lang="it-IT" sz="1800" dirty="0" err="1"/>
                  <a:t>softmax</a:t>
                </a:r>
                <a:r>
                  <a:rPr lang="it-IT" sz="1800" dirty="0"/>
                  <a:t> </a:t>
                </a:r>
                <a:r>
                  <a:rPr lang="it-IT" sz="1800" dirty="0" err="1"/>
                  <a:t>is</a:t>
                </a:r>
                <a:r>
                  <a:rPr lang="it-IT" sz="1800" dirty="0"/>
                  <a:t> </a:t>
                </a:r>
                <a:r>
                  <a:rPr lang="it-IT" sz="1800" dirty="0" err="1"/>
                  <a:t>applied</a:t>
                </a:r>
                <a:endParaRPr lang="it-IT" sz="1800" dirty="0"/>
              </a:p>
              <a:p>
                <a:pPr marL="0" indent="0">
                  <a:buNone/>
                </a:pPr>
                <a:endParaRPr lang="it-IT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637AD-D9D5-4524-860F-48A8F696F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1515" r="-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19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</a:t>
            </a:r>
            <a:endParaRPr lang="en-GB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A5D2AF-5684-4EAF-94DD-C7C12AD9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teacher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ResNet-152V2 in the </a:t>
            </a:r>
            <a:r>
              <a:rPr lang="it-IT" dirty="0" err="1"/>
              <a:t>Keras</a:t>
            </a:r>
            <a:r>
              <a:rPr lang="it-IT" dirty="0"/>
              <a:t> library</a:t>
            </a:r>
          </a:p>
          <a:p>
            <a:r>
              <a:rPr lang="it-IT" dirty="0"/>
              <a:t>The weights are </a:t>
            </a:r>
            <a:r>
              <a:rPr lang="it-IT" dirty="0" err="1"/>
              <a:t>initialized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pretrained</a:t>
            </a:r>
            <a:r>
              <a:rPr lang="it-IT" dirty="0"/>
              <a:t> on </a:t>
            </a:r>
            <a:r>
              <a:rPr lang="it-IT" dirty="0" err="1"/>
              <a:t>Imagenet</a:t>
            </a:r>
            <a:endParaRPr lang="it-IT" dirty="0"/>
          </a:p>
          <a:p>
            <a:r>
              <a:rPr lang="it-IT" dirty="0"/>
              <a:t>A custom input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network to </a:t>
            </a:r>
            <a:r>
              <a:rPr lang="it-IT" dirty="0" err="1"/>
              <a:t>upscale</a:t>
            </a:r>
            <a:r>
              <a:rPr lang="it-IT" dirty="0"/>
              <a:t> the CIFAR data from 32x32x3 to 64x64x3</a:t>
            </a:r>
          </a:p>
          <a:p>
            <a:r>
              <a:rPr lang="it-IT" dirty="0"/>
              <a:t>The </a:t>
            </a:r>
            <a:r>
              <a:rPr lang="it-IT" dirty="0" err="1"/>
              <a:t>teacher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for 10 </a:t>
            </a:r>
            <a:r>
              <a:rPr lang="it-IT" dirty="0" err="1"/>
              <a:t>epochs</a:t>
            </a:r>
            <a:r>
              <a:rPr lang="it-IT" dirty="0"/>
              <a:t> with Adam </a:t>
            </a:r>
            <a:r>
              <a:rPr lang="it-IT" dirty="0" err="1"/>
              <a:t>Optimizer</a:t>
            </a:r>
            <a:r>
              <a:rPr lang="it-IT" dirty="0"/>
              <a:t> and Cross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  <a:p>
            <a:r>
              <a:rPr lang="it-IT" dirty="0"/>
              <a:t>Batch size </a:t>
            </a:r>
            <a:r>
              <a:rPr lang="it-IT" dirty="0" err="1"/>
              <a:t>is</a:t>
            </a:r>
            <a:r>
              <a:rPr lang="it-IT" dirty="0"/>
              <a:t> set to 128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78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</a:t>
            </a:r>
            <a:endParaRPr lang="en-GB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6A5D2AF-5684-4EAF-94DD-C7C12AD9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student</a:t>
            </a:r>
            <a:r>
              <a:rPr lang="it-IT" dirty="0"/>
              <a:t> for the baseline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ResNet-50V2 in the </a:t>
            </a:r>
            <a:r>
              <a:rPr lang="it-IT" dirty="0" err="1"/>
              <a:t>Keras</a:t>
            </a:r>
            <a:r>
              <a:rPr lang="it-IT" dirty="0"/>
              <a:t> library</a:t>
            </a:r>
          </a:p>
          <a:p>
            <a:r>
              <a:rPr lang="it-IT" dirty="0"/>
              <a:t>The weights are </a:t>
            </a:r>
            <a:r>
              <a:rPr lang="it-IT" dirty="0" err="1"/>
              <a:t>initialized</a:t>
            </a:r>
            <a:r>
              <a:rPr lang="it-IT" dirty="0"/>
              <a:t> with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pretrained</a:t>
            </a:r>
            <a:r>
              <a:rPr lang="it-IT" dirty="0"/>
              <a:t> on </a:t>
            </a:r>
            <a:r>
              <a:rPr lang="it-IT" dirty="0" err="1"/>
              <a:t>Imagenet</a:t>
            </a:r>
            <a:endParaRPr lang="it-IT" dirty="0"/>
          </a:p>
          <a:p>
            <a:r>
              <a:rPr lang="it-IT" dirty="0"/>
              <a:t>A custom input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network to </a:t>
            </a:r>
            <a:r>
              <a:rPr lang="it-IT" dirty="0" err="1"/>
              <a:t>upscale</a:t>
            </a:r>
            <a:r>
              <a:rPr lang="it-IT" dirty="0"/>
              <a:t> the CIFAR data from 32x32x3 to 64x64x3</a:t>
            </a:r>
          </a:p>
          <a:p>
            <a:r>
              <a:rPr lang="it-IT" dirty="0"/>
              <a:t>The </a:t>
            </a:r>
            <a:r>
              <a:rPr lang="it-IT" dirty="0" err="1"/>
              <a:t>student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for 10 </a:t>
            </a:r>
            <a:r>
              <a:rPr lang="it-IT" dirty="0" err="1"/>
              <a:t>epochs</a:t>
            </a:r>
            <a:r>
              <a:rPr lang="it-IT" dirty="0"/>
              <a:t> with Adam </a:t>
            </a:r>
            <a:r>
              <a:rPr lang="it-IT" dirty="0" err="1"/>
              <a:t>Optimizer</a:t>
            </a:r>
            <a:r>
              <a:rPr lang="it-IT" dirty="0"/>
              <a:t> and Cross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  <a:p>
            <a:r>
              <a:rPr lang="it-IT" dirty="0"/>
              <a:t>Batch size </a:t>
            </a:r>
            <a:r>
              <a:rPr lang="it-IT" dirty="0" err="1"/>
              <a:t>is</a:t>
            </a:r>
            <a:r>
              <a:rPr lang="it-IT" dirty="0"/>
              <a:t> set to 128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9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</a:t>
            </a:r>
            <a:endParaRPr lang="en-GB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F25DB9D-6D8A-443D-8033-7047594A1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745713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74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CIFAR100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637AD-D9D5-4524-860F-48A8F696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CIFAR100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dataset </a:t>
            </a:r>
            <a:r>
              <a:rPr lang="it-IT" dirty="0" err="1"/>
              <a:t>as</a:t>
            </a:r>
            <a:r>
              <a:rPr lang="it-IT" dirty="0"/>
              <a:t> CIFAR10,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classes</a:t>
            </a:r>
          </a:p>
          <a:p>
            <a:r>
              <a:rPr lang="it-IT" dirty="0"/>
              <a:t>The </a:t>
            </a:r>
            <a:r>
              <a:rPr lang="it-IT" dirty="0" err="1"/>
              <a:t>teacher</a:t>
            </a:r>
            <a:r>
              <a:rPr lang="it-IT" dirty="0"/>
              <a:t> and </a:t>
            </a:r>
            <a:r>
              <a:rPr lang="it-IT" dirty="0" err="1"/>
              <a:t>student</a:t>
            </a:r>
            <a:r>
              <a:rPr lang="it-IT" dirty="0"/>
              <a:t> models are the </a:t>
            </a:r>
            <a:r>
              <a:rPr lang="it-IT" dirty="0" err="1"/>
              <a:t>same</a:t>
            </a:r>
            <a:r>
              <a:rPr lang="it-IT" dirty="0"/>
              <a:t> </a:t>
            </a:r>
          </a:p>
          <a:p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trained</a:t>
            </a:r>
            <a:r>
              <a:rPr lang="it-IT" dirty="0"/>
              <a:t> for 15 </a:t>
            </a:r>
            <a:r>
              <a:rPr lang="it-IT" dirty="0" err="1"/>
              <a:t>epochs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3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CIFAR100</a:t>
            </a:r>
            <a:endParaRPr lang="en-GB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C6AB8DB-4D59-44D2-B131-342F573B2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83596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669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50CF74-3462-4479-9C3A-0B9A1C78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STAGE BY STAGE DISTILLATION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8637AD-D9D5-4524-860F-48A8F696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core idea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distil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stage of the </a:t>
            </a:r>
            <a:r>
              <a:rPr lang="it-IT" dirty="0" err="1"/>
              <a:t>teacher</a:t>
            </a:r>
            <a:r>
              <a:rPr lang="it-IT" dirty="0"/>
              <a:t> to the </a:t>
            </a:r>
            <a:r>
              <a:rPr lang="it-IT" dirty="0" err="1"/>
              <a:t>respective</a:t>
            </a:r>
            <a:r>
              <a:rPr lang="it-IT" dirty="0"/>
              <a:t> stage of the </a:t>
            </a:r>
            <a:r>
              <a:rPr lang="it-IT" dirty="0" err="1"/>
              <a:t>student</a:t>
            </a:r>
            <a:endParaRPr lang="it-IT" dirty="0"/>
          </a:p>
          <a:p>
            <a:r>
              <a:rPr lang="it-IT" dirty="0"/>
              <a:t>After a stage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, </a:t>
            </a:r>
            <a:r>
              <a:rPr lang="it-IT" dirty="0" err="1"/>
              <a:t>its</a:t>
            </a:r>
            <a:r>
              <a:rPr lang="it-IT" dirty="0"/>
              <a:t> weights are </a:t>
            </a:r>
            <a:r>
              <a:rPr lang="it-IT" dirty="0" err="1"/>
              <a:t>locked</a:t>
            </a:r>
            <a:r>
              <a:rPr lang="it-IT" dirty="0"/>
              <a:t> so </a:t>
            </a:r>
            <a:r>
              <a:rPr lang="it-IT" dirty="0" err="1"/>
              <a:t>subsequent</a:t>
            </a:r>
            <a:r>
              <a:rPr lang="it-IT" dirty="0"/>
              <a:t> training </a:t>
            </a:r>
            <a:r>
              <a:rPr lang="it-IT" dirty="0" err="1"/>
              <a:t>phases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modify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anymore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in training the </a:t>
            </a:r>
            <a:r>
              <a:rPr lang="it-IT" dirty="0" err="1"/>
              <a:t>backbone</a:t>
            </a:r>
            <a:r>
              <a:rPr lang="it-IT" dirty="0"/>
              <a:t> </a:t>
            </a:r>
            <a:r>
              <a:rPr lang="it-IT" dirty="0" err="1"/>
              <a:t>separatly</a:t>
            </a:r>
            <a:r>
              <a:rPr lang="it-IT" dirty="0"/>
              <a:t> from the </a:t>
            </a:r>
            <a:r>
              <a:rPr lang="it-IT" dirty="0" err="1"/>
              <a:t>classification</a:t>
            </a:r>
            <a:r>
              <a:rPr lang="it-IT" dirty="0"/>
              <a:t> stage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in </a:t>
            </a:r>
            <a:r>
              <a:rPr lang="it-IT" dirty="0" err="1"/>
              <a:t>better</a:t>
            </a:r>
            <a:r>
              <a:rPr lang="it-IT" dirty="0"/>
              <a:t> performances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 algn="r">
              <a:buNone/>
            </a:pPr>
            <a:r>
              <a:rPr lang="en-GB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Embarrassingly Simple Approach to Knowledge Distillation, Gao et al., 2018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1108303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36</TotalTime>
  <Words>357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Times New Roman</vt:lpstr>
      <vt:lpstr>Scia di vapore</vt:lpstr>
      <vt:lpstr>KNOWLEDGE DISTILLATION</vt:lpstr>
      <vt:lpstr>INDEX</vt:lpstr>
      <vt:lpstr>DISTILLATION KNOWLEDGE THEORY</vt:lpstr>
      <vt:lpstr>CIFAR10</vt:lpstr>
      <vt:lpstr>CIFAR10</vt:lpstr>
      <vt:lpstr>CIFAR10</vt:lpstr>
      <vt:lpstr>CIFAR100</vt:lpstr>
      <vt:lpstr>CIFAR100</vt:lpstr>
      <vt:lpstr>STAGE BY STAGE DISTILLATION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Giacomo D'Amicantonio</dc:creator>
  <cp:lastModifiedBy>Giacomo D'Amicantonio</cp:lastModifiedBy>
  <cp:revision>4</cp:revision>
  <dcterms:created xsi:type="dcterms:W3CDTF">2021-04-01T15:09:19Z</dcterms:created>
  <dcterms:modified xsi:type="dcterms:W3CDTF">2021-04-01T15:46:18Z</dcterms:modified>
</cp:coreProperties>
</file>