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6" r:id="rId12"/>
    <p:sldId id="271" r:id="rId13"/>
    <p:sldId id="272" r:id="rId14"/>
    <p:sldId id="273" r:id="rId15"/>
    <p:sldId id="274" r:id="rId16"/>
    <p:sldId id="275" r:id="rId17"/>
    <p:sldId id="265" r:id="rId18"/>
    <p:sldId id="267" r:id="rId19"/>
    <p:sldId id="270" r:id="rId2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7" autoAdjust="0"/>
    <p:restoredTop sz="95775" autoAdjust="0"/>
  </p:normalViewPr>
  <p:slideViewPr>
    <p:cSldViewPr snapToGrid="0">
      <p:cViewPr varScale="1">
        <p:scale>
          <a:sx n="79" d="100"/>
          <a:sy n="79" d="100"/>
        </p:scale>
        <p:origin x="137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166394" y="11340"/>
            <a:ext cx="2974699" cy="1505742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5978325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 dirty="0">
                <a:latin typeface="Times New Roman" panose="02020603050405020304" pitchFamily="18" charset="0"/>
              </a:rPr>
              <a:t>Corso di laurea STS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 dirty="0">
                <a:latin typeface="Times New Roman" panose="02020603050405020304" pitchFamily="18" charset="0"/>
              </a:rPr>
              <a:t>Information Retrieval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 dirty="0">
                <a:latin typeface="Times New Roman" panose="02020603050405020304" pitchFamily="18" charset="0"/>
              </a:rPr>
              <a:t>2022/2023</a:t>
            </a:r>
            <a:endParaRPr lang="it-IT" sz="1800" b="0" i="0" cap="small" baseline="0" dirty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 dirty="0"/>
              <a:t>2022/2023</a:t>
            </a:r>
            <a:endParaRPr lang="it-IT" sz="1600" baseline="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 dirty="0"/>
              <a:t>Mini-progetto</a:t>
            </a:r>
            <a:endParaRPr lang="it-IT" sz="2400" baseline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27/09/2023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27/09/2023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27/09/2023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2022/2023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2">
            <a:extLst>
              <a:ext uri="{FF2B5EF4-FFF2-40B4-BE49-F238E27FC236}">
                <a16:creationId xmlns:a16="http://schemas.microsoft.com/office/drawing/2014/main" id="{1376481D-0BB5-5D45-8FD9-BB9CFC4A9B57}"/>
              </a:ext>
            </a:extLst>
          </p:cNvPr>
          <p:cNvSpPr txBox="1">
            <a:spLocks/>
          </p:cNvSpPr>
          <p:nvPr/>
        </p:nvSpPr>
        <p:spPr>
          <a:xfrm>
            <a:off x="1368693" y="2869173"/>
            <a:ext cx="6400800" cy="718088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err="1"/>
              <a:t>Differenza</a:t>
            </a:r>
            <a:r>
              <a:rPr lang="en-US" dirty="0"/>
              <a:t> di </a:t>
            </a:r>
            <a:r>
              <a:rPr lang="en-US" dirty="0" err="1"/>
              <a:t>efficacia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TF-IDF e BM25 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C647AC6-4BAC-6D47-912A-4391605E7791}"/>
              </a:ext>
            </a:extLst>
          </p:cNvPr>
          <p:cNvSpPr txBox="1">
            <a:spLocks/>
          </p:cNvSpPr>
          <p:nvPr/>
        </p:nvSpPr>
        <p:spPr>
          <a:xfrm>
            <a:off x="707968" y="3836276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2400" dirty="0"/>
          </a:p>
          <a:p>
            <a:pPr fontAlgn="auto">
              <a:spcAft>
                <a:spcPts val="0"/>
              </a:spcAft>
            </a:pP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Nicola Artuso 2005387</a:t>
            </a:r>
            <a:endParaRPr lang="en-US" sz="2400" baseline="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Giacomo </a:t>
            </a:r>
            <a:r>
              <a:rPr lang="en-US" sz="2400" dirty="0" err="1"/>
              <a:t>Filippin</a:t>
            </a:r>
            <a:r>
              <a:rPr lang="en-US" sz="2400" dirty="0"/>
              <a:t> 2003009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10C3-7520-2C46-9353-DFE53BA5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misura</a:t>
            </a:r>
            <a:r>
              <a:rPr lang="en-US" dirty="0"/>
              <a:t> di </a:t>
            </a:r>
            <a:r>
              <a:rPr lang="en-US" dirty="0" err="1"/>
              <a:t>efficacia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MAP di </a:t>
            </a:r>
            <a:r>
              <a:rPr lang="en-US" dirty="0" err="1"/>
              <a:t>ogni</a:t>
            </a:r>
            <a:r>
              <a:rPr lang="en-US" dirty="0"/>
              <a:t> query (mean average precision), </a:t>
            </a:r>
            <a:r>
              <a:rPr lang="en-US" dirty="0" err="1"/>
              <a:t>definito</a:t>
            </a:r>
            <a:r>
              <a:rPr lang="en-US" dirty="0"/>
              <a:t> come: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magine 6" descr="Immagine che contiene Carattere, testo, linea, schermata&#10;&#10;Descrizione generata automaticamente">
            <a:extLst>
              <a:ext uri="{FF2B5EF4-FFF2-40B4-BE49-F238E27FC236}">
                <a16:creationId xmlns:a16="http://schemas.microsoft.com/office/drawing/2014/main" id="{BA7A5427-87FD-426A-ECDF-435355A8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11" y="3640390"/>
            <a:ext cx="5136204" cy="10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Descrizione dei risultati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BE4579E-D42D-D756-2929-41DA7514E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538"/>
            <a:ext cx="8052539" cy="40952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39406-E04E-C9F4-BD09-6C8573F6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68E341D-B676-B2BC-BCAA-DA57BEE7F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537"/>
            <a:ext cx="8229600" cy="418528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F00533-942C-F53A-9E34-89B09978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1EB86C-B1F3-B7DA-58E7-37F4DA0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39406-E04E-C9F4-BD09-6C8573F6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F00533-942C-F53A-9E34-89B09978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1EB86C-B1F3-B7DA-58E7-37F4DA0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0D73717-2B06-5B5C-FA75-D34E4CA6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537"/>
            <a:ext cx="8229600" cy="41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39406-E04E-C9F4-BD09-6C8573F6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F00533-942C-F53A-9E34-89B09978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1EB86C-B1F3-B7DA-58E7-37F4DA0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C20B103-9A2F-0E9A-2AA4-DFEE546EC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537"/>
            <a:ext cx="8229600" cy="41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39406-E04E-C9F4-BD09-6C8573F6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F00533-942C-F53A-9E34-89B09978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1EB86C-B1F3-B7DA-58E7-37F4DA0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60FEA0F-D9D6-352F-4D2F-E83937F74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537"/>
            <a:ext cx="8229600" cy="41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9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39406-E04E-C9F4-BD09-6C8573F6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F00533-942C-F53A-9E34-89B09978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1EB86C-B1F3-B7DA-58E7-37F4DA0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C70172B-0FE4-80D5-018C-F24BE7241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537"/>
            <a:ext cx="8229600" cy="41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3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Significatività dei risultati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10C3-7520-2C46-9353-DFE53BA5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P-value (</a:t>
            </a:r>
            <a:r>
              <a:rPr lang="en-US" dirty="0" err="1"/>
              <a:t>generale</a:t>
            </a:r>
            <a:r>
              <a:rPr lang="en-US" dirty="0"/>
              <a:t>) test di Wilcoxon:</a:t>
            </a:r>
          </a:p>
          <a:p>
            <a:pPr lvl="1"/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lunghi</a:t>
            </a:r>
            <a:r>
              <a:rPr lang="en-US" dirty="0"/>
              <a:t> : &lt; 0.0005</a:t>
            </a:r>
          </a:p>
          <a:p>
            <a:pPr lvl="1"/>
            <a:r>
              <a:rPr lang="en-US" dirty="0" err="1"/>
              <a:t>Documenti</a:t>
            </a:r>
            <a:r>
              <a:rPr lang="en-US" dirty="0"/>
              <a:t> medio-</a:t>
            </a:r>
            <a:r>
              <a:rPr lang="en-US" dirty="0" err="1"/>
              <a:t>lunghi</a:t>
            </a:r>
            <a:r>
              <a:rPr lang="en-US" dirty="0"/>
              <a:t>: &lt; 0.1</a:t>
            </a:r>
          </a:p>
          <a:p>
            <a:pPr lvl="1"/>
            <a:r>
              <a:rPr lang="en-US" dirty="0" err="1"/>
              <a:t>Documenti</a:t>
            </a:r>
            <a:r>
              <a:rPr lang="en-US" dirty="0"/>
              <a:t> medio-</a:t>
            </a:r>
            <a:r>
              <a:rPr lang="en-US" dirty="0" err="1"/>
              <a:t>corti</a:t>
            </a:r>
            <a:r>
              <a:rPr lang="en-US" dirty="0"/>
              <a:t>: &lt; 0.1</a:t>
            </a:r>
          </a:p>
          <a:p>
            <a:pPr lvl="1"/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corti</a:t>
            </a:r>
            <a:r>
              <a:rPr lang="en-US" dirty="0"/>
              <a:t>: &gt;0.1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10C3-7520-2C46-9353-DFE53BA5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 utile o necessario approfondire i risultati cercando di dare spiegazione di quanto osservato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0343-27CF-8C42-A6AB-70C1412E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Cosa si è imparato</a:t>
            </a:r>
          </a:p>
          <a:p>
            <a:r>
              <a:rPr lang="en-US"/>
              <a:t>Difficoltà emerse</a:t>
            </a:r>
          </a:p>
          <a:p>
            <a:r>
              <a:rPr lang="en-US"/>
              <a:t>Suggerimenti</a:t>
            </a:r>
          </a:p>
          <a:p>
            <a:r>
              <a:rPr lang="en-US"/>
              <a:t>Sviluppi futuri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Obiettivi</a:t>
            </a:r>
          </a:p>
          <a:p>
            <a:r>
              <a:rPr lang="en-US"/>
              <a:t>Metodi utilizzati</a:t>
            </a:r>
          </a:p>
          <a:p>
            <a:r>
              <a:rPr lang="en-US"/>
              <a:t>Esperimenti</a:t>
            </a:r>
          </a:p>
          <a:p>
            <a:r>
              <a:rPr lang="en-US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Obiettivi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F2D4-D177-A14D-8DC6-2017EDC6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Misurare</a:t>
            </a:r>
            <a:r>
              <a:rPr lang="en-US" sz="2400" dirty="0"/>
              <a:t> la </a:t>
            </a:r>
            <a:r>
              <a:rPr lang="en-US" sz="2400" dirty="0" err="1"/>
              <a:t>differenza</a:t>
            </a:r>
            <a:r>
              <a:rPr lang="en-US" sz="2400" dirty="0"/>
              <a:t> di </a:t>
            </a:r>
            <a:r>
              <a:rPr lang="en-US" sz="2400" dirty="0" err="1"/>
              <a:t>efficacia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TF-IDF e BM25 al </a:t>
            </a:r>
            <a:r>
              <a:rPr lang="en-US" sz="2400" dirty="0" err="1"/>
              <a:t>variare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lunghezza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documenti</a:t>
            </a:r>
            <a:r>
              <a:rPr lang="en-US" sz="2400" dirty="0"/>
              <a:t> </a:t>
            </a:r>
            <a:r>
              <a:rPr lang="en-US" sz="2400" dirty="0" err="1"/>
              <a:t>reperiti</a:t>
            </a:r>
            <a:r>
              <a:rPr lang="en-US" sz="2400" dirty="0"/>
              <a:t>.</a:t>
            </a:r>
          </a:p>
          <a:p>
            <a:r>
              <a:rPr lang="en-US" sz="2400" dirty="0"/>
              <a:t>Di </a:t>
            </a:r>
            <a:r>
              <a:rPr lang="en-US" sz="2400" dirty="0" err="1"/>
              <a:t>fatto</a:t>
            </a:r>
            <a:r>
              <a:rPr lang="en-US" sz="2400" dirty="0"/>
              <a:t>, </a:t>
            </a:r>
            <a:r>
              <a:rPr lang="en-US" sz="2400" dirty="0" err="1"/>
              <a:t>misuriamo</a:t>
            </a:r>
            <a:r>
              <a:rPr lang="en-US" sz="2400" dirty="0"/>
              <a:t> la </a:t>
            </a:r>
            <a:r>
              <a:rPr lang="en-US" sz="2400" dirty="0" err="1"/>
              <a:t>differenza</a:t>
            </a:r>
            <a:r>
              <a:rPr lang="en-US" sz="2400" dirty="0"/>
              <a:t> di </a:t>
            </a:r>
            <a:r>
              <a:rPr lang="en-US" sz="2400" dirty="0" err="1"/>
              <a:t>efficacia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TF (term frequency) e </a:t>
            </a:r>
            <a:r>
              <a:rPr lang="en-US" sz="2400" dirty="0" err="1"/>
              <a:t>termine</a:t>
            </a:r>
            <a:r>
              <a:rPr lang="en-US" sz="2400" dirty="0"/>
              <a:t> di </a:t>
            </a:r>
            <a:r>
              <a:rPr lang="en-US" sz="2400" dirty="0" err="1"/>
              <a:t>saturazione</a:t>
            </a:r>
            <a:r>
              <a:rPr lang="en-US" sz="2400" dirty="0"/>
              <a:t> del BM25, definite come: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magine 6" descr="Immagine che contiene testo, Carattere, linea, schermata&#10;&#10;Descrizione generata automaticamente">
            <a:extLst>
              <a:ext uri="{FF2B5EF4-FFF2-40B4-BE49-F238E27FC236}">
                <a16:creationId xmlns:a16="http://schemas.microsoft.com/office/drawing/2014/main" id="{D15018C8-C69E-969B-323D-FF0809F2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7" y="3935681"/>
            <a:ext cx="6240166" cy="17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Metodi utilizzati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12AA-FC28-9248-BFE5-10FDBB2B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Indicizzazione</a:t>
            </a:r>
            <a:r>
              <a:rPr lang="en-US" dirty="0"/>
              <a:t> standard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reperimento</a:t>
            </a:r>
            <a:r>
              <a:rPr lang="en-US" dirty="0"/>
              <a:t>: batch search con BM25 e TFIDF.</a:t>
            </a:r>
          </a:p>
          <a:p>
            <a:r>
              <a:rPr lang="en-US" dirty="0" err="1"/>
              <a:t>Valutazione</a:t>
            </a:r>
            <a:r>
              <a:rPr lang="en-US" dirty="0"/>
              <a:t>: MAP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trec</a:t>
            </a:r>
            <a:r>
              <a:rPr lang="en-US" dirty="0"/>
              <a:t> eval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cut-off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E649-E1EC-DD40-8F05-D6284ED3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Metodi di indicizzazione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C7E6-A485-1F42-B13F-178CBFE7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Creazione</a:t>
            </a:r>
            <a:r>
              <a:rPr lang="en-US" dirty="0"/>
              <a:t> di 8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4 diverse </a:t>
            </a:r>
            <a:r>
              <a:rPr lang="en-US" dirty="0" err="1"/>
              <a:t>lunghezze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e </a:t>
            </a:r>
            <a:r>
              <a:rPr lang="en-US" dirty="0" err="1"/>
              <a:t>su</a:t>
            </a:r>
            <a:r>
              <a:rPr lang="en-US" dirty="0"/>
              <a:t> BM25 e TF-IDF.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FD53-F133-3A40-8C51-54B2961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60A1-1C25-4B44-A0D6-303083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4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E649-E1EC-DD40-8F05-D6284ED3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Funzione di reperimento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C7E6-A485-1F42-B13F-178CBFE7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Batch search </a:t>
            </a:r>
            <a:r>
              <a:rPr lang="en-US" sz="2400" dirty="0" err="1"/>
              <a:t>tramite</a:t>
            </a:r>
            <a:r>
              <a:rPr lang="en-US" sz="2400" dirty="0"/>
              <a:t> Elasticsearch. Per </a:t>
            </a:r>
            <a:r>
              <a:rPr lang="en-US" sz="2400" dirty="0" err="1"/>
              <a:t>ciascuno</a:t>
            </a:r>
            <a:r>
              <a:rPr lang="en-US" sz="2400" dirty="0"/>
              <a:t> </a:t>
            </a:r>
            <a:r>
              <a:rPr lang="en-US" sz="2400" dirty="0" err="1"/>
              <a:t>degli</a:t>
            </a:r>
            <a:r>
              <a:rPr lang="en-US" sz="2400" dirty="0"/>
              <a:t> 8 </a:t>
            </a:r>
            <a:r>
              <a:rPr lang="en-US" sz="2400" dirty="0" err="1"/>
              <a:t>indici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cercano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1000 </a:t>
            </a:r>
            <a:r>
              <a:rPr lang="en-US" sz="2400" dirty="0" err="1"/>
              <a:t>documenti</a:t>
            </a:r>
            <a:r>
              <a:rPr lang="en-US" sz="2400" dirty="0"/>
              <a:t> con </a:t>
            </a:r>
            <a:r>
              <a:rPr lang="en-US" sz="2400" dirty="0" err="1"/>
              <a:t>contenuti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simili</a:t>
            </a:r>
            <a:r>
              <a:rPr lang="en-US" sz="2400" dirty="0"/>
              <a:t> ai </a:t>
            </a:r>
            <a:r>
              <a:rPr lang="en-US" sz="2400" dirty="0" err="1"/>
              <a:t>titoli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query </a:t>
            </a:r>
            <a:r>
              <a:rPr lang="en-US" sz="2400" dirty="0" err="1"/>
              <a:t>utilizzate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FD53-F133-3A40-8C51-54B2961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60A1-1C25-4B44-A0D6-303083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5A5208-ED3A-13CC-C666-A4006696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17" y="2882448"/>
            <a:ext cx="6590569" cy="30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Esperimenti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10C3-7520-2C46-9353-DFE53BA5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Collezione sperimentale</a:t>
            </a:r>
          </a:p>
          <a:p>
            <a:r>
              <a:rPr lang="en-US"/>
              <a:t>Strumenti</a:t>
            </a:r>
          </a:p>
          <a:p>
            <a:r>
              <a:rPr lang="en-US"/>
              <a:t>Misure</a:t>
            </a:r>
          </a:p>
          <a:p>
            <a:r>
              <a:rPr lang="en-US"/>
              <a:t>Descrizione dei risultati</a:t>
            </a:r>
          </a:p>
          <a:p>
            <a:r>
              <a:rPr lang="en-US"/>
              <a:t>Significatività dei risultati</a:t>
            </a:r>
          </a:p>
          <a:p>
            <a:r>
              <a:rPr lang="en-US"/>
              <a:t>Discussione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Collezione sperimentale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10C3-7520-2C46-9353-DFE53BA5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collezione</a:t>
            </a:r>
            <a:r>
              <a:rPr lang="en-US" dirty="0"/>
              <a:t> </a:t>
            </a:r>
            <a:r>
              <a:rPr lang="en-US" dirty="0" err="1"/>
              <a:t>sperimentale</a:t>
            </a:r>
            <a:r>
              <a:rPr lang="en-US" dirty="0"/>
              <a:t>, come </a:t>
            </a:r>
            <a:r>
              <a:rPr lang="en-US" dirty="0" err="1"/>
              <a:t>detto</a:t>
            </a:r>
            <a:r>
              <a:rPr lang="en-US" dirty="0"/>
              <a:t> in </a:t>
            </a:r>
            <a:r>
              <a:rPr lang="en-US" dirty="0" err="1"/>
              <a:t>precedenza</a:t>
            </a:r>
            <a:r>
              <a:rPr lang="en-US" dirty="0"/>
              <a:t>, è </a:t>
            </a:r>
            <a:r>
              <a:rPr lang="en-US" dirty="0" err="1"/>
              <a:t>stata</a:t>
            </a:r>
            <a:r>
              <a:rPr lang="en-US" dirty="0"/>
              <a:t> divisa in 4 parti, in </a:t>
            </a:r>
            <a:r>
              <a:rPr lang="en-US" dirty="0" err="1"/>
              <a:t>particolare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corti</a:t>
            </a:r>
            <a:r>
              <a:rPr lang="en-US" dirty="0"/>
              <a:t>: </a:t>
            </a:r>
            <a:r>
              <a:rPr lang="en-US" dirty="0" err="1"/>
              <a:t>lunghezza</a:t>
            </a:r>
            <a:r>
              <a:rPr lang="en-US" dirty="0"/>
              <a:t> &lt; 1400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en-US" dirty="0" err="1"/>
              <a:t>Documenti</a:t>
            </a:r>
            <a:r>
              <a:rPr lang="en-US" dirty="0"/>
              <a:t> medio-</a:t>
            </a:r>
            <a:r>
              <a:rPr lang="en-US" dirty="0" err="1"/>
              <a:t>corti</a:t>
            </a:r>
            <a:r>
              <a:rPr lang="en-US" dirty="0"/>
              <a:t>: </a:t>
            </a:r>
            <a:r>
              <a:rPr lang="en-US" dirty="0" err="1"/>
              <a:t>lunghezza</a:t>
            </a:r>
            <a:r>
              <a:rPr lang="en-US" dirty="0"/>
              <a:t> </a:t>
            </a:r>
            <a:r>
              <a:rPr lang="en-US" dirty="0" err="1"/>
              <a:t>compresa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1400 e </a:t>
            </a:r>
            <a:r>
              <a:rPr lang="en-US" dirty="0" err="1"/>
              <a:t>i</a:t>
            </a:r>
            <a:r>
              <a:rPr lang="en-US" dirty="0"/>
              <a:t> 2250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en-US" dirty="0" err="1"/>
              <a:t>Documenti</a:t>
            </a:r>
            <a:r>
              <a:rPr lang="en-US" dirty="0"/>
              <a:t> medio-</a:t>
            </a:r>
            <a:r>
              <a:rPr lang="en-US" dirty="0" err="1"/>
              <a:t>lunghi</a:t>
            </a:r>
            <a:r>
              <a:rPr lang="en-US" dirty="0"/>
              <a:t>: </a:t>
            </a:r>
            <a:r>
              <a:rPr lang="en-US" dirty="0" err="1"/>
              <a:t>lunghezza</a:t>
            </a:r>
            <a:r>
              <a:rPr lang="en-US" dirty="0"/>
              <a:t> </a:t>
            </a:r>
            <a:r>
              <a:rPr lang="en-US" dirty="0" err="1"/>
              <a:t>compresa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 2551 e I 2850 </a:t>
            </a:r>
            <a:r>
              <a:rPr lang="en-US" dirty="0" err="1"/>
              <a:t>caratteri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lunghi</a:t>
            </a:r>
            <a:r>
              <a:rPr lang="en-US" dirty="0"/>
              <a:t>: </a:t>
            </a:r>
            <a:r>
              <a:rPr lang="en-US" dirty="0" err="1"/>
              <a:t>lunghezza</a:t>
            </a:r>
            <a:r>
              <a:rPr lang="en-US" dirty="0"/>
              <a:t> &gt; 2850 </a:t>
            </a:r>
            <a:r>
              <a:rPr lang="en-US" dirty="0" err="1"/>
              <a:t>caratteri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Strumenti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10C3-7520-2C46-9353-DFE53BA5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Settings per </a:t>
            </a:r>
            <a:r>
              <a:rPr lang="en-US" sz="2400" dirty="0" err="1"/>
              <a:t>utilizzare</a:t>
            </a:r>
            <a:r>
              <a:rPr lang="en-US" sz="2400" dirty="0"/>
              <a:t> il TF-IDF: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7DF2E1-C54C-0945-7C0B-9086AD9A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50" y="1984286"/>
            <a:ext cx="7386421" cy="42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99268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Words>457</Words>
  <Application>Microsoft Office PowerPoint</Application>
  <PresentationFormat>Presentazione su schermo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DEI_OFFICIAL_TEMPLATE_SLIDE</vt:lpstr>
      <vt:lpstr>Presentazione standard di PowerPoint</vt:lpstr>
      <vt:lpstr>Indice della presentazione</vt:lpstr>
      <vt:lpstr>Obiettivi</vt:lpstr>
      <vt:lpstr>Metodi utilizzati</vt:lpstr>
      <vt:lpstr>Metodi di indicizzazione</vt:lpstr>
      <vt:lpstr>Funzione di reperimento</vt:lpstr>
      <vt:lpstr>Esperimenti</vt:lpstr>
      <vt:lpstr>Collezione sperimentale</vt:lpstr>
      <vt:lpstr>Strumenti</vt:lpstr>
      <vt:lpstr>Misure</vt:lpstr>
      <vt:lpstr>Descrizione dei risultati</vt:lpstr>
      <vt:lpstr>Descrizione dei risultati</vt:lpstr>
      <vt:lpstr>Descrizione dei risultati</vt:lpstr>
      <vt:lpstr>Descrizione dei risultati</vt:lpstr>
      <vt:lpstr>Descrizione dei risultati</vt:lpstr>
      <vt:lpstr>Descrizione dei risultati</vt:lpstr>
      <vt:lpstr>Significatività dei risultati</vt:lpstr>
      <vt:lpstr>Discussione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nicola artuso</cp:lastModifiedBy>
  <cp:revision>17</cp:revision>
  <cp:lastPrinted>2015-06-04T08:50:14Z</cp:lastPrinted>
  <dcterms:created xsi:type="dcterms:W3CDTF">2022-03-06T14:22:34Z</dcterms:created>
  <dcterms:modified xsi:type="dcterms:W3CDTF">2023-09-27T08:20:37Z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