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5" r:id="rId4"/>
    <p:sldId id="260" r:id="rId5"/>
    <p:sldId id="266" r:id="rId6"/>
    <p:sldId id="264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A845-211B-4088-96AA-30303F662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CD7FA-E13C-49A5-A59C-69BCEE92B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01359-72D0-4CB6-8561-A300B919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D84B-8CB0-4B03-AF28-F6C8CA31C550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08EC0-9B09-472D-85B1-B2223160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2C699-01BD-4102-972B-15D970DC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18DB0-C6CF-4454-ACCB-BF1DEECD9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44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AFD6-289B-4E46-A37D-9D03EB61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911BF-5ECD-44E0-9D10-79C511B09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CF2CF-41EA-4024-8CD4-CEB3E3B95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D84B-8CB0-4B03-AF28-F6C8CA31C550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309AA-CA78-4147-B928-D84D9984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09D65-899A-4FCF-AC11-D302AD9C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18DB0-C6CF-4454-ACCB-BF1DEECD9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32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0F938B-CBE8-46C2-A004-BC93887BE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F2DB0-4E86-48D5-BD82-0E6A4070C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27843-27A5-4018-BBAE-3075D083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D84B-8CB0-4B03-AF28-F6C8CA31C550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C79FA-8F51-482B-A8B3-E287A5644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95FBA-607F-40AD-AD7E-3610C8B0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18DB0-C6CF-4454-ACCB-BF1DEECD9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09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A98D-7349-4A96-8E7B-2682BC481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7A0F2-F920-4319-8E9F-3263FAC46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2CB54-A100-43E5-B33B-7CB286CD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D84B-8CB0-4B03-AF28-F6C8CA31C550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E5C0B-EAB6-4AE3-8C85-8EFFB9D7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AB6A5-F01F-4F51-80DF-12A710A3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18DB0-C6CF-4454-ACCB-BF1DEECD9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15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2728-DD30-4B9D-A72A-8E352A2AF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7F3AA-4E7A-4043-B0C2-ADC96A9FC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2E435-50BC-4AE8-A543-5E43C464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D84B-8CB0-4B03-AF28-F6C8CA31C550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22A78-F786-42D9-9895-560AEA9A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3E3C2-021D-4A46-AB65-4E8C37E19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18DB0-C6CF-4454-ACCB-BF1DEECD9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38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9273-6077-423E-AF63-FA041A4D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3C1B8-BE40-4172-9E36-CBA21560A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F812F-9904-4EA5-B888-73EC5235F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5150F-99DD-4B7E-A147-7E07E098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D84B-8CB0-4B03-AF28-F6C8CA31C550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2D344-28D2-4AE4-99FF-E0B9FDF2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E2D1B-8DAB-4E90-BBB2-E7E44ED8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18DB0-C6CF-4454-ACCB-BF1DEECD9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872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21C5-1A12-4A87-8A56-52ABF3D6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30EE9-6A85-472C-9D26-86579AFD2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6AD1F-3BF9-404E-92F1-E16458E97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A9F00-7642-4499-9385-C7BFEEEA1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969041-6A45-4EBD-8B3D-6EBD7F314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B4403-D7AC-48E3-8EF3-480E4C07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D84B-8CB0-4B03-AF28-F6C8CA31C550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145986-21F2-4039-863F-E2A8B531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81725-7E67-4EA1-8EFA-9026F419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18DB0-C6CF-4454-ACCB-BF1DEECD9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10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4232-56EF-491A-A356-7C72867D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1612C-F913-4614-B4D4-F342D583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D84B-8CB0-4B03-AF28-F6C8CA31C550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36620-381D-41B8-B4F3-DFF2AF39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9E779-9F0C-4C3A-BE29-8D128DD2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18DB0-C6CF-4454-ACCB-BF1DEECD9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05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74CE6-6025-424D-B446-764531CBA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D84B-8CB0-4B03-AF28-F6C8CA31C550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87A2D-9919-4386-9071-F0071E9B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68321-6FCB-4BD1-99A1-C15CED75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18DB0-C6CF-4454-ACCB-BF1DEECD9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86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34D1-3AC9-4E78-A3DD-CE3B173E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1331C-BF31-4576-9081-709175577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9A4AF-AADB-4DBE-97A0-7BAB1C92D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14573-8C6E-45A1-9E02-0753A442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D84B-8CB0-4B03-AF28-F6C8CA31C550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FEF19-514A-47CD-8F65-B0584CDAD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A10B5-B455-4886-B171-97714C69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18DB0-C6CF-4454-ACCB-BF1DEECD9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33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E044-0E7D-44C5-82C4-DE2C47CA8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636A0-5FFA-4DD7-B11D-E0834E8A4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04290-E38B-48D3-8CBB-B90BBD02E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6B2E-6D9F-4C1E-AC51-204926821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D84B-8CB0-4B03-AF28-F6C8CA31C550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9E364-295F-4B73-8D57-24208C63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69E72-49A4-49A9-ACA8-47F5A38B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18DB0-C6CF-4454-ACCB-BF1DEECD9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4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A5162A-6F35-49B7-89CA-2B650238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41852-549D-41AD-8D1A-3185DDA3E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32CD9-9B5A-44A0-89C7-EDA3904920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FD84B-8CB0-4B03-AF28-F6C8CA31C550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74CBF-7527-4F0E-9B3F-C43301EBE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C4C7A-94BB-4F01-A4E0-AD8791F9C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18DB0-C6CF-4454-ACCB-BF1DEECD9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48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colorcodes.com/" TargetMode="External"/><Relationship Id="rId2" Type="http://schemas.openxmlformats.org/officeDocument/2006/relationships/hyperlink" Target="http://www.stat.columbia.edu/~tzheng/files/Rcolor.pdf?utm_source=twitterfeed&amp;utm_medium=twitte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E27A38C-5793-4984-A532-43EBE74DD0B0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ready</a:t>
            </a:r>
            <a:endParaRPr lang="de-DE" dirty="0"/>
          </a:p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D60C6A-DC2F-4062-B46B-A2EF2933154E}"/>
              </a:ext>
            </a:extLst>
          </p:cNvPr>
          <p:cNvSpPr txBox="1"/>
          <p:nvPr/>
        </p:nvSpPr>
        <p:spPr>
          <a:xfrm>
            <a:off x="425865" y="1326163"/>
            <a:ext cx="113522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Open </a:t>
            </a:r>
            <a:r>
              <a:rPr lang="de-DE" b="1" dirty="0" err="1"/>
              <a:t>Rstudio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Open </a:t>
            </a:r>
            <a:r>
              <a:rPr lang="de-DE" dirty="0" err="1"/>
              <a:t>the</a:t>
            </a:r>
            <a:r>
              <a:rPr lang="de-DE" dirty="0"/>
              <a:t> “</a:t>
            </a:r>
            <a:r>
              <a:rPr lang="en-GB" i="1" dirty="0"/>
              <a:t>CPAD2_Cell_Profiles_And_Demographs_V3</a:t>
            </a:r>
            <a:r>
              <a:rPr lang="en-GB" dirty="0"/>
              <a:t>” script (in V3 version of the script you can chose between the cell by cell normalization and the population based normalization in the first few lines of code: “</a:t>
            </a:r>
            <a:r>
              <a:rPr lang="en-GB" dirty="0" err="1"/>
              <a:t>CellNorm</a:t>
            </a:r>
            <a:r>
              <a:rPr lang="en-GB" dirty="0"/>
              <a:t>” vs “</a:t>
            </a:r>
            <a:r>
              <a:rPr lang="en-GB" dirty="0" err="1"/>
              <a:t>PopNorm</a:t>
            </a:r>
            <a:r>
              <a:rPr lang="en-GB" dirty="0"/>
              <a:t>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NOTE:</a:t>
            </a:r>
            <a:r>
              <a:rPr lang="de-DE" dirty="0"/>
              <a:t> Analysis </a:t>
            </a:r>
            <a:r>
              <a:rPr lang="de-DE" dirty="0" err="1"/>
              <a:t>of</a:t>
            </a:r>
            <a:r>
              <a:rPr lang="de-DE" dirty="0"/>
              <a:t> “</a:t>
            </a:r>
            <a:r>
              <a:rPr lang="de-DE" dirty="0" err="1"/>
              <a:t>Profiles</a:t>
            </a:r>
            <a:r>
              <a:rPr lang="de-DE" dirty="0"/>
              <a:t>“ and “</a:t>
            </a:r>
            <a:r>
              <a:rPr lang="de-DE" dirty="0" err="1"/>
              <a:t>Membranes</a:t>
            </a:r>
            <a:r>
              <a:rPr lang="de-DE" dirty="0"/>
              <a:t>“ </a:t>
            </a:r>
            <a:r>
              <a:rPr lang="de-DE" dirty="0" err="1"/>
              <a:t>folders</a:t>
            </a:r>
            <a:r>
              <a:rPr lang="de-DE" dirty="0"/>
              <a:t> follow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procedure</a:t>
            </a:r>
            <a:r>
              <a:rPr lang="de-DE" dirty="0"/>
              <a:t>.</a:t>
            </a:r>
            <a:r>
              <a:rPr lang="en-GB" dirty="0"/>
              <a:t> Profiles contained within the “Membranes” folder are obtained via the “</a:t>
            </a:r>
            <a:r>
              <a:rPr lang="en-GB" i="1" dirty="0"/>
              <a:t>CPAD1_Extract_Cell_length_from_membrane_stain_GG_Fiji_Macro.R</a:t>
            </a:r>
            <a:r>
              <a:rPr lang="en-GB" dirty="0"/>
              <a:t>” 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N</a:t>
            </a:r>
            <a:r>
              <a:rPr lang="en-GB" b="1" dirty="0"/>
              <a:t>OTE2 (R basics):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Run parts of the script by selecting them with the mouse and then pressing </a:t>
            </a:r>
            <a:r>
              <a:rPr lang="en-GB" b="1" dirty="0"/>
              <a:t>“Ctrl + Enter”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C</a:t>
            </a:r>
            <a:r>
              <a:rPr lang="en-GB" dirty="0" err="1"/>
              <a:t>hange</a:t>
            </a:r>
            <a:r>
              <a:rPr lang="en-GB" dirty="0"/>
              <a:t>/Select a working directory by pressing </a:t>
            </a:r>
            <a:r>
              <a:rPr lang="en-GB" b="1" dirty="0"/>
              <a:t>“Ctrl + Shift + H”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Code </a:t>
            </a:r>
            <a:r>
              <a:rPr lang="de-DE" dirty="0" err="1"/>
              <a:t>lines</a:t>
            </a:r>
            <a:r>
              <a:rPr lang="de-DE" dirty="0"/>
              <a:t> will not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preceeded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“#“. Activate/Deactivate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with</a:t>
            </a:r>
            <a:r>
              <a:rPr lang="de-DE" dirty="0"/>
              <a:t> “#“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5171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7CC91B8-D16A-4533-A36D-431659FC7A56}"/>
              </a:ext>
            </a:extLst>
          </p:cNvPr>
          <p:cNvSpPr/>
          <p:nvPr/>
        </p:nvSpPr>
        <p:spPr>
          <a:xfrm>
            <a:off x="6182685" y="1585518"/>
            <a:ext cx="436229" cy="23489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95B18E-0800-4054-8334-D30ED809B880}"/>
              </a:ext>
            </a:extLst>
          </p:cNvPr>
          <p:cNvSpPr txBox="1"/>
          <p:nvPr/>
        </p:nvSpPr>
        <p:spPr>
          <a:xfrm>
            <a:off x="425863" y="1244495"/>
            <a:ext cx="10043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Set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Profiles</a:t>
            </a:r>
            <a:r>
              <a:rPr lang="de-DE" dirty="0"/>
              <a:t>/</a:t>
            </a:r>
            <a:r>
              <a:rPr lang="de-DE" dirty="0" err="1"/>
              <a:t>Membranes</a:t>
            </a:r>
            <a:r>
              <a:rPr lang="de-DE" dirty="0"/>
              <a:t> </a:t>
            </a:r>
            <a:r>
              <a:rPr lang="de-DE" dirty="0" err="1"/>
              <a:t>folders</a:t>
            </a:r>
            <a:r>
              <a:rPr lang="de-DE" dirty="0"/>
              <a:t> “X:/Giacomo Giacomelli/</a:t>
            </a:r>
            <a:r>
              <a:rPr lang="de-DE" dirty="0" err="1"/>
              <a:t>DIPS_project</a:t>
            </a:r>
            <a:r>
              <a:rPr lang="de-DE" dirty="0"/>
              <a:t>/</a:t>
            </a:r>
            <a:r>
              <a:rPr lang="de-DE" dirty="0" err="1"/>
              <a:t>Students</a:t>
            </a:r>
            <a:r>
              <a:rPr lang="de-DE" dirty="0"/>
              <a:t>/Bente/20210209/</a:t>
            </a:r>
            <a:r>
              <a:rPr lang="de-DE" dirty="0" err="1"/>
              <a:t>ResK</a:t>
            </a:r>
            <a:r>
              <a:rPr lang="de-DE" dirty="0"/>
              <a:t>/T4h“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27A38C-5793-4984-A532-43EBE74DD0B0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dirty="0"/>
          </a:p>
          <a:p>
            <a:pPr algn="ctr"/>
            <a:r>
              <a:rPr lang="de-DE" dirty="0"/>
              <a:t>Set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analysis</a:t>
            </a:r>
            <a:endParaRPr lang="de-DE" dirty="0"/>
          </a:p>
          <a:p>
            <a:pPr algn="ctr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E3D544-3B14-40C4-99D1-C6420B039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64" t="6360" r="15161" b="35046"/>
          <a:stretch/>
        </p:blipFill>
        <p:spPr>
          <a:xfrm>
            <a:off x="2875448" y="1922920"/>
            <a:ext cx="6079452" cy="44256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710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E27A38C-5793-4984-A532-43EBE74DD0B0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dirty="0"/>
          </a:p>
          <a:p>
            <a:pPr algn="ctr"/>
            <a:r>
              <a:rPr lang="de-DE" dirty="0"/>
              <a:t>Activate/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 </a:t>
            </a:r>
            <a:r>
              <a:rPr lang="de-DE" dirty="0" err="1"/>
              <a:t>packages</a:t>
            </a:r>
            <a:endParaRPr lang="de-DE" dirty="0"/>
          </a:p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D60C6A-DC2F-4062-B46B-A2EF2933154E}"/>
              </a:ext>
            </a:extLst>
          </p:cNvPr>
          <p:cNvSpPr txBox="1"/>
          <p:nvPr/>
        </p:nvSpPr>
        <p:spPr>
          <a:xfrm>
            <a:off x="425865" y="1326163"/>
            <a:ext cx="113522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StartUp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(Run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code </a:t>
            </a:r>
            <a:r>
              <a:rPr lang="de-DE" dirty="0" err="1"/>
              <a:t>shown</a:t>
            </a:r>
            <a:r>
              <a:rPr lang="de-DE" dirty="0"/>
              <a:t> in </a:t>
            </a:r>
            <a:r>
              <a:rPr lang="de-DE" dirty="0" err="1"/>
              <a:t>figure</a:t>
            </a:r>
            <a:r>
              <a:rPr lang="de-DE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NOTE: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R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time and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not </a:t>
            </a:r>
            <a:r>
              <a:rPr lang="de-DE" dirty="0" err="1"/>
              <a:t>previously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</a:t>
            </a:r>
            <a:r>
              <a:rPr lang="de-DE" dirty="0" err="1"/>
              <a:t>figure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.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so,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install.packages</a:t>
            </a:r>
            <a:r>
              <a:rPr lang="de-DE" dirty="0"/>
              <a:t>(“</a:t>
            </a:r>
            <a:r>
              <a:rPr lang="de-DE" dirty="0" err="1"/>
              <a:t>gplots</a:t>
            </a:r>
            <a:r>
              <a:rPr lang="de-DE" dirty="0"/>
              <a:t>“)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install.packages</a:t>
            </a:r>
            <a:r>
              <a:rPr lang="de-DE" dirty="0"/>
              <a:t>(“</a:t>
            </a:r>
            <a:r>
              <a:rPr lang="de-DE" dirty="0" err="1"/>
              <a:t>RColorBrewer</a:t>
            </a:r>
            <a:r>
              <a:rPr lang="de-DE" dirty="0"/>
              <a:t>“)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install.packages</a:t>
            </a:r>
            <a:r>
              <a:rPr lang="de-DE" dirty="0"/>
              <a:t>(“ggplot2“)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D60884-5029-4104-9363-1F6276073F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" t="11743" r="28234" b="74793"/>
          <a:stretch/>
        </p:blipFill>
        <p:spPr>
          <a:xfrm>
            <a:off x="425865" y="1744909"/>
            <a:ext cx="10650824" cy="114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2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EC0E81E-CFDE-466E-A1A7-554C67670457}"/>
              </a:ext>
            </a:extLst>
          </p:cNvPr>
          <p:cNvSpPr txBox="1"/>
          <p:nvPr/>
        </p:nvSpPr>
        <p:spPr>
          <a:xfrm>
            <a:off x="425865" y="1326163"/>
            <a:ext cx="113522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Activate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desired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type (</a:t>
            </a:r>
            <a:r>
              <a:rPr lang="de-DE" dirty="0" err="1"/>
              <a:t>Profiles</a:t>
            </a:r>
            <a:r>
              <a:rPr lang="de-DE" dirty="0"/>
              <a:t>/</a:t>
            </a:r>
            <a:r>
              <a:rPr lang="de-DE" dirty="0" err="1"/>
              <a:t>Membranes</a:t>
            </a:r>
            <a:r>
              <a:rPr lang="de-DE" dirty="0"/>
              <a:t>) and </a:t>
            </a:r>
            <a:r>
              <a:rPr lang="de-DE" dirty="0" err="1"/>
              <a:t>deactivate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remaining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(</a:t>
            </a:r>
            <a:r>
              <a:rPr lang="de-DE" dirty="0" err="1"/>
              <a:t>use</a:t>
            </a:r>
            <a:r>
              <a:rPr lang="de-DE" dirty="0"/>
              <a:t> “#“).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Run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Set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Profiles</a:t>
            </a:r>
            <a:r>
              <a:rPr lang="de-DE" dirty="0"/>
              <a:t>/</a:t>
            </a:r>
            <a:r>
              <a:rPr lang="de-DE" dirty="0" err="1"/>
              <a:t>Membranes</a:t>
            </a:r>
            <a:r>
              <a:rPr lang="de-DE" dirty="0"/>
              <a:t> </a:t>
            </a:r>
            <a:r>
              <a:rPr lang="de-DE" dirty="0" err="1"/>
              <a:t>folders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Select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interest</a:t>
            </a:r>
            <a:r>
              <a:rPr lang="de-DE" dirty="0"/>
              <a:t> (“</a:t>
            </a:r>
            <a:r>
              <a:rPr lang="de-DE" dirty="0" err="1"/>
              <a:t>Red</a:t>
            </a:r>
            <a:r>
              <a:rPr lang="de-DE" dirty="0"/>
              <a:t>*“,“Blue*“,“Gray*“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whatever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was </a:t>
            </a:r>
            <a:r>
              <a:rPr lang="de-DE" dirty="0" err="1"/>
              <a:t>decided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Fiji</a:t>
            </a:r>
            <a:r>
              <a:rPr lang="de-DE" dirty="0"/>
              <a:t> </a:t>
            </a:r>
            <a:r>
              <a:rPr lang="de-DE" dirty="0" err="1"/>
              <a:t>macro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NOTE: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necessarily</a:t>
            </a:r>
            <a:r>
              <a:rPr lang="de-DE" dirty="0"/>
              <a:t> </a:t>
            </a:r>
            <a:r>
              <a:rPr lang="de-DE" dirty="0" err="1"/>
              <a:t>correspond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.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FF0000"/>
                </a:solidFill>
              </a:rPr>
              <a:t>Before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running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the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rest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of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the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script</a:t>
            </a:r>
            <a:r>
              <a:rPr lang="de-DE" dirty="0">
                <a:solidFill>
                  <a:srgbClr val="FF0000"/>
                </a:solidFill>
              </a:rPr>
              <a:t>, </a:t>
            </a:r>
            <a:r>
              <a:rPr lang="de-DE" dirty="0" err="1">
                <a:solidFill>
                  <a:srgbClr val="FF0000"/>
                </a:solidFill>
              </a:rPr>
              <a:t>you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need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to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decide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the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output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of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choice</a:t>
            </a:r>
            <a:r>
              <a:rPr lang="de-DE" dirty="0">
                <a:solidFill>
                  <a:srgbClr val="FF0000"/>
                </a:solidFill>
              </a:rPr>
              <a:t> and </a:t>
            </a:r>
            <a:r>
              <a:rPr lang="de-DE" dirty="0" err="1">
                <a:solidFill>
                  <a:srgbClr val="FF0000"/>
                </a:solidFill>
              </a:rPr>
              <a:t>the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binwidth</a:t>
            </a:r>
            <a:r>
              <a:rPr lang="de-DE" dirty="0">
                <a:solidFill>
                  <a:srgbClr val="FF0000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Binwidth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bigger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interval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x </a:t>
            </a:r>
            <a:r>
              <a:rPr lang="de-DE" dirty="0" err="1"/>
              <a:t>values</a:t>
            </a:r>
            <a:r>
              <a:rPr lang="de-DE" dirty="0"/>
              <a:t> (in EPI 100/200 </a:t>
            </a:r>
            <a:r>
              <a:rPr lang="de-DE" dirty="0" err="1"/>
              <a:t>nm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fine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27A38C-5793-4984-A532-43EBE74DD0B0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Membranes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Profiles</a:t>
            </a:r>
            <a:r>
              <a:rPr lang="de-DE" dirty="0"/>
              <a:t> </a:t>
            </a:r>
            <a:r>
              <a:rPr lang="de-DE" dirty="0" err="1"/>
              <a:t>analysis</a:t>
            </a:r>
            <a:endParaRPr lang="de-DE" dirty="0"/>
          </a:p>
          <a:p>
            <a:pPr algn="ctr"/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A2828A-B688-4BCF-B66A-7057C99EEE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" t="30499" r="28234" b="63638"/>
          <a:stretch/>
        </p:blipFill>
        <p:spPr>
          <a:xfrm>
            <a:off x="425865" y="2041391"/>
            <a:ext cx="10650824" cy="5004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E69C3B-C709-4B47-B361-0A7D716FC8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" t="36076" r="28234" b="61834"/>
          <a:stretch/>
        </p:blipFill>
        <p:spPr>
          <a:xfrm>
            <a:off x="413857" y="3179427"/>
            <a:ext cx="10650824" cy="17833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E57B3AC-1B98-4829-950D-D092240342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" t="42403" r="28234" b="55442"/>
          <a:stretch/>
        </p:blipFill>
        <p:spPr>
          <a:xfrm>
            <a:off x="413857" y="4266202"/>
            <a:ext cx="10650824" cy="18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7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B146DF5-CCD4-4026-8A10-3B804C5F0522}"/>
              </a:ext>
            </a:extLst>
          </p:cNvPr>
          <p:cNvSpPr/>
          <p:nvPr/>
        </p:nvSpPr>
        <p:spPr>
          <a:xfrm>
            <a:off x="-1" y="923330"/>
            <a:ext cx="3431098" cy="5934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27A38C-5793-4984-A532-43EBE74DD0B0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dirty="0"/>
          </a:p>
          <a:p>
            <a:pPr algn="ctr"/>
            <a:r>
              <a:rPr lang="de-DE" b="1" dirty="0" err="1"/>
              <a:t>Cell</a:t>
            </a:r>
            <a:r>
              <a:rPr lang="de-DE" b="1" dirty="0"/>
              <a:t> </a:t>
            </a:r>
            <a:r>
              <a:rPr lang="de-DE" b="1" dirty="0" err="1"/>
              <a:t>by</a:t>
            </a:r>
            <a:r>
              <a:rPr lang="de-DE" b="1" dirty="0"/>
              <a:t> </a:t>
            </a:r>
            <a:r>
              <a:rPr lang="de-DE" b="1" dirty="0" err="1"/>
              <a:t>cell</a:t>
            </a:r>
            <a:r>
              <a:rPr lang="de-DE" b="1" dirty="0"/>
              <a:t> </a:t>
            </a:r>
            <a:r>
              <a:rPr lang="de-DE" dirty="0" err="1"/>
              <a:t>determination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(optimal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localization</a:t>
            </a:r>
            <a:r>
              <a:rPr lang="de-DE" dirty="0"/>
              <a:t> </a:t>
            </a:r>
            <a:r>
              <a:rPr lang="de-DE" dirty="0" err="1"/>
              <a:t>determination</a:t>
            </a:r>
            <a:r>
              <a:rPr lang="de-DE" dirty="0"/>
              <a:t>)</a:t>
            </a:r>
          </a:p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770ACB-D73E-48D3-AABA-0C9741C12FDE}"/>
              </a:ext>
            </a:extLst>
          </p:cNvPr>
          <p:cNvSpPr txBox="1"/>
          <p:nvPr/>
        </p:nvSpPr>
        <p:spPr>
          <a:xfrm>
            <a:off x="687897" y="1082343"/>
            <a:ext cx="21056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Original </a:t>
            </a:r>
            <a:r>
              <a:rPr lang="de-DE" dirty="0" err="1"/>
              <a:t>Profiles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No</a:t>
            </a:r>
            <a:r>
              <a:rPr lang="de-DE" b="1" dirty="0"/>
              <a:t> </a:t>
            </a:r>
            <a:r>
              <a:rPr lang="de-DE" b="1" dirty="0" err="1"/>
              <a:t>correction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Scale</a:t>
            </a:r>
            <a:r>
              <a:rPr lang="de-DE" dirty="0"/>
              <a:t>: 0-16838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FF0000"/>
                </a:solidFill>
              </a:rPr>
              <a:t>Cell</a:t>
            </a:r>
            <a:r>
              <a:rPr lang="de-DE" dirty="0">
                <a:solidFill>
                  <a:srgbClr val="FF0000"/>
                </a:solidFill>
              </a:rPr>
              <a:t> 1: </a:t>
            </a:r>
            <a:r>
              <a:rPr lang="de-DE" dirty="0" err="1">
                <a:solidFill>
                  <a:srgbClr val="FF0000"/>
                </a:solidFill>
              </a:rPr>
              <a:t>Red</a:t>
            </a:r>
            <a:endParaRPr lang="de-DE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70C0"/>
                </a:solidFill>
              </a:rPr>
              <a:t>Cell</a:t>
            </a:r>
            <a:r>
              <a:rPr lang="de-DE" dirty="0">
                <a:solidFill>
                  <a:srgbClr val="0070C0"/>
                </a:solidFill>
              </a:rPr>
              <a:t> 2: Blue</a:t>
            </a:r>
          </a:p>
          <a:p>
            <a:r>
              <a:rPr lang="de-DE" dirty="0"/>
              <a:t>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AD22503-09AF-4B70-B8A7-085FD2362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0" y="3415016"/>
            <a:ext cx="3048006" cy="30480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A16757E-6002-413E-9F67-5E53CC08CEF3}"/>
              </a:ext>
            </a:extLst>
          </p:cNvPr>
          <p:cNvSpPr txBox="1"/>
          <p:nvPr/>
        </p:nvSpPr>
        <p:spPr>
          <a:xfrm>
            <a:off x="3914873" y="1082343"/>
            <a:ext cx="27795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Max</a:t>
            </a:r>
            <a:r>
              <a:rPr lang="de-DE" dirty="0"/>
              <a:t> </a:t>
            </a:r>
            <a:r>
              <a:rPr lang="de-DE" dirty="0" err="1"/>
              <a:t>determined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b="1" dirty="0" err="1"/>
              <a:t>individually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m*100/</a:t>
            </a:r>
            <a:r>
              <a:rPr lang="de-DE" b="1" dirty="0" err="1"/>
              <a:t>mayim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Scale</a:t>
            </a:r>
            <a:r>
              <a:rPr lang="de-DE" dirty="0"/>
              <a:t>: 0-100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FF0000"/>
                </a:solidFill>
              </a:rPr>
              <a:t>Cell</a:t>
            </a:r>
            <a:r>
              <a:rPr lang="de-DE" dirty="0">
                <a:solidFill>
                  <a:srgbClr val="FF0000"/>
                </a:solidFill>
              </a:rPr>
              <a:t> 1: </a:t>
            </a:r>
            <a:r>
              <a:rPr lang="de-DE" dirty="0" err="1">
                <a:solidFill>
                  <a:srgbClr val="FF0000"/>
                </a:solidFill>
              </a:rPr>
              <a:t>Red</a:t>
            </a:r>
            <a:endParaRPr lang="de-DE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70C0"/>
                </a:solidFill>
              </a:rPr>
              <a:t>Cell</a:t>
            </a:r>
            <a:r>
              <a:rPr lang="de-DE" dirty="0">
                <a:solidFill>
                  <a:srgbClr val="0070C0"/>
                </a:solidFill>
              </a:rPr>
              <a:t> 2: Blue</a:t>
            </a:r>
          </a:p>
          <a:p>
            <a:r>
              <a:rPr lang="de-DE" dirty="0"/>
              <a:t>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0F8205-88FA-4A4F-9401-504124255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011" y="3415016"/>
            <a:ext cx="3048006" cy="304800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5E039F8-52D2-4A92-AC2F-68C1FA4F975F}"/>
              </a:ext>
            </a:extLst>
          </p:cNvPr>
          <p:cNvSpPr txBox="1"/>
          <p:nvPr/>
        </p:nvSpPr>
        <p:spPr>
          <a:xfrm>
            <a:off x="7362748" y="1082343"/>
            <a:ext cx="3171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Max and Min</a:t>
            </a:r>
            <a:r>
              <a:rPr lang="de-DE" dirty="0"/>
              <a:t> </a:t>
            </a:r>
            <a:r>
              <a:rPr lang="de-DE" dirty="0" err="1"/>
              <a:t>determined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b="1" dirty="0" err="1"/>
              <a:t>individually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 1+(</a:t>
            </a:r>
            <a:r>
              <a:rPr lang="en-GB" b="1" dirty="0" err="1"/>
              <a:t>m_c</a:t>
            </a:r>
            <a:r>
              <a:rPr lang="en-GB" b="1" dirty="0"/>
              <a:t>*100/</a:t>
            </a:r>
            <a:r>
              <a:rPr lang="en-GB" b="1" dirty="0" err="1"/>
              <a:t>mayim_c</a:t>
            </a:r>
            <a:r>
              <a:rPr lang="en-GB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Scale</a:t>
            </a:r>
            <a:r>
              <a:rPr lang="de-DE" dirty="0"/>
              <a:t>: 0-100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FF0000"/>
                </a:solidFill>
              </a:rPr>
              <a:t>Cell</a:t>
            </a:r>
            <a:r>
              <a:rPr lang="de-DE" dirty="0">
                <a:solidFill>
                  <a:srgbClr val="FF0000"/>
                </a:solidFill>
              </a:rPr>
              <a:t> 1: </a:t>
            </a:r>
            <a:r>
              <a:rPr lang="de-DE" dirty="0" err="1">
                <a:solidFill>
                  <a:srgbClr val="FF0000"/>
                </a:solidFill>
              </a:rPr>
              <a:t>Red</a:t>
            </a:r>
            <a:endParaRPr lang="de-DE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70C0"/>
                </a:solidFill>
              </a:rPr>
              <a:t>Cell</a:t>
            </a:r>
            <a:r>
              <a:rPr lang="de-DE" dirty="0">
                <a:solidFill>
                  <a:srgbClr val="0070C0"/>
                </a:solidFill>
              </a:rPr>
              <a:t> 2: Blue</a:t>
            </a:r>
          </a:p>
          <a:p>
            <a:r>
              <a:rPr lang="de-DE" dirty="0"/>
              <a:t>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98DD274-1D74-44F0-B2B7-6FF610CA65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879" y="3415016"/>
            <a:ext cx="3048006" cy="30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96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92ECC059-AD34-40A9-97BE-001F13D07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011" y="3415016"/>
            <a:ext cx="3048006" cy="304800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E576B45-5CD5-4DC3-AFF5-B2581FC3E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879" y="3415016"/>
            <a:ext cx="3048006" cy="304800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B146DF5-CCD4-4026-8A10-3B804C5F0522}"/>
              </a:ext>
            </a:extLst>
          </p:cNvPr>
          <p:cNvSpPr/>
          <p:nvPr/>
        </p:nvSpPr>
        <p:spPr>
          <a:xfrm>
            <a:off x="-1" y="923330"/>
            <a:ext cx="3431098" cy="5934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27A38C-5793-4984-A532-43EBE74DD0B0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dirty="0"/>
          </a:p>
          <a:p>
            <a:pPr algn="ctr"/>
            <a:r>
              <a:rPr lang="de-DE" b="1" dirty="0"/>
              <a:t>Population </a:t>
            </a:r>
            <a:r>
              <a:rPr lang="de-DE" b="1" dirty="0" err="1"/>
              <a:t>based</a:t>
            </a:r>
            <a:r>
              <a:rPr lang="de-DE" dirty="0"/>
              <a:t> </a:t>
            </a:r>
            <a:r>
              <a:rPr lang="de-DE" dirty="0" err="1"/>
              <a:t>max</a:t>
            </a:r>
            <a:r>
              <a:rPr lang="de-DE" dirty="0"/>
              <a:t> and min </a:t>
            </a:r>
            <a:r>
              <a:rPr lang="de-DE" dirty="0" err="1"/>
              <a:t>determination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(optimal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phase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)</a:t>
            </a:r>
          </a:p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770ACB-D73E-48D3-AABA-0C9741C12FDE}"/>
              </a:ext>
            </a:extLst>
          </p:cNvPr>
          <p:cNvSpPr txBox="1"/>
          <p:nvPr/>
        </p:nvSpPr>
        <p:spPr>
          <a:xfrm>
            <a:off x="687897" y="1082343"/>
            <a:ext cx="21056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Original </a:t>
            </a:r>
            <a:r>
              <a:rPr lang="de-DE" dirty="0" err="1"/>
              <a:t>Profiles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No</a:t>
            </a:r>
            <a:r>
              <a:rPr lang="de-DE" b="1" dirty="0"/>
              <a:t> </a:t>
            </a:r>
            <a:r>
              <a:rPr lang="de-DE" b="1" dirty="0" err="1"/>
              <a:t>correction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Scale</a:t>
            </a:r>
            <a:r>
              <a:rPr lang="de-DE" dirty="0"/>
              <a:t>: 0-16838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FF0000"/>
                </a:solidFill>
              </a:rPr>
              <a:t>Cell</a:t>
            </a:r>
            <a:r>
              <a:rPr lang="de-DE" dirty="0">
                <a:solidFill>
                  <a:srgbClr val="FF0000"/>
                </a:solidFill>
              </a:rPr>
              <a:t> 1: </a:t>
            </a:r>
            <a:r>
              <a:rPr lang="de-DE" dirty="0" err="1">
                <a:solidFill>
                  <a:srgbClr val="FF0000"/>
                </a:solidFill>
              </a:rPr>
              <a:t>Red</a:t>
            </a:r>
            <a:endParaRPr lang="de-DE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70C0"/>
                </a:solidFill>
              </a:rPr>
              <a:t>Cell</a:t>
            </a:r>
            <a:r>
              <a:rPr lang="de-DE" dirty="0">
                <a:solidFill>
                  <a:srgbClr val="0070C0"/>
                </a:solidFill>
              </a:rPr>
              <a:t> 2: Blue</a:t>
            </a:r>
          </a:p>
          <a:p>
            <a:r>
              <a:rPr lang="de-DE" dirty="0"/>
              <a:t>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AD22503-09AF-4B70-B8A7-085FD2362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0" y="3415016"/>
            <a:ext cx="3048006" cy="30480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A16757E-6002-413E-9F67-5E53CC08CEF3}"/>
              </a:ext>
            </a:extLst>
          </p:cNvPr>
          <p:cNvSpPr txBox="1"/>
          <p:nvPr/>
        </p:nvSpPr>
        <p:spPr>
          <a:xfrm>
            <a:off x="3914873" y="1082343"/>
            <a:ext cx="27795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Max</a:t>
            </a:r>
            <a:r>
              <a:rPr lang="de-DE" dirty="0"/>
              <a:t> </a:t>
            </a:r>
            <a:r>
              <a:rPr lang="de-DE" dirty="0" err="1"/>
              <a:t>determined</a:t>
            </a:r>
            <a:r>
              <a:rPr lang="de-DE" dirty="0"/>
              <a:t> </a:t>
            </a:r>
            <a:r>
              <a:rPr lang="de-DE" b="1" dirty="0" err="1"/>
              <a:t>across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whole</a:t>
            </a:r>
            <a:r>
              <a:rPr lang="de-DE" b="1" dirty="0"/>
              <a:t> </a:t>
            </a:r>
            <a:r>
              <a:rPr lang="de-DE" b="1" dirty="0" err="1"/>
              <a:t>population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m*100/</a:t>
            </a:r>
            <a:r>
              <a:rPr lang="de-DE" b="1" dirty="0" err="1"/>
              <a:t>mayim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Scale</a:t>
            </a:r>
            <a:r>
              <a:rPr lang="de-DE" dirty="0"/>
              <a:t>: 0-100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FF0000"/>
                </a:solidFill>
              </a:rPr>
              <a:t>Cell</a:t>
            </a:r>
            <a:r>
              <a:rPr lang="de-DE" dirty="0">
                <a:solidFill>
                  <a:srgbClr val="FF0000"/>
                </a:solidFill>
              </a:rPr>
              <a:t> 1: </a:t>
            </a:r>
            <a:r>
              <a:rPr lang="de-DE" dirty="0" err="1">
                <a:solidFill>
                  <a:srgbClr val="FF0000"/>
                </a:solidFill>
              </a:rPr>
              <a:t>Red</a:t>
            </a:r>
            <a:endParaRPr lang="de-DE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70C0"/>
                </a:solidFill>
              </a:rPr>
              <a:t>Cell</a:t>
            </a:r>
            <a:r>
              <a:rPr lang="de-DE" dirty="0">
                <a:solidFill>
                  <a:srgbClr val="0070C0"/>
                </a:solidFill>
              </a:rPr>
              <a:t> 2: Blue</a:t>
            </a:r>
          </a:p>
          <a:p>
            <a:r>
              <a:rPr lang="de-DE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E039F8-52D2-4A92-AC2F-68C1FA4F975F}"/>
              </a:ext>
            </a:extLst>
          </p:cNvPr>
          <p:cNvSpPr txBox="1"/>
          <p:nvPr/>
        </p:nvSpPr>
        <p:spPr>
          <a:xfrm>
            <a:off x="7362748" y="1082343"/>
            <a:ext cx="3171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Max and Min</a:t>
            </a:r>
            <a:r>
              <a:rPr lang="de-DE" dirty="0"/>
              <a:t> </a:t>
            </a:r>
            <a:r>
              <a:rPr lang="de-DE" dirty="0" err="1"/>
              <a:t>determined</a:t>
            </a:r>
            <a:r>
              <a:rPr lang="de-DE" dirty="0"/>
              <a:t> </a:t>
            </a:r>
            <a:r>
              <a:rPr lang="de-DE" b="1" dirty="0" err="1"/>
              <a:t>across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whole</a:t>
            </a:r>
            <a:r>
              <a:rPr lang="de-DE" b="1" dirty="0"/>
              <a:t> </a:t>
            </a:r>
            <a:r>
              <a:rPr lang="de-DE" b="1" dirty="0" err="1"/>
              <a:t>population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 1+(</a:t>
            </a:r>
            <a:r>
              <a:rPr lang="en-GB" b="1" dirty="0" err="1"/>
              <a:t>m_c</a:t>
            </a:r>
            <a:r>
              <a:rPr lang="en-GB" b="1" dirty="0"/>
              <a:t>*100/</a:t>
            </a:r>
            <a:r>
              <a:rPr lang="en-GB" b="1" dirty="0" err="1"/>
              <a:t>mayim_c</a:t>
            </a:r>
            <a:r>
              <a:rPr lang="en-GB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Scale</a:t>
            </a:r>
            <a:r>
              <a:rPr lang="de-DE" dirty="0"/>
              <a:t>: 0-100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FF0000"/>
                </a:solidFill>
              </a:rPr>
              <a:t>Cell</a:t>
            </a:r>
            <a:r>
              <a:rPr lang="de-DE" dirty="0">
                <a:solidFill>
                  <a:srgbClr val="FF0000"/>
                </a:solidFill>
              </a:rPr>
              <a:t> 1: </a:t>
            </a:r>
            <a:r>
              <a:rPr lang="de-DE" dirty="0" err="1">
                <a:solidFill>
                  <a:srgbClr val="FF0000"/>
                </a:solidFill>
              </a:rPr>
              <a:t>Red</a:t>
            </a:r>
            <a:endParaRPr lang="de-DE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70C0"/>
                </a:solidFill>
              </a:rPr>
              <a:t>Cell</a:t>
            </a:r>
            <a:r>
              <a:rPr lang="de-DE" dirty="0">
                <a:solidFill>
                  <a:srgbClr val="0070C0"/>
                </a:solidFill>
              </a:rPr>
              <a:t> 2: Blue</a:t>
            </a:r>
          </a:p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435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EC0E81E-CFDE-466E-A1A7-554C67670457}"/>
              </a:ext>
            </a:extLst>
          </p:cNvPr>
          <p:cNvSpPr txBox="1"/>
          <p:nvPr/>
        </p:nvSpPr>
        <p:spPr>
          <a:xfrm>
            <a:off x="425865" y="1326163"/>
            <a:ext cx="108489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Name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wish</a:t>
            </a:r>
            <a:r>
              <a:rPr lang="de-DE" dirty="0"/>
              <a:t>, </a:t>
            </a:r>
            <a:r>
              <a:rPr lang="de-DE" dirty="0" err="1"/>
              <a:t>however</a:t>
            </a:r>
            <a:r>
              <a:rPr lang="de-DE" dirty="0"/>
              <a:t> I </a:t>
            </a:r>
            <a:r>
              <a:rPr lang="de-DE" dirty="0" err="1"/>
              <a:t>suggest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REDTOT1-&gt; </a:t>
            </a:r>
            <a:r>
              <a:rPr lang="de-DE" b="1" dirty="0"/>
              <a:t>“../</a:t>
            </a:r>
            <a:r>
              <a:rPr lang="de-DE" dirty="0"/>
              <a:t>whatever</a:t>
            </a:r>
            <a:r>
              <a:rPr lang="de-DE" b="1" dirty="0"/>
              <a:t>_ordered.txt“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df2-&gt;</a:t>
            </a:r>
            <a:r>
              <a:rPr lang="de-DE" b="1" dirty="0"/>
              <a:t>“../</a:t>
            </a:r>
            <a:r>
              <a:rPr lang="de-DE" dirty="0"/>
              <a:t>whatever</a:t>
            </a:r>
            <a:r>
              <a:rPr lang="de-DE" b="1" dirty="0"/>
              <a:t>_ordered_matrix.txt“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maxim</a:t>
            </a:r>
            <a:r>
              <a:rPr lang="de-DE" dirty="0"/>
              <a:t>-&gt;</a:t>
            </a:r>
            <a:r>
              <a:rPr lang="de-DE" b="1" dirty="0"/>
              <a:t>“../</a:t>
            </a:r>
            <a:r>
              <a:rPr lang="de-DE" dirty="0"/>
              <a:t>whatever</a:t>
            </a:r>
            <a:r>
              <a:rPr lang="de-DE" b="1" dirty="0"/>
              <a:t>_maxim.txt“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These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reimport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.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</a:t>
            </a:r>
            <a:r>
              <a:rPr lang="de-DE" dirty="0"/>
              <a:t>-open </a:t>
            </a:r>
            <a:r>
              <a:rPr lang="de-DE" dirty="0" err="1"/>
              <a:t>old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commands</a:t>
            </a:r>
            <a:r>
              <a:rPr lang="de-DE" dirty="0"/>
              <a:t> (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trying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open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not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entire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27A38C-5793-4984-A532-43EBE74DD0B0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dirty="0"/>
          </a:p>
          <a:p>
            <a:pPr algn="ctr"/>
            <a:r>
              <a:rPr lang="de-DE" dirty="0"/>
              <a:t>Save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(and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back)</a:t>
            </a:r>
          </a:p>
          <a:p>
            <a:pPr algn="ctr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E2D5C8-738F-474A-9366-CD5FE98FF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2" t="44404" r="22592" b="48990"/>
          <a:stretch/>
        </p:blipFill>
        <p:spPr>
          <a:xfrm>
            <a:off x="413856" y="2563189"/>
            <a:ext cx="10650823" cy="5219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DE2EA-C933-4970-9F2B-170FE0A6A8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2" t="50870" r="22592" b="41060"/>
          <a:stretch/>
        </p:blipFill>
        <p:spPr>
          <a:xfrm>
            <a:off x="413855" y="4196289"/>
            <a:ext cx="10650823" cy="63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0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EC0E81E-CFDE-466E-A1A7-554C67670457}"/>
              </a:ext>
            </a:extLst>
          </p:cNvPr>
          <p:cNvSpPr txBox="1"/>
          <p:nvPr/>
        </p:nvSpPr>
        <p:spPr>
          <a:xfrm>
            <a:off x="425865" y="1326163"/>
            <a:ext cx="108489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Select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choice</a:t>
            </a:r>
            <a:r>
              <a:rPr lang="de-DE" dirty="0"/>
              <a:t>: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plotting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will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last </a:t>
            </a:r>
            <a:r>
              <a:rPr lang="de-DE" dirty="0" err="1"/>
              <a:t>activated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kymograph</a:t>
            </a:r>
            <a:r>
              <a:rPr lang="de-DE" dirty="0"/>
              <a:t>.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find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colors</a:t>
            </a:r>
            <a:r>
              <a:rPr lang="de-DE" dirty="0"/>
              <a:t> </a:t>
            </a:r>
            <a:r>
              <a:rPr lang="de-DE" dirty="0" err="1">
                <a:hlinkClick r:id="rId2"/>
              </a:rPr>
              <a:t>here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>
                <a:hlinkClick r:id="rId3"/>
              </a:rPr>
              <a:t>hexadecimal</a:t>
            </a:r>
            <a:r>
              <a:rPr lang="de-DE" dirty="0">
                <a:hlinkClick r:id="rId3"/>
              </a:rPr>
              <a:t> </a:t>
            </a:r>
            <a:r>
              <a:rPr lang="de-DE" dirty="0" err="1">
                <a:hlinkClick r:id="rId3"/>
              </a:rPr>
              <a:t>codes</a:t>
            </a:r>
            <a:r>
              <a:rPr lang="de-DE" dirty="0"/>
              <a:t>. By </a:t>
            </a:r>
            <a:r>
              <a:rPr lang="de-DE" dirty="0" err="1"/>
              <a:t>repeating</a:t>
            </a:r>
            <a:r>
              <a:rPr lang="de-DE" dirty="0"/>
              <a:t> a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multiple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compress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different </a:t>
            </a:r>
            <a:r>
              <a:rPr lang="de-DE" dirty="0" err="1"/>
              <a:t>values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Remember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png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choice</a:t>
            </a:r>
            <a:r>
              <a:rPr lang="de-DE" dirty="0"/>
              <a:t> </a:t>
            </a:r>
            <a:r>
              <a:rPr lang="de-DE" dirty="0" err="1"/>
              <a:t>prior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(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overlap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present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NOTE</a:t>
            </a:r>
            <a:r>
              <a:rPr lang="de-DE" dirty="0"/>
              <a:t>: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height</a:t>
            </a:r>
            <a:r>
              <a:rPr lang="de-DE" dirty="0"/>
              <a:t>, </a:t>
            </a:r>
            <a:r>
              <a:rPr lang="de-DE" dirty="0" err="1"/>
              <a:t>width</a:t>
            </a:r>
            <a:r>
              <a:rPr lang="de-DE" dirty="0"/>
              <a:t> and </a:t>
            </a:r>
            <a:r>
              <a:rPr lang="de-DE" dirty="0" err="1"/>
              <a:t>resolution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png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27A38C-5793-4984-A532-43EBE74DD0B0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dirty="0"/>
          </a:p>
          <a:p>
            <a:pPr algn="ctr"/>
            <a:r>
              <a:rPr lang="de-DE" dirty="0"/>
              <a:t>Plot and save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kymograph</a:t>
            </a:r>
            <a:endParaRPr lang="de-DE" dirty="0"/>
          </a:p>
          <a:p>
            <a:pPr algn="ctr"/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BF975B-7517-429A-9ED1-C2262E51CE21}"/>
              </a:ext>
            </a:extLst>
          </p:cNvPr>
          <p:cNvGrpSpPr/>
          <p:nvPr/>
        </p:nvGrpSpPr>
        <p:grpSpPr>
          <a:xfrm>
            <a:off x="425865" y="3095538"/>
            <a:ext cx="10650822" cy="1318146"/>
            <a:chOff x="425865" y="2348917"/>
            <a:chExt cx="10650822" cy="131814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96299A0-EFE6-48D1-83E9-BD73664A95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45" t="28438" r="23348" b="55015"/>
            <a:stretch/>
          </p:blipFill>
          <p:spPr>
            <a:xfrm>
              <a:off x="425865" y="2348917"/>
              <a:ext cx="10650822" cy="131814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A0D9415-3A06-4106-9953-B8249361681E}"/>
                </a:ext>
              </a:extLst>
            </p:cNvPr>
            <p:cNvSpPr/>
            <p:nvPr/>
          </p:nvSpPr>
          <p:spPr>
            <a:xfrm>
              <a:off x="699505" y="2416028"/>
              <a:ext cx="4778506" cy="33556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BF1CF5B-939F-4110-949D-B71B1578DF48}"/>
                </a:ext>
              </a:extLst>
            </p:cNvPr>
            <p:cNvSpPr/>
            <p:nvPr/>
          </p:nvSpPr>
          <p:spPr>
            <a:xfrm>
              <a:off x="699505" y="2818700"/>
              <a:ext cx="4778506" cy="33556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CBB33F-22DD-4746-8C03-647242CA15A8}"/>
                </a:ext>
              </a:extLst>
            </p:cNvPr>
            <p:cNvSpPr txBox="1"/>
            <p:nvPr/>
          </p:nvSpPr>
          <p:spPr>
            <a:xfrm>
              <a:off x="5478011" y="2382257"/>
              <a:ext cx="3810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rgbClr val="0070C0"/>
                  </a:solidFill>
                </a:rPr>
                <a:t>Blue-</a:t>
              </a:r>
              <a:r>
                <a:rPr lang="de-DE" dirty="0" err="1">
                  <a:solidFill>
                    <a:srgbClr val="FF0000"/>
                  </a:solidFill>
                </a:rPr>
                <a:t>Red</a:t>
              </a:r>
              <a:r>
                <a:rPr lang="de-DE" dirty="0">
                  <a:solidFill>
                    <a:srgbClr val="FF0000"/>
                  </a:solidFill>
                </a:rPr>
                <a:t> </a:t>
              </a:r>
              <a:r>
                <a:rPr lang="de-DE" dirty="0" err="1">
                  <a:solidFill>
                    <a:schemeClr val="bg1"/>
                  </a:solidFill>
                </a:rPr>
                <a:t>scale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21E657-61B3-4D0A-AFEA-073D676CF024}"/>
                </a:ext>
              </a:extLst>
            </p:cNvPr>
            <p:cNvSpPr txBox="1"/>
            <p:nvPr/>
          </p:nvSpPr>
          <p:spPr>
            <a:xfrm>
              <a:off x="5478011" y="2751589"/>
              <a:ext cx="3810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bg1"/>
                  </a:solidFill>
                </a:rPr>
                <a:t>Gray </a:t>
              </a:r>
              <a:r>
                <a:rPr lang="de-DE" dirty="0" err="1">
                  <a:solidFill>
                    <a:schemeClr val="bg1"/>
                  </a:solidFill>
                </a:rPr>
                <a:t>Scale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254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809</Words>
  <Application>Microsoft Office PowerPoint</Application>
  <PresentationFormat>Widescreen</PresentationFormat>
  <Paragraphs>118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Giacomelli, Giacomo</dc:creator>
  <cp:lastModifiedBy>Giacomelli, Giacomo</cp:lastModifiedBy>
  <cp:revision>30</cp:revision>
  <dcterms:created xsi:type="dcterms:W3CDTF">2021-02-05T12:45:51Z</dcterms:created>
  <dcterms:modified xsi:type="dcterms:W3CDTF">2021-07-27T14:29:00Z</dcterms:modified>
</cp:coreProperties>
</file>