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0" r:id="rId4"/>
    <p:sldId id="271" r:id="rId5"/>
    <p:sldId id="268" r:id="rId6"/>
    <p:sldId id="287" r:id="rId7"/>
    <p:sldId id="273" r:id="rId8"/>
    <p:sldId id="274" r:id="rId9"/>
    <p:sldId id="279" r:id="rId10"/>
    <p:sldId id="275" r:id="rId11"/>
    <p:sldId id="280" r:id="rId12"/>
    <p:sldId id="282" r:id="rId13"/>
    <p:sldId id="276" r:id="rId14"/>
    <p:sldId id="281" r:id="rId15"/>
    <p:sldId id="277" r:id="rId16"/>
    <p:sldId id="272" r:id="rId17"/>
    <p:sldId id="267" r:id="rId18"/>
    <p:sldId id="285" r:id="rId19"/>
    <p:sldId id="286" r:id="rId20"/>
    <p:sldId id="28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110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B55E-AA4C-45C3-8BDA-1C04C38C69A0}" type="datetimeFigureOut">
              <a:rPr lang="it-IT" smtClean="0"/>
              <a:t>10/12/2018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CAD31-7AB4-45FA-928B-515FAEBE160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1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presentazione</a:t>
            </a:r>
            <a:r>
              <a:rPr lang="en-GB" dirty="0"/>
              <a:t>, in </a:t>
            </a:r>
            <a:r>
              <a:rPr lang="en-GB" dirty="0" err="1"/>
              <a:t>particolare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 di </a:t>
            </a:r>
            <a:r>
              <a:rPr lang="en-GB" dirty="0" err="1"/>
              <a:t>estensione</a:t>
            </a:r>
            <a:r>
              <a:rPr lang="en-GB" dirty="0"/>
              <a:t> del </a:t>
            </a:r>
            <a:r>
              <a:rPr lang="en-GB" dirty="0" err="1"/>
              <a:t>prototipo</a:t>
            </a:r>
            <a:r>
              <a:rPr lang="en-GB" dirty="0"/>
              <a:t> Talk, mi </a:t>
            </a:r>
            <a:r>
              <a:rPr lang="en-GB" dirty="0" err="1"/>
              <a:t>limiterò</a:t>
            </a:r>
            <a:r>
              <a:rPr lang="en-GB" dirty="0"/>
              <a:t> a </a:t>
            </a:r>
            <a:r>
              <a:rPr lang="en-GB" dirty="0" err="1"/>
              <a:t>riportare</a:t>
            </a:r>
            <a:r>
              <a:rPr lang="en-GB" dirty="0"/>
              <a:t> </a:t>
            </a:r>
            <a:r>
              <a:rPr lang="en-GB" dirty="0" err="1"/>
              <a:t>esclusivamente</a:t>
            </a:r>
            <a:r>
              <a:rPr lang="en-GB" dirty="0"/>
              <a:t> le </a:t>
            </a:r>
            <a:r>
              <a:rPr lang="en-GB" dirty="0" err="1"/>
              <a:t>estensioni</a:t>
            </a:r>
            <a:r>
              <a:rPr lang="en-GB" dirty="0"/>
              <a:t> </a:t>
            </a:r>
            <a:r>
              <a:rPr lang="en-GB" dirty="0" err="1"/>
              <a:t>rispetto</a:t>
            </a:r>
            <a:r>
              <a:rPr lang="en-GB" dirty="0"/>
              <a:t> al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già</a:t>
            </a:r>
            <a:r>
              <a:rPr lang="en-GB" dirty="0"/>
              <a:t> </a:t>
            </a:r>
            <a:r>
              <a:rPr lang="en-GB" dirty="0" err="1"/>
              <a:t>esistente</a:t>
            </a:r>
            <a:r>
              <a:rPr lang="en-GB" dirty="0"/>
              <a:t>, </a:t>
            </a:r>
            <a:r>
              <a:rPr lang="en-GB" dirty="0" err="1"/>
              <a:t>già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ben </a:t>
            </a:r>
            <a:r>
              <a:rPr lang="en-GB" dirty="0" err="1"/>
              <a:t>descritto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testi</a:t>
            </a:r>
            <a:r>
              <a:rPr lang="en-GB" dirty="0"/>
              <a:t> di </a:t>
            </a:r>
            <a:r>
              <a:rPr lang="en-GB" dirty="0" err="1"/>
              <a:t>riferimento</a:t>
            </a:r>
            <a:r>
              <a:rPr lang="en-GB" dirty="0"/>
              <a:t>.</a:t>
            </a:r>
          </a:p>
          <a:p>
            <a:r>
              <a:rPr lang="en-GB" dirty="0" err="1"/>
              <a:t>Alcuni</a:t>
            </a:r>
            <a:r>
              <a:rPr lang="en-GB" dirty="0"/>
              <a:t> </a:t>
            </a:r>
            <a:r>
              <a:rPr lang="en-GB" dirty="0" err="1"/>
              <a:t>predicati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riportati</a:t>
            </a:r>
            <a:r>
              <a:rPr lang="en-GB" dirty="0"/>
              <a:t> in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presentazione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semplificato</a:t>
            </a:r>
            <a:r>
              <a:rPr lang="en-GB" dirty="0"/>
              <a:t>, per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semplice</a:t>
            </a:r>
            <a:r>
              <a:rPr lang="en-GB" dirty="0"/>
              <a:t> </a:t>
            </a:r>
            <a:r>
              <a:rPr lang="en-GB" dirty="0" err="1"/>
              <a:t>comprensione</a:t>
            </a:r>
            <a:r>
              <a:rPr lang="en-GB" dirty="0"/>
              <a:t>.</a:t>
            </a:r>
          </a:p>
          <a:p>
            <a:r>
              <a:rPr lang="en-GB" dirty="0" err="1"/>
              <a:t>Ulteriori</a:t>
            </a:r>
            <a:r>
              <a:rPr lang="en-GB" dirty="0"/>
              <a:t> note </a:t>
            </a:r>
            <a:r>
              <a:rPr lang="en-GB" dirty="0" err="1"/>
              <a:t>rispetto</a:t>
            </a:r>
            <a:r>
              <a:rPr lang="en-GB" dirty="0"/>
              <a:t> al </a:t>
            </a:r>
            <a:r>
              <a:rPr lang="en-GB" dirty="0" err="1"/>
              <a:t>lavoro</a:t>
            </a:r>
            <a:r>
              <a:rPr lang="en-GB" dirty="0"/>
              <a:t>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trovare</a:t>
            </a:r>
            <a:r>
              <a:rPr lang="en-GB" dirty="0"/>
              <a:t> </a:t>
            </a:r>
            <a:r>
              <a:rPr lang="en-GB" dirty="0" err="1"/>
              <a:t>direttamente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file del </a:t>
            </a:r>
            <a:r>
              <a:rPr lang="en-GB" dirty="0" err="1"/>
              <a:t>progetto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56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 </a:t>
            </a:r>
            <a:r>
              <a:rPr lang="en-GB" dirty="0" err="1"/>
              <a:t>notare</a:t>
            </a:r>
            <a:r>
              <a:rPr lang="en-GB" dirty="0"/>
              <a:t> come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predicati</a:t>
            </a:r>
            <a:r>
              <a:rPr lang="en-GB" dirty="0"/>
              <a:t> di </a:t>
            </a:r>
            <a:r>
              <a:rPr lang="en-GB" dirty="0" err="1"/>
              <a:t>wordent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agiscono</a:t>
            </a:r>
            <a:r>
              <a:rPr lang="en-GB" dirty="0"/>
              <a:t> a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dirty="0" err="1"/>
              <a:t>singoli</a:t>
            </a:r>
            <a:r>
              <a:rPr lang="en-GB" dirty="0"/>
              <a:t> termini </a:t>
            </a:r>
            <a:r>
              <a:rPr lang="en-GB" dirty="0" err="1"/>
              <a:t>esprimono</a:t>
            </a:r>
            <a:r>
              <a:rPr lang="en-GB" dirty="0"/>
              <a:t> </a:t>
            </a:r>
            <a:r>
              <a:rPr lang="en-GB" dirty="0" err="1"/>
              <a:t>relazioni</a:t>
            </a:r>
            <a:r>
              <a:rPr lang="en-GB" dirty="0"/>
              <a:t> </a:t>
            </a:r>
            <a:r>
              <a:rPr lang="en-GB" dirty="0" err="1"/>
              <a:t>lessicali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se </a:t>
            </a:r>
            <a:r>
              <a:rPr lang="en-GB" dirty="0" err="1"/>
              <a:t>agiscono</a:t>
            </a:r>
            <a:r>
              <a:rPr lang="en-GB" dirty="0"/>
              <a:t> a </a:t>
            </a:r>
            <a:r>
              <a:rPr lang="en-GB" dirty="0" err="1"/>
              <a:t>livello</a:t>
            </a:r>
            <a:r>
              <a:rPr lang="en-GB" dirty="0"/>
              <a:t> di </a:t>
            </a:r>
            <a:r>
              <a:rPr lang="en-GB" i="1" dirty="0" err="1"/>
              <a:t>synsyet</a:t>
            </a:r>
            <a:r>
              <a:rPr lang="en-GB" i="0" dirty="0"/>
              <a:t> </a:t>
            </a:r>
            <a:r>
              <a:rPr lang="en-GB" i="0" dirty="0" err="1"/>
              <a:t>esprimono</a:t>
            </a:r>
            <a:r>
              <a:rPr lang="en-GB" i="0" dirty="0"/>
              <a:t> </a:t>
            </a:r>
            <a:r>
              <a:rPr lang="en-GB" i="0" dirty="0" err="1"/>
              <a:t>effettivamente</a:t>
            </a:r>
            <a:r>
              <a:rPr lang="en-GB" i="0" dirty="0"/>
              <a:t> </a:t>
            </a:r>
            <a:r>
              <a:rPr lang="en-GB" i="0" dirty="0" err="1"/>
              <a:t>relazioni</a:t>
            </a:r>
            <a:r>
              <a:rPr lang="en-GB" i="0" dirty="0"/>
              <a:t> </a:t>
            </a:r>
            <a:r>
              <a:rPr lang="en-GB" i="0" dirty="0" err="1"/>
              <a:t>semantiche</a:t>
            </a:r>
            <a:r>
              <a:rPr lang="en-GB" i="0" dirty="0"/>
              <a:t>.</a:t>
            </a:r>
            <a:endParaRPr lang="en-GB" dirty="0"/>
          </a:p>
          <a:p>
            <a:endParaRPr lang="en-GB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11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57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17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L’integrazione</a:t>
            </a:r>
            <a:r>
              <a:rPr lang="en-GB" dirty="0"/>
              <a:t> di </a:t>
            </a:r>
            <a:r>
              <a:rPr lang="en-GB" dirty="0" err="1"/>
              <a:t>questi</a:t>
            </a:r>
            <a:r>
              <a:rPr lang="en-GB" dirty="0"/>
              <a:t> tool (</a:t>
            </a:r>
            <a:r>
              <a:rPr lang="en-GB" dirty="0" err="1"/>
              <a:t>ciascuno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quali</a:t>
            </a:r>
            <a:r>
              <a:rPr lang="en-GB" dirty="0"/>
              <a:t> è di per </a:t>
            </a:r>
            <a:r>
              <a:rPr lang="en-GB" dirty="0" err="1"/>
              <a:t>sè</a:t>
            </a:r>
            <a:r>
              <a:rPr lang="en-GB" dirty="0"/>
              <a:t> ben </a:t>
            </a:r>
            <a:r>
              <a:rPr lang="en-GB" dirty="0" err="1"/>
              <a:t>documentato</a:t>
            </a:r>
            <a:r>
              <a:rPr lang="en-GB" dirty="0"/>
              <a:t>) </a:t>
            </a:r>
            <a:r>
              <a:rPr lang="en-GB" dirty="0" err="1"/>
              <a:t>sarebbe</a:t>
            </a:r>
            <a:r>
              <a:rPr lang="en-GB" dirty="0"/>
              <a:t>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en-GB" dirty="0" err="1"/>
              <a:t>soltanto</a:t>
            </a:r>
            <a:r>
              <a:rPr lang="en-GB" dirty="0"/>
              <a:t> </a:t>
            </a:r>
            <a:r>
              <a:rPr lang="en-GB" dirty="0" err="1"/>
              <a:t>utizzando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framework GULP,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r</a:t>
            </a:r>
            <a:r>
              <a:rPr lang="it-IT" dirty="0" err="1"/>
              <a:t>ichiederebbe</a:t>
            </a:r>
            <a:r>
              <a:rPr lang="it-IT" dirty="0"/>
              <a:t> di sapere la relativa sintassi anche solo per controllare la concordanza singolare/plurale tra due parole.</a:t>
            </a:r>
          </a:p>
          <a:p>
            <a:r>
              <a:rPr lang="en-GB" dirty="0"/>
              <a:t>I</a:t>
            </a:r>
            <a:r>
              <a:rPr lang="it-IT" dirty="0" err="1"/>
              <a:t>l</a:t>
            </a:r>
            <a:r>
              <a:rPr lang="it-IT" dirty="0"/>
              <a:t> framework però funziona solo con SWI-</a:t>
            </a:r>
            <a:r>
              <a:rPr lang="it-IT" dirty="0" err="1"/>
              <a:t>Prolog</a:t>
            </a:r>
            <a:r>
              <a:rPr lang="it-IT" dirty="0"/>
              <a:t> versione 5.2.13 (http://www.swi-prolog.org/download/</a:t>
            </a:r>
            <a:r>
              <a:rPr lang="it-IT" dirty="0" err="1"/>
              <a:t>old?show</a:t>
            </a:r>
            <a:r>
              <a:rPr lang="it-IT" dirty="0"/>
              <a:t>=</a:t>
            </a:r>
            <a:r>
              <a:rPr lang="it-IT" dirty="0" err="1"/>
              <a:t>all</a:t>
            </a:r>
            <a:r>
              <a:rPr lang="it-IT" dirty="0"/>
              <a:t>).</a:t>
            </a:r>
          </a:p>
          <a:p>
            <a:r>
              <a:rPr lang="en-GB" dirty="0"/>
              <a:t>U</a:t>
            </a:r>
            <a:r>
              <a:rPr lang="it-IT" dirty="0"/>
              <a:t>n esempio di integrazione globale è nel file </a:t>
            </a:r>
            <a:r>
              <a:rPr lang="it-IT" dirty="0" err="1"/>
              <a:t>grmr.gulp</a:t>
            </a:r>
            <a:r>
              <a:rPr lang="it-IT" dirty="0"/>
              <a:t>: il file stesso e come usarlo sono nella documentazione di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“Improving Upon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Earley's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Parsing Algorithm in Prolog”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7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 </a:t>
            </a:r>
            <a:r>
              <a:rPr lang="en-GB" dirty="0" err="1"/>
              <a:t>descrizione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file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trovare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documentazione</a:t>
            </a:r>
            <a:r>
              <a:rPr lang="en-GB" dirty="0"/>
              <a:t>, da </a:t>
            </a:r>
            <a:r>
              <a:rPr lang="en-GB" dirty="0" err="1"/>
              <a:t>leggersi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attentamente</a:t>
            </a:r>
            <a:r>
              <a:rPr lang="en-GB" dirty="0"/>
              <a:t>.</a:t>
            </a:r>
          </a:p>
          <a:p>
            <a:r>
              <a:rPr lang="en-GB" dirty="0"/>
              <a:t>Ci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comunque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imprecisioni</a:t>
            </a:r>
            <a:r>
              <a:rPr lang="en-GB" dirty="0"/>
              <a:t> e </a:t>
            </a:r>
            <a:r>
              <a:rPr lang="en-GB" dirty="0" err="1"/>
              <a:t>alcuni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file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incompleti</a:t>
            </a:r>
            <a:r>
              <a:rPr lang="en-GB" dirty="0"/>
              <a:t> o non </a:t>
            </a:r>
            <a:r>
              <a:rPr lang="en-GB" dirty="0" err="1"/>
              <a:t>funzionanti</a:t>
            </a:r>
            <a:r>
              <a:rPr lang="en-GB" dirty="0"/>
              <a:t>.</a:t>
            </a:r>
          </a:p>
          <a:p>
            <a:r>
              <a:rPr lang="en-GB" dirty="0"/>
              <a:t>Ad </a:t>
            </a:r>
            <a:r>
              <a:rPr lang="en-GB" dirty="0" err="1"/>
              <a:t>esempio</a:t>
            </a:r>
            <a:r>
              <a:rPr lang="en-GB" dirty="0"/>
              <a:t>, per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interessante</a:t>
            </a:r>
            <a:r>
              <a:rPr lang="en-GB" dirty="0"/>
              <a:t>, la </a:t>
            </a:r>
            <a:r>
              <a:rPr lang="en-GB" dirty="0" err="1"/>
              <a:t>possibilità</a:t>
            </a:r>
            <a:r>
              <a:rPr lang="en-GB" dirty="0"/>
              <a:t> di </a:t>
            </a:r>
            <a:r>
              <a:rPr lang="en-GB" dirty="0" err="1"/>
              <a:t>otternere</a:t>
            </a:r>
            <a:r>
              <a:rPr lang="en-GB" dirty="0"/>
              <a:t> un subset </a:t>
            </a:r>
            <a:r>
              <a:rPr lang="en-GB" dirty="0" err="1"/>
              <a:t>coerente</a:t>
            </a:r>
            <a:r>
              <a:rPr lang="en-GB" dirty="0"/>
              <a:t> di WordNet è </a:t>
            </a:r>
            <a:r>
              <a:rPr lang="en-GB" dirty="0" err="1"/>
              <a:t>inibita</a:t>
            </a:r>
            <a:r>
              <a:rPr lang="en-GB" dirty="0"/>
              <a:t> dal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ha </a:t>
            </a:r>
            <a:r>
              <a:rPr lang="en-GB" dirty="0" err="1"/>
              <a:t>un’incremento</a:t>
            </a:r>
            <a:r>
              <a:rPr lang="en-GB" dirty="0"/>
              <a:t> </a:t>
            </a:r>
            <a:r>
              <a:rPr lang="en-GB" dirty="0" err="1"/>
              <a:t>esponenziale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tempi di </a:t>
            </a:r>
            <a:r>
              <a:rPr lang="en-GB" dirty="0" err="1"/>
              <a:t>processamento</a:t>
            </a:r>
            <a:r>
              <a:rPr lang="en-GB" dirty="0"/>
              <a:t> </a:t>
            </a:r>
            <a:r>
              <a:rPr lang="en-GB" dirty="0" err="1"/>
              <a:t>già</a:t>
            </a:r>
            <a:r>
              <a:rPr lang="en-GB" dirty="0"/>
              <a:t> a </a:t>
            </a:r>
            <a:r>
              <a:rPr lang="en-GB" dirty="0" err="1"/>
              <a:t>partire</a:t>
            </a:r>
            <a:r>
              <a:rPr lang="en-GB" dirty="0"/>
              <a:t> dal secondo file. </a:t>
            </a:r>
            <a:r>
              <a:rPr lang="en-GB" dirty="0" err="1"/>
              <a:t>Sembra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nemmento</a:t>
            </a:r>
            <a:r>
              <a:rPr lang="en-GB" dirty="0"/>
              <a:t> </a:t>
            </a:r>
            <a:r>
              <a:rPr lang="en-GB" dirty="0" err="1"/>
              <a:t>testato</a:t>
            </a:r>
            <a:r>
              <a:rPr lang="en-GB" dirty="0"/>
              <a:t> </a:t>
            </a:r>
            <a:r>
              <a:rPr lang="en-GB" dirty="0" err="1"/>
              <a:t>sull’intero</a:t>
            </a:r>
            <a:r>
              <a:rPr lang="en-GB" dirty="0"/>
              <a:t> corpus!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US" sz="1200" dirty="0"/>
              <a:t>Unfortunately, the Prolog database does not offer any information on the sentence frames. In that sense, the predicate </a:t>
            </a:r>
            <a:r>
              <a:rPr lang="en-US" sz="1200" b="1" i="1" dirty="0" err="1"/>
              <a:t>fr</a:t>
            </a:r>
            <a:r>
              <a:rPr lang="en-US" sz="1200" dirty="0"/>
              <a:t> is useless. You would need to consult the WordNet documentation (</a:t>
            </a:r>
            <a:r>
              <a:rPr lang="en-US" sz="1200" dirty="0" err="1"/>
              <a:t>Fellbaum</a:t>
            </a:r>
            <a:r>
              <a:rPr lang="en-US" sz="1200" dirty="0"/>
              <a:t> et al. 2003d) to translate which </a:t>
            </a:r>
            <a:r>
              <a:rPr lang="en-US" sz="1200" dirty="0" err="1"/>
              <a:t>f_num</a:t>
            </a:r>
            <a:r>
              <a:rPr lang="en-US" sz="1200" dirty="0"/>
              <a:t> belongs to which sentence. In the software packet belonging to this paper, I included a file called </a:t>
            </a:r>
            <a:r>
              <a:rPr lang="en-US" sz="1200" b="1" dirty="0" err="1"/>
              <a:t>wn</a:t>
            </a:r>
            <a:r>
              <a:rPr lang="en-US" sz="1200" b="1" dirty="0"/>
              <a:t> sen.pl</a:t>
            </a:r>
            <a:r>
              <a:rPr lang="en-US" sz="1200" dirty="0"/>
              <a:t>, which should be added to the original WordNet files. Here, an additional predicate called </a:t>
            </a:r>
            <a:r>
              <a:rPr lang="en-US" sz="1200" dirty="0" err="1"/>
              <a:t>sen</a:t>
            </a:r>
            <a:r>
              <a:rPr lang="en-US" sz="1200" dirty="0"/>
              <a:t>, short for sentence, is listed. </a:t>
            </a:r>
            <a:r>
              <a:rPr lang="it-IT" sz="1200" dirty="0"/>
              <a:t>sen(f_num,string_1,string2). </a:t>
            </a:r>
            <a:r>
              <a:rPr lang="en-US" sz="1200" dirty="0"/>
              <a:t>Sen takes f </a:t>
            </a:r>
            <a:r>
              <a:rPr lang="en-US" sz="1200" dirty="0" err="1"/>
              <a:t>num</a:t>
            </a:r>
            <a:r>
              <a:rPr lang="en-US" sz="1200" dirty="0"/>
              <a:t> as the first argument and assigns two strings. String 1 should be the part of the sentence in front of the looked up verb, string 2 the part after the verb. For example, the verb </a:t>
            </a:r>
            <a:r>
              <a:rPr lang="en-US" sz="1200" i="1" dirty="0"/>
              <a:t>to prefer </a:t>
            </a:r>
            <a:r>
              <a:rPr lang="en-US" sz="1200" dirty="0"/>
              <a:t>is the only word in the </a:t>
            </a:r>
            <a:r>
              <a:rPr lang="en-US" sz="1200" dirty="0" err="1"/>
              <a:t>synset</a:t>
            </a:r>
            <a:r>
              <a:rPr lang="en-US" sz="1200" dirty="0"/>
              <a:t> 201433968. Consulting </a:t>
            </a:r>
            <a:r>
              <a:rPr lang="en-US" sz="1200" b="1" dirty="0" err="1"/>
              <a:t>fr</a:t>
            </a:r>
            <a:r>
              <a:rPr lang="en-US" sz="1200" b="1" dirty="0"/>
              <a:t> wn.pl </a:t>
            </a:r>
            <a:r>
              <a:rPr lang="en-US" sz="1200" dirty="0"/>
              <a:t>we get the predicate </a:t>
            </a:r>
            <a:r>
              <a:rPr lang="it-IT" sz="1200" dirty="0" err="1"/>
              <a:t>fr</a:t>
            </a:r>
            <a:r>
              <a:rPr lang="it-IT" sz="1200" dirty="0"/>
              <a:t>(201433968,15,0). </a:t>
            </a:r>
            <a:r>
              <a:rPr lang="en-US" sz="1200" dirty="0"/>
              <a:t>Therefore, we know all verbs in the affected </a:t>
            </a:r>
            <a:r>
              <a:rPr lang="en-US" sz="1200" dirty="0" err="1"/>
              <a:t>synset</a:t>
            </a:r>
            <a:r>
              <a:rPr lang="en-US" sz="1200" dirty="0"/>
              <a:t>, in this case only one, are assigned to the sentence frame with f </a:t>
            </a:r>
            <a:r>
              <a:rPr lang="en-US" sz="1200" dirty="0" err="1"/>
              <a:t>num</a:t>
            </a:r>
            <a:r>
              <a:rPr lang="en-US" sz="1200" dirty="0"/>
              <a:t> 15. Now, we can consult the new added predicates and find </a:t>
            </a:r>
            <a:r>
              <a:rPr lang="en-US" sz="1200" dirty="0" err="1"/>
              <a:t>sen</a:t>
            </a:r>
            <a:r>
              <a:rPr lang="en-US" sz="1200" dirty="0"/>
              <a:t>(15,‘Somebody’,‘s something to somebody’). Accordingly, we find out that the verb </a:t>
            </a:r>
            <a:r>
              <a:rPr lang="en-US" sz="1200" i="1" dirty="0"/>
              <a:t>to prefer </a:t>
            </a:r>
            <a:r>
              <a:rPr lang="en-US" sz="1200" dirty="0"/>
              <a:t>is used in the general context </a:t>
            </a:r>
            <a:r>
              <a:rPr lang="en-US" sz="1200" i="1" dirty="0"/>
              <a:t>Somebody </a:t>
            </a:r>
            <a:r>
              <a:rPr lang="it-IT" sz="1200" i="1" dirty="0" err="1"/>
              <a:t>prefers</a:t>
            </a:r>
            <a:r>
              <a:rPr lang="it-IT" sz="1200" i="1" dirty="0"/>
              <a:t> </a:t>
            </a:r>
            <a:r>
              <a:rPr lang="it-IT" sz="1200" i="1" dirty="0" err="1"/>
              <a:t>something</a:t>
            </a:r>
            <a:r>
              <a:rPr lang="it-IT" sz="1200" i="1" dirty="0"/>
              <a:t> to </a:t>
            </a:r>
            <a:r>
              <a:rPr lang="it-IT" sz="1200" i="1" dirty="0" err="1"/>
              <a:t>somebody</a:t>
            </a:r>
            <a:r>
              <a:rPr lang="it-IT" sz="1200" dirty="0"/>
              <a:t>.</a:t>
            </a:r>
            <a:endParaRPr lang="en-GB" sz="1200" dirty="0"/>
          </a:p>
          <a:p>
            <a:endParaRPr lang="en-GB" sz="1200" dirty="0"/>
          </a:p>
          <a:p>
            <a:r>
              <a:rPr lang="en-GB" dirty="0"/>
              <a:t>I</a:t>
            </a:r>
            <a:r>
              <a:rPr lang="it-IT" dirty="0"/>
              <a:t>MPORTANTE: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soltanto pochi verbi hanno un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frame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number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significativo, dunque solo per pochi questo predicato assume un significato.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4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24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“Form” è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chiamiamo</a:t>
            </a:r>
            <a:r>
              <a:rPr lang="en-GB" dirty="0"/>
              <a:t> “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verbale</a:t>
            </a:r>
            <a:r>
              <a:rPr lang="en-GB" dirty="0"/>
              <a:t>” in </a:t>
            </a:r>
            <a:r>
              <a:rPr lang="en-GB" dirty="0" err="1"/>
              <a:t>italiano</a:t>
            </a:r>
            <a:r>
              <a:rPr lang="en-GB" dirty="0"/>
              <a:t>.</a:t>
            </a:r>
          </a:p>
          <a:p>
            <a:r>
              <a:rPr lang="en-GB" dirty="0" err="1"/>
              <a:t>Quella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controlla</a:t>
            </a:r>
            <a:r>
              <a:rPr lang="en-GB" dirty="0"/>
              <a:t> al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porzione</a:t>
            </a:r>
            <a:r>
              <a:rPr lang="en-GB" dirty="0"/>
              <a:t> di </a:t>
            </a:r>
            <a:r>
              <a:rPr lang="en-GB" dirty="0" err="1"/>
              <a:t>grammatica</a:t>
            </a:r>
            <a:r>
              <a:rPr lang="en-GB" dirty="0"/>
              <a:t> </a:t>
            </a:r>
            <a:r>
              <a:rPr lang="en-GB" dirty="0" err="1"/>
              <a:t>mostrata</a:t>
            </a:r>
            <a:r>
              <a:rPr lang="en-GB" dirty="0"/>
              <a:t> è la </a:t>
            </a:r>
            <a:r>
              <a:rPr lang="en-GB" dirty="0" err="1"/>
              <a:t>concordanza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(sg/</a:t>
            </a:r>
            <a:r>
              <a:rPr lang="en-GB" dirty="0" err="1"/>
              <a:t>pl</a:t>
            </a:r>
            <a:r>
              <a:rPr lang="en-GB" dirty="0"/>
              <a:t>) </a:t>
            </a:r>
            <a:r>
              <a:rPr lang="en-GB" dirty="0" err="1"/>
              <a:t>verrà</a:t>
            </a:r>
            <a:r>
              <a:rPr lang="en-GB" dirty="0"/>
              <a:t> </a:t>
            </a:r>
            <a:r>
              <a:rPr lang="en-GB" dirty="0" err="1"/>
              <a:t>determinato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momento</a:t>
            </a:r>
            <a:r>
              <a:rPr lang="en-GB" dirty="0"/>
              <a:t> </a:t>
            </a:r>
            <a:r>
              <a:rPr lang="en-GB" dirty="0" err="1"/>
              <a:t>dell’analisi</a:t>
            </a:r>
            <a:r>
              <a:rPr lang="en-GB" dirty="0"/>
              <a:t> </a:t>
            </a:r>
            <a:r>
              <a:rPr lang="en-GB" dirty="0" err="1"/>
              <a:t>morfologica</a:t>
            </a:r>
            <a:r>
              <a:rPr lang="en-GB" dirty="0"/>
              <a:t> di </a:t>
            </a:r>
            <a:r>
              <a:rPr lang="en-GB" dirty="0" err="1"/>
              <a:t>ciascuna</a:t>
            </a:r>
            <a:r>
              <a:rPr lang="en-GB" dirty="0"/>
              <a:t> </a:t>
            </a:r>
            <a:r>
              <a:rPr lang="en-GB" dirty="0" err="1"/>
              <a:t>parola</a:t>
            </a:r>
            <a:r>
              <a:rPr lang="en-GB" dirty="0"/>
              <a:t> (</a:t>
            </a:r>
            <a:r>
              <a:rPr lang="en-GB" dirty="0" err="1"/>
              <a:t>vedi</a:t>
            </a:r>
            <a:r>
              <a:rPr lang="en-GB" dirty="0"/>
              <a:t> </a:t>
            </a:r>
            <a:r>
              <a:rPr lang="en-GB" dirty="0" err="1"/>
              <a:t>prossima</a:t>
            </a:r>
            <a:r>
              <a:rPr lang="en-GB" dirty="0"/>
              <a:t> slide).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18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create_fol</a:t>
            </a:r>
            <a:r>
              <a:rPr lang="en-GB" dirty="0"/>
              <a:t>(</a:t>
            </a:r>
            <a:r>
              <a:rPr lang="en-GB" dirty="0" err="1"/>
              <a:t>NewW</a:t>
            </a:r>
            <a:r>
              <a:rPr lang="en-GB" dirty="0"/>
              <a:t>, FL) ha la </a:t>
            </a:r>
            <a:r>
              <a:rPr lang="en-GB" dirty="0" err="1"/>
              <a:t>funzione</a:t>
            </a:r>
            <a:r>
              <a:rPr lang="en-GB" dirty="0"/>
              <a:t> di </a:t>
            </a:r>
            <a:r>
              <a:rPr lang="en-GB" dirty="0" err="1"/>
              <a:t>creare</a:t>
            </a:r>
            <a:r>
              <a:rPr lang="en-GB" dirty="0"/>
              <a:t>, a </a:t>
            </a:r>
            <a:r>
              <a:rPr lang="en-GB" dirty="0" err="1"/>
              <a:t>partire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parola</a:t>
            </a:r>
            <a:r>
              <a:rPr lang="en-GB" dirty="0"/>
              <a:t> </a:t>
            </a:r>
            <a:r>
              <a:rPr lang="en-GB" dirty="0" err="1"/>
              <a:t>estratta</a:t>
            </a:r>
            <a:r>
              <a:rPr lang="en-GB" dirty="0"/>
              <a:t>, </a:t>
            </a:r>
            <a:r>
              <a:rPr lang="en-GB" dirty="0" err="1"/>
              <a:t>una</a:t>
            </a:r>
            <a:r>
              <a:rPr lang="en-GB" dirty="0"/>
              <a:t> forma </a:t>
            </a:r>
            <a:r>
              <a:rPr lang="en-GB" dirty="0" err="1"/>
              <a:t>logica</a:t>
            </a:r>
            <a:r>
              <a:rPr lang="en-GB" dirty="0"/>
              <a:t> </a:t>
            </a:r>
            <a:r>
              <a:rPr lang="en-GB" dirty="0" err="1"/>
              <a:t>dello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di </a:t>
            </a:r>
            <a:r>
              <a:rPr lang="en-GB" dirty="0" err="1"/>
              <a:t>quella</a:t>
            </a:r>
            <a:r>
              <a:rPr lang="en-GB" dirty="0"/>
              <a:t> del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originario</a:t>
            </a:r>
            <a:r>
              <a:rPr lang="en-GB" dirty="0"/>
              <a:t>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20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sen_fol_tv</a:t>
            </a:r>
            <a:r>
              <a:rPr lang="en-GB" dirty="0"/>
              <a:t>(+Fr, +Word, -FOL). Il </a:t>
            </a:r>
            <a:r>
              <a:rPr lang="en-GB" dirty="0" err="1"/>
              <a:t>suffisso</a:t>
            </a:r>
            <a:r>
              <a:rPr lang="en-GB" dirty="0"/>
              <a:t> </a:t>
            </a:r>
            <a:r>
              <a:rPr lang="en-GB" i="1" dirty="0"/>
              <a:t>tv </a:t>
            </a:r>
            <a:r>
              <a:rPr lang="en-GB" i="0" dirty="0"/>
              <a:t>è per </a:t>
            </a:r>
            <a:r>
              <a:rPr lang="en-GB" i="0" dirty="0" err="1"/>
              <a:t>i</a:t>
            </a:r>
            <a:r>
              <a:rPr lang="en-GB" i="0" dirty="0"/>
              <a:t> </a:t>
            </a:r>
            <a:r>
              <a:rPr lang="en-GB" i="0" dirty="0" err="1"/>
              <a:t>verbi</a:t>
            </a:r>
            <a:r>
              <a:rPr lang="en-GB" i="0" dirty="0"/>
              <a:t> </a:t>
            </a:r>
            <a:r>
              <a:rPr lang="en-GB" i="0" dirty="0" err="1"/>
              <a:t>transitivi</a:t>
            </a:r>
            <a:r>
              <a:rPr lang="en-GB" i="0" dirty="0"/>
              <a:t> (a due </a:t>
            </a:r>
            <a:r>
              <a:rPr lang="en-GB" i="0" dirty="0" err="1"/>
              <a:t>o</a:t>
            </a:r>
            <a:r>
              <a:rPr lang="en-GB" i="0" dirty="0"/>
              <a:t> a </a:t>
            </a:r>
            <a:r>
              <a:rPr lang="en-GB" i="0" dirty="0" err="1"/>
              <a:t>tre</a:t>
            </a:r>
            <a:r>
              <a:rPr lang="en-GB" i="0" dirty="0"/>
              <a:t> </a:t>
            </a:r>
            <a:r>
              <a:rPr lang="en-GB" i="0" dirty="0" err="1"/>
              <a:t>argomenti</a:t>
            </a:r>
            <a:r>
              <a:rPr lang="en-GB" i="0" dirty="0"/>
              <a:t>). I </a:t>
            </a:r>
            <a:r>
              <a:rPr lang="en-GB" i="0" dirty="0" err="1"/>
              <a:t>verbi</a:t>
            </a:r>
            <a:r>
              <a:rPr lang="en-GB" i="0" dirty="0"/>
              <a:t> </a:t>
            </a:r>
            <a:r>
              <a:rPr lang="en-GB" i="0" dirty="0" err="1"/>
              <a:t>intransitivi</a:t>
            </a:r>
            <a:r>
              <a:rPr lang="en-GB" i="0" dirty="0"/>
              <a:t> </a:t>
            </a:r>
            <a:r>
              <a:rPr lang="en-GB" i="0" dirty="0" err="1"/>
              <a:t>hanno</a:t>
            </a:r>
            <a:r>
              <a:rPr lang="en-GB" i="0" dirty="0"/>
              <a:t> un solo </a:t>
            </a:r>
            <a:r>
              <a:rPr lang="en-GB" i="0" dirty="0" err="1"/>
              <a:t>argomento</a:t>
            </a:r>
            <a:r>
              <a:rPr lang="en-GB" i="0" dirty="0"/>
              <a:t> (</a:t>
            </a:r>
            <a:r>
              <a:rPr lang="en-GB" i="0" dirty="0" err="1"/>
              <a:t>soggetto</a:t>
            </a:r>
            <a:r>
              <a:rPr lang="en-GB" i="0" dirty="0"/>
              <a:t>).</a:t>
            </a:r>
          </a:p>
          <a:p>
            <a:r>
              <a:rPr lang="en-GB" dirty="0"/>
              <a:t>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71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“to reflect” è </a:t>
            </a:r>
            <a:r>
              <a:rPr lang="en-GB" dirty="0" err="1"/>
              <a:t>uno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pochi</a:t>
            </a:r>
            <a:r>
              <a:rPr lang="en-GB" dirty="0"/>
              <a:t> </a:t>
            </a:r>
            <a:r>
              <a:rPr lang="en-GB" dirty="0" err="1"/>
              <a:t>verbi</a:t>
            </a:r>
            <a:r>
              <a:rPr lang="en-GB" dirty="0"/>
              <a:t> </a:t>
            </a:r>
            <a:r>
              <a:rPr lang="en-GB" dirty="0" err="1"/>
              <a:t>intransitivi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riconosciuti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 di WordNet </a:t>
            </a:r>
            <a:r>
              <a:rPr lang="en-GB" i="1" dirty="0"/>
              <a:t>wn_fr.pl</a:t>
            </a:r>
            <a:endParaRPr lang="it-IT" i="1" dirty="0"/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CAD31-7AB4-45FA-928B-515FAEBE160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6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3B72-224F-477A-A533-0E16A3E2B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0170-7CF9-48F1-A8BF-D1534581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373B-3B68-4A77-A0E5-ADDD71E8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2791-6949-4E8F-A365-E79D34D2BCDC}" type="datetime1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952D-D6C8-4E8C-B7B2-ECD9E1B9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5DD3-B6E9-4AD1-94C7-26E83D0D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66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8786-580A-4D0D-946E-05C3CE05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799DF-667E-483A-99AE-A152A4BA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634A-A17D-4545-9900-4B91F7A8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79ED-01BC-4366-AE54-9A8F5032D519}" type="datetime1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BD43-5781-4F11-AE61-FE330E36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6E83-3A1C-45C4-815E-7B435BE3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15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13266-5C0A-4A3D-9C18-77D128ED8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BA3C4-96C5-4D5B-A205-D1DD07E32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3D44-F735-46E3-A991-A347E05E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516-58C2-496D-A842-877292C26661}" type="datetime1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ABDEC-3CC6-4551-87F3-FA6BA69E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86C5-7C58-4570-8701-51E06341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619A-A4D3-4B0B-8A9E-0B9FAD9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1924-3B9A-4D0F-9600-06BC0307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DCAE-9295-44DB-B296-9A8AC72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BC3-8CDC-4F89-9669-044320A446A0}" type="datetime1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0B4C-405B-4310-BDBF-A97E7F51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A0FF-BAEE-401C-BEA7-8AFEBF37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94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93BB-833E-4790-A761-46940E2E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1F40E-19D0-430A-83FD-8AA7372D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ACC6-AAB4-4CBC-8011-D03BD28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C3DD-6E16-43C7-9DA5-39F751B9C737}" type="datetime1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A8FD-F2CC-4F03-AADE-98444F42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E21DB-F963-42FA-87EE-2D42DB94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71CA-4BEA-4B02-B663-9FEF2AA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5B-060F-4EA0-9947-F55F1846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8EDC2-DD02-4AA1-A1FE-229559DAF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E3179-DCBF-4CA3-9442-B497B422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59B1-3945-4E87-BD97-7B4D465C4FF2}" type="datetime1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F1595-B266-44F1-89D9-CFE4B8B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B511C-AE7B-473D-8BC0-BCA797D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2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3332-3DED-4D3E-9F8E-C75DD95D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70A6-C041-4BD2-8C40-E44C65AB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22AFB-234C-42DF-92ED-FD03438C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0B4B4-0EC5-484F-AB67-870C5FE0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9090C-E7DF-41DC-AE36-13C59D5BB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4E329-6C3C-4420-AC53-C4EB9323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777C-BA01-4CDC-8E23-DC65622ECC96}" type="datetime1">
              <a:rPr lang="it-IT" smtClean="0"/>
              <a:t>10/12/2018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285AC-3D64-4AD2-9A19-9C11131A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7F24E-DFC1-4ABA-A268-6A4470B3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13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2F2E-B39F-4631-9D4C-FA2912E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BB56-0CD2-4C9A-821E-8C12BE2C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A6FE-D2A5-41C3-B78A-C7409B6BE7CB}" type="datetime1">
              <a:rPr lang="it-IT" smtClean="0"/>
              <a:t>10/12/2018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E4C09-3EBB-4124-BB89-068AC2B0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D1948-4700-4CA2-9E0A-57BD0A15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4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29EBD-3926-4C83-9E7F-25F9630F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E8B9-EB9F-4E39-AAED-BE408D801B56}" type="datetime1">
              <a:rPr lang="it-IT" smtClean="0"/>
              <a:t>10/12/2018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56946-5C4D-4177-84D7-CE5C104F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375CD-93C2-458C-A360-E967561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49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F03A-7D69-4586-9C1A-1C14AB05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3F23-B6B1-493C-B2E0-2E1059C8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97248-156E-4B01-B884-00C25E27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A44DA-1718-409C-917F-7C3DF8D8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444A-7494-4683-BDF1-1D87BEDDB617}" type="datetime1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B78D-CCD4-4ED2-840F-47F66549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4528-FC43-4428-92B2-FB7A8BAF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95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B351-87C3-4CEA-AA53-9A567F8C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81963-1533-4F72-9D86-5036A4A6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9789-6E30-4B34-B1C2-3F625E5F6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F0C4-1DF1-4181-96E3-15F55866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C898-6EEC-4699-BF16-D62871F32A20}" type="datetime1">
              <a:rPr lang="it-IT" smtClean="0"/>
              <a:t>10/12/2018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FA8E0-716A-48DD-B5BA-D1BCE87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AB312-E1A2-423B-8E81-F21BB351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31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C8124-DFC4-4C29-86B3-AB506332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3A4B-4397-4FEB-8411-056C9CE1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880D-6F89-414C-B516-A0963ABD5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A968-B248-46FE-86D8-2FE61FF3EE62}" type="datetime1">
              <a:rPr lang="it-IT" smtClean="0"/>
              <a:t>10/12/2018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5753-54B6-415E-9833-A1FFC919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Lorenzo Rosa - Strumenti Prolog per NLP e integrazione con WordNet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A28F-39E4-4DEB-A784-96374FAC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8B00-1F3A-4376-B862-ABCE6C9C64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56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pldoc/doc_for?object=section('packages/nlp.html'" TargetMode="External"/><Relationship Id="rId2" Type="http://schemas.openxmlformats.org/officeDocument/2006/relationships/hyperlink" Target="http://clul.ulisboa.pt/clg/inquer/proj_inque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nfordnlp.github.io/CoreNLP/" TargetMode="External"/><Relationship Id="rId4" Type="http://schemas.openxmlformats.org/officeDocument/2006/relationships/hyperlink" Target="http://art.uniroma2.it/basili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i1.ai.uga.edu/mc/pront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" TargetMode="External"/><Relationship Id="rId2" Type="http://schemas.openxmlformats.org/officeDocument/2006/relationships/hyperlink" Target="https://github.com/ellerre/MyTa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D967-5EC4-4D3D-80C1-EEA8E782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842" y="503581"/>
            <a:ext cx="9528313" cy="1232454"/>
          </a:xfrm>
        </p:spPr>
        <p:txBody>
          <a:bodyPr>
            <a:normAutofit/>
          </a:bodyPr>
          <a:lstStyle/>
          <a:p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Strumenti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NLP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03091-BAFD-424E-872F-8DD5128B7E17}"/>
              </a:ext>
            </a:extLst>
          </p:cNvPr>
          <p:cNvSpPr txBox="1"/>
          <p:nvPr/>
        </p:nvSpPr>
        <p:spPr>
          <a:xfrm>
            <a:off x="662608" y="2220532"/>
            <a:ext cx="1086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Analisi degli strumenti esistenti e</a:t>
            </a:r>
          </a:p>
          <a:p>
            <a:pPr algn="ctr"/>
            <a:r>
              <a:rPr lang="it-IT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estensione di un semplice prototipo per l’integrazione con </a:t>
            </a:r>
            <a:r>
              <a:rPr lang="it-IT" sz="2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endParaRPr lang="it-IT" sz="2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2AD72-BC2B-4D2A-AA25-0DE727C4F6AB}"/>
              </a:ext>
            </a:extLst>
          </p:cNvPr>
          <p:cNvSpPr txBox="1"/>
          <p:nvPr/>
        </p:nvSpPr>
        <p:spPr>
          <a:xfrm>
            <a:off x="662607" y="3659136"/>
            <a:ext cx="108667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Lorenzo Rosa</a:t>
            </a:r>
          </a:p>
          <a:p>
            <a:pPr algn="ctr"/>
            <a:r>
              <a:rPr lang="it-IT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lorenzo.rosa</a:t>
            </a:r>
            <a:r>
              <a:rPr lang="it-IT" sz="1600" dirty="0"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@</a:t>
            </a:r>
            <a:r>
              <a:rPr lang="it-IT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studio.unibo.it</a:t>
            </a:r>
          </a:p>
          <a:p>
            <a:pPr algn="ctr"/>
            <a:endParaRPr lang="it-IT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endParaRPr lang="it-IT" sz="1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A.A. 2017/2018</a:t>
            </a:r>
          </a:p>
          <a:p>
            <a:pPr algn="ctr"/>
            <a:endParaRPr lang="it-IT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ctr"/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Ingegneria Informatica – Attività progettuale per Fondamenti di 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216631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10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 err="1"/>
              <a:t>MyTalk</a:t>
            </a:r>
            <a:r>
              <a:rPr lang="en-US" sz="4100" dirty="0"/>
              <a:t>: </a:t>
            </a:r>
            <a:r>
              <a:rPr lang="en-US" sz="4100" dirty="0" err="1"/>
              <a:t>clausificazione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0135D3-A96B-4AD1-BDA8-F0C61A986F48}"/>
                  </a:ext>
                </a:extLst>
              </p:cNvPr>
              <p:cNvSpPr/>
              <p:nvPr/>
            </p:nvSpPr>
            <p:spPr>
              <a:xfrm>
                <a:off x="838200" y="1136690"/>
                <a:ext cx="10515600" cy="5186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Il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predicato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ourier New" panose="02070309020205020404" pitchFamily="49" charset="0"/>
                    <a:ea typeface="CMU Sans Serif" panose="02000603000000000000" pitchFamily="2" charset="0"/>
                    <a:cs typeface="Courier New" panose="02070309020205020404" pitchFamily="49" charset="0"/>
                  </a:rPr>
                  <a:t>clausify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converte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le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forme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logiche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in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clausole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di Horn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è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stato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esteso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per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gestire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il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caso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di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nomi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comuni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come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soggetto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GB" sz="8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Rimane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il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problema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le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forme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logiche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generate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dalla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grammatica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sono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formule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chiuse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del primo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ordine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ma non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tutte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sono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b="1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clausole</a:t>
                </a:r>
                <a:r>
                  <a:rPr lang="en-GB" sz="2000" b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di Horn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: la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conversione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deve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limitarsi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queste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forme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Nel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codice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sono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lasciati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commentati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due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predicati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che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porterebbero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 </a:t>
                </a:r>
                <a:r>
                  <a:rPr lang="en-GB" sz="2000" dirty="0" err="1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clausole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non di Horn: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“a student sings a song”  	  </a:t>
                </a: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   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𝑠𝑡𝑢𝑑𝑒𝑛𝑡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))∧(∃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𝑠𝑜𝑛𝑔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  <a:sym typeface="Wingdings" panose="05000000000000000000" pitchFamily="2" charset="2"/>
                      </a:rPr>
                      <m:t>)) ∧ 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𝑠𝑖𝑛𝑔𝑠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(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𝑋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, 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𝑌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)  </m:t>
                    </m:r>
                  </m:oMath>
                </a14:m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  <a:sym typeface="Wingdings" panose="05000000000000000000" pitchFamily="2" charset="2"/>
                  </a:rPr>
                  <a:t>    </a:t>
                </a:r>
                <a:endParaRPr lang="en-GB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GB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	</a:t>
                </a:r>
                <a:r>
                  <a:rPr lang="en-GB" sz="2000" dirty="0">
                    <a:latin typeface="Courier New" panose="02070309020205020404" pitchFamily="49" charset="0"/>
                    <a:ea typeface="CMU Sans Serif" panose="02000603000000000000" pitchFamily="2" charset="0"/>
                    <a:cs typeface="Courier New" panose="02070309020205020404" pitchFamily="49" charset="0"/>
                  </a:rPr>
                  <a:t>student(X), song(Y), sing(X,Y).</a:t>
                </a:r>
                <a:endParaRPr lang="en-GB" b="1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0135D3-A96B-4AD1-BDA8-F0C61A986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6690"/>
                <a:ext cx="10515600" cy="5186035"/>
              </a:xfrm>
              <a:prstGeom prst="rect">
                <a:avLst/>
              </a:prstGeom>
              <a:blipFill>
                <a:blip r:embed="rId2"/>
                <a:stretch>
                  <a:fillRect l="-638" r="-580" b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89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11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158598"/>
            <a:ext cx="10515600" cy="59070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/>
              <a:t>Un piccolo </a:t>
            </a:r>
            <a:r>
              <a:rPr lang="en-US" sz="4100" dirty="0" err="1"/>
              <a:t>esempio</a:t>
            </a:r>
            <a:r>
              <a:rPr lang="en-US" sz="4100" dirty="0"/>
              <a:t>: </a:t>
            </a:r>
            <a:r>
              <a:rPr lang="en-US" sz="4100" dirty="0" err="1"/>
              <a:t>affermazioni</a:t>
            </a:r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537BFE-6D99-4B01-9CEB-8347FB713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53106"/>
              </p:ext>
            </p:extLst>
          </p:nvPr>
        </p:nvGraphicFramePr>
        <p:xfrm>
          <a:off x="533400" y="945905"/>
          <a:ext cx="11125200" cy="49661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07264769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36302203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318565161"/>
                    </a:ext>
                  </a:extLst>
                </a:gridCol>
              </a:tblGrid>
              <a:tr h="600529"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/>
                        <a:t>Affermazione</a:t>
                      </a:r>
                      <a:endParaRPr lang="it-IT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/>
                        <a:t>Clausola aggiunta al database</a:t>
                      </a:r>
                      <a:endParaRPr lang="it-IT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/>
                        <a:t>Note</a:t>
                      </a:r>
                      <a:endParaRPr lang="it-IT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71312"/>
                  </a:ext>
                </a:extLst>
              </a:tr>
              <a:tr h="4999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children reflect</a:t>
                      </a:r>
                      <a:endParaRPr lang="en-GB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reflect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/>
                        <a:t>-</a:t>
                      </a:r>
                      <a:endParaRPr lang="it-IT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087673"/>
                  </a:ext>
                </a:extLst>
              </a:tr>
              <a:tr h="4999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every child reflects</a:t>
                      </a:r>
                      <a:endParaRPr lang="en-GB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reflect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:- </a:t>
                      </a:r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/>
                        <a:t>-</a:t>
                      </a:r>
                      <a:endParaRPr lang="it-IT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25662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 child reflects</a:t>
                      </a:r>
                      <a:endParaRPr lang="en-GB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</a:t>
                      </a:r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reflect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algn="ctr"/>
                      <a:r>
                        <a:rPr lang="it-IT" noProof="0" dirty="0"/>
                        <a:t>non è clausola di </a:t>
                      </a:r>
                      <a:r>
                        <a:rPr lang="it-IT" noProof="0" dirty="0" err="1"/>
                        <a:t>Horn</a:t>
                      </a:r>
                      <a:r>
                        <a:rPr lang="it-IT" noProof="0" dirty="0"/>
                        <a:t>.</a:t>
                      </a:r>
                      <a:endParaRPr lang="it-IT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488577"/>
                  </a:ext>
                </a:extLst>
              </a:tr>
              <a:tr h="4999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students sing songs</a:t>
                      </a:r>
                      <a:endParaRPr lang="en-GB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/>
                        <a:t>sings(student, song).</a:t>
                      </a:r>
                      <a:endParaRPr lang="it-IT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/>
                        <a:t>-</a:t>
                      </a:r>
                      <a:endParaRPr lang="it-IT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203078"/>
                  </a:ext>
                </a:extLst>
              </a:tr>
              <a:tr h="86291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student sings songs</a:t>
                      </a:r>
                      <a:endParaRPr lang="en-GB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/>
                        <a:t>concordanza soggetto-verbo </a:t>
                      </a:r>
                    </a:p>
                    <a:p>
                      <a:pPr algn="ctr"/>
                      <a:r>
                        <a:rPr lang="it-IT" noProof="0" dirty="0"/>
                        <a:t>non rispettata.</a:t>
                      </a:r>
                      <a:endParaRPr lang="it-IT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95357"/>
                  </a:ext>
                </a:extLst>
              </a:tr>
              <a:tr h="4999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students sing a song</a:t>
                      </a:r>
                      <a:endParaRPr lang="en-GB" noProof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song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</a:t>
                      </a:r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sings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it-IT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it-IT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noProof="0" dirty="0"/>
                        <a:t>non è clausola di </a:t>
                      </a:r>
                      <a:r>
                        <a:rPr lang="it-IT" noProof="0" dirty="0" err="1"/>
                        <a:t>Horn</a:t>
                      </a:r>
                      <a:r>
                        <a:rPr lang="it-IT" noProof="0" dirty="0"/>
                        <a:t>.</a:t>
                      </a:r>
                      <a:endParaRPr lang="it-IT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837657"/>
                  </a:ext>
                </a:extLst>
              </a:tr>
              <a:tr h="4999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students sing every song</a:t>
                      </a:r>
                      <a:endParaRPr lang="en-GB" noProof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 err="1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sings</a:t>
                      </a:r>
                      <a:r>
                        <a:rPr lang="it-IT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(</a:t>
                      </a:r>
                      <a:r>
                        <a:rPr lang="it-IT" noProof="0" dirty="0" err="1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student</a:t>
                      </a:r>
                      <a:r>
                        <a:rPr lang="it-IT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, X) :- </a:t>
                      </a:r>
                      <a:r>
                        <a:rPr lang="it-IT" noProof="0" dirty="0" err="1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song</a:t>
                      </a:r>
                      <a:r>
                        <a:rPr lang="it-IT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noProof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92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0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12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/>
              <a:t>Un piccolo </a:t>
            </a:r>
            <a:r>
              <a:rPr lang="en-US" sz="4100" dirty="0" err="1"/>
              <a:t>esempio</a:t>
            </a:r>
            <a:r>
              <a:rPr lang="en-US" sz="4100" dirty="0"/>
              <a:t>: </a:t>
            </a:r>
            <a:r>
              <a:rPr lang="en-US" sz="4100" dirty="0" err="1"/>
              <a:t>domande</a:t>
            </a:r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71684F-07A2-403A-8D6B-881A8F16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63034"/>
              </p:ext>
            </p:extLst>
          </p:nvPr>
        </p:nvGraphicFramePr>
        <p:xfrm>
          <a:off x="450850" y="1183337"/>
          <a:ext cx="11290300" cy="51216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671797173"/>
                    </a:ext>
                  </a:extLst>
                </a:gridCol>
                <a:gridCol w="6794500">
                  <a:extLst>
                    <a:ext uri="{9D8B030D-6E8A-4147-A177-3AD203B41FA5}">
                      <a16:colId xmlns:a16="http://schemas.microsoft.com/office/drawing/2014/main" val="4283029594"/>
                    </a:ext>
                  </a:extLst>
                </a:gridCol>
              </a:tblGrid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Affermazione</a:t>
                      </a:r>
                      <a:r>
                        <a:rPr lang="en-GB" dirty="0"/>
                        <a:t> o </a:t>
                      </a:r>
                      <a:r>
                        <a:rPr lang="en-GB" dirty="0" err="1"/>
                        <a:t>domanda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Risposta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37275"/>
                  </a:ext>
                </a:extLst>
              </a:tr>
              <a:tr h="70919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students sing every song that teacher wrote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sings(student, X) :- song(X), writes(teacher, X)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111702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bertrand</a:t>
                      </a:r>
                      <a:r>
                        <a:rPr lang="en-GB" dirty="0"/>
                        <a:t> is a student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</a:t>
                      </a:r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bertrand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345544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firework</a:t>
                      </a:r>
                      <a:r>
                        <a:rPr lang="en-GB" i="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is a song</a:t>
                      </a:r>
                      <a:endParaRPr lang="it-IT" i="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ea typeface="CMU Sans Serif" panose="02000603000000000000" pitchFamily="2" charset="0"/>
                          <a:cs typeface="Courier New" panose="02070309020205020404" pitchFamily="49" charset="0"/>
                        </a:rPr>
                        <a:t>song(firework)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04345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teacher wrote </a:t>
                      </a:r>
                      <a:r>
                        <a:rPr lang="en-GB" i="1" dirty="0"/>
                        <a:t>firework</a:t>
                      </a:r>
                      <a:endParaRPr lang="it-IT" i="1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writes(teacher, firework).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274229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terry is a teacher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teacher(terry).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498223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who wrote </a:t>
                      </a:r>
                      <a:r>
                        <a:rPr lang="en-GB" i="1" dirty="0"/>
                        <a:t>firework</a:t>
                      </a:r>
                      <a:endParaRPr lang="it-IT" i="1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terry.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155554"/>
                  </a:ext>
                </a:extLst>
              </a:tr>
              <a:tr h="6303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who sings </a:t>
                      </a:r>
                      <a:r>
                        <a:rPr lang="en-GB" i="1" u="none" dirty="0"/>
                        <a:t>firework</a:t>
                      </a:r>
                      <a:endParaRPr lang="it-IT" i="1" u="none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bertrand</a:t>
                      </a:r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it-IT" dirty="0">
                        <a:latin typeface="Courier New" panose="02070309020205020404" pitchFamily="49" charset="0"/>
                        <a:ea typeface="CMU Sans Serif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82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8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13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182667"/>
            <a:ext cx="10515600" cy="5408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WordNet e </a:t>
            </a:r>
            <a:r>
              <a:rPr lang="en-US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analisi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semantica</a:t>
            </a:r>
            <a:endParaRPr lang="en-US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209211" y="909546"/>
            <a:ext cx="8800412" cy="557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Senza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ulteriore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conoscenza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sistema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accetta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asserzioni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del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tipo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man(</a:t>
            </a:r>
            <a:r>
              <a:rPr lang="en-GB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bertrand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). e  woman(</a:t>
            </a:r>
            <a:r>
              <a:rPr lang="en-GB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bertrand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).</a:t>
            </a:r>
          </a:p>
          <a:p>
            <a:pPr lvl="1" algn="just">
              <a:lnSpc>
                <a:spcPct val="150000"/>
              </a:lnSpc>
            </a:pPr>
            <a:endParaRPr lang="en-GB" sz="1200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evitare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questo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effetto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introduciamo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un’</a:t>
            </a:r>
            <a:r>
              <a:rPr lang="en-GB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ontologia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costituita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da </a:t>
            </a:r>
            <a:r>
              <a:rPr lang="en-GB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relazioni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is-a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costruita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usando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le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relazioni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GB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iperonimia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WordNet (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predicato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hyp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Utilizziamo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impropriamente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predicato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GB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antonimia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predicato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ant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per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esprimere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le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relazioni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GB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disgiunzione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(cf. Blackburn and Bos, 2005,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pagg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285-290).</a:t>
            </a:r>
            <a:endParaRPr lang="en-GB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 </a:t>
            </a:r>
            <a:r>
              <a:rPr lang="en-GB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regole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l’ottenimento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delle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relazioni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isa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(X, Y)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disjoint(X,Y)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sono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definite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file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ontology.pl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che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definisce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anche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predicato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consistent(X, Y):- \+ inconsistent(X, Y).</a:t>
            </a:r>
          </a:p>
          <a:p>
            <a:pPr lvl="1" algn="just">
              <a:lnSpc>
                <a:spcPct val="150000"/>
              </a:lnSpc>
            </a:pPr>
            <a:endParaRPr lang="en-GB" sz="500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(dal file </a:t>
            </a: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semOntology.pl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Blackburn and Bos, 2005).</a:t>
            </a: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5C9801-D0E3-4B7B-8546-B63BDA9C0395}"/>
              </a:ext>
            </a:extLst>
          </p:cNvPr>
          <p:cNvGrpSpPr/>
          <p:nvPr/>
        </p:nvGrpSpPr>
        <p:grpSpPr>
          <a:xfrm>
            <a:off x="8229600" y="909545"/>
            <a:ext cx="3753189" cy="5410011"/>
            <a:chOff x="8209535" y="1210947"/>
            <a:chExt cx="3753189" cy="35818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86F6D1-60D3-4119-A899-3046482F7640}"/>
                </a:ext>
              </a:extLst>
            </p:cNvPr>
            <p:cNvSpPr/>
            <p:nvPr/>
          </p:nvSpPr>
          <p:spPr>
            <a:xfrm>
              <a:off x="9240271" y="1210947"/>
              <a:ext cx="1665515" cy="36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entity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BC0B8-9757-4251-9596-4125DD895D55}"/>
                </a:ext>
              </a:extLst>
            </p:cNvPr>
            <p:cNvSpPr/>
            <p:nvPr/>
          </p:nvSpPr>
          <p:spPr>
            <a:xfrm>
              <a:off x="9063037" y="3071997"/>
              <a:ext cx="1665515" cy="36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human being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3C7E09-3DBF-4139-9307-F44CE9A96A49}"/>
                </a:ext>
              </a:extLst>
            </p:cNvPr>
            <p:cNvSpPr/>
            <p:nvPr/>
          </p:nvSpPr>
          <p:spPr>
            <a:xfrm>
              <a:off x="10133241" y="2357130"/>
              <a:ext cx="1665515" cy="36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song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1E778F-1B35-40D7-8677-3FC870D5B7C1}"/>
                </a:ext>
              </a:extLst>
            </p:cNvPr>
            <p:cNvCxnSpPr>
              <a:stCxn id="3" idx="2"/>
              <a:endCxn id="8" idx="0"/>
            </p:cNvCxnSpPr>
            <p:nvPr/>
          </p:nvCxnSpPr>
          <p:spPr>
            <a:xfrm>
              <a:off x="10073029" y="1576072"/>
              <a:ext cx="892970" cy="78105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F14771-9DF0-4355-84DC-D9061BAF90F8}"/>
                </a:ext>
              </a:extLst>
            </p:cNvPr>
            <p:cNvCxnSpPr>
              <a:stCxn id="3" idx="2"/>
              <a:endCxn id="7" idx="0"/>
            </p:cNvCxnSpPr>
            <p:nvPr/>
          </p:nvCxnSpPr>
          <p:spPr>
            <a:xfrm flipH="1">
              <a:off x="9895795" y="1576072"/>
              <a:ext cx="177234" cy="1495925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111DAB-F8E2-4CBA-8A53-4D08A61E8A7B}"/>
                </a:ext>
              </a:extLst>
            </p:cNvPr>
            <p:cNvSpPr/>
            <p:nvPr/>
          </p:nvSpPr>
          <p:spPr>
            <a:xfrm>
              <a:off x="8209535" y="4427633"/>
              <a:ext cx="762000" cy="365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man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59A6AE-1AC3-4159-8F92-20C6EF999D92}"/>
                </a:ext>
              </a:extLst>
            </p:cNvPr>
            <p:cNvSpPr/>
            <p:nvPr/>
          </p:nvSpPr>
          <p:spPr>
            <a:xfrm>
              <a:off x="9063037" y="4427633"/>
              <a:ext cx="906237" cy="36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woman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1F7301-C3B9-48A6-B181-861ABD569E3F}"/>
                </a:ext>
              </a:extLst>
            </p:cNvPr>
            <p:cNvSpPr/>
            <p:nvPr/>
          </p:nvSpPr>
          <p:spPr>
            <a:xfrm>
              <a:off x="10059762" y="4427632"/>
              <a:ext cx="906237" cy="36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student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3702E6-F1B5-44E5-A018-2EB44D5324A3}"/>
                </a:ext>
              </a:extLst>
            </p:cNvPr>
            <p:cNvSpPr/>
            <p:nvPr/>
          </p:nvSpPr>
          <p:spPr>
            <a:xfrm>
              <a:off x="11056487" y="4427632"/>
              <a:ext cx="906237" cy="36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teacher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690208-44D1-4F85-91F8-4AF8313276C7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flipH="1">
              <a:off x="8590535" y="3437122"/>
              <a:ext cx="1305260" cy="99051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9EF8E2-7D40-46C8-AF5A-B8C5886ADF29}"/>
                </a:ext>
              </a:extLst>
            </p:cNvPr>
            <p:cNvCxnSpPr>
              <a:stCxn id="7" idx="2"/>
              <a:endCxn id="13" idx="0"/>
            </p:cNvCxnSpPr>
            <p:nvPr/>
          </p:nvCxnSpPr>
          <p:spPr>
            <a:xfrm flipH="1">
              <a:off x="9516156" y="3437122"/>
              <a:ext cx="379639" cy="99051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9EE2A8F-6758-4AFE-953F-B52B155B0B8E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>
              <a:off x="9895795" y="3437122"/>
              <a:ext cx="617086" cy="99051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842584-4AF9-486F-97FE-7B1002C40E38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9895795" y="3437122"/>
              <a:ext cx="1613811" cy="99051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53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14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57419"/>
            <a:ext cx="10515600" cy="5408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</a:t>
            </a:r>
            <a:r>
              <a:rPr lang="en-US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analisi</a:t>
            </a:r>
            <a:r>
              <a:rPr lang="en-US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semantica</a:t>
            </a:r>
            <a:endParaRPr lang="en-US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674914" y="1180551"/>
            <a:ext cx="10842172" cy="549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tool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ottenere un subset coerente di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 riescono a gestire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le dimensioni dell’intero database. Per testare il funzionamento dell’ontologia, si è quindi ricreata una versione demo dei file di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contenenti le parole mostrate nella slide precedente, con le loro relazioni di iperonimia e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antonomia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dimostrare che questa ontologia può essere integrata all’interno del programma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buFontTx/>
              <a:buChar char="‐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 ogni nome proprio (cablato) è stato associato un nome comune K corrispondente, così da inserirlo nella catena di relazioni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-a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Tx/>
              <a:buChar char="‐"/>
            </a:pP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buFontTx/>
              <a:buChar char="‐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è stato inserito un semplicissimo controllo: per ogni affermazione del tipo “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”, in cui A è un nome proprio, si verifica la relazione 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consistent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(A, K)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Se è vera, è inserita nel database, altrimenti è mostrato un messaggio di errore.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1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15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en-US" sz="4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</a:t>
            </a:r>
            <a:r>
              <a:rPr lang="en-US" sz="41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limiti</a:t>
            </a:r>
            <a:endParaRPr lang="en-US" sz="1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681246" y="1132435"/>
            <a:ext cx="10829508" cy="541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Rispetto a Talk, si è risolto il problema del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lessico limitato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Rimane però la limitazione nelle domande, a cui il programma risponde solo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 modo </a:t>
            </a:r>
            <a:r>
              <a:rPr lang="it-IT" b="1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estensionale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Alla domanda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“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What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did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Bertand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write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”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 è in grado di rispondere “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every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book”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ma solo un elenco di tutti i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libri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presenti nel 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morfologico è basato su una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lista predeterminata di eccezioni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Il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semantico può essere molto migliorato, ad esempio introducendo gli articoli determinativi. Un possibile punto di partenza è il programma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Curt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(Blackburn and Bos, 2005).</a:t>
            </a: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L’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analisi semantica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è solo una demo. Possibili, più utili estensioni sono il </a:t>
            </a:r>
            <a:r>
              <a:rPr lang="it-IT" dirty="0"/>
              <a:t>controllo sugli argomenti dei verbi quando reggono una preposizione (</a:t>
            </a:r>
            <a:r>
              <a:rPr lang="it-IT" i="1" dirty="0"/>
              <a:t>go to</a:t>
            </a:r>
            <a:r>
              <a:rPr lang="it-IT" dirty="0"/>
              <a:t> presuppone un </a:t>
            </a:r>
            <a:r>
              <a:rPr lang="it-IT" i="1" dirty="0"/>
              <a:t>luogo</a:t>
            </a:r>
            <a:r>
              <a:rPr lang="it-IT" dirty="0"/>
              <a:t>), legato al trattamento delle </a:t>
            </a:r>
            <a:r>
              <a:rPr lang="it-IT" i="1" dirty="0" err="1"/>
              <a:t>prepositional</a:t>
            </a:r>
            <a:r>
              <a:rPr lang="it-IT" i="1" dirty="0"/>
              <a:t> </a:t>
            </a:r>
            <a:r>
              <a:rPr lang="it-IT" i="1" dirty="0" err="1"/>
              <a:t>phrases</a:t>
            </a:r>
            <a:r>
              <a:rPr lang="it-IT" dirty="0"/>
              <a:t>, oppure il controllo che soggetto, predicato ed eventuali argomenti siano semanticamente coerenti (stesso </a:t>
            </a:r>
            <a:r>
              <a:rPr lang="it-IT" dirty="0" err="1"/>
              <a:t>synset</a:t>
            </a:r>
            <a:r>
              <a:rPr lang="it-IT" dirty="0"/>
              <a:t> o affini).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 è dato poco peso all’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efficienza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del programma, che può essere decisamente migliorata.</a:t>
            </a:r>
            <a:endParaRPr lang="it-IT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2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99FE17-8076-4E1B-A95D-A93AF022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55"/>
            <a:ext cx="10515600" cy="694231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Altri</a:t>
            </a:r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strumenti</a:t>
            </a:r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NLP</a:t>
            </a:r>
            <a:endParaRPr lang="it-IT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5FFBD-7DCF-49B4-A9CB-3F804088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012875"/>
            <a:ext cx="11549575" cy="56394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</a:pP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 sistema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Q&amp;A basato su WordNet.PT (portoghese) è stato realizzato nel progetto </a:t>
            </a:r>
            <a:r>
              <a:rPr lang="it-IT" sz="18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InQuer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Ribeiro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et al., 2004). L’approccio seguito è lo stesso di questo progetto, ma la documentazione, oltre alla grammatica con cui viene effettuato il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è interamente in portoghese per la lingua portoghese</a:t>
            </a:r>
            <a:r>
              <a:rPr lang="en-GB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it-IT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2"/>
              </a:rPr>
              <a:t>http://clul.ulisboa.pt/clg/inquer/proj_inquer.htm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).</a:t>
            </a:r>
          </a:p>
          <a:p>
            <a:pPr algn="just">
              <a:lnSpc>
                <a:spcPct val="170000"/>
              </a:lnSpc>
            </a:pP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Swi-Prolog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mette a disposizione alcune funzioni di </a:t>
            </a:r>
            <a:r>
              <a:rPr lang="it-IT" sz="18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liberia</a:t>
            </a:r>
            <a:r>
              <a:rPr lang="it-IT" sz="18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NLP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principalmente per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tokenizzazione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it-IT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3"/>
              </a:rPr>
              <a:t>http://www.swi-prolog.org/pldoc/doc_for?object=section(%27packages/nlp.html%27</a:t>
            </a:r>
            <a:r>
              <a:rPr lang="it-IT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).</a:t>
            </a:r>
          </a:p>
          <a:p>
            <a:pPr algn="just">
              <a:lnSpc>
                <a:spcPct val="170000"/>
              </a:lnSpc>
            </a:pP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codice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del prof. Basili (</a:t>
            </a:r>
            <a:r>
              <a:rPr lang="it-IT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4"/>
              </a:rPr>
              <a:t>http://art.uniroma2.it/</a:t>
            </a:r>
            <a:r>
              <a:rPr lang="it-IT" sz="11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4"/>
              </a:rPr>
              <a:t>basili</a:t>
            </a:r>
            <a:r>
              <a:rPr lang="it-IT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4"/>
              </a:rPr>
              <a:t>/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), per la lingua italiana, è una demo di come si possa aggiungere il trattamento delle </a:t>
            </a:r>
            <a:r>
              <a:rPr lang="it-IT" sz="1800" b="1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prepositional</a:t>
            </a:r>
            <a:r>
              <a:rPr lang="it-IT" sz="1800" b="1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800" b="1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phrases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 un programma che segua l’approccio di Talk. Una possibile estensione di </a:t>
            </a:r>
            <a:r>
              <a:rPr lang="it-IT" sz="18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potrebbe applicare questo trattamento, aggiungendo al file </a:t>
            </a:r>
            <a:r>
              <a:rPr lang="it-IT" sz="1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sen_fol.pl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anche verbi che reggono argomenti preceduti da una preposizione e utilizzando le relazioni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is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-a definite con </a:t>
            </a:r>
            <a:r>
              <a:rPr lang="it-IT" sz="18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ontology.pl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pPr algn="just"/>
            <a:endParaRPr lang="it-IT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70000"/>
              </a:lnSpc>
            </a:pP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Altri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stumenti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sono riportati in bibliografia. Un set di </a:t>
            </a:r>
            <a:r>
              <a:rPr lang="it-IT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tool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molto utili è definito dalla </a:t>
            </a:r>
            <a:r>
              <a:rPr lang="it-IT" sz="18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Stanford NLP Library 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</a:t>
            </a:r>
            <a:r>
              <a:rPr lang="it-IT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5"/>
              </a:rPr>
              <a:t>https://stanfordnlp.github.io/CoreNLP/</a:t>
            </a:r>
            <a:r>
              <a:rPr lang="it-IT" sz="1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), ma sono in Java, quindi fuori dall’ambito di questo progetto.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FE883-E5FE-4C6A-891C-C761DF7C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726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2A8A-34DC-41DA-9645-1AAB782C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6525"/>
            <a:ext cx="10515600" cy="508791"/>
          </a:xfrm>
        </p:spPr>
        <p:txBody>
          <a:bodyPr>
            <a:noAutofit/>
          </a:bodyPr>
          <a:lstStyle/>
          <a:p>
            <a:pPr algn="ctr"/>
            <a:r>
              <a:rPr lang="en-GB" sz="3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Bibliografia</a:t>
            </a:r>
            <a:r>
              <a:rPr lang="en-GB" sz="3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36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fondamentale</a:t>
            </a:r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9D8E-E90C-4AAE-BD2D-AE83B69F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57" y="885371"/>
            <a:ext cx="11313886" cy="5836103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Pereira, F. C., &amp; </a:t>
            </a:r>
            <a:r>
              <a:rPr lang="en-US" sz="2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Shieber</a:t>
            </a:r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S. M. (1987).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 </a:t>
            </a:r>
            <a:r>
              <a:rPr lang="en-US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 and natural-language analysis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Microtome Publishing.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r>
              <a:rPr lang="it-IT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 particolare, è fondamentale la lettura del capitolo 4.</a:t>
            </a:r>
          </a:p>
          <a:p>
            <a:pPr algn="just">
              <a:buFont typeface="+mj-lt"/>
              <a:buAutoNum type="arabicPeriod"/>
            </a:pPr>
            <a:endParaRPr lang="it-IT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Blackburn, P., &amp; Bos, J. (2005)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Representation and inference for natural language. </a:t>
            </a:r>
            <a:r>
              <a:rPr lang="en-US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first course in computational semantics. CSLI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r>
              <a:rPr lang="en-US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r>
              <a:rPr lang="it-IT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 particolare, è fondamentale la lettura del capitolo 6.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I</a:t>
            </a:r>
            <a:r>
              <a:rPr lang="it-IT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 particolare, è fondamentale la lettura del capitolo 6.</a:t>
            </a:r>
          </a:p>
          <a:p>
            <a:pPr lvl="1" algn="just">
              <a:buFont typeface="+mj-lt"/>
              <a:buAutoNum type="arabicPeriod"/>
            </a:pPr>
            <a:endParaRPr lang="en-US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Miller, G. A. (1995)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WordNet: a lexical database for English. </a:t>
            </a:r>
            <a:r>
              <a:rPr lang="en-US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Communications of the ACM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 </a:t>
            </a:r>
            <a:r>
              <a:rPr lang="en-US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38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(11), 39-41.</a:t>
            </a:r>
          </a:p>
          <a:p>
            <a:pPr algn="just">
              <a:buFont typeface="+mj-lt"/>
              <a:buAutoNum type="arabicPeriod"/>
            </a:pPr>
            <a:endParaRPr lang="en-US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Ribeiro, C. et al.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(2004). INQUER: A WordNet-based Question-Answering Application. In LREC.</a:t>
            </a:r>
          </a:p>
          <a:p>
            <a:pPr algn="just">
              <a:buFont typeface="+mj-lt"/>
              <a:buAutoNum type="arabicPeriod"/>
            </a:pPr>
            <a:endParaRPr lang="en-US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Prolog Natural Language Tools (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2"/>
              </a:rPr>
              <a:t>http://ai1.ai.uga.edu/mc/pronto/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). </a:t>
            </a:r>
          </a:p>
          <a:p>
            <a:pPr marL="457200" lvl="1" indent="0" algn="just">
              <a:buNone/>
            </a:pPr>
            <a:r>
              <a:rPr lang="en-US" sz="16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Ogni</a:t>
            </a:r>
            <a:r>
              <a:rPr lang="en-US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tool ha la propria </a:t>
            </a:r>
            <a:r>
              <a:rPr lang="en-US" sz="16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documentazione</a:t>
            </a:r>
            <a:endParaRPr lang="en-US" sz="1600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endParaRPr lang="en-US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Sono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inoltre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fondamentali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corsi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	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Fondamenti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Intelligenza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Artificiale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(Prof. Mello)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				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Linguaggi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Computazionali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(Prof. Denti)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37CE-1B73-428A-B8A7-A1CF9FA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40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2A8A-34DC-41DA-9645-1AAB782C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57" y="319088"/>
            <a:ext cx="11041743" cy="508791"/>
          </a:xfrm>
        </p:spPr>
        <p:txBody>
          <a:bodyPr>
            <a:noAutofit/>
          </a:bodyPr>
          <a:lstStyle/>
          <a:p>
            <a:pPr algn="ctr"/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Bibliografia</a:t>
            </a:r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essenziale</a:t>
            </a:r>
            <a:endParaRPr lang="it-IT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9D8E-E90C-4AAE-BD2D-AE83B69F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57" y="1148556"/>
            <a:ext cx="11567886" cy="539035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Gal, A., Lapalme, G., &amp; Somers, H. (1991). </a:t>
            </a:r>
            <a:r>
              <a:rPr lang="en-US" sz="22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 for natural language processing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r>
              <a:rPr lang="en-US" sz="2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Chichester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Wiley.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Covington, M. A. (1994). </a:t>
            </a:r>
            <a:r>
              <a:rPr lang="en-US" sz="22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Natural language processing for Prolog programmers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Englewood Cliffs (NJ): Prentice hall.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Jurafsky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D., &amp; Martin, J. H. (2009). Speech and language processing: An introduction to natural language processing, computational linguistics, and speech recognition. </a:t>
            </a:r>
            <a:r>
              <a:rPr lang="en-US" sz="22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Prentice Hall series in artificial intelligence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1-1024.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r>
              <a:rPr lang="it-IT" sz="16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 particolare, è consigliata la lettura del capitolo 18.</a:t>
            </a:r>
          </a:p>
          <a:p>
            <a:pPr lvl="1" algn="just">
              <a:lnSpc>
                <a:spcPct val="150000"/>
              </a:lnSpc>
            </a:pPr>
            <a:endParaRPr lang="it-IT" sz="1600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Nugues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P. M. (2016). </a:t>
            </a:r>
            <a:r>
              <a:rPr lang="en-US" sz="22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Language processing with Perl and Prolog</a:t>
            </a:r>
            <a:r>
              <a:rPr lang="en-US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Springer-Verlag Berlin An.</a:t>
            </a:r>
            <a:endParaRPr lang="it-IT" sz="2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37CE-1B73-428A-B8A7-A1CF9FA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2A8A-34DC-41DA-9645-1AAB782C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57" y="365126"/>
            <a:ext cx="11041743" cy="50879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Programmi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NLP</a:t>
            </a: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9D8E-E90C-4AAE-BD2D-AE83B69F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57" y="1148556"/>
            <a:ext cx="11567886" cy="5390356"/>
          </a:xfrm>
        </p:spPr>
        <p:txBody>
          <a:bodyPr>
            <a:normAutofit/>
          </a:bodyPr>
          <a:lstStyle/>
          <a:p>
            <a:pPr algn="just"/>
            <a:endParaRPr lang="it-IT" dirty="0"/>
          </a:p>
          <a:p>
            <a:pPr algn="just"/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Alshawi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(1992). The Core Language Engine. Cambridge, MA: MIT.</a:t>
            </a:r>
          </a:p>
          <a:p>
            <a:pPr algn="just"/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Basili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R., &amp; </a:t>
            </a:r>
            <a:r>
              <a:rPr lang="en-US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Zanzotto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F. M. (2002). Parsing engineering and empirical robustness. </a:t>
            </a:r>
            <a:r>
              <a:rPr lang="en-US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Natural Language Engineering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 </a:t>
            </a:r>
            <a:r>
              <a:rPr lang="en-US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8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(2-3), 97-120.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Fuchs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N. E.,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Kaljurand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K., &amp; Kuhn, T. (2008).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Attempto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controlled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english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for knowledge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representation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In 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Reasoning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Web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 (pp. 104-124).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Springer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Berlin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Heidelberg.</a:t>
            </a:r>
          </a:p>
          <a:p>
            <a:endParaRPr lang="en-GB" dirty="0"/>
          </a:p>
          <a:p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37CE-1B73-428A-B8A7-A1CF9FA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5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DFA37-1406-4278-832B-1993623A837E}"/>
              </a:ext>
            </a:extLst>
          </p:cNvPr>
          <p:cNvSpPr/>
          <p:nvPr/>
        </p:nvSpPr>
        <p:spPr>
          <a:xfrm>
            <a:off x="710751" y="3849956"/>
            <a:ext cx="10643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E1BE8-E47E-428B-B322-18247419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2</a:t>
            </a:fld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4DA14-067B-4D81-87FA-2BB674BB9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0" y="2284058"/>
            <a:ext cx="10770497" cy="3131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F471AA-1486-4E38-9B05-F722922B96DA}"/>
              </a:ext>
            </a:extLst>
          </p:cNvPr>
          <p:cNvSpPr txBox="1">
            <a:spLocks/>
          </p:cNvSpPr>
          <p:nvPr/>
        </p:nvSpPr>
        <p:spPr>
          <a:xfrm>
            <a:off x="312057" y="365126"/>
            <a:ext cx="11559645" cy="72236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Programmi</a:t>
            </a:r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</a:t>
            </a:r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strumenti</a:t>
            </a:r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NLP in </a:t>
            </a:r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endParaRPr lang="it-IT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2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99FE17-8076-4E1B-A95D-A93AF022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55"/>
            <a:ext cx="10515600" cy="80722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NOTE PER L’USO</a:t>
            </a:r>
            <a:endParaRPr lang="it-IT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5FFBD-7DCF-49B4-A9CB-3F804088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3" y="1166191"/>
            <a:ext cx="11306629" cy="50107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codice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del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programma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è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disponibile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su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2"/>
              </a:rPr>
              <a:t>https://github.com/ellerre/MyTalk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.</a:t>
            </a:r>
          </a:p>
          <a:p>
            <a:pPr algn="just">
              <a:lnSpc>
                <a:spcPct val="200000"/>
              </a:lnSpc>
            </a:pP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programma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è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stato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testato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usando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SWI-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hlinkClick r:id="rId3"/>
              </a:rPr>
              <a:t>http://www.swi-prolog.org/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in due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versioni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 </a:t>
            </a:r>
            <a:r>
              <a:rPr lang="it-IT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5.2.13 e 7.6.4</a:t>
            </a:r>
            <a:endParaRPr lang="en-GB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200000"/>
              </a:lnSpc>
            </a:pP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Una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volta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caricato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in SWI-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file </a:t>
            </a:r>
            <a:r>
              <a:rPr lang="en-GB" sz="2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myTalk.pl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predicato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main_loop</a:t>
            </a:r>
            <a:r>
              <a:rPr lang="en-GB" sz="24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/0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consente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accedere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alla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stessa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classica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interfaccia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utente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Talk, in cui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poter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digitare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le </a:t>
            </a:r>
            <a:r>
              <a:rPr lang="en-GB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frasi</a:t>
            </a:r>
            <a:r>
              <a: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le query.</a:t>
            </a:r>
            <a:endParaRPr lang="en-GB" sz="2400" i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endParaRPr lang="en-GB" sz="1800" dirty="0"/>
          </a:p>
          <a:p>
            <a:endParaRPr lang="it-IT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FE883-E5FE-4C6A-891C-C761DF7C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79E5BE-9184-4403-8A75-5138149E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GB" sz="4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r>
              <a: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Tools</a:t>
            </a:r>
            <a:endParaRPr lang="it-IT" sz="4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D8B84-5C25-4E96-806C-77D62D00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7E2641-6D3F-4F7C-9075-C9693874FB14}"/>
              </a:ext>
            </a:extLst>
          </p:cNvPr>
          <p:cNvSpPr txBox="1"/>
          <p:nvPr/>
        </p:nvSpPr>
        <p:spPr>
          <a:xfrm>
            <a:off x="400874" y="1609935"/>
            <a:ext cx="3721196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Sviluppati da studenti dell’università di Georgia tra il 2003 e il 2004.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Moduli tra loro </a:t>
            </a:r>
            <a:r>
              <a:rPr lang="it-IT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indipendenti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abbastanza ben documentati.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Progettati </a:t>
            </a:r>
            <a:r>
              <a:rPr lang="it-IT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integrarsi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anche se non sempre in modo semplice e diretto.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F29FF7-3436-47E8-94EA-57B2B1DF1418}"/>
              </a:ext>
            </a:extLst>
          </p:cNvPr>
          <p:cNvGrpSpPr/>
          <p:nvPr/>
        </p:nvGrpSpPr>
        <p:grpSpPr>
          <a:xfrm>
            <a:off x="4571999" y="365125"/>
            <a:ext cx="7261373" cy="6127749"/>
            <a:chOff x="3933707" y="365126"/>
            <a:chExt cx="7886461" cy="60240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21C384-7AE8-45A3-A128-10D07BEB5918}"/>
                </a:ext>
              </a:extLst>
            </p:cNvPr>
            <p:cNvSpPr txBox="1"/>
            <p:nvPr/>
          </p:nvSpPr>
          <p:spPr>
            <a:xfrm>
              <a:off x="8682904" y="2287758"/>
              <a:ext cx="1600115" cy="3311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Lista di token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228980-2846-4087-812A-47A494A0B124}"/>
                </a:ext>
              </a:extLst>
            </p:cNvPr>
            <p:cNvGrpSpPr/>
            <p:nvPr/>
          </p:nvGrpSpPr>
          <p:grpSpPr>
            <a:xfrm>
              <a:off x="3933707" y="365126"/>
              <a:ext cx="7886461" cy="6024076"/>
              <a:chOff x="3933707" y="365126"/>
              <a:chExt cx="7886461" cy="602407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D466267-0902-4760-B11C-68C6CA07704C}"/>
                  </a:ext>
                </a:extLst>
              </p:cNvPr>
              <p:cNvGrpSpPr/>
              <p:nvPr/>
            </p:nvGrpSpPr>
            <p:grpSpPr>
              <a:xfrm>
                <a:off x="3933707" y="365126"/>
                <a:ext cx="7886461" cy="6024076"/>
                <a:chOff x="3022323" y="774194"/>
                <a:chExt cx="8645888" cy="558215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A6CC370-925C-4F3B-ABF5-586B09435F97}"/>
                    </a:ext>
                  </a:extLst>
                </p:cNvPr>
                <p:cNvGrpSpPr/>
                <p:nvPr/>
              </p:nvGrpSpPr>
              <p:grpSpPr>
                <a:xfrm>
                  <a:off x="6369148" y="774194"/>
                  <a:ext cx="5299063" cy="5309612"/>
                  <a:chOff x="6397283" y="412081"/>
                  <a:chExt cx="5299063" cy="5309612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2FADDF6-6501-4B74-A471-4EA0FF7EDD30}"/>
                      </a:ext>
                    </a:extLst>
                  </p:cNvPr>
                  <p:cNvSpPr/>
                  <p:nvPr/>
                </p:nvSpPr>
                <p:spPr>
                  <a:xfrm>
                    <a:off x="6397283" y="412081"/>
                    <a:ext cx="3470031" cy="369332"/>
                  </a:xfrm>
                  <a:prstGeom prst="ellipse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sentence</a:t>
                    </a:r>
                    <a:endParaRPr lang="it-IT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5B0948DF-F3DA-4D98-9DBF-EC34329C0FE8}"/>
                      </a:ext>
                    </a:extLst>
                  </p:cNvPr>
                  <p:cNvGrpSpPr/>
                  <p:nvPr/>
                </p:nvGrpSpPr>
                <p:grpSpPr>
                  <a:xfrm>
                    <a:off x="6397283" y="1506855"/>
                    <a:ext cx="5299063" cy="4214838"/>
                    <a:chOff x="6397282" y="890988"/>
                    <a:chExt cx="5299063" cy="4214838"/>
                  </a:xfrm>
                </p:grpSpPr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70830206-99E9-4B88-9024-1C526F82B07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871483" y="890988"/>
                      <a:ext cx="2521630" cy="507072"/>
                    </a:xfrm>
                    <a:prstGeom prst="rect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TOKENIZATION</a:t>
                      </a:r>
                      <a:endParaRPr lang="it-IT" dirty="0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B676AB83-E288-4B6A-8DE9-0681C422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9760" y="954824"/>
                      <a:ext cx="2136282" cy="365125"/>
                    </a:xfrm>
                    <a:prstGeom prst="ellipse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100" dirty="0" err="1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EfficientTokenizer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p:txBody>
                </p:sp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CFF2C585-915E-4096-897E-703845E7F5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32298" y="1398060"/>
                      <a:ext cx="0" cy="71209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4B38C5F1-E534-4352-BDD4-08C13CDBB7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871483" y="2110153"/>
                      <a:ext cx="2521630" cy="712093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MORPHOLOGICAL PARSING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6DABFA47-B6D2-49F0-AD26-481F750F27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9761" y="2283636"/>
                      <a:ext cx="2186584" cy="365125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100" dirty="0" err="1">
                          <a:solidFill>
                            <a:schemeClr val="bg1"/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ProNTo_Morph</a:t>
                      </a:r>
                      <a:endParaRPr lang="it-IT" sz="1400" dirty="0">
                        <a:solidFill>
                          <a:schemeClr val="bg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p:txBody>
                </p:sp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AB129CFF-5D2C-4F1A-B482-0F5D87CF5576}"/>
                        </a:ext>
                      </a:extLst>
                    </p:cNvPr>
                    <p:cNvCxnSpPr>
                      <a:cxnSpLocks/>
                      <a:endCxn id="20" idx="0"/>
                    </p:cNvCxnSpPr>
                    <p:nvPr/>
                  </p:nvCxnSpPr>
                  <p:spPr>
                    <a:xfrm flipH="1">
                      <a:off x="8132297" y="2831988"/>
                      <a:ext cx="2" cy="65208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DFC93D50-73CC-4674-BA96-6955D3238EF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871482" y="3484068"/>
                      <a:ext cx="2521630" cy="551688"/>
                    </a:xfrm>
                    <a:prstGeom prst="rect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/>
                        <a:t>SYNTACTICAL PARSING</a:t>
                      </a:r>
                      <a:endParaRPr lang="it-IT" dirty="0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76772808-1FAD-4BC4-A37B-63F06C0D4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9761" y="3503230"/>
                      <a:ext cx="2136283" cy="606756"/>
                    </a:xfrm>
                    <a:prstGeom prst="ellipse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1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Improved </a:t>
                      </a:r>
                      <a:r>
                        <a:rPr lang="en-GB" sz="1100" dirty="0" err="1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Earley</a:t>
                      </a:r>
                      <a:r>
                        <a:rPr lang="en-GB" sz="1100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 Parser</a:t>
                      </a:r>
                      <a:endParaRPr lang="it-IT" sz="11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p:txBody>
                </p: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D92FA5A9-88DA-47D7-9420-E412AAA965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32298" y="4035756"/>
                      <a:ext cx="0" cy="71209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81850196-AEC7-435D-8A15-BDA540407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7282" y="4736494"/>
                      <a:ext cx="3470031" cy="369332"/>
                    </a:xfrm>
                    <a:prstGeom prst="ellipse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dirty="0"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a:t>syntactical tree</a:t>
                      </a:r>
                      <a:endParaRPr lang="it-IT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70A3A77D-504E-4A46-A839-DDA462CF9B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32298" y="791155"/>
                    <a:ext cx="0" cy="712094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DAA531-3103-4FC8-97AD-56CDEED0963F}"/>
                    </a:ext>
                  </a:extLst>
                </p:cNvPr>
                <p:cNvSpPr/>
                <p:nvPr/>
              </p:nvSpPr>
              <p:spPr>
                <a:xfrm>
                  <a:off x="3022323" y="3938115"/>
                  <a:ext cx="3230171" cy="2418235"/>
                </a:xfrm>
                <a:prstGeom prst="roundRect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r>
                    <a:rPr lang="en-GB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GULP </a:t>
                  </a:r>
                </a:p>
                <a:p>
                  <a:pPr algn="ctr"/>
                  <a:r>
                    <a:rPr lang="en-GB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framework</a:t>
                  </a:r>
                  <a:endParaRPr lang="it-IT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997170B-7945-4B93-AB95-22B0FFC6613E}"/>
                    </a:ext>
                  </a:extLst>
                </p:cNvPr>
                <p:cNvSpPr/>
                <p:nvPr/>
              </p:nvSpPr>
              <p:spPr>
                <a:xfrm>
                  <a:off x="3542047" y="2003824"/>
                  <a:ext cx="2269565" cy="78554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WordNet utilities</a:t>
                  </a:r>
                </a:p>
                <a:p>
                  <a:pPr algn="ctr"/>
                  <a:r>
                    <a:rPr lang="en-GB" dirty="0">
                      <a:solidFill>
                        <a:schemeClr val="bg1"/>
                      </a:solidFill>
                    </a:rPr>
                    <a:t>(</a:t>
                  </a:r>
                  <a:r>
                    <a:rPr lang="en-GB" dirty="0" err="1">
                      <a:solidFill>
                        <a:schemeClr val="bg1"/>
                      </a:solidFill>
                    </a:rPr>
                    <a:t>Witzig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)</a:t>
                  </a:r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3DD5E22-0F05-4A96-9EF3-A2E38E37AFA6}"/>
                    </a:ext>
                  </a:extLst>
                </p:cNvPr>
                <p:cNvSpPr/>
                <p:nvPr/>
              </p:nvSpPr>
              <p:spPr>
                <a:xfrm>
                  <a:off x="3422992" y="4285282"/>
                  <a:ext cx="2345490" cy="918683"/>
                </a:xfrm>
                <a:prstGeom prst="ellips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Demo degli strumenti </a:t>
                  </a:r>
                  <a:r>
                    <a:rPr lang="it-IT" sz="1200" dirty="0" err="1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ProNTo</a:t>
                  </a:r>
                  <a:r>
                    <a:rPr lang="it-IT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 integrati</a:t>
                  </a:r>
                  <a:endParaRPr lang="it-IT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AED53CC-A10B-4414-9533-A0E86FFC1F6C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 flipH="1">
                  <a:off x="4595738" y="2785586"/>
                  <a:ext cx="10549" cy="149969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0593031-B7A7-4E5E-9391-2007AA175FC9}"/>
                    </a:ext>
                  </a:extLst>
                </p:cNvPr>
                <p:cNvCxnSpPr>
                  <a:cxnSpLocks/>
                  <a:stCxn id="20" idx="3"/>
                  <a:endCxn id="29" idx="6"/>
                </p:cNvCxnSpPr>
                <p:nvPr/>
              </p:nvCxnSpPr>
              <p:spPr>
                <a:xfrm flipH="1">
                  <a:off x="5768482" y="4737892"/>
                  <a:ext cx="1074866" cy="673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5EF4B3-5EE2-475F-A4CD-CF4D71638EFE}"/>
                  </a:ext>
                </a:extLst>
              </p:cNvPr>
              <p:cNvSpPr txBox="1"/>
              <p:nvPr/>
            </p:nvSpPr>
            <p:spPr>
              <a:xfrm>
                <a:off x="8682904" y="3822235"/>
                <a:ext cx="2300130" cy="331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Lista di </a:t>
                </a:r>
                <a:r>
                  <a:rPr lang="it-IT" sz="1400" i="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(parola, suffisso)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36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79E5BE-9184-4403-8A75-5138149E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Tools: WordNet utilities</a:t>
            </a: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D8B84-5C25-4E96-806C-77D62D00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B00C6-6E0F-4369-B095-75835A25809E}"/>
              </a:ext>
            </a:extLst>
          </p:cNvPr>
          <p:cNvSpPr txBox="1"/>
          <p:nvPr/>
        </p:nvSpPr>
        <p:spPr>
          <a:xfrm>
            <a:off x="720970" y="1349408"/>
            <a:ext cx="11083103" cy="503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Descrizione dei file </a:t>
            </a:r>
            <a:r>
              <a:rPr lang="it-IT" sz="19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9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diWordNet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e di alcuni file di utilità per usarli. Ad esempio:</a:t>
            </a:r>
            <a:endParaRPr lang="it-IT" sz="19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742950" lvl="1" indent="-285750" algn="just">
              <a:lnSpc>
                <a:spcPct val="200000"/>
              </a:lnSpc>
              <a:buFont typeface="Calibri" panose="020F0502020204030204" pitchFamily="34" charset="0"/>
              <a:buChar char="‐"/>
            </a:pPr>
            <a:r>
              <a:rPr lang="it-IT" sz="19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definisce </a:t>
            </a:r>
            <a:r>
              <a:rPr lang="it-IT" sz="1600" b="1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fr</a:t>
            </a:r>
            <a:r>
              <a:rPr lang="it-IT" sz="160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</a:t>
            </a:r>
            <a:r>
              <a:rPr lang="it-IT" sz="105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+</a:t>
            </a:r>
            <a:r>
              <a:rPr lang="it-IT" sz="1600" b="1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Synset</a:t>
            </a:r>
            <a:r>
              <a:rPr lang="it-IT" sz="160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it-IT" sz="120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-</a:t>
            </a:r>
            <a:r>
              <a:rPr lang="it-IT" sz="1600" b="1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FrameN</a:t>
            </a:r>
            <a:r>
              <a:rPr lang="it-IT" sz="160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it-IT" sz="110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+</a:t>
            </a:r>
            <a:r>
              <a:rPr lang="it-IT" sz="1600" b="1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WordN</a:t>
            </a:r>
            <a:r>
              <a:rPr lang="it-IT" sz="1600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</a:t>
            </a:r>
            <a:r>
              <a:rPr lang="it-IT" sz="1900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 cui associa un </a:t>
            </a:r>
            <a:r>
              <a:rPr lang="it-IT" sz="19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frame </a:t>
            </a:r>
            <a:r>
              <a:rPr lang="it-IT" sz="19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number</a:t>
            </a:r>
            <a:r>
              <a:rPr lang="it-IT" sz="19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ogni verbo.</a:t>
            </a:r>
          </a:p>
          <a:p>
            <a:pPr marL="742950" lvl="1" indent="-285750" algn="just">
              <a:lnSpc>
                <a:spcPct val="200000"/>
              </a:lnSpc>
              <a:buFont typeface="Calibri" panose="020F0502020204030204" pitchFamily="34" charset="0"/>
              <a:buChar char="‐"/>
            </a:pP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 ogni </a:t>
            </a:r>
            <a:r>
              <a:rPr lang="it-IT" sz="19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frame </a:t>
            </a:r>
            <a:r>
              <a:rPr lang="it-IT" sz="19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number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corrisponde un </a:t>
            </a:r>
            <a:r>
              <a:rPr lang="it-IT" sz="19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contesto d’uso 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del verbo.</a:t>
            </a:r>
          </a:p>
          <a:p>
            <a:pPr marL="742950" lvl="1" indent="-285750" algn="just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 informazioni su questo contesto </a:t>
            </a:r>
            <a:r>
              <a:rPr lang="it-IT" sz="19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 sono presenti in </a:t>
            </a:r>
            <a:r>
              <a:rPr lang="it-IT" sz="19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ma solo nella documentazione.</a:t>
            </a:r>
          </a:p>
          <a:p>
            <a:pPr marL="742950" lvl="1" indent="-285750" algn="just">
              <a:lnSpc>
                <a:spcPct val="200000"/>
              </a:lnSpc>
              <a:buFont typeface="Calibri" panose="020F0502020204030204" pitchFamily="34" charset="0"/>
              <a:buChar char="‐"/>
            </a:pP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file </a:t>
            </a:r>
            <a:r>
              <a:rPr lang="it-IT" sz="1900" b="1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wn_sen.pl 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associa a ciascun </a:t>
            </a:r>
            <a:r>
              <a:rPr lang="it-IT" sz="19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frame </a:t>
            </a:r>
            <a:r>
              <a:rPr lang="it-IT" sz="1900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number</a:t>
            </a:r>
            <a:r>
              <a:rPr lang="it-IT" sz="19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sz="19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il frame corrispondente.</a:t>
            </a:r>
          </a:p>
          <a:p>
            <a:pPr algn="just">
              <a:lnSpc>
                <a:spcPct val="200000"/>
              </a:lnSpc>
            </a:pPr>
            <a:endParaRPr lang="it-IT" sz="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 sen(+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Fr_number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-String1, -String2). 	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String1 parte di contesto che precede il verbo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					String2 parte di contesto che segue il verbo</a:t>
            </a:r>
          </a:p>
          <a:p>
            <a:pPr>
              <a:lnSpc>
                <a:spcPct val="150000"/>
              </a:lnSpc>
            </a:pP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ESEMPIO:	to prefer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  <a:sym typeface="Wingdings" panose="05000000000000000000" pitchFamily="2" charset="2"/>
              </a:rPr>
              <a:t>  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sen(15, ‘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Somebody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’, ‘s 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something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 to 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somebody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’). </a:t>
            </a: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EA167-7864-4C89-A12D-A701DF64049A}"/>
              </a:ext>
            </a:extLst>
          </p:cNvPr>
          <p:cNvSpPr/>
          <p:nvPr/>
        </p:nvSpPr>
        <p:spPr>
          <a:xfrm>
            <a:off x="838200" y="4512555"/>
            <a:ext cx="10965873" cy="199207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3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5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691075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Talk program </a:t>
            </a:r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Pereira and </a:t>
            </a:r>
            <a:r>
              <a:rPr lang="en-US" sz="18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Shieber</a:t>
            </a:r>
            <a:r>
              <a:rPr lang="en-US" sz="1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(1987)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691075" y="992866"/>
            <a:ext cx="7130562" cy="598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programma Talk  è in grado di: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Effettuare il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sintattico di una frase dichiarativa o di una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query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producendo la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forma logica (FOL)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corrispondente.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Convertire la forma logica in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clausola di </a:t>
            </a:r>
            <a:r>
              <a:rPr lang="it-IT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Horn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(se possibile).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Aggiungere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la clausola al database (frase dichiarativa) oppure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ottenere la risposta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alla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query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it-IT" sz="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Limiti: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non si preoccupa delle concordanze.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Possono essere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soggetto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solo nomi propri.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Non c’è analisi morfologica.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lessico è estremamente limitato e cablato nel codice.</a:t>
            </a:r>
          </a:p>
          <a:p>
            <a:pPr>
              <a:lnSpc>
                <a:spcPct val="150000"/>
              </a:lnSpc>
            </a:pPr>
            <a:endParaRPr lang="it-IT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56096-D6B8-41F1-8E26-A8B6591A0218}"/>
              </a:ext>
            </a:extLst>
          </p:cNvPr>
          <p:cNvGrpSpPr/>
          <p:nvPr/>
        </p:nvGrpSpPr>
        <p:grpSpPr>
          <a:xfrm>
            <a:off x="6342744" y="306914"/>
            <a:ext cx="5489987" cy="5945302"/>
            <a:chOff x="6542071" y="306903"/>
            <a:chExt cx="5812063" cy="59453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B13FA7-CFBA-4E72-BA4E-F793DF2397D0}"/>
                </a:ext>
              </a:extLst>
            </p:cNvPr>
            <p:cNvSpPr/>
            <p:nvPr/>
          </p:nvSpPr>
          <p:spPr>
            <a:xfrm>
              <a:off x="8167686" y="311629"/>
              <a:ext cx="2059748" cy="398571"/>
            </a:xfrm>
            <a:prstGeom prst="ellips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assertion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D4400F-7772-4BA6-B0A3-8BA024BBEA50}"/>
                </a:ext>
              </a:extLst>
            </p:cNvPr>
            <p:cNvSpPr/>
            <p:nvPr/>
          </p:nvSpPr>
          <p:spPr>
            <a:xfrm flipH="1">
              <a:off x="9200783" y="2325191"/>
              <a:ext cx="2300139" cy="8887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SYNTACTICAL PARSING</a:t>
              </a:r>
              <a:endParaRPr lang="it-IT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6051B1-02DC-4B17-A1B5-42A0D94A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630" y="3213964"/>
              <a:ext cx="0" cy="76846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3EBF9-AE24-495A-8E5C-E010E87F3F1A}"/>
                </a:ext>
              </a:extLst>
            </p:cNvPr>
            <p:cNvSpPr/>
            <p:nvPr/>
          </p:nvSpPr>
          <p:spPr>
            <a:xfrm flipH="1">
              <a:off x="9197560" y="3989260"/>
              <a:ext cx="2300139" cy="530598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CLAUSIFICATION</a:t>
              </a:r>
              <a:endParaRPr lang="it-IT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0CD7BD-5A8F-4611-868B-572A1A614B48}"/>
                </a:ext>
              </a:extLst>
            </p:cNvPr>
            <p:cNvSpPr/>
            <p:nvPr/>
          </p:nvSpPr>
          <p:spPr>
            <a:xfrm>
              <a:off x="6542071" y="5245301"/>
              <a:ext cx="2583898" cy="398571"/>
            </a:xfrm>
            <a:prstGeom prst="ellips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assert(</a:t>
              </a:r>
              <a:r>
                <a:rPr lang="en-GB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clausola</a:t>
              </a:r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)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210B58-1757-465C-87F9-2A858DEAD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3289" y="649890"/>
              <a:ext cx="1" cy="1675301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136F5F-9A15-4FC0-BAB5-FCDD2C434EAE}"/>
                </a:ext>
              </a:extLst>
            </p:cNvPr>
            <p:cNvSpPr/>
            <p:nvPr/>
          </p:nvSpPr>
          <p:spPr>
            <a:xfrm>
              <a:off x="10294386" y="306903"/>
              <a:ext cx="2059748" cy="398571"/>
            </a:xfrm>
            <a:prstGeom prst="ellips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query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E7E0EA-70B8-4609-AF5E-FF44589FE66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714" y="689436"/>
              <a:ext cx="0" cy="1635755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9EA528-0DF0-4D51-86A8-068D1DF78889}"/>
                </a:ext>
              </a:extLst>
            </p:cNvPr>
            <p:cNvSpPr txBox="1"/>
            <p:nvPr/>
          </p:nvSpPr>
          <p:spPr>
            <a:xfrm>
              <a:off x="10334220" y="341353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Forma </a:t>
              </a:r>
              <a:r>
                <a:rPr lang="en-GB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Logica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246538-398B-45D4-8672-70F27E89E84D}"/>
                </a:ext>
              </a:extLst>
            </p:cNvPr>
            <p:cNvSpPr txBox="1"/>
            <p:nvPr/>
          </p:nvSpPr>
          <p:spPr>
            <a:xfrm>
              <a:off x="10334220" y="4654672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Clausola di Horn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7644217-2246-4E4E-BC10-C9496A7ECF9D}"/>
                </a:ext>
              </a:extLst>
            </p:cNvPr>
            <p:cNvSpPr/>
            <p:nvPr/>
          </p:nvSpPr>
          <p:spPr>
            <a:xfrm>
              <a:off x="9197560" y="5853634"/>
              <a:ext cx="2368778" cy="398571"/>
            </a:xfrm>
            <a:prstGeom prst="ellips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risposta</a:t>
              </a:r>
              <a:endPara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192231-4DE6-45DB-BEEB-ED42C7414D15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381949" y="4519858"/>
              <a:ext cx="0" cy="133377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7FE719-55EA-4D78-BF81-F6F30433B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9833" y="5444587"/>
              <a:ext cx="1232116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0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6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en-US" sz="41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program</a:t>
            </a:r>
            <a:endParaRPr lang="it-IT" sz="18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278887" y="1203968"/>
            <a:ext cx="6846987" cy="5466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MyTalk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è un programma </a:t>
            </a:r>
            <a:r>
              <a:rPr lang="it-IT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Prolog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per NLP in lingua inglese.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È un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’</a:t>
            </a:r>
            <a:r>
              <a:rPr lang="it-IT" sz="20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estensione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del programma Talk che integra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il database lessicale di </a:t>
            </a:r>
            <a:r>
              <a:rPr lang="it-IT" sz="2000" b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alcuni degli strumenti di </a:t>
            </a:r>
            <a:r>
              <a:rPr lang="it-IT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endParaRPr lang="it-IT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it-IT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effettuare un’analisi delle frasi in input dalla morfologia alla semantica.</a:t>
            </a:r>
          </a:p>
          <a:p>
            <a:pPr algn="just">
              <a:lnSpc>
                <a:spcPct val="150000"/>
              </a:lnSpc>
            </a:pPr>
            <a:endParaRPr lang="it-IT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/>
              <a:t>Utilizza</a:t>
            </a:r>
            <a:r>
              <a:rPr lang="en-GB" sz="2000" dirty="0"/>
              <a:t> le </a:t>
            </a:r>
            <a:r>
              <a:rPr lang="en-GB" sz="2000" dirty="0" err="1"/>
              <a:t>relazioni</a:t>
            </a:r>
            <a:r>
              <a:rPr lang="en-GB" sz="2000" dirty="0"/>
              <a:t> di </a:t>
            </a:r>
            <a:r>
              <a:rPr lang="en-GB" sz="2000" dirty="0" err="1"/>
              <a:t>sinonimia</a:t>
            </a:r>
            <a:r>
              <a:rPr lang="en-GB" sz="2000" dirty="0"/>
              <a:t> e </a:t>
            </a:r>
            <a:r>
              <a:rPr lang="en-GB" sz="2000" dirty="0" err="1"/>
              <a:t>antonimia</a:t>
            </a:r>
            <a:r>
              <a:rPr lang="en-GB" sz="2000" dirty="0"/>
              <a:t> </a:t>
            </a:r>
            <a:r>
              <a:rPr lang="en-GB" sz="2000" dirty="0" err="1"/>
              <a:t>tra</a:t>
            </a:r>
            <a:r>
              <a:rPr lang="en-GB" sz="2000" dirty="0"/>
              <a:t> parole di WordNet per </a:t>
            </a:r>
            <a:r>
              <a:rPr lang="en-GB" sz="2000" dirty="0" err="1"/>
              <a:t>definire</a:t>
            </a:r>
            <a:r>
              <a:rPr lang="en-GB" sz="2000" dirty="0"/>
              <a:t> </a:t>
            </a:r>
            <a:r>
              <a:rPr lang="en-GB" sz="2000" dirty="0" err="1"/>
              <a:t>un’</a:t>
            </a:r>
            <a:r>
              <a:rPr lang="en-GB" sz="2000" b="1" dirty="0" err="1"/>
              <a:t>ontologia</a:t>
            </a:r>
            <a:r>
              <a:rPr lang="en-GB" sz="2000" dirty="0"/>
              <a:t>, </a:t>
            </a:r>
            <a:r>
              <a:rPr lang="en-GB" sz="2000" dirty="0" err="1"/>
              <a:t>utilizzata</a:t>
            </a:r>
            <a:r>
              <a:rPr lang="en-GB" sz="2000" dirty="0"/>
              <a:t> per </a:t>
            </a:r>
            <a:r>
              <a:rPr lang="en-GB" sz="2000" dirty="0" err="1"/>
              <a:t>effettuare</a:t>
            </a:r>
            <a:r>
              <a:rPr lang="en-GB" sz="2000" dirty="0"/>
              <a:t> un </a:t>
            </a:r>
            <a:r>
              <a:rPr lang="en-GB" sz="2000" dirty="0" err="1"/>
              <a:t>semplice</a:t>
            </a:r>
            <a:r>
              <a:rPr lang="en-GB" sz="2000" dirty="0"/>
              <a:t> </a:t>
            </a:r>
            <a:r>
              <a:rPr lang="en-GB" sz="2000" dirty="0" err="1"/>
              <a:t>controllo</a:t>
            </a:r>
            <a:r>
              <a:rPr lang="en-GB" sz="2000" dirty="0"/>
              <a:t> </a:t>
            </a:r>
            <a:r>
              <a:rPr lang="en-GB" sz="2000" dirty="0" err="1"/>
              <a:t>semantico</a:t>
            </a:r>
            <a:r>
              <a:rPr lang="en-GB" sz="2000" dirty="0"/>
              <a:t> </a:t>
            </a:r>
            <a:r>
              <a:rPr lang="en-GB" sz="2000" dirty="0" err="1"/>
              <a:t>sulle</a:t>
            </a:r>
            <a:r>
              <a:rPr lang="en-GB" sz="2000" dirty="0"/>
              <a:t> </a:t>
            </a:r>
            <a:r>
              <a:rPr lang="en-GB" sz="2000" dirty="0" err="1"/>
              <a:t>affermazioni</a:t>
            </a:r>
            <a:r>
              <a:rPr lang="en-GB" sz="2000" dirty="0"/>
              <a:t> in input.</a:t>
            </a:r>
          </a:p>
          <a:p>
            <a:pPr>
              <a:lnSpc>
                <a:spcPct val="150000"/>
              </a:lnSpc>
            </a:pPr>
            <a:endParaRPr lang="it-IT" sz="1400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81C9FD-F6AE-46E6-9B26-DA0F764156BB}"/>
              </a:ext>
            </a:extLst>
          </p:cNvPr>
          <p:cNvGrpSpPr/>
          <p:nvPr/>
        </p:nvGrpSpPr>
        <p:grpSpPr>
          <a:xfrm>
            <a:off x="6096000" y="306914"/>
            <a:ext cx="5679451" cy="5966453"/>
            <a:chOff x="6096000" y="306914"/>
            <a:chExt cx="5679451" cy="59664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D01CF1-9DE9-4D3D-A2CB-718BA291B2BC}"/>
                </a:ext>
              </a:extLst>
            </p:cNvPr>
            <p:cNvGrpSpPr/>
            <p:nvPr/>
          </p:nvGrpSpPr>
          <p:grpSpPr>
            <a:xfrm>
              <a:off x="6096000" y="306914"/>
              <a:ext cx="5679451" cy="5966453"/>
              <a:chOff x="5985627" y="335539"/>
              <a:chExt cx="5679451" cy="596645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DC4157A-2C01-406D-90A3-A5FFCCFBD6F5}"/>
                  </a:ext>
                </a:extLst>
              </p:cNvPr>
              <p:cNvGrpSpPr/>
              <p:nvPr/>
            </p:nvGrpSpPr>
            <p:grpSpPr>
              <a:xfrm>
                <a:off x="6860986" y="335539"/>
                <a:ext cx="4804092" cy="5966453"/>
                <a:chOff x="7046517" y="413219"/>
                <a:chExt cx="4804092" cy="596645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BF3CBB0-D2A2-4C06-B1A6-FFA5C1506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4105" y="2125478"/>
                  <a:ext cx="0" cy="42633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5BE16DA-D5AE-4EA0-AFDD-63638ADBC5C8}"/>
                    </a:ext>
                  </a:extLst>
                </p:cNvPr>
                <p:cNvGrpSpPr/>
                <p:nvPr/>
              </p:nvGrpSpPr>
              <p:grpSpPr>
                <a:xfrm>
                  <a:off x="7046517" y="413219"/>
                  <a:ext cx="4804092" cy="5966453"/>
                  <a:chOff x="7046517" y="413219"/>
                  <a:chExt cx="4804092" cy="5966453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B54E21-2678-4FEB-BA74-A3A33C54BACD}"/>
                      </a:ext>
                    </a:extLst>
                  </p:cNvPr>
                  <p:cNvSpPr/>
                  <p:nvPr/>
                </p:nvSpPr>
                <p:spPr>
                  <a:xfrm flipH="1">
                    <a:off x="7779027" y="5010466"/>
                    <a:ext cx="1504825" cy="593337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SEMANTIC </a:t>
                    </a:r>
                  </a:p>
                  <a:p>
                    <a:pPr algn="ctr"/>
                    <a:r>
                      <a:rPr lang="en-GB" dirty="0">
                        <a:solidFill>
                          <a:schemeClr val="bg1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CHECK</a:t>
                    </a:r>
                    <a:endParaRPr lang="it-IT" dirty="0">
                      <a:solidFill>
                        <a:schemeClr val="bg1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D38EF0B-CEFD-4CC1-BBF5-25DBC7DD58C8}"/>
                      </a:ext>
                    </a:extLst>
                  </p:cNvPr>
                  <p:cNvGrpSpPr/>
                  <p:nvPr/>
                </p:nvGrpSpPr>
                <p:grpSpPr>
                  <a:xfrm>
                    <a:off x="7046517" y="413219"/>
                    <a:ext cx="4804092" cy="5966453"/>
                    <a:chOff x="7046517" y="413219"/>
                    <a:chExt cx="4804092" cy="5966453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71336E3F-6E21-4B66-AC3E-692912CB9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46517" y="413219"/>
                      <a:ext cx="4804092" cy="5966453"/>
                      <a:chOff x="6984103" y="294908"/>
                      <a:chExt cx="4804092" cy="5966453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17F6B402-F657-454E-9163-2CBC4F0BD3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84103" y="294908"/>
                        <a:ext cx="4804092" cy="5966453"/>
                        <a:chOff x="7550042" y="306903"/>
                        <a:chExt cx="4804092" cy="5966453"/>
                      </a:xfrm>
                    </p:grpSpPr>
                    <p:sp>
                      <p:nvSpPr>
                        <p:cNvPr id="8" name="Oval 7">
                          <a:extLst>
                            <a:ext uri="{FF2B5EF4-FFF2-40B4-BE49-F238E27FC236}">
                              <a16:creationId xmlns:a16="http://schemas.microsoft.com/office/drawing/2014/main" id="{61B44700-028B-4956-82D9-A4AEAA522E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67686" y="311629"/>
                          <a:ext cx="2059748" cy="398571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assertion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9" name="Rectangle 8">
                          <a:extLst>
                            <a:ext uri="{FF2B5EF4-FFF2-40B4-BE49-F238E27FC236}">
                              <a16:creationId xmlns:a16="http://schemas.microsoft.com/office/drawing/2014/main" id="{BF0920F7-BBCF-44DB-9FDB-158CB222F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00785" y="2445497"/>
                          <a:ext cx="2300139" cy="7684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SYNTACTICAL PARSING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5018FB34-5963-46CA-811D-1C2BB0D9803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347630" y="3213964"/>
                          <a:ext cx="0" cy="768468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5858DF73-2AC8-44C0-B255-196BF9B89D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05015" y="3974981"/>
                          <a:ext cx="2300139" cy="530598"/>
                        </a:xfrm>
                        <a:prstGeom prst="rect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CLAUSIFICATION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12" name="Oval 11">
                          <a:extLst>
                            <a:ext uri="{FF2B5EF4-FFF2-40B4-BE49-F238E27FC236}">
                              <a16:creationId xmlns:a16="http://schemas.microsoft.com/office/drawing/2014/main" id="{047FF839-B329-424B-B4B9-92765CF85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50042" y="5874785"/>
                          <a:ext cx="2368778" cy="398571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assert(</a:t>
                          </a:r>
                          <a:r>
                            <a:rPr lang="en-GB" dirty="0" err="1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clausola</a:t>
                          </a:r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)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13" name="Straight Arrow Connector 12">
                          <a:extLst>
                            <a:ext uri="{FF2B5EF4-FFF2-40B4-BE49-F238E27FC236}">
                              <a16:creationId xmlns:a16="http://schemas.microsoft.com/office/drawing/2014/main" id="{BB3F2EBA-6A2C-4AC9-B347-25869E00EFF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873289" y="649890"/>
                          <a:ext cx="1" cy="600805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" name="Oval 13">
                          <a:extLst>
                            <a:ext uri="{FF2B5EF4-FFF2-40B4-BE49-F238E27FC236}">
                              <a16:creationId xmlns:a16="http://schemas.microsoft.com/office/drawing/2014/main" id="{BF126F41-3715-47B8-8472-9894FFDE1E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94386" y="306903"/>
                          <a:ext cx="2059748" cy="398571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query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15" name="Straight Arrow Connector 14">
                          <a:extLst>
                            <a:ext uri="{FF2B5EF4-FFF2-40B4-BE49-F238E27FC236}">
                              <a16:creationId xmlns:a16="http://schemas.microsoft.com/office/drawing/2014/main" id="{8F231C78-8F3E-4D40-A607-542B3683750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818714" y="689436"/>
                          <a:ext cx="0" cy="561259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31FE4D14-5F8C-446B-8FA3-B8F3254AAC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81949" y="3397712"/>
                          <a:ext cx="121379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400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Forma </a:t>
                          </a:r>
                          <a:r>
                            <a:rPr lang="en-GB" sz="1400" dirty="0" err="1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Logica</a:t>
                          </a:r>
                          <a:endParaRPr lang="it-IT" sz="1400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E8865FD9-F21B-4AE6-B4B3-E18A23AF12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425841" y="4644837"/>
                          <a:ext cx="143661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400" dirty="0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Clausola di Horn</a:t>
                          </a:r>
                          <a:endParaRPr lang="it-IT" sz="1400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sp>
                      <p:nvSpPr>
                        <p:cNvPr id="18" name="Oval 17">
                          <a:extLst>
                            <a:ext uri="{FF2B5EF4-FFF2-40B4-BE49-F238E27FC236}">
                              <a16:creationId xmlns:a16="http://schemas.microsoft.com/office/drawing/2014/main" id="{7097CE7E-974A-4B36-AD06-F7DE526AC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85356" y="5851463"/>
                          <a:ext cx="2368778" cy="398571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dirty="0" err="1">
                              <a:latin typeface="CMU Sans Serif" panose="02000603000000000000" pitchFamily="2" charset="0"/>
                              <a:ea typeface="CMU Sans Serif" panose="02000603000000000000" pitchFamily="2" charset="0"/>
                              <a:cs typeface="CMU Sans Serif" panose="02000603000000000000" pitchFamily="2" charset="0"/>
                            </a:rPr>
                            <a:t>risposta</a:t>
                          </a:r>
                          <a:endParaRPr lang="it-IT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endParaRPr>
                        </a:p>
                      </p:txBody>
                    </p:sp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42E8523B-6BC2-41D0-8167-D29EB2F01FA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1169745" y="4505579"/>
                          <a:ext cx="0" cy="133377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008196A0-34FE-4048-BAF8-ADE7DA5EEB2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734431" y="5497487"/>
                          <a:ext cx="0" cy="377298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E769BB1C-7E01-4F4F-B435-B24F8724C4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8676157" y="1250706"/>
                        <a:ext cx="2300139" cy="76846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noFill/>
                      </a:ln>
                      <a:effectLst>
                        <a:softEdge rad="0"/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dirty="0">
                            <a:solidFill>
                              <a:schemeClr val="bg1"/>
                            </a:solidFill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a:t>MORPHOLOGICAL PARSING</a:t>
                        </a:r>
                        <a:endParaRPr lang="it-IT" dirty="0">
                          <a:solidFill>
                            <a:schemeClr val="bg1"/>
                          </a:solidFill>
                          <a:latin typeface="CMU Sans Serif" panose="02000603000000000000" pitchFamily="2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endParaRP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A03593-706B-481E-AEBF-AD4235EC9C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13835" y="2079459"/>
                        <a:ext cx="23001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400" dirty="0">
                            <a:latin typeface="CMU Sans Serif" panose="02000603000000000000" pitchFamily="2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a:t>Lista di (parola, suffisso)</a:t>
                        </a:r>
                      </a:p>
                    </p:txBody>
                  </p:sp>
                </p:grp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62B9556D-4BB0-4B1D-8620-DAC1BD5D1F3F}"/>
                        </a:ext>
                      </a:extLst>
                    </p:cNvPr>
                    <p:cNvCxnSpPr>
                      <a:cxnSpLocks/>
                      <a:endCxn id="39" idx="1"/>
                    </p:cNvCxnSpPr>
                    <p:nvPr/>
                  </p:nvCxnSpPr>
                  <p:spPr>
                    <a:xfrm flipH="1">
                      <a:off x="9283852" y="5307135"/>
                      <a:ext cx="1363957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A34BF1-6329-4685-809F-3C573B69AB8B}"/>
                  </a:ext>
                </a:extLst>
              </p:cNvPr>
              <p:cNvSpPr/>
              <p:nvPr/>
            </p:nvSpPr>
            <p:spPr>
              <a:xfrm>
                <a:off x="5985627" y="2659080"/>
                <a:ext cx="2059748" cy="39857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WordNet</a:t>
                </a:r>
                <a:endParaRPr lang="it-IT" dirty="0">
                  <a:solidFill>
                    <a:schemeClr val="bg1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573DF0C-C33A-4BA2-9C37-92F8BB70507C}"/>
                  </a:ext>
                </a:extLst>
              </p:cNvPr>
              <p:cNvCxnSpPr>
                <a:cxnSpLocks/>
                <a:stCxn id="28" idx="7"/>
                <a:endCxn id="22" idx="3"/>
              </p:cNvCxnSpPr>
              <p:nvPr/>
            </p:nvCxnSpPr>
            <p:spPr>
              <a:xfrm flipV="1">
                <a:off x="7743732" y="1675571"/>
                <a:ext cx="809308" cy="1041878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7DD74A4-EC16-49DB-ACF0-32253059B03A}"/>
                  </a:ext>
                </a:extLst>
              </p:cNvPr>
              <p:cNvCxnSpPr>
                <a:cxnSpLocks/>
                <a:stCxn id="28" idx="6"/>
                <a:endCxn id="9" idx="3"/>
              </p:cNvCxnSpPr>
              <p:nvPr/>
            </p:nvCxnSpPr>
            <p:spPr>
              <a:xfrm>
                <a:off x="8045375" y="2858366"/>
                <a:ext cx="466354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0E3365-B156-43B3-B312-416AC1D4E28E}"/>
                </a:ext>
              </a:extLst>
            </p:cNvPr>
            <p:cNvCxnSpPr>
              <a:cxnSpLocks/>
              <a:stCxn id="28" idx="5"/>
              <a:endCxn id="39" idx="0"/>
            </p:cNvCxnSpPr>
            <p:nvPr/>
          </p:nvCxnSpPr>
          <p:spPr>
            <a:xfrm>
              <a:off x="7854105" y="2970657"/>
              <a:ext cx="602176" cy="193350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8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7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100" dirty="0" err="1"/>
              <a:t>MyTalk</a:t>
            </a:r>
            <a:r>
              <a:rPr lang="it-IT" sz="4100" dirty="0"/>
              <a:t>: morfosintassi</a:t>
            </a:r>
            <a:endParaRPr lang="it-IT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838200" y="1124771"/>
            <a:ext cx="10515600" cy="537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Semplice estensione per il controllo della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concordanza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in numero (singolare/plurale)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tra soggetto e verbo.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endParaRPr lang="en-GB" sz="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s(S,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GapInfo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 --&gt; np(VP^S,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nogap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), vp(finite, VP,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GapInfo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vp(Form, X^S,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GapInfo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 --&gt; tv(Form, X^VP, </a:t>
            </a:r>
            <a:r>
              <a:rPr lang="pt-BR" b="1" dirty="0">
                <a:solidFill>
                  <a:srgbClr val="FF0000"/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Num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), np(VP^S,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GapInfo</a:t>
            </a:r>
            <a:r>
              <a:rPr lang="pt-BR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_).</a:t>
            </a:r>
            <a:endParaRPr lang="en-GB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L’analisi morfologica viene ottenuta integrando il componente </a:t>
            </a:r>
            <a:r>
              <a:rPr lang="it-IT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ProNTo_Morph</a:t>
            </a:r>
            <a:r>
              <a:rPr lang="it-IT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	word(Word, </a:t>
            </a:r>
            <a:r>
              <a:rPr lang="en-US" b="1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pl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BaseWord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 :- </a:t>
            </a:r>
            <a:r>
              <a:rPr lang="en-US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morph_atoms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(Word, [[</a:t>
            </a:r>
            <a:r>
              <a:rPr lang="en-US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BaseWord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-s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]]).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ES:	word(‘cats’, </a:t>
            </a:r>
            <a:r>
              <a:rPr lang="en-GB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pl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, ‘cat’) :- </a:t>
            </a:r>
            <a:r>
              <a:rPr lang="en-GB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morph_atoms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(‘cats’, [[cat, -s]]).</a:t>
            </a:r>
            <a:endParaRPr lang="en-GB" b="1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120A56-312C-4CF0-A67F-90E3E1FDC932}"/>
              </a:ext>
            </a:extLst>
          </p:cNvPr>
          <p:cNvSpPr/>
          <p:nvPr/>
        </p:nvSpPr>
        <p:spPr>
          <a:xfrm>
            <a:off x="838200" y="2383971"/>
            <a:ext cx="10352314" cy="104502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178411-F7D9-44AC-B8D8-29DE49C0B21E}"/>
              </a:ext>
            </a:extLst>
          </p:cNvPr>
          <p:cNvSpPr/>
          <p:nvPr/>
        </p:nvSpPr>
        <p:spPr>
          <a:xfrm>
            <a:off x="838200" y="4946991"/>
            <a:ext cx="10352314" cy="104502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64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8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 err="1"/>
              <a:t>MyTalk</a:t>
            </a:r>
            <a:r>
              <a:rPr lang="en-US" sz="4100" dirty="0"/>
              <a:t> e WordNet: </a:t>
            </a:r>
            <a:r>
              <a:rPr lang="en-US" sz="4100" dirty="0" err="1"/>
              <a:t>lessico</a:t>
            </a:r>
            <a:r>
              <a:rPr lang="en-US" sz="4100" dirty="0"/>
              <a:t> e </a:t>
            </a:r>
            <a:r>
              <a:rPr lang="en-US" sz="4100" dirty="0" err="1"/>
              <a:t>nomi</a:t>
            </a:r>
            <a:r>
              <a:rPr lang="en-US" sz="4100" dirty="0"/>
              <a:t> </a:t>
            </a:r>
            <a:r>
              <a:rPr lang="en-US" sz="4100" dirty="0" err="1"/>
              <a:t>comuni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852267" y="1017940"/>
            <a:ext cx="10501533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Consentire come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soggetto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anche nomi comuni (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			     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np</a:t>
            </a:r>
            <a:r>
              <a:rPr lang="pl-PL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(NP, 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nogap</a:t>
            </a:r>
            <a:r>
              <a:rPr lang="pl-PL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 --&gt; pn(NP).</a:t>
            </a:r>
            <a:endParaRPr lang="en-GB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GB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			     np(NP,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nogap</a:t>
            </a:r>
            <a:r>
              <a:rPr lang="en-GB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--&gt; n(NP). </a:t>
            </a:r>
          </a:p>
          <a:p>
            <a:pPr lvl="1" algn="just">
              <a:lnSpc>
                <a:spcPct val="150000"/>
              </a:lnSpc>
            </a:pPr>
            <a:endParaRPr lang="en-GB" sz="9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 dovrà anche, di conseguenza, modificare la regola di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clausificazione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Utilizzo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WordNet come database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lessicale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Invece che cablare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(Termine,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FormaLogica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) 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nel codice: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</a:t>
            </a:r>
          </a:p>
          <a:p>
            <a:pPr algn="just"/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		      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n(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X^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(X) ).</a:t>
            </a:r>
          </a:p>
          <a:p>
            <a:pPr algn="just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  Si effettua il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parsing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morfologico e si ricerca il termine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in WordNet:</a:t>
            </a:r>
          </a:p>
          <a:p>
            <a:pPr algn="just"/>
            <a:endParaRPr lang="it-IT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n(Word, FL,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):-  word(Word,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create_fol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FL).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word(Word,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:-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morph_atoms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(Word,[[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-s]]),  </a:t>
            </a:r>
          </a:p>
          <a:p>
            <a:pPr algn="just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s(_, _,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NewW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n, _, _)  	% </a:t>
            </a:r>
            <a:r>
              <a:rPr lang="it-IT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wn_s.pl</a:t>
            </a:r>
          </a:p>
          <a:p>
            <a:pPr lvl="8" algn="just"/>
            <a:r>
              <a:rPr lang="it-IT" dirty="0"/>
              <a:t> 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C5F4F-B7F0-4C54-AFF8-14F4E901F0A7}"/>
              </a:ext>
            </a:extLst>
          </p:cNvPr>
          <p:cNvSpPr/>
          <p:nvPr/>
        </p:nvSpPr>
        <p:spPr>
          <a:xfrm>
            <a:off x="4224997" y="1534159"/>
            <a:ext cx="3742006" cy="8069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5A410-6E5C-4375-8C08-C6ED5D92DD28}"/>
              </a:ext>
            </a:extLst>
          </p:cNvPr>
          <p:cNvSpPr/>
          <p:nvPr/>
        </p:nvSpPr>
        <p:spPr>
          <a:xfrm>
            <a:off x="4184353" y="3730221"/>
            <a:ext cx="4045245" cy="5079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A8910-8D63-4804-8E7C-401EA85A9DFA}"/>
              </a:ext>
            </a:extLst>
          </p:cNvPr>
          <p:cNvSpPr/>
          <p:nvPr/>
        </p:nvSpPr>
        <p:spPr>
          <a:xfrm>
            <a:off x="1760468" y="4920343"/>
            <a:ext cx="8893017" cy="152215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10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A7C6-598D-439D-8E90-10283523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8B00-1F3A-4376-B862-ABCE6C9C6427}" type="slidenum">
              <a:rPr lang="it-IT" smtClean="0"/>
              <a:t>9</a:t>
            </a:fld>
            <a:endParaRPr lang="it-IT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E42D1C-8F4C-4C28-BDC8-594CE5E3BB92}"/>
              </a:ext>
            </a:extLst>
          </p:cNvPr>
          <p:cNvSpPr txBox="1">
            <a:spLocks/>
          </p:cNvSpPr>
          <p:nvPr/>
        </p:nvSpPr>
        <p:spPr>
          <a:xfrm>
            <a:off x="838200" y="306914"/>
            <a:ext cx="10515600" cy="685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100" dirty="0" err="1"/>
              <a:t>MyTalk</a:t>
            </a:r>
            <a:r>
              <a:rPr lang="en-US" sz="4100" dirty="0"/>
              <a:t> e WordNet: </a:t>
            </a:r>
            <a:r>
              <a:rPr lang="en-US" sz="4100" dirty="0" err="1"/>
              <a:t>verbi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135D3-A96B-4AD1-BDA8-F0C61A986F48}"/>
              </a:ext>
            </a:extLst>
          </p:cNvPr>
          <p:cNvSpPr/>
          <p:nvPr/>
        </p:nvSpPr>
        <p:spPr>
          <a:xfrm>
            <a:off x="457201" y="1017940"/>
            <a:ext cx="10896600" cy="5489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verbi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la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costruzione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della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forma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logica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è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più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complessa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,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perché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dipende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dal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numero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argomenti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che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reggono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informazione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contenuta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nel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file 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wn_sen.pl 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WordNet).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Conversione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del file </a:t>
            </a:r>
            <a:r>
              <a:rPr lang="en-GB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wn_sen.pl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(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ProNTo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WordNet) da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stringhe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			    </a:t>
            </a:r>
            <a:r>
              <a:rPr lang="en-US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sen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(8, ‘Somebody’, ‘s something.’).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		</a:t>
            </a:r>
            <a:r>
              <a:rPr lang="en-US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wn_sen.pl</a:t>
            </a:r>
            <a:endParaRPr lang="en-GB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endParaRPr lang="en-GB" sz="11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algn="just"/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  a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forme</a:t>
            </a:r>
            <a:r>
              <a:rPr lang="en-GB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GB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logiche</a:t>
            </a:r>
            <a:endParaRPr lang="en-US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lvl="7" algn="just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sen_fol_tv</a:t>
            </a: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(8, Word, X^Y^ --Term):- 		</a:t>
            </a:r>
            <a:r>
              <a:rPr lang="en-US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sen_fol.pl</a:t>
            </a:r>
            <a:endParaRPr lang="en-US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lvl="7" algn="just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	Term =.. [Word, X, Y].	</a:t>
            </a:r>
          </a:p>
          <a:p>
            <a:pPr lvl="7" algn="just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			</a:t>
            </a:r>
            <a:endParaRPr lang="it-IT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 esempio, dal verbo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sing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risulta la forma logica 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X^Y^ --</a:t>
            </a:r>
            <a:r>
              <a:rPr lang="it-IT" dirty="0" err="1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sings</a:t>
            </a:r>
            <a:r>
              <a:rPr lang="it-IT" dirty="0">
                <a:latin typeface="Courier New" panose="02070309020205020404" pitchFamily="49" charset="0"/>
                <a:ea typeface="CMU Sans Serif" panose="02000603000000000000" pitchFamily="2" charset="0"/>
                <a:cs typeface="Courier New" panose="02070309020205020404" pitchFamily="49" charset="0"/>
              </a:rPr>
              <a:t>(X, Y).</a:t>
            </a:r>
          </a:p>
          <a:p>
            <a:pPr algn="just">
              <a:lnSpc>
                <a:spcPct val="150000"/>
              </a:lnSpc>
            </a:pPr>
            <a:endParaRPr lang="it-IT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Solo un piccolo sottoinsieme dei verbi di </a:t>
            </a:r>
            <a:r>
              <a:rPr lang="it-IT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WordNet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ha un </a:t>
            </a:r>
            <a:r>
              <a:rPr lang="it-IT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frame </a:t>
            </a:r>
            <a:r>
              <a:rPr lang="it-IT" i="1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number</a:t>
            </a:r>
            <a:r>
              <a:rPr lang="it-IT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diverso da 0: l’usabilità risulta sensibilmente limitata.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3F5A8-AC18-49F2-881A-D2ABBB280D66}"/>
              </a:ext>
            </a:extLst>
          </p:cNvPr>
          <p:cNvSpPr/>
          <p:nvPr/>
        </p:nvSpPr>
        <p:spPr>
          <a:xfrm>
            <a:off x="3444767" y="2765319"/>
            <a:ext cx="5302461" cy="38609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5BA90-6E7F-4741-95F7-CC0E3CFADFFF}"/>
              </a:ext>
            </a:extLst>
          </p:cNvPr>
          <p:cNvSpPr/>
          <p:nvPr/>
        </p:nvSpPr>
        <p:spPr>
          <a:xfrm>
            <a:off x="3444767" y="3533403"/>
            <a:ext cx="5302461" cy="113510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5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2454</Words>
  <Application>Microsoft Office PowerPoint</Application>
  <PresentationFormat>Widescreen</PresentationFormat>
  <Paragraphs>316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CMU Sans Serif</vt:lpstr>
      <vt:lpstr>CMU Serif</vt:lpstr>
      <vt:lpstr>Courier New</vt:lpstr>
      <vt:lpstr>Wingdings</vt:lpstr>
      <vt:lpstr>Office Theme</vt:lpstr>
      <vt:lpstr> Strumenti Prolog per NLP</vt:lpstr>
      <vt:lpstr>PowerPoint Presentation</vt:lpstr>
      <vt:lpstr>ProNTo Tools</vt:lpstr>
      <vt:lpstr>ProNTo Tools: WordNet utilities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Altri strumenti per NLP</vt:lpstr>
      <vt:lpstr>Bibliografia fondamentale</vt:lpstr>
      <vt:lpstr>Bibliografia essenziale</vt:lpstr>
      <vt:lpstr>Programmi Prolog per NLP</vt:lpstr>
      <vt:lpstr>NOTE PER L’USO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Rosa</dc:creator>
  <cp:lastModifiedBy>Lorenzo Rosa</cp:lastModifiedBy>
  <cp:revision>197</cp:revision>
  <dcterms:created xsi:type="dcterms:W3CDTF">2018-11-22T10:58:41Z</dcterms:created>
  <dcterms:modified xsi:type="dcterms:W3CDTF">2018-12-10T22:40:06Z</dcterms:modified>
</cp:coreProperties>
</file>