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7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9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5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5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5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3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E28069-62E1-4CC7-AC48-A7CE1F20394D}" type="datetimeFigureOut">
              <a:rPr lang="it-IT" smtClean="0"/>
              <a:t>18/11/2019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D97F20-EFB0-4C19-99B5-F21283E8203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C2F8E-DDF5-4BD3-BD65-E0BFF0A7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32874"/>
            <a:ext cx="7543800" cy="2260642"/>
          </a:xfrm>
        </p:spPr>
        <p:txBody>
          <a:bodyPr/>
          <a:lstStyle/>
          <a:p>
            <a:r>
              <a:rPr lang="it-IT" dirty="0"/>
              <a:t>NLP in </a:t>
            </a:r>
            <a:r>
              <a:rPr lang="it-IT" dirty="0" err="1"/>
              <a:t>Prolog</a:t>
            </a:r>
            <a:r>
              <a:rPr lang="it-IT" dirty="0"/>
              <a:t>:</a:t>
            </a:r>
            <a:br>
              <a:rPr lang="it-IT" dirty="0"/>
            </a:br>
            <a:r>
              <a:rPr lang="it-IT" sz="3750" dirty="0"/>
              <a:t>Analisi e estensione del programma </a:t>
            </a:r>
            <a:r>
              <a:rPr lang="it-IT" sz="3750" dirty="0" err="1"/>
              <a:t>MyTalk</a:t>
            </a:r>
            <a:endParaRPr lang="it-IT" sz="375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34880D-E55F-476A-90F7-7F834079D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Giacomo Graffi</a:t>
            </a:r>
          </a:p>
          <a:p>
            <a:r>
              <a:rPr lang="it-IT" sz="105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Ingegneria Informatica – Attività progettuale per Fondamenti di Intelligenza Artificiale </a:t>
            </a:r>
            <a:r>
              <a:rPr lang="it-IT" sz="105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A.a</a:t>
            </a:r>
            <a:r>
              <a:rPr lang="it-IT" sz="105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2019/2020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618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2B942E-CF6B-4567-A1DF-FC6536D2BDBC}"/>
              </a:ext>
            </a:extLst>
          </p:cNvPr>
          <p:cNvSpPr txBox="1"/>
          <p:nvPr/>
        </p:nvSpPr>
        <p:spPr>
          <a:xfrm>
            <a:off x="770641" y="1904214"/>
            <a:ext cx="4081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predicato </a:t>
            </a:r>
            <a:r>
              <a:rPr lang="it-IT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 la forma logica</a:t>
            </a: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it-IT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man(Var)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goto(Var, school)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Che verrà poi tradotto nella 	clausola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goto(Var, school) :- man(Var)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B7DAF1-94DF-4E33-98A2-49D3A37E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86" y="2660719"/>
            <a:ext cx="4064435" cy="1098219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30B515-0326-42F4-812A-782DEDE8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una nuova DCG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1B8EFC-8A88-4052-8797-FAC29EA04EC7}"/>
              </a:ext>
            </a:extLst>
          </p:cNvPr>
          <p:cNvSpPr txBox="1"/>
          <p:nvPr/>
        </p:nvSpPr>
        <p:spPr>
          <a:xfrm>
            <a:off x="770640" y="4933389"/>
            <a:ext cx="7977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questo modo si può sfruttare la capacità inferenziale del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prolog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fare domande del tipo </a:t>
            </a:r>
          </a:p>
          <a:p>
            <a:pPr algn="ctr"/>
            <a:r>
              <a:rPr lang="it-IT" sz="2000" i="1" dirty="0" err="1">
                <a:solidFill>
                  <a:srgbClr val="FF0000"/>
                </a:solidFill>
              </a:rPr>
              <a:t>goes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bertrand</a:t>
            </a:r>
            <a:r>
              <a:rPr lang="it-IT" sz="2000" i="1" dirty="0">
                <a:solidFill>
                  <a:srgbClr val="FF0000"/>
                </a:solidFill>
              </a:rPr>
              <a:t> to school</a:t>
            </a: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cui risposta sarà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 se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era stato asserito in precedenza man(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bertrand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049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BBA31-9480-448E-9D0B-8B32A2FB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una nuova DCG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11E56-6CF1-42A5-8AD5-B3F6DB68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58101"/>
          </a:xfrm>
        </p:spPr>
        <p:txBody>
          <a:bodyPr/>
          <a:lstStyle/>
          <a:p>
            <a:r>
              <a:rPr lang="it-IT" dirty="0"/>
              <a:t>Il parsing di questa domanda viene eseguito tramite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942A31-96EA-4DAE-8E35-A7C49080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4" y="2512208"/>
            <a:ext cx="3473215" cy="4600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324934-7F4A-4C01-B147-67272189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83" y="3150473"/>
            <a:ext cx="4110737" cy="14137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1D1638-44EB-42AD-9394-568C3F61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3" y="4564219"/>
            <a:ext cx="3720945" cy="50740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528206-C267-49CF-9A18-4A0B6A3F208A}"/>
              </a:ext>
            </a:extLst>
          </p:cNvPr>
          <p:cNvSpPr txBox="1"/>
          <p:nvPr/>
        </p:nvSpPr>
        <p:spPr>
          <a:xfrm>
            <a:off x="822959" y="5392132"/>
            <a:ext cx="683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Creando la forma logica  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goto(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bertrand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school) =&gt;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(yes)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7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37B27-6B44-4C3F-A972-3A11C758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79986-B103-48A2-9097-6205F1C2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MyTalk</a:t>
            </a:r>
            <a:r>
              <a:rPr lang="it-IT" dirty="0"/>
              <a:t> è un programma per NLP molto semplice ma permette di capire bene il processo di riconoscimento e risposta di una frase.</a:t>
            </a:r>
          </a:p>
          <a:p>
            <a:r>
              <a:rPr lang="it-IT" dirty="0"/>
              <a:t>L’integrazione con </a:t>
            </a:r>
            <a:r>
              <a:rPr lang="it-IT" dirty="0" err="1"/>
              <a:t>WordNet</a:t>
            </a:r>
            <a:r>
              <a:rPr lang="it-IT" dirty="0"/>
              <a:t> fa in modo che non debbano essere cablate nel codice del programma fatti </a:t>
            </a:r>
            <a:r>
              <a:rPr lang="it-IT" dirty="0" err="1"/>
              <a:t>prolog</a:t>
            </a:r>
            <a:r>
              <a:rPr lang="it-IT" dirty="0"/>
              <a:t> per ogni parola.</a:t>
            </a:r>
          </a:p>
          <a:p>
            <a:r>
              <a:rPr lang="it-IT" dirty="0"/>
              <a:t>I file di </a:t>
            </a:r>
            <a:r>
              <a:rPr lang="it-IT" dirty="0" err="1"/>
              <a:t>Wordnet</a:t>
            </a:r>
            <a:r>
              <a:rPr lang="it-IT" dirty="0"/>
              <a:t> sono facilmente accessibili per fare semplici query (ad esempio trovare l’iperonimo di un dato </a:t>
            </a:r>
            <a:r>
              <a:rPr lang="it-IT" dirty="0" err="1"/>
              <a:t>synset</a:t>
            </a:r>
            <a:r>
              <a:rPr lang="it-IT" dirty="0"/>
              <a:t>) ma l’analisi semantica fatta nel file ontology.pl richiede di generare un’ontologia creando un predicato </a:t>
            </a:r>
            <a:r>
              <a:rPr lang="it-IT" dirty="0" err="1"/>
              <a:t>isa</a:t>
            </a:r>
            <a:r>
              <a:rPr lang="it-IT" dirty="0"/>
              <a:t> per ogni coppia iponimo iperonimo. Il programma non riesce quindi a gestire l’intero database, perciò si è utilizzata una versione ridotta di questi file.</a:t>
            </a:r>
          </a:p>
          <a:p>
            <a:r>
              <a:rPr lang="it-IT" dirty="0"/>
              <a:t>In questo progetto si è cercato, dove possibile di utilizzare i file originali tramite query dirette.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12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1C4BF5-6CBF-4CB2-B779-0C153FF5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MyTalk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907DDC-17C0-4A32-941F-A8452CC9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MyTalk</a:t>
            </a:r>
            <a:r>
              <a:rPr lang="it-IT" dirty="0"/>
              <a:t> è un programma scritto in </a:t>
            </a:r>
            <a:r>
              <a:rPr lang="it-IT" b="1" dirty="0" err="1"/>
              <a:t>prolog</a:t>
            </a:r>
            <a:r>
              <a:rPr lang="it-IT" dirty="0"/>
              <a:t> per fare Natural Language Processing in lingua inglese</a:t>
            </a:r>
          </a:p>
          <a:p>
            <a:r>
              <a:rPr lang="it-IT" dirty="0"/>
              <a:t>Il programma è in grado di riconoscere una </a:t>
            </a:r>
            <a:r>
              <a:rPr lang="it-IT" b="1" dirty="0"/>
              <a:t>affermazione</a:t>
            </a:r>
            <a:r>
              <a:rPr lang="it-IT" dirty="0"/>
              <a:t> o una </a:t>
            </a:r>
            <a:r>
              <a:rPr lang="it-IT" b="1" dirty="0"/>
              <a:t>domanda</a:t>
            </a:r>
            <a:r>
              <a:rPr lang="it-IT" dirty="0"/>
              <a:t> e successivamente</a:t>
            </a:r>
          </a:p>
          <a:p>
            <a:pPr lvl="1"/>
            <a:r>
              <a:rPr lang="it-IT" sz="2000" dirty="0"/>
              <a:t>Aggiungere una clausola al database (affermazione)</a:t>
            </a:r>
          </a:p>
          <a:p>
            <a:pPr lvl="1"/>
            <a:r>
              <a:rPr lang="it-IT" sz="2000" dirty="0"/>
              <a:t>Rispondere alla domanda</a:t>
            </a:r>
          </a:p>
        </p:txBody>
      </p:sp>
    </p:spTree>
    <p:extLst>
      <p:ext uri="{BB962C8B-B14F-4D97-AF65-F5344CB8AC3E}">
        <p14:creationId xmlns:p14="http://schemas.microsoft.com/office/powerpoint/2010/main" val="257142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2546FAD5-3797-4F78-8A6D-ECC3117DA694}"/>
              </a:ext>
            </a:extLst>
          </p:cNvPr>
          <p:cNvGrpSpPr/>
          <p:nvPr/>
        </p:nvGrpSpPr>
        <p:grpSpPr>
          <a:xfrm>
            <a:off x="4081806" y="707009"/>
            <a:ext cx="4975089" cy="4903443"/>
            <a:chOff x="6096000" y="306914"/>
            <a:chExt cx="5910308" cy="6251000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4E25AE9A-2A1A-4B64-9EE4-3A2C71DD7F20}"/>
                </a:ext>
              </a:extLst>
            </p:cNvPr>
            <p:cNvGrpSpPr/>
            <p:nvPr/>
          </p:nvGrpSpPr>
          <p:grpSpPr>
            <a:xfrm>
              <a:off x="6096000" y="306914"/>
              <a:ext cx="5910308" cy="6251000"/>
              <a:chOff x="5985627" y="335539"/>
              <a:chExt cx="5910308" cy="6251000"/>
            </a:xfrm>
          </p:grpSpPr>
          <p:grpSp>
            <p:nvGrpSpPr>
              <p:cNvPr id="7" name="Group 54">
                <a:extLst>
                  <a:ext uri="{FF2B5EF4-FFF2-40B4-BE49-F238E27FC236}">
                    <a16:creationId xmlns:a16="http://schemas.microsoft.com/office/drawing/2014/main" id="{CF0E265B-E7A7-47C6-A248-F84ACFB61F0E}"/>
                  </a:ext>
                </a:extLst>
              </p:cNvPr>
              <p:cNvGrpSpPr/>
              <p:nvPr/>
            </p:nvGrpSpPr>
            <p:grpSpPr>
              <a:xfrm>
                <a:off x="6404731" y="335539"/>
                <a:ext cx="5491204" cy="6251000"/>
                <a:chOff x="6590262" y="413219"/>
                <a:chExt cx="5491204" cy="6251000"/>
              </a:xfrm>
            </p:grpSpPr>
            <p:cxnSp>
              <p:nvCxnSpPr>
                <p:cNvPr id="11" name="Straight Arrow Connector 31">
                  <a:extLst>
                    <a:ext uri="{FF2B5EF4-FFF2-40B4-BE49-F238E27FC236}">
                      <a16:creationId xmlns:a16="http://schemas.microsoft.com/office/drawing/2014/main" id="{73F5C698-EB70-4B20-9FBB-3E23AC6904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4105" y="2125478"/>
                  <a:ext cx="0" cy="42633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53">
                  <a:extLst>
                    <a:ext uri="{FF2B5EF4-FFF2-40B4-BE49-F238E27FC236}">
                      <a16:creationId xmlns:a16="http://schemas.microsoft.com/office/drawing/2014/main" id="{7E80FC73-ADD5-41C4-8135-BB4F4497C45D}"/>
                    </a:ext>
                  </a:extLst>
                </p:cNvPr>
                <p:cNvGrpSpPr/>
                <p:nvPr/>
              </p:nvGrpSpPr>
              <p:grpSpPr>
                <a:xfrm>
                  <a:off x="6590262" y="413219"/>
                  <a:ext cx="5491204" cy="6251000"/>
                  <a:chOff x="6590262" y="413219"/>
                  <a:chExt cx="5491204" cy="6251000"/>
                </a:xfrm>
              </p:grpSpPr>
              <p:sp>
                <p:nvSpPr>
                  <p:cNvPr id="13" name="Rectangle 38">
                    <a:extLst>
                      <a:ext uri="{FF2B5EF4-FFF2-40B4-BE49-F238E27FC236}">
                        <a16:creationId xmlns:a16="http://schemas.microsoft.com/office/drawing/2014/main" id="{1E0B0E56-80C8-4DA6-856C-8AD0CA6BDEF0}"/>
                      </a:ext>
                    </a:extLst>
                  </p:cNvPr>
                  <p:cNvSpPr/>
                  <p:nvPr/>
                </p:nvSpPr>
                <p:spPr>
                  <a:xfrm flipH="1">
                    <a:off x="7779027" y="5010466"/>
                    <a:ext cx="1504825" cy="593337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SEMANTIC </a:t>
                    </a:r>
                  </a:p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CHECK</a:t>
                    </a:r>
                    <a:endParaRPr lang="it-IT" dirty="0">
                      <a:solidFill>
                        <a:schemeClr val="bg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grpSp>
                <p:nvGrpSpPr>
                  <p:cNvPr id="14" name="Group 51">
                    <a:extLst>
                      <a:ext uri="{FF2B5EF4-FFF2-40B4-BE49-F238E27FC236}">
                        <a16:creationId xmlns:a16="http://schemas.microsoft.com/office/drawing/2014/main" id="{EE7FED0B-7121-4085-BED4-3FC43FB751AD}"/>
                      </a:ext>
                    </a:extLst>
                  </p:cNvPr>
                  <p:cNvGrpSpPr/>
                  <p:nvPr/>
                </p:nvGrpSpPr>
                <p:grpSpPr>
                  <a:xfrm>
                    <a:off x="6590262" y="413219"/>
                    <a:ext cx="5491204" cy="6251000"/>
                    <a:chOff x="6590262" y="413219"/>
                    <a:chExt cx="5491204" cy="6251000"/>
                  </a:xfrm>
                </p:grpSpPr>
                <p:grpSp>
                  <p:nvGrpSpPr>
                    <p:cNvPr id="15" name="Group 47">
                      <a:extLst>
                        <a:ext uri="{FF2B5EF4-FFF2-40B4-BE49-F238E27FC236}">
                          <a16:creationId xmlns:a16="http://schemas.microsoft.com/office/drawing/2014/main" id="{5CFAE22E-F79B-4204-BFFE-36B2AF7510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90262" y="413219"/>
                      <a:ext cx="5491204" cy="6251000"/>
                      <a:chOff x="6527848" y="294908"/>
                      <a:chExt cx="5491204" cy="6251000"/>
                    </a:xfrm>
                  </p:grpSpPr>
                  <p:grpSp>
                    <p:nvGrpSpPr>
                      <p:cNvPr id="17" name="Group 6">
                        <a:extLst>
                          <a:ext uri="{FF2B5EF4-FFF2-40B4-BE49-F238E27FC236}">
                            <a16:creationId xmlns:a16="http://schemas.microsoft.com/office/drawing/2014/main" id="{CF6412D9-256B-4DA5-90DD-A7D6DC7DB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27848" y="294908"/>
                        <a:ext cx="5491204" cy="6251000"/>
                        <a:chOff x="7093787" y="306903"/>
                        <a:chExt cx="5491204" cy="6251000"/>
                      </a:xfrm>
                    </p:grpSpPr>
                    <p:sp>
                      <p:nvSpPr>
                        <p:cNvPr id="20" name="Oval 7">
                          <a:extLst>
                            <a:ext uri="{FF2B5EF4-FFF2-40B4-BE49-F238E27FC236}">
                              <a16:creationId xmlns:a16="http://schemas.microsoft.com/office/drawing/2014/main" id="{05B0E6A1-702F-46F5-B928-74C677999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67686" y="311629"/>
                          <a:ext cx="205974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assertion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21" name="Rectangle 8">
                          <a:extLst>
                            <a:ext uri="{FF2B5EF4-FFF2-40B4-BE49-F238E27FC236}">
                              <a16:creationId xmlns:a16="http://schemas.microsoft.com/office/drawing/2014/main" id="{47693496-E7F5-4411-87EC-D982A7A8AF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00785" y="2445497"/>
                          <a:ext cx="2300139" cy="7684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SYNTACTICAL PARSING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22" name="Straight Arrow Connector 9">
                          <a:extLst>
                            <a:ext uri="{FF2B5EF4-FFF2-40B4-BE49-F238E27FC236}">
                              <a16:creationId xmlns:a16="http://schemas.microsoft.com/office/drawing/2014/main" id="{E61B1140-103F-4D4C-B20D-631C3BF7B4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347630" y="3213964"/>
                          <a:ext cx="0" cy="76846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10">
                          <a:extLst>
                            <a:ext uri="{FF2B5EF4-FFF2-40B4-BE49-F238E27FC236}">
                              <a16:creationId xmlns:a16="http://schemas.microsoft.com/office/drawing/2014/main" id="{3A72EECF-C4CA-44BD-AAE4-6E72EEB3D2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05015" y="3974981"/>
                          <a:ext cx="2300139" cy="530598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CLAUSIFICATION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24" name="Oval 11">
                          <a:extLst>
                            <a:ext uri="{FF2B5EF4-FFF2-40B4-BE49-F238E27FC236}">
                              <a16:creationId xmlns:a16="http://schemas.microsoft.com/office/drawing/2014/main" id="{48222196-3013-48D9-843F-7CC1F233A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93787" y="5896057"/>
                          <a:ext cx="2879046" cy="608188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assert(</a:t>
                          </a:r>
                          <a:r>
                            <a:rPr lang="en-GB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clausola</a:t>
                          </a:r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)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25" name="Straight Arrow Connector 12">
                          <a:extLst>
                            <a:ext uri="{FF2B5EF4-FFF2-40B4-BE49-F238E27FC236}">
                              <a16:creationId xmlns:a16="http://schemas.microsoft.com/office/drawing/2014/main" id="{36A6CE6E-8917-41A0-B279-5170F578FA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873289" y="649890"/>
                          <a:ext cx="1" cy="60080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Oval 13">
                          <a:extLst>
                            <a:ext uri="{FF2B5EF4-FFF2-40B4-BE49-F238E27FC236}">
                              <a16:creationId xmlns:a16="http://schemas.microsoft.com/office/drawing/2014/main" id="{25289243-476F-411C-9C0D-625B4D901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94386" y="306903"/>
                          <a:ext cx="205974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query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27" name="Straight Arrow Connector 14">
                          <a:extLst>
                            <a:ext uri="{FF2B5EF4-FFF2-40B4-BE49-F238E27FC236}">
                              <a16:creationId xmlns:a16="http://schemas.microsoft.com/office/drawing/2014/main" id="{A9B4DBAF-E8C5-4C77-864A-E865BFCA395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818714" y="689436"/>
                          <a:ext cx="0" cy="56125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TextBox 15">
                          <a:extLst>
                            <a:ext uri="{FF2B5EF4-FFF2-40B4-BE49-F238E27FC236}">
                              <a16:creationId xmlns:a16="http://schemas.microsoft.com/office/drawing/2014/main" id="{C597C6A1-DEA7-4B26-B40D-16FF75C50E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81949" y="3397712"/>
                          <a:ext cx="121379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400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Forma </a:t>
                          </a:r>
                          <a:r>
                            <a:rPr lang="en-GB" sz="1400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Logica</a:t>
                          </a:r>
                          <a:endPara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29" name="TextBox 16">
                          <a:extLst>
                            <a:ext uri="{FF2B5EF4-FFF2-40B4-BE49-F238E27FC236}">
                              <a16:creationId xmlns:a16="http://schemas.microsoft.com/office/drawing/2014/main" id="{BA4B8697-C27B-404B-AAF7-18E070803C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25841" y="4644837"/>
                          <a:ext cx="143661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400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Clausola di Horn</a:t>
                          </a:r>
                          <a:endPara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30" name="Oval 17">
                          <a:extLst>
                            <a:ext uri="{FF2B5EF4-FFF2-40B4-BE49-F238E27FC236}">
                              <a16:creationId xmlns:a16="http://schemas.microsoft.com/office/drawing/2014/main" id="{5777C20D-A2B5-4AAC-AE0A-E2E13DA858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13630" y="5874784"/>
                          <a:ext cx="2471361" cy="683119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risposta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31" name="Straight Arrow Connector 18">
                          <a:extLst>
                            <a:ext uri="{FF2B5EF4-FFF2-40B4-BE49-F238E27FC236}">
                              <a16:creationId xmlns:a16="http://schemas.microsoft.com/office/drawing/2014/main" id="{FC3ABFCB-FCFA-4B1D-AF5C-784C8D8785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1169745" y="4505579"/>
                          <a:ext cx="0" cy="133377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Arrow Connector 20">
                          <a:extLst>
                            <a:ext uri="{FF2B5EF4-FFF2-40B4-BE49-F238E27FC236}">
                              <a16:creationId xmlns:a16="http://schemas.microsoft.com/office/drawing/2014/main" id="{302548B2-84C4-40C3-BBC8-8FA1EA67726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734431" y="5497487"/>
                          <a:ext cx="0" cy="37729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Rectangle 21">
                        <a:extLst>
                          <a:ext uri="{FF2B5EF4-FFF2-40B4-BE49-F238E27FC236}">
                            <a16:creationId xmlns:a16="http://schemas.microsoft.com/office/drawing/2014/main" id="{AB2F043E-145A-4AF3-943C-D743B6BAB9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676157" y="1250706"/>
                        <a:ext cx="2300139" cy="76846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>
                        <a:softEdge rad="0"/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chemeClr val="bg1"/>
                            </a:solidFill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a:t>MORPHOLOGICAL PARSING</a:t>
                        </a:r>
                        <a:endParaRPr lang="it-IT" dirty="0">
                          <a:solidFill>
                            <a:schemeClr val="bg1"/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endParaRPr>
                      </a:p>
                    </p:txBody>
                  </p:sp>
                  <p:sp>
                    <p:nvSpPr>
                      <p:cNvPr id="19" name="TextBox 37">
                        <a:extLst>
                          <a:ext uri="{FF2B5EF4-FFF2-40B4-BE49-F238E27FC236}">
                            <a16:creationId xmlns:a16="http://schemas.microsoft.com/office/drawing/2014/main" id="{A90E2D9D-835D-4615-A128-FFC61CFA38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13835" y="2079459"/>
                        <a:ext cx="23001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a:t>Lista di (parola, suffisso)</a:t>
                        </a:r>
                      </a:p>
                    </p:txBody>
                  </p:sp>
                </p:grpSp>
                <p:cxnSp>
                  <p:nvCxnSpPr>
                    <p:cNvPr id="16" name="Straight Arrow Connector 45">
                      <a:extLst>
                        <a:ext uri="{FF2B5EF4-FFF2-40B4-BE49-F238E27FC236}">
                          <a16:creationId xmlns:a16="http://schemas.microsoft.com/office/drawing/2014/main" id="{232DE0BD-8348-489D-B53D-9C1654D7CF96}"/>
                        </a:ext>
                      </a:extLst>
                    </p:cNvPr>
                    <p:cNvCxnSpPr>
                      <a:cxnSpLocks/>
                      <a:endCxn id="13" idx="1"/>
                    </p:cNvCxnSpPr>
                    <p:nvPr/>
                  </p:nvCxnSpPr>
                  <p:spPr>
                    <a:xfrm flipH="1">
                      <a:off x="9283852" y="5307135"/>
                      <a:ext cx="1363957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Oval 27">
                <a:extLst>
                  <a:ext uri="{FF2B5EF4-FFF2-40B4-BE49-F238E27FC236}">
                    <a16:creationId xmlns:a16="http://schemas.microsoft.com/office/drawing/2014/main" id="{CC25EA0A-8622-445F-84A3-F3F836CDBAF2}"/>
                  </a:ext>
                </a:extLst>
              </p:cNvPr>
              <p:cNvSpPr/>
              <p:nvPr/>
            </p:nvSpPr>
            <p:spPr>
              <a:xfrm>
                <a:off x="5985627" y="2659080"/>
                <a:ext cx="2059748" cy="3985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WordNet</a:t>
                </a:r>
                <a:endParaRPr lang="it-IT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9" name="Straight Arrow Connector 28">
                <a:extLst>
                  <a:ext uri="{FF2B5EF4-FFF2-40B4-BE49-F238E27FC236}">
                    <a16:creationId xmlns:a16="http://schemas.microsoft.com/office/drawing/2014/main" id="{3BEB62BE-C1F9-4F1F-9302-DB10C393E8EB}"/>
                  </a:ext>
                </a:extLst>
              </p:cNvPr>
              <p:cNvCxnSpPr>
                <a:cxnSpLocks/>
                <a:stCxn id="8" idx="7"/>
                <a:endCxn id="18" idx="3"/>
              </p:cNvCxnSpPr>
              <p:nvPr/>
            </p:nvCxnSpPr>
            <p:spPr>
              <a:xfrm flipV="1">
                <a:off x="7743732" y="1675571"/>
                <a:ext cx="809308" cy="104187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32">
                <a:extLst>
                  <a:ext uri="{FF2B5EF4-FFF2-40B4-BE49-F238E27FC236}">
                    <a16:creationId xmlns:a16="http://schemas.microsoft.com/office/drawing/2014/main" id="{357DE292-44FA-44E9-96F2-EBB62A489D63}"/>
                  </a:ext>
                </a:extLst>
              </p:cNvPr>
              <p:cNvCxnSpPr>
                <a:cxnSpLocks/>
                <a:stCxn id="8" idx="6"/>
                <a:endCxn id="21" idx="3"/>
              </p:cNvCxnSpPr>
              <p:nvPr/>
            </p:nvCxnSpPr>
            <p:spPr>
              <a:xfrm>
                <a:off x="8045375" y="2858366"/>
                <a:ext cx="466354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35">
              <a:extLst>
                <a:ext uri="{FF2B5EF4-FFF2-40B4-BE49-F238E27FC236}">
                  <a16:creationId xmlns:a16="http://schemas.microsoft.com/office/drawing/2014/main" id="{EF78499C-7F32-4911-B566-04C4F616B196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7854105" y="2970657"/>
              <a:ext cx="602176" cy="193350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ADEA4D9-9618-4C19-BD30-26680B29B77C}"/>
              </a:ext>
            </a:extLst>
          </p:cNvPr>
          <p:cNvSpPr txBox="1"/>
          <p:nvPr/>
        </p:nvSpPr>
        <p:spPr>
          <a:xfrm>
            <a:off x="560218" y="899191"/>
            <a:ext cx="3414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processo parte da una affermazione oppure da una domanda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effettuato il </a:t>
            </a:r>
            <a:r>
              <a:rPr lang="it-IT" b="1" dirty="0"/>
              <a:t>parsing</a:t>
            </a:r>
            <a:r>
              <a:rPr lang="it-IT" dirty="0"/>
              <a:t> del testo scritto tramite DCG, producendo una forma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tradotta la forma logica in </a:t>
            </a:r>
            <a:r>
              <a:rPr lang="it-IT" b="1" dirty="0"/>
              <a:t>clausole</a:t>
            </a:r>
            <a:r>
              <a:rPr lang="it-IT" dirty="0"/>
              <a:t> di Horn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asserita la clausola in caso di affermazione oppure generata la risposta alla domanda utilizzando il motore </a:t>
            </a:r>
            <a:r>
              <a:rPr lang="it-IT" dirty="0" err="1"/>
              <a:t>prolog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ogni momento è possibile accedere al database lessicale di </a:t>
            </a:r>
            <a:r>
              <a:rPr lang="it-IT" b="1" dirty="0" err="1"/>
              <a:t>WordNet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158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CB714-C29D-4279-AD75-F59AF3BA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B3A8BF-9728-4640-A841-ED1DF9BD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088406" cy="4023360"/>
          </a:xfrm>
        </p:spPr>
        <p:txBody>
          <a:bodyPr/>
          <a:lstStyle/>
          <a:p>
            <a:pPr lvl="1"/>
            <a:r>
              <a:rPr lang="it-IT" dirty="0" err="1"/>
              <a:t>WordNet</a:t>
            </a:r>
            <a:r>
              <a:rPr lang="it-IT" dirty="0"/>
              <a:t> è un </a:t>
            </a:r>
            <a:r>
              <a:rPr lang="it-IT" b="1" dirty="0"/>
              <a:t>database lessicale </a:t>
            </a:r>
            <a:r>
              <a:rPr lang="it-IT" dirty="0"/>
              <a:t>della lingua inglese</a:t>
            </a:r>
          </a:p>
          <a:p>
            <a:pPr lvl="1"/>
            <a:r>
              <a:rPr lang="it-IT" dirty="0"/>
              <a:t>Contiene un insieme di </a:t>
            </a:r>
            <a:r>
              <a:rPr lang="it-IT" b="1" dirty="0" err="1"/>
              <a:t>Synsets</a:t>
            </a:r>
            <a:r>
              <a:rPr lang="it-IT" dirty="0"/>
              <a:t>, ovvero nomi, verbi, aggettivi o avverbi collegati tra loro da relazioni sia semantiche che lessicali</a:t>
            </a:r>
          </a:p>
          <a:p>
            <a:pPr lvl="1"/>
            <a:r>
              <a:rPr lang="it-IT" dirty="0"/>
              <a:t>La relazione principale è la relazione </a:t>
            </a:r>
            <a:r>
              <a:rPr lang="it-IT" b="1" dirty="0"/>
              <a:t>ISA</a:t>
            </a:r>
            <a:r>
              <a:rPr lang="it-IT" dirty="0"/>
              <a:t>, che collega un </a:t>
            </a:r>
            <a:r>
              <a:rPr lang="it-IT" dirty="0" err="1"/>
              <a:t>synset</a:t>
            </a:r>
            <a:r>
              <a:rPr lang="it-IT" dirty="0"/>
              <a:t> più generale (iperonimo) con uno più specifico (iponimo)</a:t>
            </a:r>
          </a:p>
          <a:p>
            <a:pPr lvl="2"/>
            <a:r>
              <a:rPr lang="it-IT" dirty="0"/>
              <a:t>Ad esempio man e living </a:t>
            </a:r>
            <a:r>
              <a:rPr lang="it-IT" dirty="0" err="1"/>
              <a:t>thing</a:t>
            </a:r>
            <a:endParaRPr lang="it-IT" dirty="0"/>
          </a:p>
          <a:p>
            <a:pPr lvl="1"/>
            <a:r>
              <a:rPr lang="it-IT" dirty="0"/>
              <a:t>Il nodo radice (iperonimo di ogni </a:t>
            </a:r>
            <a:r>
              <a:rPr lang="it-IT" dirty="0" err="1"/>
              <a:t>synset</a:t>
            </a:r>
            <a:r>
              <a:rPr lang="it-IT" dirty="0"/>
              <a:t>) è </a:t>
            </a:r>
            <a:r>
              <a:rPr lang="it-IT" b="1" dirty="0" err="1"/>
              <a:t>entity</a:t>
            </a:r>
            <a:endParaRPr lang="it-IT" b="1" dirty="0"/>
          </a:p>
        </p:txBody>
      </p:sp>
      <p:pic>
        <p:nvPicPr>
          <p:cNvPr id="5" name="Immagine 4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2EC6DB5A-0F69-4942-B985-028FC419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12" y="286604"/>
            <a:ext cx="2005848" cy="1334801"/>
          </a:xfrm>
          <a:prstGeom prst="rect">
            <a:avLst/>
          </a:prstGeom>
        </p:spPr>
      </p:pic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4069DA2-89DF-4F9F-9545-03329B26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5" y="2084306"/>
            <a:ext cx="3829574" cy="31098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358DB1-138B-43A0-9424-118F73E2601C}"/>
              </a:ext>
            </a:extLst>
          </p:cNvPr>
          <p:cNvSpPr txBox="1"/>
          <p:nvPr/>
        </p:nvSpPr>
        <p:spPr>
          <a:xfrm>
            <a:off x="8107522" y="4647414"/>
            <a:ext cx="42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EC79BF-E978-4B5A-B278-B6C3A20250FD}"/>
              </a:ext>
            </a:extLst>
          </p:cNvPr>
          <p:cNvSpPr txBox="1"/>
          <p:nvPr/>
        </p:nvSpPr>
        <p:spPr>
          <a:xfrm>
            <a:off x="8464824" y="4753241"/>
            <a:ext cx="679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Woman</a:t>
            </a:r>
          </a:p>
        </p:txBody>
      </p:sp>
    </p:spTree>
    <p:extLst>
      <p:ext uri="{BB962C8B-B14F-4D97-AF65-F5344CB8AC3E}">
        <p14:creationId xmlns:p14="http://schemas.microsoft.com/office/powerpoint/2010/main" val="318044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26478-6EFA-4870-8CA6-8D5D86BE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WordNet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575CE-E950-4D13-BEE1-6FFCC775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it-IT" dirty="0" err="1"/>
              <a:t>Wordnet</a:t>
            </a:r>
            <a:r>
              <a:rPr lang="it-IT" dirty="0"/>
              <a:t> mette a disposizione diversi </a:t>
            </a:r>
            <a:r>
              <a:rPr lang="it-IT" b="1" dirty="0"/>
              <a:t>file </a:t>
            </a:r>
            <a:r>
              <a:rPr lang="it-IT" b="1" dirty="0" err="1"/>
              <a:t>prolog</a:t>
            </a:r>
            <a:r>
              <a:rPr lang="it-IT" b="1" dirty="0"/>
              <a:t> </a:t>
            </a:r>
            <a:r>
              <a:rPr lang="it-IT" dirty="0"/>
              <a:t>contenenti l’intero database, in particolare quelli inerenti a questo progetto sono:</a:t>
            </a:r>
          </a:p>
          <a:p>
            <a:pPr lvl="1"/>
            <a:r>
              <a:rPr lang="it-IT" dirty="0"/>
              <a:t>wn_s.pl:</a:t>
            </a:r>
          </a:p>
          <a:p>
            <a:pPr marL="384048" lvl="2" indent="0">
              <a:buNone/>
            </a:pPr>
            <a:r>
              <a:rPr lang="it-IT" dirty="0"/>
              <a:t>Definisce un operatore </a:t>
            </a:r>
            <a:r>
              <a:rPr lang="it-IT" b="1" dirty="0"/>
              <a:t>s</a:t>
            </a:r>
            <a:r>
              <a:rPr lang="it-IT" dirty="0"/>
              <a:t> per ogni parola presente in </a:t>
            </a:r>
            <a:r>
              <a:rPr lang="it-IT" dirty="0" err="1"/>
              <a:t>WordNet</a:t>
            </a:r>
            <a:endParaRPr lang="it-IT" dirty="0"/>
          </a:p>
          <a:p>
            <a:pPr marL="384048" lvl="2" indent="0">
              <a:buNone/>
            </a:pPr>
            <a:r>
              <a:rPr lang="en-US" b="1" dirty="0"/>
              <a:t>s(</a:t>
            </a:r>
            <a:r>
              <a:rPr lang="en-US" b="1" i="1" dirty="0"/>
              <a:t>synset_id,w_num,'word',</a:t>
            </a:r>
            <a:r>
              <a:rPr lang="en-US" b="1" i="1" dirty="0" err="1"/>
              <a:t>ss_type,sense_number,tag_count</a:t>
            </a:r>
            <a:r>
              <a:rPr lang="en-US" b="1" i="1" dirty="0"/>
              <a:t>). </a:t>
            </a:r>
            <a:endParaRPr lang="it-IT" b="1" i="1" dirty="0"/>
          </a:p>
          <a:p>
            <a:pPr lvl="1"/>
            <a:r>
              <a:rPr lang="en-US" dirty="0"/>
              <a:t>wn_hyp.pl:</a:t>
            </a:r>
          </a:p>
          <a:p>
            <a:pPr marL="384048" lvl="2" indent="0">
              <a:buNone/>
            </a:pPr>
            <a:r>
              <a:rPr lang="en-US" dirty="0" err="1"/>
              <a:t>Definisce</a:t>
            </a:r>
            <a:r>
              <a:rPr lang="en-US" dirty="0"/>
              <a:t> un </a:t>
            </a:r>
            <a:r>
              <a:rPr lang="en-US" dirty="0" err="1"/>
              <a:t>operatore</a:t>
            </a:r>
            <a:r>
              <a:rPr lang="en-US" dirty="0"/>
              <a:t> </a:t>
            </a:r>
            <a:r>
              <a:rPr lang="en-US" b="1" dirty="0" err="1"/>
              <a:t>hyp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collega</a:t>
            </a:r>
            <a:r>
              <a:rPr lang="en-US" dirty="0"/>
              <a:t> due </a:t>
            </a:r>
            <a:r>
              <a:rPr lang="en-US" dirty="0" err="1"/>
              <a:t>synset</a:t>
            </a:r>
            <a:r>
              <a:rPr lang="en-US" dirty="0"/>
              <a:t>, </a:t>
            </a:r>
            <a:r>
              <a:rPr lang="en-US" dirty="0" err="1"/>
              <a:t>iponimo</a:t>
            </a:r>
            <a:r>
              <a:rPr lang="en-US" dirty="0"/>
              <a:t> e </a:t>
            </a:r>
            <a:r>
              <a:rPr lang="en-US" dirty="0" err="1"/>
              <a:t>iperonimo</a:t>
            </a:r>
            <a:r>
              <a:rPr lang="en-US" dirty="0"/>
              <a:t> </a:t>
            </a:r>
          </a:p>
          <a:p>
            <a:pPr marL="384048" lvl="2" indent="0">
              <a:buNone/>
            </a:pPr>
            <a:r>
              <a:rPr lang="it-IT" b="1" dirty="0" err="1"/>
              <a:t>hyp</a:t>
            </a:r>
            <a:r>
              <a:rPr lang="it-IT" b="1" dirty="0"/>
              <a:t>(</a:t>
            </a:r>
            <a:r>
              <a:rPr lang="it-IT" b="1" i="1" dirty="0" err="1"/>
              <a:t>synset_id,synset_id</a:t>
            </a:r>
            <a:r>
              <a:rPr lang="it-IT" b="1" i="1" dirty="0"/>
              <a:t>).</a:t>
            </a:r>
          </a:p>
          <a:p>
            <a:pPr lvl="1"/>
            <a:r>
              <a:rPr lang="it-IT" dirty="0"/>
              <a:t>wn_ant.pl:</a:t>
            </a:r>
          </a:p>
          <a:p>
            <a:pPr marL="384048" lvl="2" indent="0">
              <a:buNone/>
            </a:pPr>
            <a:r>
              <a:rPr lang="en-US" dirty="0" err="1"/>
              <a:t>Definisce</a:t>
            </a:r>
            <a:r>
              <a:rPr lang="en-US" dirty="0"/>
              <a:t> un </a:t>
            </a:r>
            <a:r>
              <a:rPr lang="en-US" dirty="0" err="1"/>
              <a:t>operatore</a:t>
            </a:r>
            <a:r>
              <a:rPr lang="en-US" dirty="0"/>
              <a:t> </a:t>
            </a:r>
            <a:r>
              <a:rPr lang="en-US" b="1" dirty="0"/>
              <a:t>ant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collega</a:t>
            </a:r>
            <a:r>
              <a:rPr lang="en-US" dirty="0"/>
              <a:t> due parole di </a:t>
            </a:r>
            <a:r>
              <a:rPr lang="en-US" dirty="0" err="1"/>
              <a:t>senso</a:t>
            </a:r>
            <a:r>
              <a:rPr lang="en-US" dirty="0"/>
              <a:t> </a:t>
            </a:r>
            <a:r>
              <a:rPr lang="en-US" dirty="0" err="1"/>
              <a:t>opposto</a:t>
            </a:r>
            <a:endParaRPr lang="en-US" dirty="0"/>
          </a:p>
          <a:p>
            <a:pPr marL="384048" lvl="2" indent="0">
              <a:buNone/>
            </a:pPr>
            <a:r>
              <a:rPr lang="it-IT" b="1" dirty="0" err="1"/>
              <a:t>ant</a:t>
            </a:r>
            <a:r>
              <a:rPr lang="it-IT" b="1" dirty="0"/>
              <a:t>(</a:t>
            </a:r>
            <a:r>
              <a:rPr lang="it-IT" b="1" i="1" dirty="0" err="1"/>
              <a:t>synset_id,w_num,synset_id,w_num</a:t>
            </a:r>
            <a:r>
              <a:rPr lang="it-IT" b="1" i="1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BAC68-677E-423D-ACD9-BA411DFD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Parsing di una domanda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CB7D4-415B-44E0-9F2D-7592EDCE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2773681" cy="2141804"/>
          </a:xfrm>
        </p:spPr>
        <p:txBody>
          <a:bodyPr>
            <a:normAutofit/>
          </a:bodyPr>
          <a:lstStyle/>
          <a:p>
            <a:r>
              <a:rPr lang="pt-BR" sz="3200" b="1" dirty="0"/>
              <a:t>DCG	</a:t>
            </a:r>
            <a:r>
              <a:rPr lang="pt-BR" sz="3200" dirty="0"/>
              <a:t>		</a:t>
            </a:r>
          </a:p>
          <a:p>
            <a:r>
              <a:rPr lang="pt-BR" sz="2200" dirty="0"/>
              <a:t>q --&gt; [is], np, np.	</a:t>
            </a:r>
          </a:p>
          <a:p>
            <a:r>
              <a:rPr lang="it-IT" sz="2200" dirty="0"/>
              <a:t>n</a:t>
            </a:r>
            <a:r>
              <a:rPr lang="pl-PL" sz="2200" dirty="0"/>
              <a:t>p</a:t>
            </a:r>
            <a:r>
              <a:rPr lang="it-IT" sz="2200" dirty="0"/>
              <a:t> </a:t>
            </a:r>
            <a:r>
              <a:rPr lang="pl-PL" sz="2200" dirty="0"/>
              <a:t>--&gt; pn.</a:t>
            </a:r>
            <a:r>
              <a:rPr lang="it-IT" sz="2200" dirty="0"/>
              <a:t>		</a:t>
            </a:r>
          </a:p>
          <a:p>
            <a:r>
              <a:rPr lang="pt-BR" sz="2200" dirty="0"/>
              <a:t>np --&gt; det, n.	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BFAF735-C725-432C-8C47-EDEF9E6DCDD2}"/>
              </a:ext>
            </a:extLst>
          </p:cNvPr>
          <p:cNvSpPr txBox="1"/>
          <p:nvPr/>
        </p:nvSpPr>
        <p:spPr>
          <a:xfrm>
            <a:off x="4730496" y="1845734"/>
            <a:ext cx="32674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Simboli non terminali</a:t>
            </a:r>
          </a:p>
          <a:p>
            <a:endParaRPr lang="pt-BR" dirty="0"/>
          </a:p>
          <a:p>
            <a:r>
              <a:rPr lang="pt-BR" dirty="0"/>
              <a:t>q:	Question</a:t>
            </a:r>
          </a:p>
          <a:p>
            <a:r>
              <a:rPr lang="it-IT" dirty="0" err="1"/>
              <a:t>np</a:t>
            </a:r>
            <a:r>
              <a:rPr lang="it-IT" dirty="0"/>
              <a:t>:	</a:t>
            </a:r>
            <a:r>
              <a:rPr lang="it-IT" dirty="0" err="1"/>
              <a:t>Noun</a:t>
            </a:r>
            <a:r>
              <a:rPr lang="it-IT" dirty="0"/>
              <a:t> </a:t>
            </a:r>
            <a:r>
              <a:rPr lang="it-IT" dirty="0" err="1"/>
              <a:t>Phrase</a:t>
            </a:r>
            <a:endParaRPr lang="it-IT" dirty="0"/>
          </a:p>
          <a:p>
            <a:r>
              <a:rPr lang="it-IT" dirty="0" err="1"/>
              <a:t>pn</a:t>
            </a:r>
            <a:r>
              <a:rPr lang="it-IT" dirty="0"/>
              <a:t>:	Personal </a:t>
            </a:r>
            <a:r>
              <a:rPr lang="it-IT" dirty="0" err="1"/>
              <a:t>Noun</a:t>
            </a:r>
            <a:endParaRPr lang="it-IT" dirty="0"/>
          </a:p>
          <a:p>
            <a:r>
              <a:rPr lang="it-IT" dirty="0"/>
              <a:t>n:	</a:t>
            </a:r>
            <a:r>
              <a:rPr lang="it-IT" dirty="0" err="1"/>
              <a:t>Noun</a:t>
            </a:r>
            <a:endParaRPr lang="it-IT" dirty="0"/>
          </a:p>
          <a:p>
            <a:r>
              <a:rPr lang="it-IT" dirty="0" err="1"/>
              <a:t>det</a:t>
            </a:r>
            <a:r>
              <a:rPr lang="it-IT" dirty="0"/>
              <a:t>: </a:t>
            </a:r>
            <a:r>
              <a:rPr lang="it-IT" dirty="0" err="1"/>
              <a:t>Determiner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7AE250-9015-4193-B443-15227257D87D}"/>
              </a:ext>
            </a:extLst>
          </p:cNvPr>
          <p:cNvSpPr txBox="1"/>
          <p:nvPr/>
        </p:nvSpPr>
        <p:spPr>
          <a:xfrm>
            <a:off x="822959" y="3987538"/>
            <a:ext cx="81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Es:</a:t>
            </a:r>
          </a:p>
          <a:p>
            <a:r>
              <a:rPr lang="it-IT" i="1" dirty="0" err="1">
                <a:solidFill>
                  <a:srgbClr val="FF0000"/>
                </a:solidFill>
              </a:rPr>
              <a:t>is</a:t>
            </a:r>
            <a:r>
              <a:rPr lang="it-IT" i="1" dirty="0">
                <a:solidFill>
                  <a:srgbClr val="FF0000"/>
                </a:solidFill>
              </a:rPr>
              <a:t> Bertrand a man</a:t>
            </a:r>
          </a:p>
          <a:p>
            <a:r>
              <a:rPr lang="it-IT" dirty="0" err="1"/>
              <a:t>is</a:t>
            </a:r>
            <a:r>
              <a:rPr lang="it-IT" dirty="0"/>
              <a:t> (</a:t>
            </a:r>
            <a:r>
              <a:rPr lang="it-IT" b="1" dirty="0"/>
              <a:t>simbolo terminale</a:t>
            </a:r>
            <a:r>
              <a:rPr lang="it-IT" dirty="0"/>
              <a:t>) </a:t>
            </a:r>
            <a:r>
              <a:rPr lang="it-IT" dirty="0" err="1"/>
              <a:t>bertrand</a:t>
            </a:r>
            <a:r>
              <a:rPr lang="it-IT" dirty="0"/>
              <a:t> (</a:t>
            </a:r>
            <a:r>
              <a:rPr lang="it-IT" b="1" dirty="0" err="1"/>
              <a:t>pn</a:t>
            </a:r>
            <a:r>
              <a:rPr lang="it-IT" dirty="0"/>
              <a:t>) a (</a:t>
            </a:r>
            <a:r>
              <a:rPr lang="it-IT" b="1" dirty="0" err="1"/>
              <a:t>det</a:t>
            </a:r>
            <a:r>
              <a:rPr lang="it-IT" dirty="0"/>
              <a:t>) man(</a:t>
            </a:r>
            <a:r>
              <a:rPr lang="it-IT" b="1" dirty="0" err="1"/>
              <a:t>noun</a:t>
            </a:r>
            <a:r>
              <a:rPr lang="it-IT" dirty="0"/>
              <a:t>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pn</a:t>
            </a:r>
            <a:r>
              <a:rPr lang="it-IT" dirty="0"/>
              <a:t> e </a:t>
            </a:r>
            <a:r>
              <a:rPr lang="it-IT" dirty="0" err="1"/>
              <a:t>det</a:t>
            </a:r>
            <a:r>
              <a:rPr lang="it-IT" dirty="0"/>
              <a:t> sono salvati come </a:t>
            </a:r>
            <a:r>
              <a:rPr lang="it-IT" b="1" dirty="0"/>
              <a:t>fatti </a:t>
            </a:r>
            <a:r>
              <a:rPr lang="it-IT" b="1" dirty="0" err="1"/>
              <a:t>prolog</a:t>
            </a:r>
            <a:r>
              <a:rPr lang="it-IT" b="1" dirty="0"/>
              <a:t> </a:t>
            </a:r>
            <a:r>
              <a:rPr lang="it-IT" dirty="0"/>
              <a:t>mentre n viene cercato all’interno di </a:t>
            </a:r>
            <a:r>
              <a:rPr lang="it-IT" b="1" dirty="0" err="1"/>
              <a:t>WordNet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produce la forma logica </a:t>
            </a:r>
            <a:r>
              <a:rPr lang="it-IT" i="1" dirty="0"/>
              <a:t>man(</a:t>
            </a:r>
            <a:r>
              <a:rPr lang="it-IT" i="1" dirty="0" err="1"/>
              <a:t>bertrand</a:t>
            </a:r>
            <a:r>
              <a:rPr lang="it-IT" i="1" dirty="0"/>
              <a:t>) =&gt; </a:t>
            </a:r>
            <a:r>
              <a:rPr lang="it-IT" i="1" dirty="0" err="1"/>
              <a:t>answer</a:t>
            </a:r>
            <a:r>
              <a:rPr lang="it-IT" i="1" dirty="0"/>
              <a:t>(yes)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73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D5E3A-5132-4A9C-AC1E-0C05E11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per nomi composti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95855-C771-4556-9D19-D4F20DA8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053499" cy="334843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Es:</a:t>
            </a:r>
          </a:p>
          <a:p>
            <a:r>
              <a:rPr lang="it-IT" i="1" dirty="0" err="1">
                <a:solidFill>
                  <a:srgbClr val="FF0000"/>
                </a:solidFill>
              </a:rPr>
              <a:t>Is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bertrand</a:t>
            </a:r>
            <a:r>
              <a:rPr lang="it-IT" i="1" dirty="0">
                <a:solidFill>
                  <a:srgbClr val="FF0000"/>
                </a:solidFill>
              </a:rPr>
              <a:t> a living </a:t>
            </a:r>
            <a:r>
              <a:rPr lang="it-IT" i="1" dirty="0" err="1">
                <a:solidFill>
                  <a:srgbClr val="FF0000"/>
                </a:solidFill>
              </a:rPr>
              <a:t>thing</a:t>
            </a:r>
            <a:endParaRPr lang="it-IT" i="1" dirty="0">
              <a:solidFill>
                <a:srgbClr val="FF0000"/>
              </a:solidFill>
            </a:endParaRPr>
          </a:p>
          <a:p>
            <a:r>
              <a:rPr lang="it-IT" dirty="0"/>
              <a:t>Non viene </a:t>
            </a:r>
            <a:r>
              <a:rPr lang="it-IT" dirty="0" err="1"/>
              <a:t>riconosiuto</a:t>
            </a:r>
            <a:r>
              <a:rPr lang="it-IT" dirty="0"/>
              <a:t> dalla DCG precedente, quindi:</a:t>
            </a:r>
          </a:p>
          <a:p>
            <a:r>
              <a:rPr lang="it-IT" dirty="0"/>
              <a:t>La </a:t>
            </a:r>
            <a:r>
              <a:rPr lang="it-IT" b="1" dirty="0"/>
              <a:t>DCG</a:t>
            </a:r>
            <a:r>
              <a:rPr lang="it-IT" dirty="0"/>
              <a:t> </a:t>
            </a:r>
            <a:r>
              <a:rPr lang="it-IT" dirty="0" err="1"/>
              <a:t>cn</a:t>
            </a:r>
            <a:r>
              <a:rPr lang="it-IT" dirty="0"/>
              <a:t> fa il parsing di un nome composto da due parole</a:t>
            </a:r>
          </a:p>
          <a:p>
            <a:r>
              <a:rPr lang="it-IT" dirty="0"/>
              <a:t>Il </a:t>
            </a:r>
            <a:r>
              <a:rPr lang="it-IT" b="1" dirty="0"/>
              <a:t>predicato</a:t>
            </a:r>
            <a:r>
              <a:rPr lang="it-IT" dirty="0"/>
              <a:t> </a:t>
            </a:r>
            <a:r>
              <a:rPr lang="it-IT" dirty="0" err="1"/>
              <a:t>cn</a:t>
            </a:r>
            <a:r>
              <a:rPr lang="it-IT" dirty="0"/>
              <a:t> cerca il nome composto su </a:t>
            </a:r>
            <a:r>
              <a:rPr lang="it-IT" dirty="0" err="1"/>
              <a:t>wordnet</a:t>
            </a:r>
            <a:r>
              <a:rPr lang="it-IT" dirty="0"/>
              <a:t> e se lo trova sostituisce lo spazio con _ e crea la forma logica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6B3C06-FE3D-4208-B217-77C99976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58" y="2077382"/>
            <a:ext cx="5267542" cy="28986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7CF26-4B57-42EB-9640-DABE00C3BF40}"/>
              </a:ext>
            </a:extLst>
          </p:cNvPr>
          <p:cNvSpPr txBox="1"/>
          <p:nvPr/>
        </p:nvSpPr>
        <p:spPr>
          <a:xfrm>
            <a:off x="914399" y="5207678"/>
            <a:ext cx="50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living_thing</a:t>
            </a:r>
            <a:r>
              <a:rPr lang="it-IT" i="1" dirty="0"/>
              <a:t>(</a:t>
            </a:r>
            <a:r>
              <a:rPr lang="it-IT" i="1" dirty="0" err="1"/>
              <a:t>bertrand</a:t>
            </a:r>
            <a:r>
              <a:rPr lang="it-IT" i="1" dirty="0"/>
              <a:t>) =&gt; </a:t>
            </a:r>
            <a:r>
              <a:rPr lang="it-IT" i="1" dirty="0" err="1"/>
              <a:t>answer</a:t>
            </a:r>
            <a:r>
              <a:rPr lang="it-IT" i="1" dirty="0"/>
              <a:t>(yes)</a:t>
            </a:r>
          </a:p>
        </p:txBody>
      </p:sp>
    </p:spTree>
    <p:extLst>
      <p:ext uri="{BB962C8B-B14F-4D97-AF65-F5344CB8AC3E}">
        <p14:creationId xmlns:p14="http://schemas.microsoft.com/office/powerpoint/2010/main" val="11177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0E63E-9231-4E1A-B395-BB62BDDB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Asserzione di una catena di iperonimi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E25C85-F9D9-4C8F-A230-C97AD161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833881" cy="402336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it-IT" dirty="0"/>
              <a:t>La frase </a:t>
            </a:r>
          </a:p>
          <a:p>
            <a:pPr marL="201168" lvl="1" indent="0">
              <a:buNone/>
            </a:pPr>
            <a:r>
              <a:rPr lang="it-IT" i="1" dirty="0" err="1">
                <a:solidFill>
                  <a:srgbClr val="FF0000"/>
                </a:solidFill>
              </a:rPr>
              <a:t>bertrand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is</a:t>
            </a:r>
            <a:r>
              <a:rPr lang="it-IT" i="1" dirty="0">
                <a:solidFill>
                  <a:srgbClr val="FF0000"/>
                </a:solidFill>
              </a:rPr>
              <a:t> a man</a:t>
            </a:r>
          </a:p>
          <a:p>
            <a:pPr marL="201168" lvl="1" indent="0">
              <a:buNone/>
            </a:pPr>
            <a:r>
              <a:rPr lang="it-IT" dirty="0"/>
              <a:t>Asserisce la clausola man(</a:t>
            </a:r>
            <a:r>
              <a:rPr lang="it-IT" dirty="0" err="1"/>
              <a:t>bertrand</a:t>
            </a:r>
            <a:r>
              <a:rPr lang="it-IT" dirty="0"/>
              <a:t>)</a:t>
            </a:r>
          </a:p>
          <a:p>
            <a:pPr marL="201168" lvl="1" indent="0">
              <a:buNone/>
            </a:pPr>
            <a:r>
              <a:rPr lang="it-IT" dirty="0"/>
              <a:t>Se però poi viene chiesto </a:t>
            </a:r>
          </a:p>
          <a:p>
            <a:pPr marL="201168" lvl="1" indent="0">
              <a:buNone/>
            </a:pPr>
            <a:r>
              <a:rPr lang="it-IT" i="1" dirty="0" err="1">
                <a:solidFill>
                  <a:srgbClr val="FF0000"/>
                </a:solidFill>
              </a:rPr>
              <a:t>is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bertrand</a:t>
            </a:r>
            <a:r>
              <a:rPr lang="it-IT" i="1" dirty="0">
                <a:solidFill>
                  <a:srgbClr val="FF0000"/>
                </a:solidFill>
              </a:rPr>
              <a:t> a living </a:t>
            </a:r>
            <a:r>
              <a:rPr lang="it-IT" i="1" dirty="0" err="1">
                <a:solidFill>
                  <a:srgbClr val="FF0000"/>
                </a:solidFill>
              </a:rPr>
              <a:t>thing</a:t>
            </a:r>
            <a:endParaRPr lang="it-IT" i="1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it-IT" dirty="0"/>
              <a:t>La risposta sarà no </a:t>
            </a:r>
            <a:r>
              <a:rPr lang="it-IT" dirty="0" err="1"/>
              <a:t>berchè</a:t>
            </a:r>
            <a:r>
              <a:rPr lang="it-IT" dirty="0"/>
              <a:t> non è presente il fatto </a:t>
            </a:r>
            <a:r>
              <a:rPr lang="it-IT" dirty="0" err="1"/>
              <a:t>living_thing</a:t>
            </a:r>
            <a:r>
              <a:rPr lang="it-IT" dirty="0"/>
              <a:t>(</a:t>
            </a:r>
            <a:r>
              <a:rPr lang="it-IT" dirty="0" err="1"/>
              <a:t>bertrand</a:t>
            </a:r>
            <a:r>
              <a:rPr lang="it-IT" dirty="0"/>
              <a:t>)</a:t>
            </a:r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r>
              <a:rPr lang="it-IT" dirty="0"/>
              <a:t>È stata quindi aggiunta una regola che, prima di asserire una relazione ISA, asserisce anche tutte le relazioni degli </a:t>
            </a:r>
            <a:r>
              <a:rPr lang="it-IT" b="1" dirty="0"/>
              <a:t>iperonimi</a:t>
            </a:r>
            <a:r>
              <a:rPr lang="it-IT" dirty="0"/>
              <a:t> della testa della asserzione trovati su </a:t>
            </a:r>
            <a:r>
              <a:rPr lang="it-IT" dirty="0" err="1"/>
              <a:t>WordNet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6D2A34-B942-4883-8504-A7FEDC00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11" y="1845734"/>
            <a:ext cx="3738615" cy="3703592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7334795C-9612-4D3F-9BD6-AB2597D54E35}"/>
              </a:ext>
            </a:extLst>
          </p:cNvPr>
          <p:cNvSpPr/>
          <p:nvPr/>
        </p:nvSpPr>
        <p:spPr>
          <a:xfrm>
            <a:off x="2457095" y="3968684"/>
            <a:ext cx="587763" cy="386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7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2E05F-5802-4141-8687-9D31D106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una nuova DCG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77FFA2-9E30-4D1D-BE9E-5D757DD8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54027"/>
          </a:xfrm>
        </p:spPr>
        <p:txBody>
          <a:bodyPr/>
          <a:lstStyle/>
          <a:p>
            <a:r>
              <a:rPr lang="it-IT" dirty="0"/>
              <a:t>Si vuole creare la DCG per analizzare una frase del tipo</a:t>
            </a:r>
          </a:p>
          <a:p>
            <a:pPr algn="ctr"/>
            <a:r>
              <a:rPr lang="it-IT" i="1" dirty="0" err="1">
                <a:solidFill>
                  <a:srgbClr val="FF0000"/>
                </a:solidFill>
              </a:rPr>
              <a:t>every</a:t>
            </a:r>
            <a:r>
              <a:rPr lang="it-IT" i="1" dirty="0">
                <a:solidFill>
                  <a:srgbClr val="FF0000"/>
                </a:solidFill>
              </a:rPr>
              <a:t> man </a:t>
            </a:r>
            <a:r>
              <a:rPr lang="it-IT" i="1" dirty="0" err="1">
                <a:solidFill>
                  <a:srgbClr val="FF0000"/>
                </a:solidFill>
              </a:rPr>
              <a:t>goes</a:t>
            </a:r>
            <a:r>
              <a:rPr lang="it-IT" i="1" dirty="0">
                <a:solidFill>
                  <a:srgbClr val="FF0000"/>
                </a:solidFill>
              </a:rPr>
              <a:t> to school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53A118-0A6E-4F20-BEE1-0B79636B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283" y="3247626"/>
            <a:ext cx="3922975" cy="8106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C8BD3E-150F-4781-8C49-FC70CC5AD02D}"/>
              </a:ext>
            </a:extLst>
          </p:cNvPr>
          <p:cNvSpPr txBox="1"/>
          <p:nvPr/>
        </p:nvSpPr>
        <p:spPr>
          <a:xfrm>
            <a:off x="872477" y="2908134"/>
            <a:ext cx="40818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passi da realizzare sono: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di un nuovo tipo di </a:t>
            </a:r>
            <a:r>
              <a:rPr lang="it-IT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Sentence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 comincia con la parola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cui segue un nome e una frase contenente un verbo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di un nuovo tipo di </a:t>
            </a:r>
            <a:r>
              <a:rPr lang="it-IT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Verb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Phrase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contenente le parole </a:t>
            </a:r>
            <a:r>
              <a:rPr lang="it-IT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goes</a:t>
            </a:r>
            <a:r>
              <a:rPr lang="it-I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cui segue il nome di un posto (nuovo simbolo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it-IT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1EEB33-D1A7-4EAF-B9E7-E530AB0D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83" y="4877650"/>
            <a:ext cx="3711741" cy="8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2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918</Words>
  <Application>Microsoft Office PowerPoint</Application>
  <PresentationFormat>Presentazione su schermo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CMU Sans Serif</vt:lpstr>
      <vt:lpstr>Retrospettivo</vt:lpstr>
      <vt:lpstr>NLP in Prolog: Analisi e estensione del programma MyTalk</vt:lpstr>
      <vt:lpstr>MyTalk</vt:lpstr>
      <vt:lpstr>Presentazione standard di PowerPoint</vt:lpstr>
      <vt:lpstr>WordNet</vt:lpstr>
      <vt:lpstr>WordNet</vt:lpstr>
      <vt:lpstr>Parsing di una domanda</vt:lpstr>
      <vt:lpstr>Estensione per nomi composti</vt:lpstr>
      <vt:lpstr>Asserzione di una catena di iperonimi</vt:lpstr>
      <vt:lpstr>Creazione di una nuova DCG</vt:lpstr>
      <vt:lpstr>Creazione di una nuova DCG</vt:lpstr>
      <vt:lpstr>Creazione di una nuova DCG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in Prolog: analisi e estensione del programma MyTalk</dc:title>
  <dc:creator>giacomo graffi</dc:creator>
  <cp:lastModifiedBy>giacomo graffi</cp:lastModifiedBy>
  <cp:revision>30</cp:revision>
  <dcterms:created xsi:type="dcterms:W3CDTF">2019-11-13T16:02:46Z</dcterms:created>
  <dcterms:modified xsi:type="dcterms:W3CDTF">2019-11-18T19:47:47Z</dcterms:modified>
</cp:coreProperties>
</file>