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442"/>
  </p:normalViewPr>
  <p:slideViewPr>
    <p:cSldViewPr snapToGrid="0" snapToObjects="1">
      <p:cViewPr varScale="1">
        <p:scale>
          <a:sx n="76" d="100"/>
          <a:sy n="76" d="100"/>
        </p:scale>
        <p:origin x="13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gmanzoli/Desktop/ProgettoSC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gmanzoli/Desktop/ProgettoSCV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gmanzoli/Desktop/ProgettoSCV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gmanzoli/Desktop/ProgettoSC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'Dati grezzi 1'!$L$2</c:f>
              <c:strCache>
                <c:ptCount val="1"/>
                <c:pt idx="0">
                  <c:v>Media nodi visitati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'Dati grezzi 1'!$N$3:$N$6</c:f>
                <c:numCache>
                  <c:formatCode>General</c:formatCode>
                  <c:ptCount val="4"/>
                  <c:pt idx="0">
                    <c:v>309.9468085106383</c:v>
                  </c:pt>
                  <c:pt idx="1">
                    <c:v>1.399999999999999</c:v>
                  </c:pt>
                  <c:pt idx="2">
                    <c:v>1819.95</c:v>
                  </c:pt>
                  <c:pt idx="3">
                    <c:v>2219.66</c:v>
                  </c:pt>
                </c:numCache>
              </c:numRef>
            </c:plus>
            <c:minus>
              <c:numRef>
                <c:f>'Dati grezzi 1'!$M$3:$M$6</c:f>
                <c:numCache>
                  <c:formatCode>General</c:formatCode>
                  <c:ptCount val="4"/>
                  <c:pt idx="0">
                    <c:v>8.053191489361708</c:v>
                  </c:pt>
                  <c:pt idx="1">
                    <c:v>0.600000000000001</c:v>
                  </c:pt>
                  <c:pt idx="2">
                    <c:v>290.05</c:v>
                  </c:pt>
                  <c:pt idx="3">
                    <c:v>1207.34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'Dati grezzi 1'!$J$3:$J$6</c:f>
              <c:strCache>
                <c:ptCount val="4"/>
                <c:pt idx="0">
                  <c:v>A-Star</c:v>
                </c:pt>
                <c:pt idx="1">
                  <c:v>A-Star - Reverse</c:v>
                </c:pt>
                <c:pt idx="2">
                  <c:v>Random</c:v>
                </c:pt>
                <c:pt idx="3">
                  <c:v>Random Reverse</c:v>
                </c:pt>
              </c:strCache>
            </c:strRef>
          </c:cat>
          <c:val>
            <c:numRef>
              <c:f>'Dati grezzi 1'!$L$3:$L$6</c:f>
              <c:numCache>
                <c:formatCode>General</c:formatCode>
                <c:ptCount val="4"/>
                <c:pt idx="0">
                  <c:v>65.0531914893617</c:v>
                </c:pt>
                <c:pt idx="1">
                  <c:v>26.6</c:v>
                </c:pt>
                <c:pt idx="2">
                  <c:v>328.05</c:v>
                </c:pt>
                <c:pt idx="3">
                  <c:v>1233.34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7034896"/>
        <c:axId val="-2057031504"/>
      </c:barChart>
      <c:catAx>
        <c:axId val="-205703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7031504"/>
        <c:crosses val="autoZero"/>
        <c:auto val="1"/>
        <c:lblAlgn val="ctr"/>
        <c:lblOffset val="100"/>
        <c:noMultiLvlLbl val="0"/>
      </c:catAx>
      <c:valAx>
        <c:axId val="-205703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703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'Dati grezzi 1'!$O$2</c:f>
              <c:strCache>
                <c:ptCount val="1"/>
                <c:pt idx="0">
                  <c:v>Tempo medio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'Dati grezzi 1'!$Q$3:$Q$6</c:f>
                <c:numCache>
                  <c:formatCode>General</c:formatCode>
                  <c:ptCount val="4"/>
                  <c:pt idx="0">
                    <c:v>267.5027334</c:v>
                  </c:pt>
                  <c:pt idx="1">
                    <c:v>149.1394600000006</c:v>
                  </c:pt>
                  <c:pt idx="2">
                    <c:v>4.933781159999776</c:v>
                  </c:pt>
                  <c:pt idx="3">
                    <c:v>31.1268262999997</c:v>
                  </c:pt>
                </c:numCache>
              </c:numRef>
            </c:plus>
            <c:minus>
              <c:numRef>
                <c:f>'Dati grezzi 1'!$P$3:$P$6</c:f>
                <c:numCache>
                  <c:formatCode>General</c:formatCode>
                  <c:ptCount val="4"/>
                  <c:pt idx="0">
                    <c:v>19.69275659999998</c:v>
                  </c:pt>
                  <c:pt idx="1">
                    <c:v>133.3510600000004</c:v>
                  </c:pt>
                  <c:pt idx="2">
                    <c:v>0.775769839999688</c:v>
                  </c:pt>
                  <c:pt idx="3">
                    <c:v>6.198341700000067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'Dati grezzi 1'!$J$3:$J$6</c:f>
              <c:strCache>
                <c:ptCount val="4"/>
                <c:pt idx="0">
                  <c:v>A-Star</c:v>
                </c:pt>
                <c:pt idx="1">
                  <c:v>A-Star - Reverse</c:v>
                </c:pt>
                <c:pt idx="2">
                  <c:v>Random</c:v>
                </c:pt>
                <c:pt idx="3">
                  <c:v>Random Reverse</c:v>
                </c:pt>
              </c:strCache>
            </c:strRef>
          </c:cat>
          <c:val>
            <c:numRef>
              <c:f>'Dati grezzi 1'!$O$3:$O$6</c:f>
              <c:numCache>
                <c:formatCode>General</c:formatCode>
                <c:ptCount val="4"/>
                <c:pt idx="0">
                  <c:v>32.49726659999997</c:v>
                </c:pt>
                <c:pt idx="1">
                  <c:v>307.3531829999994</c:v>
                </c:pt>
                <c:pt idx="2">
                  <c:v>0.867728840000003</c:v>
                </c:pt>
                <c:pt idx="3">
                  <c:v>6.353445700000004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5033088"/>
        <c:axId val="-2055029568"/>
      </c:barChart>
      <c:catAx>
        <c:axId val="-205503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5029568"/>
        <c:crosses val="autoZero"/>
        <c:auto val="1"/>
        <c:lblAlgn val="ctr"/>
        <c:lblOffset val="100"/>
        <c:noMultiLvlLbl val="0"/>
      </c:catAx>
      <c:valAx>
        <c:axId val="-205502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503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'Dati grezzi 1'!$U$2</c:f>
              <c:strCache>
                <c:ptCount val="1"/>
                <c:pt idx="0">
                  <c:v>Esecuzioni feasibile_value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'Dati grezzi 1'!$W$3:$W$6</c:f>
                <c:numCache>
                  <c:formatCode>General</c:formatCode>
                  <c:ptCount val="4"/>
                  <c:pt idx="0">
                    <c:v>0.0</c:v>
                  </c:pt>
                  <c:pt idx="1">
                    <c:v>79.79999999999996</c:v>
                  </c:pt>
                  <c:pt idx="2">
                    <c:v>0.0</c:v>
                  </c:pt>
                  <c:pt idx="3">
                    <c:v>2848.33</c:v>
                  </c:pt>
                </c:numCache>
              </c:numRef>
            </c:plus>
            <c:minus>
              <c:numRef>
                <c:f>'Dati grezzi 1'!$V$3:$V$6</c:f>
                <c:numCache>
                  <c:formatCode>General</c:formatCode>
                  <c:ptCount val="4"/>
                  <c:pt idx="0">
                    <c:v>0.0</c:v>
                  </c:pt>
                  <c:pt idx="1">
                    <c:v>34.20000000000004</c:v>
                  </c:pt>
                  <c:pt idx="2">
                    <c:v>0.0</c:v>
                  </c:pt>
                  <c:pt idx="3">
                    <c:v>603.67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'Dati grezzi 1'!$J$3:$J$6</c:f>
              <c:strCache>
                <c:ptCount val="4"/>
                <c:pt idx="0">
                  <c:v>A-Star</c:v>
                </c:pt>
                <c:pt idx="1">
                  <c:v>A-Star - Reverse</c:v>
                </c:pt>
                <c:pt idx="2">
                  <c:v>Random</c:v>
                </c:pt>
                <c:pt idx="3">
                  <c:v>Random Reverse</c:v>
                </c:pt>
              </c:strCache>
            </c:strRef>
          </c:cat>
          <c:val>
            <c:numRef>
              <c:f>'Dati grezzi 1'!$U$3:$U$6</c:f>
              <c:numCache>
                <c:formatCode>General</c:formatCode>
                <c:ptCount val="4"/>
                <c:pt idx="0">
                  <c:v>0.0</c:v>
                </c:pt>
                <c:pt idx="1">
                  <c:v>1759.2</c:v>
                </c:pt>
                <c:pt idx="2">
                  <c:v>0.0</c:v>
                </c:pt>
                <c:pt idx="3">
                  <c:v>628.67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7003088"/>
        <c:axId val="-2056989904"/>
      </c:barChart>
      <c:catAx>
        <c:axId val="-205700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6989904"/>
        <c:crosses val="autoZero"/>
        <c:auto val="1"/>
        <c:lblAlgn val="ctr"/>
        <c:lblOffset val="100"/>
        <c:noMultiLvlLbl val="0"/>
      </c:catAx>
      <c:valAx>
        <c:axId val="-205698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700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'Dati grezzi 1'!$R$2</c:f>
              <c:strCache>
                <c:ptCount val="1"/>
                <c:pt idx="0">
                  <c:v>Esecuzioni solve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'Dati grezzi 1'!$T$3:$T$6</c:f>
                <c:numCache>
                  <c:formatCode>General</c:formatCode>
                  <c:ptCount val="4"/>
                  <c:pt idx="0">
                    <c:v>16574.04</c:v>
                  </c:pt>
                  <c:pt idx="1">
                    <c:v>493.2000000000007</c:v>
                  </c:pt>
                  <c:pt idx="2">
                    <c:v>1818.29</c:v>
                  </c:pt>
                  <c:pt idx="3">
                    <c:v>2848.33</c:v>
                  </c:pt>
                </c:numCache>
              </c:numRef>
            </c:plus>
            <c:minus>
              <c:numRef>
                <c:f>'Dati grezzi 1'!$S$3:$S$6</c:f>
                <c:numCache>
                  <c:formatCode>General</c:formatCode>
                  <c:ptCount val="4"/>
                  <c:pt idx="0">
                    <c:v>1249.96</c:v>
                  </c:pt>
                  <c:pt idx="1">
                    <c:v>340.7999999999992</c:v>
                  </c:pt>
                  <c:pt idx="2">
                    <c:v>291.71</c:v>
                  </c:pt>
                  <c:pt idx="3">
                    <c:v>603.67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'Dati grezzi 1'!$J$3:$J$6</c:f>
              <c:strCache>
                <c:ptCount val="4"/>
                <c:pt idx="0">
                  <c:v>A-Star</c:v>
                </c:pt>
                <c:pt idx="1">
                  <c:v>A-Star - Reverse</c:v>
                </c:pt>
                <c:pt idx="2">
                  <c:v>Random</c:v>
                </c:pt>
                <c:pt idx="3">
                  <c:v>Random Reverse</c:v>
                </c:pt>
              </c:strCache>
            </c:strRef>
          </c:cat>
          <c:val>
            <c:numRef>
              <c:f>'Dati grezzi 1'!$R$3:$R$6</c:f>
              <c:numCache>
                <c:formatCode>General</c:formatCode>
                <c:ptCount val="4"/>
                <c:pt idx="0">
                  <c:v>4248.96</c:v>
                </c:pt>
                <c:pt idx="1">
                  <c:v>10696.8</c:v>
                </c:pt>
                <c:pt idx="2">
                  <c:v>329.71</c:v>
                </c:pt>
                <c:pt idx="3">
                  <c:v>604.67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7718224"/>
        <c:axId val="-2057714864"/>
      </c:barChart>
      <c:catAx>
        <c:axId val="-205771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7714864"/>
        <c:crosses val="autoZero"/>
        <c:auto val="1"/>
        <c:lblAlgn val="ctr"/>
        <c:lblOffset val="100"/>
        <c:noMultiLvlLbl val="0"/>
      </c:catAx>
      <c:valAx>
        <c:axId val="-205771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205771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58063-2166-BA40-B0D3-4D7967BA5963}" type="datetimeFigureOut">
              <a:rPr lang="it-IT" smtClean="0"/>
              <a:t>15/03/16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954D5-FB4A-D44A-BC1A-86B17E2784D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88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Più di una soluzione serve per:</a:t>
            </a:r>
          </a:p>
          <a:p>
            <a:r>
              <a:rPr lang="it-IT" dirty="0" smtClean="0"/>
              <a:t>-</a:t>
            </a:r>
            <a:r>
              <a:rPr lang="it-IT" baseline="0" dirty="0" smtClean="0"/>
              <a:t>  Verificare l’unicità di una soluzione </a:t>
            </a:r>
            <a:r>
              <a:rPr lang="it-IT" baseline="0" dirty="0" smtClean="0">
                <a:sym typeface="Wingdings"/>
              </a:rPr>
              <a:t> se ne trovo due non è unica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>
                <a:sym typeface="Wingdings"/>
              </a:rPr>
              <a:t>Cercare tutti i possibili valori per una determinata cella</a:t>
            </a:r>
          </a:p>
          <a:p>
            <a:pPr marL="628650" lvl="1" indent="-171450">
              <a:buFontTx/>
              <a:buChar char="-"/>
            </a:pPr>
            <a:r>
              <a:rPr lang="it-IT" baseline="0" dirty="0" smtClean="0">
                <a:sym typeface="Wingdings"/>
              </a:rPr>
              <a:t>L’implementazione è un po’ spartana, appena viene trovato un valore, la ricerca parte con un nuovo vincolo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47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Solve per</a:t>
            </a:r>
            <a:r>
              <a:rPr lang="it-IT" baseline="0" dirty="0" smtClean="0"/>
              <a:t> verificare la presenza di più di una soluzione (limitato a 2 soluzioni)</a:t>
            </a:r>
          </a:p>
          <a:p>
            <a:r>
              <a:rPr lang="it-IT" baseline="0" dirty="0" err="1" smtClean="0"/>
              <a:t>Feasibile_value</a:t>
            </a:r>
            <a:r>
              <a:rPr lang="it-IT" baseline="0" dirty="0" smtClean="0"/>
              <a:t> è la funzione per trovare i possibili valori per una cella in costruzione</a:t>
            </a:r>
          </a:p>
          <a:p>
            <a:endParaRPr lang="it-IT" baseline="0" dirty="0" smtClean="0"/>
          </a:p>
          <a:p>
            <a:r>
              <a:rPr lang="it-IT" baseline="0" dirty="0" smtClean="0"/>
              <a:t>(Ho anche provato a tracciare la frequenza delle celle piene in un </a:t>
            </a:r>
            <a:r>
              <a:rPr lang="it-IT" baseline="0" dirty="0" err="1" smtClean="0"/>
              <a:t>sudoku</a:t>
            </a:r>
            <a:r>
              <a:rPr lang="it-IT" baseline="0" dirty="0" smtClean="0"/>
              <a:t>, ma non è stato molto interessante)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78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93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rimozione in blocco dei valori velocizza il processo di ricerca.</a:t>
            </a:r>
            <a:endParaRPr lang="it-IT" dirty="0" smtClean="0"/>
          </a:p>
          <a:p>
            <a:r>
              <a:rPr lang="it-IT" dirty="0" smtClean="0"/>
              <a:t>Il ripristino</a:t>
            </a:r>
            <a:r>
              <a:rPr lang="it-IT" baseline="0" dirty="0" smtClean="0"/>
              <a:t> casuale garantisce la possibilità di effettuare efficacemente il </a:t>
            </a:r>
            <a:r>
              <a:rPr lang="it-IT" baseline="0" dirty="0" err="1" smtClean="0"/>
              <a:t>backtrack</a:t>
            </a:r>
            <a:r>
              <a:rPr lang="it-IT" baseline="0" dirty="0" smtClean="0"/>
              <a:t> delle decisioni prese all’inizio. E’ una sorta di riavvio casuale.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37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Ottimizzazioni:</a:t>
            </a:r>
          </a:p>
          <a:p>
            <a:pPr marL="171450" indent="-171450">
              <a:buFontTx/>
              <a:buChar char="-"/>
            </a:pPr>
            <a:r>
              <a:rPr lang="it-IT" baseline="0" dirty="0" smtClean="0"/>
              <a:t>Viene calcolata la funzione di valutazione meno volte (discorso delle foglie)</a:t>
            </a:r>
          </a:p>
          <a:p>
            <a:pPr marL="171450" indent="-171450">
              <a:buFontTx/>
              <a:buChar char="-"/>
            </a:pPr>
            <a:r>
              <a:rPr lang="it-IT" dirty="0" smtClean="0"/>
              <a:t>Vengono</a:t>
            </a:r>
            <a:r>
              <a:rPr lang="it-IT" baseline="0" dirty="0" smtClean="0"/>
              <a:t> potati dei sotto alberi senza soluzione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9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Problema:</a:t>
            </a:r>
            <a:r>
              <a:rPr lang="it-IT" baseline="0" dirty="0" smtClean="0"/>
              <a:t> se all’inizio della ricerca vengono fatte delle scelte errate c’è un sotto-albero enorme da visitare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92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E’ necessario</a:t>
            </a:r>
            <a:r>
              <a:rPr lang="it-IT" baseline="0" dirty="0" smtClean="0"/>
              <a:t> cercare i valori </a:t>
            </a:r>
            <a:r>
              <a:rPr lang="it-IT" baseline="0" dirty="0" err="1" smtClean="0"/>
              <a:t>feasibile</a:t>
            </a:r>
            <a:r>
              <a:rPr lang="it-IT" baseline="0" dirty="0" smtClean="0"/>
              <a:t> per una cella, altrimenti sarebbe necessario verificare ad ogni passo che il </a:t>
            </a:r>
            <a:r>
              <a:rPr lang="it-IT" baseline="0" dirty="0" err="1" smtClean="0"/>
              <a:t>sudoku</a:t>
            </a:r>
            <a:r>
              <a:rPr lang="it-IT" baseline="0" dirty="0" smtClean="0"/>
              <a:t> sia risolvibile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00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po’ come per l’approccio distruttivo,</a:t>
            </a:r>
            <a:r>
              <a:rPr lang="it-IT" baseline="0" dirty="0" smtClean="0"/>
              <a:t> solo che è necessario mantenere la </a:t>
            </a:r>
            <a:r>
              <a:rPr lang="it-IT" baseline="0" dirty="0" err="1" smtClean="0"/>
              <a:t>soddisfacibilità</a:t>
            </a:r>
            <a:r>
              <a:rPr lang="it-IT" baseline="0" dirty="0" smtClean="0"/>
              <a:t> del </a:t>
            </a:r>
            <a:r>
              <a:rPr lang="it-IT" baseline="0" dirty="0" err="1" smtClean="0"/>
              <a:t>Sudoko</a:t>
            </a:r>
            <a:r>
              <a:rPr lang="it-IT" baseline="0" dirty="0" smtClean="0"/>
              <a:t>. (Questo limita anche i </a:t>
            </a:r>
            <a:r>
              <a:rPr lang="it-IT" baseline="0" dirty="0" err="1" smtClean="0"/>
              <a:t>backtrack</a:t>
            </a:r>
            <a:r>
              <a:rPr lang="it-IT" baseline="0" dirty="0" smtClean="0"/>
              <a:t>, che [SPOILER ALERT] sono estremamente costosi.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53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71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baseline="0" dirty="0" smtClean="0"/>
              <a:t>Casuale</a:t>
            </a:r>
          </a:p>
          <a:p>
            <a:pPr marL="628650" lvl="1" indent="-171450">
              <a:buFontTx/>
              <a:buChar char="-"/>
            </a:pPr>
            <a:r>
              <a:rPr lang="it-IT" baseline="0" dirty="0" smtClean="0"/>
              <a:t>Veloce grazie ai riavvi che permettono di effettuare il </a:t>
            </a:r>
            <a:r>
              <a:rPr lang="it-IT" baseline="0" dirty="0" err="1" smtClean="0"/>
              <a:t>backtrack</a:t>
            </a:r>
            <a:r>
              <a:rPr lang="it-IT" baseline="0" dirty="0" smtClean="0"/>
              <a:t> in modo efficiente delle decisioni prese all’inizio</a:t>
            </a:r>
          </a:p>
          <a:p>
            <a:pPr marL="628650" lvl="1" indent="-171450">
              <a:buFontTx/>
              <a:buChar char="-"/>
            </a:pPr>
            <a:r>
              <a:rPr lang="it-IT" baseline="0" dirty="0" smtClean="0"/>
              <a:t>Vengono esplorati tanti nodi, ma questo avviene molto velocemente</a:t>
            </a:r>
          </a:p>
          <a:p>
            <a:pPr marL="628650" lvl="1" indent="-171450">
              <a:buFontTx/>
              <a:buChar char="-"/>
            </a:pPr>
            <a:endParaRPr lang="it-IT" baseline="0" dirty="0" smtClean="0"/>
          </a:p>
          <a:p>
            <a:pPr marL="171450" lvl="0" indent="-171450">
              <a:buFontTx/>
              <a:buChar char="-"/>
            </a:pPr>
            <a:r>
              <a:rPr lang="it-IT" baseline="0" dirty="0" smtClean="0"/>
              <a:t>A*</a:t>
            </a:r>
          </a:p>
          <a:p>
            <a:pPr marL="628650" lvl="1" indent="-171450">
              <a:buFontTx/>
              <a:buChar char="-"/>
            </a:pPr>
            <a:r>
              <a:rPr lang="it-IT" dirty="0" smtClean="0"/>
              <a:t>se viene commesso un errore all’</a:t>
            </a:r>
            <a:r>
              <a:rPr lang="it-IT" dirty="0" err="1" smtClean="0"/>
              <a:t>inzio</a:t>
            </a:r>
            <a:r>
              <a:rPr lang="it-IT" dirty="0" smtClean="0"/>
              <a:t>, è necessario esplorare un sotto-albero che può essere grande</a:t>
            </a:r>
          </a:p>
          <a:p>
            <a:pPr marL="628650" lvl="1" indent="-171450">
              <a:buFontTx/>
              <a:buChar char="-"/>
            </a:pPr>
            <a:r>
              <a:rPr lang="it-IT" dirty="0" smtClean="0"/>
              <a:t>Per ogni nodo generato è necessario verificare l’unicità della soluzione e i primi livelli dell’albero contengono tanti nodi</a:t>
            </a:r>
          </a:p>
          <a:p>
            <a:pPr marL="628650" lvl="1" indent="-171450">
              <a:buFontTx/>
              <a:buChar char="-"/>
            </a:pPr>
            <a:r>
              <a:rPr lang="it-IT" dirty="0" smtClean="0"/>
              <a:t>La versione costruttiva è </a:t>
            </a:r>
            <a:r>
              <a:rPr lang="it-IT" b="1" dirty="0" smtClean="0"/>
              <a:t>estremamente</a:t>
            </a:r>
            <a:r>
              <a:rPr lang="it-IT" dirty="0" smtClean="0"/>
              <a:t> lenta:</a:t>
            </a:r>
          </a:p>
          <a:p>
            <a:pPr marL="1085850" lvl="2" indent="-171450">
              <a:buFontTx/>
              <a:buChar char="-"/>
            </a:pPr>
            <a:r>
              <a:rPr lang="it-IT" dirty="0" smtClean="0"/>
              <a:t>Su ogni nodo è possibile applicare tante azioni </a:t>
            </a:r>
            <a:r>
              <a:rPr lang="it-IT" dirty="0" smtClean="0">
                <a:sym typeface="Wingdings"/>
              </a:rPr>
              <a:t> tanta ricerca di valori </a:t>
            </a:r>
            <a:r>
              <a:rPr lang="it-IT" dirty="0" err="1" smtClean="0">
                <a:sym typeface="Wingdings"/>
              </a:rPr>
              <a:t>feasibile</a:t>
            </a:r>
            <a:r>
              <a:rPr lang="it-IT" dirty="0" smtClean="0">
                <a:sym typeface="Wingdings"/>
              </a:rPr>
              <a:t>  tante enumerazioni</a:t>
            </a:r>
            <a:endParaRPr lang="it-IT" dirty="0" smtClean="0"/>
          </a:p>
          <a:p>
            <a:pPr marL="171450" lvl="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56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smtClean="0"/>
              <a:t>A*</a:t>
            </a:r>
            <a:r>
              <a:rPr lang="it-IT" baseline="0" dirty="0" smtClean="0"/>
              <a:t> richiede più tempo perché per ogni nodo visitato, quando espande i figli, deve calcolare la funzione di valutazione per ognuno di essi</a:t>
            </a:r>
            <a:r>
              <a:rPr lang="it-IT" baseline="0" dirty="0" smtClean="0">
                <a:sym typeface="Wingdings"/>
              </a:rPr>
              <a:t> ovvero deve cercare 2 soluzioni  possibile enumerazione</a:t>
            </a:r>
          </a:p>
          <a:p>
            <a:pPr marL="628650" lvl="1" indent="-171450">
              <a:buFontTx/>
              <a:buChar char="-"/>
            </a:pPr>
            <a:r>
              <a:rPr lang="it-IT" baseline="0" dirty="0" smtClean="0">
                <a:sym typeface="Wingdings"/>
              </a:rPr>
              <a:t>Reverse va ancora peggio, perché enumera sia per creare le azioni, sia per valutare i nodi prodotti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954D5-FB4A-D44A-BC1A-86B17E2784D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97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63383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99415" y="5511114"/>
            <a:ext cx="9144000" cy="7408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1162352" y="333703"/>
            <a:ext cx="1001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Università degli Studi di Padova – Dipartimento</a:t>
            </a:r>
            <a:r>
              <a:rPr lang="it-IT" baseline="0" dirty="0" smtClean="0">
                <a:solidFill>
                  <a:schemeClr val="bg1"/>
                </a:solidFill>
              </a:rPr>
              <a:t> di Matematica – Corso di </a:t>
            </a:r>
            <a:r>
              <a:rPr lang="it-IT" baseline="0" smtClean="0">
                <a:solidFill>
                  <a:schemeClr val="bg1"/>
                </a:solidFill>
              </a:rPr>
              <a:t>Laurea Magistrale in </a:t>
            </a:r>
            <a:r>
              <a:rPr lang="it-IT" baseline="0" dirty="0" smtClean="0">
                <a:solidFill>
                  <a:schemeClr val="bg1"/>
                </a:solidFill>
              </a:rPr>
              <a:t>Informatica</a:t>
            </a:r>
            <a:endParaRPr lang="it-IT" dirty="0" smtClean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302837" y="634336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Manzoli</a:t>
            </a:r>
            <a:r>
              <a:rPr lang="it-IT" baseline="0" dirty="0" smtClean="0">
                <a:solidFill>
                  <a:schemeClr val="bg1"/>
                </a:solidFill>
              </a:rPr>
              <a:t> Giacomo</a:t>
            </a:r>
            <a:endParaRPr lang="it-IT" dirty="0" smtClean="0">
              <a:solidFill>
                <a:schemeClr val="bg1"/>
              </a:solidFill>
            </a:endParaRPr>
          </a:p>
        </p:txBody>
      </p:sp>
      <p:pic>
        <p:nvPicPr>
          <p:cNvPr id="10" name="Picture 2" descr="nipd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658" y="1343297"/>
            <a:ext cx="2074683" cy="20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data 3"/>
          <p:cNvSpPr>
            <a:spLocks noGrp="1"/>
          </p:cNvSpPr>
          <p:nvPr>
            <p:ph type="dt" sz="half" idx="10"/>
          </p:nvPr>
        </p:nvSpPr>
        <p:spPr>
          <a:xfrm>
            <a:off x="9145963" y="6347570"/>
            <a:ext cx="2743200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F69A36A-2B57-EF43-B80D-68D3507837A1}" type="datetime1">
              <a:rPr lang="it-IT" smtClean="0"/>
              <a:pPr/>
              <a:t>15/03/16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4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2236-6BFB-8C46-B77B-F7D608FB89EC}" type="datetime1">
              <a:rPr lang="it-IT" smtClean="0"/>
              <a:t>15/03/16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61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EA6B-941D-B041-8171-3E0B4E0AE43C}" type="datetime1">
              <a:rPr lang="it-IT" smtClean="0"/>
              <a:t>15/03/16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02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8" name="Rettangolo 7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A36A-2B57-EF43-B80D-68D3507837A1}" type="datetime1">
              <a:rPr lang="it-IT" smtClean="0"/>
              <a:t>15/03/16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32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9" name="Rettangolo 8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4230-2A7C-F245-8528-CB67FAE7C6AF}" type="datetime1">
              <a:rPr lang="it-IT" smtClean="0"/>
              <a:t>15/03/16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  <p:sp>
        <p:nvSpPr>
          <p:cNvPr id="12" name="Titolo 1"/>
          <p:cNvSpPr txBox="1">
            <a:spLocks/>
          </p:cNvSpPr>
          <p:nvPr userDrawn="1"/>
        </p:nvSpPr>
        <p:spPr>
          <a:xfrm>
            <a:off x="178324" y="78688"/>
            <a:ext cx="10515600" cy="93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934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9" name="Rettangolo 8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F3B4-BCB2-FE46-926A-B1E962466153}" type="datetime1">
              <a:rPr lang="it-IT" smtClean="0"/>
              <a:t>15/03/16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08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11" name="Rettangolo 10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7954-E46C-3243-844E-56E65DD86B60}" type="datetime1">
              <a:rPr lang="it-IT" smtClean="0"/>
              <a:t>15/03/16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178324" y="78688"/>
            <a:ext cx="10515600" cy="9350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114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0615-0D74-8F45-9429-2BCC8033EB96}" type="datetime1">
              <a:rPr lang="it-IT" smtClean="0"/>
              <a:t>15/03/16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7" name="Rettangolo 6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178324" y="78688"/>
            <a:ext cx="10515600" cy="9350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18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862-1303-8743-90C1-89F0C2042A9B}" type="datetime1">
              <a:rPr lang="it-IT" smtClean="0"/>
              <a:t>15/03/16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6" name="Rettangolo 5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178324" y="78688"/>
            <a:ext cx="10515600" cy="9350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23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1171113"/>
            <a:ext cx="6705976" cy="5106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C281-B3E9-1841-BB81-0E06A448E003}" type="datetime1">
              <a:rPr lang="it-IT" smtClean="0"/>
              <a:t>15/03/16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0" y="0"/>
            <a:ext cx="12192000" cy="1092425"/>
            <a:chOff x="0" y="0"/>
            <a:chExt cx="12192000" cy="1092425"/>
          </a:xfrm>
        </p:grpSpPr>
        <p:sp>
          <p:nvSpPr>
            <p:cNvPr id="9" name="Rettangolo 8"/>
            <p:cNvSpPr/>
            <p:nvPr userDrawn="1"/>
          </p:nvSpPr>
          <p:spPr>
            <a:xfrm>
              <a:off x="0" y="0"/>
              <a:ext cx="12192000" cy="109242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Picture 2" descr="nipd-white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1697" y="78688"/>
              <a:ext cx="934039" cy="93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178324" y="78688"/>
            <a:ext cx="10515600" cy="935047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82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AAAA-33E9-CC4A-9F83-A5B7F4A93D47}" type="datetime1">
              <a:rPr lang="it-IT" smtClean="0"/>
              <a:t>15/03/16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8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 userDrawn="1">
            <p:ph type="title"/>
          </p:nvPr>
        </p:nvSpPr>
        <p:spPr>
          <a:xfrm>
            <a:off x="178324" y="78688"/>
            <a:ext cx="10515600" cy="93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 userDrawn="1">
            <p:ph type="body" idx="1"/>
          </p:nvPr>
        </p:nvSpPr>
        <p:spPr>
          <a:xfrm>
            <a:off x="302836" y="1387070"/>
            <a:ext cx="11586328" cy="489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 userDrawn="1">
            <p:ph type="dt" sz="half" idx="2"/>
          </p:nvPr>
        </p:nvSpPr>
        <p:spPr>
          <a:xfrm>
            <a:off x="3028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A5B1-000E-3341-A583-4A5F4839C9FE}" type="datetime1">
              <a:rPr lang="it-IT" smtClean="0"/>
              <a:t>15/03/16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 userDrawn="1">
            <p:ph type="ftr" sz="quarter" idx="3"/>
          </p:nvPr>
        </p:nvSpPr>
        <p:spPr>
          <a:xfrm>
            <a:off x="3046036" y="6356350"/>
            <a:ext cx="6099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 userDrawn="1">
            <p:ph type="sldNum" sz="quarter" idx="4"/>
          </p:nvPr>
        </p:nvSpPr>
        <p:spPr>
          <a:xfrm>
            <a:off x="9145964" y="6349607"/>
            <a:ext cx="2743200" cy="371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22D7-668D-7140-9BA1-076D27263E7D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58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Sudoku</a:t>
            </a:r>
            <a:r>
              <a:rPr lang="it-IT" dirty="0" smtClean="0"/>
              <a:t> Generator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per il corso di Sistemi con Vincoli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6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Costruttivo - A*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9</a:t>
            </a:fld>
            <a:r>
              <a:rPr lang="it-IT" dirty="0"/>
              <a:t>/14</a:t>
            </a:r>
          </a:p>
        </p:txBody>
      </p:sp>
      <p:sp>
        <p:nvSpPr>
          <p:cNvPr id="5" name="Ovale 4"/>
          <p:cNvSpPr/>
          <p:nvPr/>
        </p:nvSpPr>
        <p:spPr>
          <a:xfrm>
            <a:off x="5989502" y="2390570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5"/>
          <p:cNvSpPr/>
          <p:nvPr/>
        </p:nvSpPr>
        <p:spPr>
          <a:xfrm>
            <a:off x="6209839" y="1762700"/>
            <a:ext cx="2196029" cy="616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205029" y="1531435"/>
            <a:ext cx="220337" cy="220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8394851" y="2390570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4784991" y="3249705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9"/>
          <p:cNvSpPr/>
          <p:nvPr/>
        </p:nvSpPr>
        <p:spPr>
          <a:xfrm>
            <a:off x="5005328" y="2621835"/>
            <a:ext cx="2196029" cy="616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7190340" y="3249705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2899271" y="5087686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riangolo 12"/>
          <p:cNvSpPr/>
          <p:nvPr/>
        </p:nvSpPr>
        <p:spPr>
          <a:xfrm>
            <a:off x="3119608" y="4459816"/>
            <a:ext cx="2196029" cy="616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304620" y="5087686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4107453" y="4228551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7 15"/>
          <p:cNvCxnSpPr>
            <a:stCxn id="9" idx="4"/>
            <a:endCxn id="15" idx="0"/>
          </p:cNvCxnSpPr>
          <p:nvPr/>
        </p:nvCxnSpPr>
        <p:spPr>
          <a:xfrm rot="5400000">
            <a:off x="4177137" y="3510528"/>
            <a:ext cx="758508" cy="67753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entesi graffa aperta 16"/>
          <p:cNvSpPr/>
          <p:nvPr/>
        </p:nvSpPr>
        <p:spPr>
          <a:xfrm>
            <a:off x="2137271" y="1641514"/>
            <a:ext cx="794270" cy="3556342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1430522" y="31752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Target</a:t>
            </a:r>
            <a:endParaRPr lang="it-IT" dirty="0" smtClean="0"/>
          </a:p>
        </p:txBody>
      </p:sp>
      <p:sp>
        <p:nvSpPr>
          <p:cNvPr id="19" name="Parentesi graffa aperta 18"/>
          <p:cNvSpPr/>
          <p:nvPr/>
        </p:nvSpPr>
        <p:spPr>
          <a:xfrm rot="16200000">
            <a:off x="4084703" y="4254959"/>
            <a:ext cx="263264" cy="2439578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>
            <a:off x="3494823" y="5594158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(81-Target)*9</a:t>
            </a:r>
          </a:p>
        </p:txBody>
      </p:sp>
      <p:sp>
        <p:nvSpPr>
          <p:cNvPr id="21" name="Parentesi graffa aperta 20"/>
          <p:cNvSpPr/>
          <p:nvPr/>
        </p:nvSpPr>
        <p:spPr>
          <a:xfrm rot="16200000">
            <a:off x="5964368" y="2416977"/>
            <a:ext cx="263264" cy="2439578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835480" y="37137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720</a:t>
            </a:r>
            <a:endParaRPr lang="it-IT" dirty="0" smtClean="0"/>
          </a:p>
        </p:txBody>
      </p:sp>
      <p:sp>
        <p:nvSpPr>
          <p:cNvPr id="23" name="Parentesi graffa aperta 22"/>
          <p:cNvSpPr/>
          <p:nvPr/>
        </p:nvSpPr>
        <p:spPr>
          <a:xfrm rot="16200000">
            <a:off x="7187827" y="1514623"/>
            <a:ext cx="263264" cy="2439578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7047335" y="28660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729</a:t>
            </a:r>
          </a:p>
        </p:txBody>
      </p:sp>
    </p:spTree>
    <p:extLst>
      <p:ext uri="{BB962C8B-B14F-4D97-AF65-F5344CB8AC3E}">
        <p14:creationId xmlns:p14="http://schemas.microsoft.com/office/powerpoint/2010/main" val="15912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teorico - Approcci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Distruttivo</a:t>
            </a:r>
          </a:p>
          <a:p>
            <a:pPr lvl="1"/>
            <a:r>
              <a:rPr lang="it-IT" dirty="0" smtClean="0"/>
              <a:t>Certezza della presenza di almeno una soluzione</a:t>
            </a:r>
          </a:p>
          <a:p>
            <a:pPr lvl="1"/>
            <a:r>
              <a:rPr lang="it-IT" dirty="0" smtClean="0"/>
              <a:t>Necessità di garantire l’unicità</a:t>
            </a:r>
          </a:p>
          <a:p>
            <a:pPr lvl="1"/>
            <a:endParaRPr lang="it-IT" dirty="0"/>
          </a:p>
          <a:p>
            <a:r>
              <a:rPr lang="it-IT" dirty="0" smtClean="0"/>
              <a:t>Costruttivo</a:t>
            </a:r>
          </a:p>
          <a:p>
            <a:pPr lvl="1"/>
            <a:r>
              <a:rPr lang="it-IT" dirty="0" smtClean="0"/>
              <a:t>Necessità di garantire sia la presenza che l’unicità della soluzione</a:t>
            </a:r>
          </a:p>
          <a:p>
            <a:pPr lvl="2"/>
            <a:r>
              <a:rPr lang="it-IT" dirty="0" smtClean="0"/>
              <a:t>Costoso, è necessario enumerare (quasi) tutte le soluzioni del CSP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10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34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teorico - Algoritmi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Casuali</a:t>
            </a:r>
          </a:p>
          <a:p>
            <a:pPr lvl="1"/>
            <a:r>
              <a:rPr lang="it-IT" dirty="0" smtClean="0"/>
              <a:t>Veloce grazie ai pseudo-riavvi</a:t>
            </a:r>
          </a:p>
          <a:p>
            <a:pPr lvl="1"/>
            <a:r>
              <a:rPr lang="it-IT" dirty="0" smtClean="0"/>
              <a:t>Vengono esplorati più nodi</a:t>
            </a:r>
          </a:p>
          <a:p>
            <a:pPr lvl="1"/>
            <a:endParaRPr lang="it-IT" dirty="0"/>
          </a:p>
          <a:p>
            <a:r>
              <a:rPr lang="it-IT" dirty="0" smtClean="0"/>
              <a:t>A*</a:t>
            </a:r>
          </a:p>
          <a:p>
            <a:pPr lvl="1"/>
            <a:r>
              <a:rPr lang="it-IT" dirty="0" smtClean="0"/>
              <a:t>Se viene commesso un errore è necessario esplorare tutto il sotto-albero</a:t>
            </a:r>
          </a:p>
          <a:p>
            <a:pPr lvl="1"/>
            <a:r>
              <a:rPr lang="it-IT" dirty="0" smtClean="0"/>
              <a:t>Per ogni nodo generato è necessario verificare l’unicità della soluzione</a:t>
            </a:r>
          </a:p>
          <a:p>
            <a:pPr lvl="1"/>
            <a:r>
              <a:rPr lang="it-IT" dirty="0" smtClean="0"/>
              <a:t>Esplora meno nodi</a:t>
            </a:r>
          </a:p>
          <a:p>
            <a:pPr lvl="1"/>
            <a:r>
              <a:rPr lang="it-IT" dirty="0" smtClean="0"/>
              <a:t>La versione </a:t>
            </a:r>
            <a:r>
              <a:rPr lang="it-IT" smtClean="0"/>
              <a:t>costruttiva </a:t>
            </a:r>
            <a:r>
              <a:rPr lang="it-IT" smtClean="0"/>
              <a:t>dovrebbe essere </a:t>
            </a:r>
            <a:r>
              <a:rPr lang="it-IT" smtClean="0"/>
              <a:t>lenta </a:t>
            </a:r>
            <a:r>
              <a:rPr lang="it-IT" dirty="0" smtClean="0"/>
              <a:t>a causa della ricerca dei valori </a:t>
            </a:r>
            <a:r>
              <a:rPr lang="it-IT" dirty="0" err="1" smtClean="0"/>
              <a:t>feasible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11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327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pratico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12</a:t>
            </a:fld>
            <a:r>
              <a:rPr lang="it-IT" dirty="0"/>
              <a:t>/14</a:t>
            </a:r>
          </a:p>
        </p:txBody>
      </p:sp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79924"/>
              </p:ext>
            </p:extLst>
          </p:nvPr>
        </p:nvGraphicFramePr>
        <p:xfrm>
          <a:off x="1047750" y="1554421"/>
          <a:ext cx="504825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974628"/>
              </p:ext>
            </p:extLst>
          </p:nvPr>
        </p:nvGraphicFramePr>
        <p:xfrm>
          <a:off x="6096000" y="1554421"/>
          <a:ext cx="504825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058767" y="6072608"/>
            <a:ext cx="10841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* Gli algoritmi sono stati eseguiti 100 volte con un time-</a:t>
            </a:r>
            <a:r>
              <a:rPr lang="it-IT" sz="1200" dirty="0" err="1" smtClean="0"/>
              <a:t>limit</a:t>
            </a:r>
            <a:r>
              <a:rPr lang="it-IT" sz="1200" dirty="0" smtClean="0"/>
              <a:t> di 5 minuti, ad eccezione di A-Star reverse che è stato eseguito 5 volte, con un time-</a:t>
            </a:r>
            <a:r>
              <a:rPr lang="it-IT" sz="1200" dirty="0" err="1" smtClean="0"/>
              <a:t>limit</a:t>
            </a:r>
            <a:r>
              <a:rPr lang="it-IT" sz="1200" dirty="0" smtClean="0"/>
              <a:t> di 15 minuti</a:t>
            </a:r>
          </a:p>
        </p:txBody>
      </p:sp>
    </p:spTree>
    <p:extLst>
      <p:ext uri="{BB962C8B-B14F-4D97-AF65-F5344CB8AC3E}">
        <p14:creationId xmlns:p14="http://schemas.microsoft.com/office/powerpoint/2010/main" val="10021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pratico 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13</a:t>
            </a:fld>
            <a:r>
              <a:rPr lang="it-IT" dirty="0"/>
              <a:t>/14</a:t>
            </a:r>
          </a:p>
        </p:txBody>
      </p:sp>
      <p:graphicFrame>
        <p:nvGraphicFramePr>
          <p:cNvPr id="6" name="Gra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345756"/>
              </p:ext>
            </p:extLst>
          </p:nvPr>
        </p:nvGraphicFramePr>
        <p:xfrm>
          <a:off x="6096000" y="1554421"/>
          <a:ext cx="504825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13171"/>
              </p:ext>
            </p:extLst>
          </p:nvPr>
        </p:nvGraphicFramePr>
        <p:xfrm>
          <a:off x="1047750" y="1554421"/>
          <a:ext cx="504825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55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pratico - Difficoltà crescente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Generazione di </a:t>
            </a:r>
            <a:r>
              <a:rPr lang="it-IT" dirty="0" err="1" smtClean="0"/>
              <a:t>Sudoku</a:t>
            </a:r>
            <a:r>
              <a:rPr lang="it-IT" dirty="0" smtClean="0"/>
              <a:t> con il minor numero possibile di celle piene</a:t>
            </a:r>
          </a:p>
          <a:p>
            <a:pPr lvl="1"/>
            <a:r>
              <a:rPr lang="it-IT" dirty="0" smtClean="0"/>
              <a:t>Minimo raggiungibile: 17</a:t>
            </a:r>
          </a:p>
          <a:p>
            <a:pPr lvl="1"/>
            <a:r>
              <a:rPr lang="it-IT" dirty="0" err="1" smtClean="0"/>
              <a:t>Timeout</a:t>
            </a:r>
            <a:r>
              <a:rPr lang="it-IT" dirty="0" smtClean="0"/>
              <a:t>: 5 minuti</a:t>
            </a:r>
          </a:p>
          <a:p>
            <a:pPr lvl="1"/>
            <a:r>
              <a:rPr lang="it-IT" dirty="0"/>
              <a:t>S</a:t>
            </a:r>
            <a:r>
              <a:rPr lang="it-IT" dirty="0" smtClean="0"/>
              <a:t>top a 5 </a:t>
            </a:r>
            <a:r>
              <a:rPr lang="it-IT" dirty="0" err="1" smtClean="0"/>
              <a:t>timeout</a:t>
            </a:r>
            <a:r>
              <a:rPr lang="it-IT" dirty="0" smtClean="0"/>
              <a:t> consecutivi</a:t>
            </a:r>
          </a:p>
          <a:p>
            <a:pPr lvl="1"/>
            <a:endParaRPr lang="it-IT" dirty="0"/>
          </a:p>
          <a:p>
            <a:r>
              <a:rPr lang="it-IT" dirty="0" smtClean="0"/>
              <a:t>Risultato:</a:t>
            </a:r>
          </a:p>
          <a:p>
            <a:pPr lvl="1"/>
            <a:r>
              <a:rPr lang="it-IT" dirty="0" smtClean="0"/>
              <a:t>A*</a:t>
            </a:r>
          </a:p>
          <a:p>
            <a:pPr lvl="2"/>
            <a:r>
              <a:rPr lang="it-IT" dirty="0" smtClean="0"/>
              <a:t>23 elementi (84 secondi)</a:t>
            </a:r>
          </a:p>
          <a:p>
            <a:pPr lvl="1"/>
            <a:r>
              <a:rPr lang="it-IT" dirty="0" smtClean="0"/>
              <a:t>Random Reverse</a:t>
            </a:r>
          </a:p>
          <a:p>
            <a:pPr lvl="2"/>
            <a:r>
              <a:rPr lang="it-IT" dirty="0" smtClean="0"/>
              <a:t>23 elementi (44 secondi)</a:t>
            </a:r>
          </a:p>
          <a:p>
            <a:pPr lvl="1"/>
            <a:r>
              <a:rPr lang="it-IT" dirty="0" smtClean="0"/>
              <a:t>Random</a:t>
            </a:r>
          </a:p>
          <a:p>
            <a:pPr lvl="2"/>
            <a:r>
              <a:rPr lang="it-IT" dirty="0" smtClean="0"/>
              <a:t>22 elementi (43 secondi)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14</a:t>
            </a:fld>
            <a:r>
              <a:rPr lang="it-IT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1327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Sudoku</a:t>
            </a:r>
            <a:r>
              <a:rPr lang="it-IT" dirty="0" smtClean="0"/>
              <a:t> come CSP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Vincoli</a:t>
            </a:r>
          </a:p>
          <a:p>
            <a:pPr lvl="1"/>
            <a:r>
              <a:rPr lang="it-IT" dirty="0" err="1" smtClean="0"/>
              <a:t>AllDifferent</a:t>
            </a:r>
            <a:r>
              <a:rPr lang="it-IT" dirty="0" smtClean="0"/>
              <a:t> per le righe, colonne e quadrati</a:t>
            </a:r>
          </a:p>
          <a:p>
            <a:pPr lvl="1"/>
            <a:endParaRPr lang="it-IT" dirty="0"/>
          </a:p>
          <a:p>
            <a:r>
              <a:rPr lang="it-IT" dirty="0" smtClean="0"/>
              <a:t>Operazioni effettuate</a:t>
            </a:r>
          </a:p>
          <a:p>
            <a:pPr lvl="1"/>
            <a:r>
              <a:rPr lang="it-IT" dirty="0" smtClean="0"/>
              <a:t>Ricerca di una soluzione</a:t>
            </a:r>
          </a:p>
          <a:p>
            <a:pPr lvl="1"/>
            <a:r>
              <a:rPr lang="it-IT" dirty="0" smtClean="0"/>
              <a:t>Ricerca di più di una soluzione</a:t>
            </a:r>
          </a:p>
          <a:p>
            <a:pPr marL="914400" lvl="2" indent="0">
              <a:buNone/>
            </a:pPr>
            <a:r>
              <a:rPr lang="it-IT" dirty="0" smtClean="0">
                <a:sym typeface="Wingdings"/>
              </a:rPr>
              <a:t> esplorazione parziale dell’albero</a:t>
            </a:r>
            <a:endParaRPr lang="it-IT" dirty="0" smtClean="0"/>
          </a:p>
          <a:p>
            <a:pPr lvl="1"/>
            <a:r>
              <a:rPr lang="it-IT" dirty="0" smtClean="0"/>
              <a:t>Ricerca dei possibili valori per una cella</a:t>
            </a:r>
          </a:p>
          <a:p>
            <a:pPr marL="914400" lvl="2" indent="0">
              <a:buNone/>
            </a:pPr>
            <a:r>
              <a:rPr lang="it-IT" dirty="0" smtClean="0">
                <a:sym typeface="Wingdings"/>
              </a:rPr>
              <a:t> esplorazione parziale dell’albero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Euristica adottata</a:t>
            </a:r>
          </a:p>
          <a:p>
            <a:pPr lvl="1"/>
            <a:r>
              <a:rPr lang="it-IT" dirty="0" smtClean="0"/>
              <a:t>Variabile con il dominio più piccolo</a:t>
            </a:r>
          </a:p>
          <a:p>
            <a:pPr lvl="1"/>
            <a:r>
              <a:rPr lang="it-IT" dirty="0" smtClean="0"/>
              <a:t>Valore scelto </a:t>
            </a:r>
            <a:r>
              <a:rPr lang="it-IT" dirty="0" smtClean="0"/>
              <a:t>casualmente/minimo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1</a:t>
            </a:fld>
            <a:r>
              <a:rPr lang="it-IT" dirty="0" smtClean="0"/>
              <a:t>/14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9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Approcci per la generazione di un </a:t>
            </a:r>
            <a:r>
              <a:rPr lang="it-IT" dirty="0" err="1" smtClean="0"/>
              <a:t>Sudoku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Distruttivo: partendo da un </a:t>
            </a:r>
            <a:r>
              <a:rPr lang="it-IT" dirty="0" err="1" smtClean="0"/>
              <a:t>Sudoku</a:t>
            </a:r>
            <a:r>
              <a:rPr lang="it-IT" dirty="0" smtClean="0"/>
              <a:t> completo e liberando delle celle</a:t>
            </a:r>
          </a:p>
          <a:p>
            <a:pPr lvl="1"/>
            <a:r>
              <a:rPr lang="it-IT" dirty="0" smtClean="0"/>
              <a:t>Rimozione casuale degli elementi</a:t>
            </a:r>
          </a:p>
          <a:p>
            <a:pPr lvl="1"/>
            <a:r>
              <a:rPr lang="it-IT" dirty="0" smtClean="0"/>
              <a:t>Rimozione utilizzando A*</a:t>
            </a:r>
          </a:p>
          <a:p>
            <a:pPr lvl="1"/>
            <a:endParaRPr lang="it-IT" dirty="0"/>
          </a:p>
          <a:p>
            <a:r>
              <a:rPr lang="it-IT" dirty="0" smtClean="0"/>
              <a:t>Costruttivo: partendo da un </a:t>
            </a:r>
            <a:r>
              <a:rPr lang="it-IT" dirty="0" err="1" smtClean="0"/>
              <a:t>Sudoku</a:t>
            </a:r>
            <a:r>
              <a:rPr lang="it-IT" dirty="0" smtClean="0"/>
              <a:t> vuoto e popolando delle celle</a:t>
            </a:r>
          </a:p>
          <a:p>
            <a:pPr lvl="1"/>
            <a:r>
              <a:rPr lang="it-IT" dirty="0" smtClean="0"/>
              <a:t>Aggiunta casuale di valori</a:t>
            </a:r>
          </a:p>
          <a:p>
            <a:pPr lvl="1"/>
            <a:r>
              <a:rPr lang="it-IT" dirty="0" smtClean="0"/>
              <a:t>Aggiunta utilizzando A*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2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2146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un </a:t>
            </a:r>
            <a:r>
              <a:rPr lang="it-IT" dirty="0" err="1" smtClean="0"/>
              <a:t>Sudoku</a:t>
            </a:r>
            <a:r>
              <a:rPr lang="it-IT" dirty="0" smtClean="0"/>
              <a:t> completo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Generazione di un </a:t>
            </a:r>
            <a:r>
              <a:rPr lang="it-IT" dirty="0" err="1" smtClean="0"/>
              <a:t>seed</a:t>
            </a:r>
            <a:r>
              <a:rPr lang="it-IT" dirty="0" smtClean="0"/>
              <a:t> </a:t>
            </a:r>
            <a:r>
              <a:rPr lang="it-IT" dirty="0" err="1" smtClean="0"/>
              <a:t>feasbile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Sudoku</a:t>
            </a:r>
            <a:r>
              <a:rPr lang="it-IT" dirty="0" smtClean="0"/>
              <a:t> con 10 numeri scelti casualmente</a:t>
            </a:r>
          </a:p>
          <a:p>
            <a:pPr lvl="1"/>
            <a:endParaRPr lang="it-IT" dirty="0"/>
          </a:p>
          <a:p>
            <a:r>
              <a:rPr lang="it-IT" dirty="0" smtClean="0"/>
              <a:t>Ricerca delle soluzioni per il </a:t>
            </a:r>
            <a:r>
              <a:rPr lang="it-IT" dirty="0" err="1" smtClean="0"/>
              <a:t>seed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Scelta casuale di una soluzione tra le prime 10 trovate</a:t>
            </a:r>
          </a:p>
          <a:p>
            <a:pPr marL="457200" lvl="1" indent="0">
              <a:buNone/>
            </a:pPr>
            <a:r>
              <a:rPr lang="it-IT" dirty="0" smtClean="0">
                <a:sym typeface="Wingdings"/>
              </a:rPr>
              <a:t> maggiore varietà tra i </a:t>
            </a:r>
            <a:r>
              <a:rPr lang="it-IT" dirty="0" err="1" smtClean="0">
                <a:sym typeface="Wingdings"/>
              </a:rPr>
              <a:t>Sudoku</a:t>
            </a:r>
            <a:r>
              <a:rPr lang="it-IT" dirty="0" smtClean="0">
                <a:sym typeface="Wingdings"/>
              </a:rPr>
              <a:t> generati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3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99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Distruttivo - Casuale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Finché non viene trovato un </a:t>
            </a:r>
            <a:r>
              <a:rPr lang="it-IT" dirty="0" err="1" smtClean="0"/>
              <a:t>Sudoku</a:t>
            </a:r>
            <a:r>
              <a:rPr lang="it-IT" dirty="0" smtClean="0"/>
              <a:t> valido e con la difficoltà desiderata:</a:t>
            </a:r>
          </a:p>
          <a:p>
            <a:pPr lvl="1"/>
            <a:r>
              <a:rPr lang="it-IT" dirty="0" smtClean="0"/>
              <a:t>Scegli a caso </a:t>
            </a:r>
            <a:r>
              <a:rPr lang="it-IT" i="1" dirty="0" err="1" smtClean="0"/>
              <a:t>N</a:t>
            </a:r>
            <a:r>
              <a:rPr lang="it-IT" dirty="0" smtClean="0"/>
              <a:t> celle piene del </a:t>
            </a:r>
            <a:r>
              <a:rPr lang="it-IT" dirty="0" err="1" smtClean="0"/>
              <a:t>Sudoku</a:t>
            </a:r>
            <a:r>
              <a:rPr lang="it-IT" dirty="0" smtClean="0"/>
              <a:t> e liberale</a:t>
            </a:r>
          </a:p>
          <a:p>
            <a:pPr lvl="2"/>
            <a:r>
              <a:rPr lang="it-IT" i="1" dirty="0" err="1" smtClean="0"/>
              <a:t>N</a:t>
            </a:r>
            <a:r>
              <a:rPr lang="it-IT" dirty="0" smtClean="0"/>
              <a:t> varia in base al numero di celle presenti</a:t>
            </a:r>
          </a:p>
          <a:p>
            <a:pPr lvl="1"/>
            <a:r>
              <a:rPr lang="it-IT" dirty="0" smtClean="0"/>
              <a:t>Verifica l’unicità della soluzione</a:t>
            </a:r>
          </a:p>
          <a:p>
            <a:pPr marL="914400" lvl="2" indent="0">
              <a:buNone/>
            </a:pPr>
            <a:r>
              <a:rPr lang="it-IT" dirty="0" smtClean="0">
                <a:sym typeface="Wingdings"/>
              </a:rPr>
              <a:t> Soluzione unica e difficoltà desiderata, esci</a:t>
            </a:r>
          </a:p>
          <a:p>
            <a:pPr lvl="1"/>
            <a:r>
              <a:rPr lang="it-IT" dirty="0" smtClean="0">
                <a:sym typeface="Wingdings"/>
              </a:rPr>
              <a:t>Se la soluzione non è unica</a:t>
            </a:r>
          </a:p>
          <a:p>
            <a:pPr lvl="2"/>
            <a:r>
              <a:rPr lang="it-IT" dirty="0" err="1" smtClean="0">
                <a:sym typeface="Wingdings"/>
              </a:rPr>
              <a:t>Backtrack</a:t>
            </a:r>
            <a:r>
              <a:rPr lang="it-IT" dirty="0" smtClean="0">
                <a:sym typeface="Wingdings"/>
              </a:rPr>
              <a:t>, ripristina gli elementi rimossi</a:t>
            </a:r>
          </a:p>
          <a:p>
            <a:pPr lvl="1"/>
            <a:r>
              <a:rPr lang="it-IT" dirty="0" smtClean="0">
                <a:sym typeface="Wingdings"/>
              </a:rPr>
              <a:t>Se sono stati effettuati un certo numero di </a:t>
            </a:r>
            <a:r>
              <a:rPr lang="it-IT" dirty="0" err="1" smtClean="0">
                <a:sym typeface="Wingdings"/>
              </a:rPr>
              <a:t>backtrack</a:t>
            </a:r>
            <a:endParaRPr lang="it-IT" dirty="0" smtClean="0">
              <a:sym typeface="Wingdings"/>
            </a:endParaRPr>
          </a:p>
          <a:p>
            <a:pPr lvl="2"/>
            <a:r>
              <a:rPr lang="it-IT" dirty="0" smtClean="0">
                <a:sym typeface="Wingdings"/>
              </a:rPr>
              <a:t>Ripristina casualmente metà dei valori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4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3443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Distruttivo - A*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Stato iniziale</a:t>
            </a:r>
            <a:r>
              <a:rPr lang="it-IT" dirty="0" smtClean="0"/>
              <a:t>: </a:t>
            </a:r>
            <a:r>
              <a:rPr lang="it-IT" dirty="0" err="1" smtClean="0"/>
              <a:t>Sudoku</a:t>
            </a:r>
            <a:r>
              <a:rPr lang="it-IT" dirty="0" smtClean="0"/>
              <a:t> pieno</a:t>
            </a:r>
          </a:p>
          <a:p>
            <a:r>
              <a:rPr lang="it-IT" b="1" dirty="0" smtClean="0"/>
              <a:t>Azioni</a:t>
            </a:r>
            <a:r>
              <a:rPr lang="it-IT" dirty="0" smtClean="0"/>
              <a:t>: </a:t>
            </a:r>
            <a:r>
              <a:rPr lang="it-IT" i="1" dirty="0" smtClean="0"/>
              <a:t>(</a:t>
            </a:r>
            <a:r>
              <a:rPr lang="it-IT" i="1" dirty="0" err="1" smtClean="0"/>
              <a:t>i,j</a:t>
            </a:r>
            <a:r>
              <a:rPr lang="it-IT" i="1" dirty="0" smtClean="0"/>
              <a:t>)</a:t>
            </a:r>
            <a:r>
              <a:rPr lang="it-IT" dirty="0" smtClean="0"/>
              <a:t>, rimozione del valore nella cella </a:t>
            </a:r>
            <a:r>
              <a:rPr lang="it-IT" i="1" dirty="0" smtClean="0"/>
              <a:t>(</a:t>
            </a:r>
            <a:r>
              <a:rPr lang="it-IT" i="1" dirty="0" err="1" smtClean="0"/>
              <a:t>i,j</a:t>
            </a:r>
            <a:r>
              <a:rPr lang="it-IT" i="1" dirty="0" smtClean="0"/>
              <a:t>)</a:t>
            </a:r>
          </a:p>
          <a:p>
            <a:r>
              <a:rPr lang="it-IT" b="1" dirty="0" smtClean="0"/>
              <a:t>Goal</a:t>
            </a:r>
            <a:r>
              <a:rPr lang="it-IT" dirty="0" smtClean="0"/>
              <a:t>: stato con soluzione unica e con </a:t>
            </a:r>
            <a:r>
              <a:rPr lang="it-IT" i="1" dirty="0" err="1" smtClean="0"/>
              <a:t>N</a:t>
            </a:r>
            <a:r>
              <a:rPr lang="it-IT" dirty="0" smtClean="0"/>
              <a:t> celle piene</a:t>
            </a:r>
          </a:p>
          <a:p>
            <a:r>
              <a:rPr lang="it-IT" b="1" dirty="0" smtClean="0"/>
              <a:t>Euristica</a:t>
            </a:r>
            <a:r>
              <a:rPr lang="it-IT" dirty="0" smtClean="0"/>
              <a:t>: minimo numero di celle da rimuovere per raggiungere il target</a:t>
            </a:r>
          </a:p>
          <a:p>
            <a:endParaRPr lang="it-IT" dirty="0"/>
          </a:p>
          <a:p>
            <a:r>
              <a:rPr lang="it-IT" dirty="0" smtClean="0"/>
              <a:t>Ottimizzazioni:</a:t>
            </a:r>
          </a:p>
          <a:p>
            <a:pPr lvl="1"/>
            <a:r>
              <a:rPr lang="it-IT" dirty="0" smtClean="0"/>
              <a:t>Gli stati con un numero sufficiente di celle piene vengono considerate foglie</a:t>
            </a:r>
          </a:p>
          <a:p>
            <a:pPr lvl="1"/>
            <a:r>
              <a:rPr lang="it-IT" dirty="0" smtClean="0"/>
              <a:t>L’euristica per uno stato con più di una soluzione è +Infinito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5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9178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Distruttivo - A*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6</a:t>
            </a:fld>
            <a:r>
              <a:rPr lang="it-IT" dirty="0"/>
              <a:t>/14</a:t>
            </a:r>
          </a:p>
        </p:txBody>
      </p:sp>
      <p:sp>
        <p:nvSpPr>
          <p:cNvPr id="5" name="Ovale 4"/>
          <p:cNvSpPr/>
          <p:nvPr/>
        </p:nvSpPr>
        <p:spPr>
          <a:xfrm>
            <a:off x="5989502" y="2390570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5"/>
          <p:cNvSpPr/>
          <p:nvPr/>
        </p:nvSpPr>
        <p:spPr>
          <a:xfrm>
            <a:off x="6209839" y="1762700"/>
            <a:ext cx="2196029" cy="616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205029" y="1531435"/>
            <a:ext cx="220337" cy="2203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8394851" y="2390570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4784991" y="3249705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11"/>
          <p:cNvSpPr/>
          <p:nvPr/>
        </p:nvSpPr>
        <p:spPr>
          <a:xfrm>
            <a:off x="5005328" y="2621835"/>
            <a:ext cx="2196029" cy="616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7190340" y="3249705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899271" y="5087686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14"/>
          <p:cNvSpPr/>
          <p:nvPr/>
        </p:nvSpPr>
        <p:spPr>
          <a:xfrm>
            <a:off x="3119608" y="4459816"/>
            <a:ext cx="2196029" cy="616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5304620" y="5087686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107453" y="4228551"/>
            <a:ext cx="220337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7 18"/>
          <p:cNvCxnSpPr>
            <a:stCxn id="11" idx="3"/>
            <a:endCxn id="17" idx="0"/>
          </p:cNvCxnSpPr>
          <p:nvPr/>
        </p:nvCxnSpPr>
        <p:spPr>
          <a:xfrm rot="5400000">
            <a:off x="4122053" y="3533345"/>
            <a:ext cx="790776" cy="599637"/>
          </a:xfrm>
          <a:prstGeom prst="curvedConnector3">
            <a:avLst>
              <a:gd name="adj1" fmla="val 4582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rentesi graffa aperta 21"/>
          <p:cNvSpPr/>
          <p:nvPr/>
        </p:nvSpPr>
        <p:spPr>
          <a:xfrm>
            <a:off x="2137271" y="1641514"/>
            <a:ext cx="794270" cy="3556342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879679" y="31752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81-Target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4084703" y="4254959"/>
            <a:ext cx="263264" cy="2439578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3681573" y="55971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81-Target</a:t>
            </a:r>
          </a:p>
        </p:txBody>
      </p:sp>
      <p:sp>
        <p:nvSpPr>
          <p:cNvPr id="26" name="Parentesi graffa aperta 25"/>
          <p:cNvSpPr/>
          <p:nvPr/>
        </p:nvSpPr>
        <p:spPr>
          <a:xfrm rot="16200000">
            <a:off x="5964368" y="2416977"/>
            <a:ext cx="263264" cy="2439578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5886648" y="3768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80</a:t>
            </a:r>
          </a:p>
        </p:txBody>
      </p:sp>
      <p:sp>
        <p:nvSpPr>
          <p:cNvPr id="28" name="Parentesi graffa aperta 27"/>
          <p:cNvSpPr/>
          <p:nvPr/>
        </p:nvSpPr>
        <p:spPr>
          <a:xfrm rot="16200000">
            <a:off x="7187827" y="1514623"/>
            <a:ext cx="263264" cy="2439578"/>
          </a:xfrm>
          <a:prstGeom prst="leftBrace">
            <a:avLst>
              <a:gd name="adj1" fmla="val 513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7110107" y="2866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719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Costruttivo - Casuale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Finché non viene trovato un </a:t>
            </a:r>
            <a:r>
              <a:rPr lang="it-IT" dirty="0" err="1" smtClean="0"/>
              <a:t>Sudoku</a:t>
            </a:r>
            <a:r>
              <a:rPr lang="it-IT" dirty="0" smtClean="0"/>
              <a:t> valido con il numero di elementi desiderati</a:t>
            </a:r>
          </a:p>
          <a:p>
            <a:pPr lvl="1"/>
            <a:r>
              <a:rPr lang="it-IT" dirty="0" smtClean="0"/>
              <a:t>Se necessario, aggiungi un nuovo elemento</a:t>
            </a:r>
          </a:p>
          <a:p>
            <a:pPr lvl="2"/>
            <a:r>
              <a:rPr lang="it-IT" dirty="0" smtClean="0"/>
              <a:t>Scegli una cella a caso e aggiungi un valore casuale tra tutti quelli possibili</a:t>
            </a:r>
          </a:p>
          <a:p>
            <a:pPr lvl="1"/>
            <a:r>
              <a:rPr lang="it-IT" dirty="0" smtClean="0"/>
              <a:t>Se il numero di valori è sufficiente ma non c’è una soluzione unica</a:t>
            </a:r>
          </a:p>
          <a:p>
            <a:pPr lvl="2"/>
            <a:r>
              <a:rPr lang="it-IT" dirty="0" smtClean="0"/>
              <a:t>Libera una cella a caso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7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1298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Costruttivo - A*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Stato iniziale</a:t>
            </a:r>
            <a:r>
              <a:rPr lang="it-IT" dirty="0" smtClean="0"/>
              <a:t>: </a:t>
            </a:r>
            <a:r>
              <a:rPr lang="it-IT" dirty="0" err="1" smtClean="0"/>
              <a:t>Sudoku</a:t>
            </a:r>
            <a:r>
              <a:rPr lang="it-IT" dirty="0" smtClean="0"/>
              <a:t> vuoto</a:t>
            </a:r>
          </a:p>
          <a:p>
            <a:r>
              <a:rPr lang="it-IT" b="1" dirty="0" smtClean="0"/>
              <a:t>Azioni</a:t>
            </a:r>
            <a:r>
              <a:rPr lang="it-IT" dirty="0" smtClean="0"/>
              <a:t>: </a:t>
            </a:r>
            <a:r>
              <a:rPr lang="it-IT" i="1" dirty="0" smtClean="0"/>
              <a:t>(</a:t>
            </a:r>
            <a:r>
              <a:rPr lang="it-IT" i="1" dirty="0" err="1" smtClean="0"/>
              <a:t>i,j,v</a:t>
            </a:r>
            <a:r>
              <a:rPr lang="it-IT" i="1" dirty="0" smtClean="0"/>
              <a:t>)</a:t>
            </a:r>
            <a:r>
              <a:rPr lang="it-IT" dirty="0" smtClean="0"/>
              <a:t>,</a:t>
            </a:r>
            <a:r>
              <a:rPr lang="it-IT" i="1" dirty="0" smtClean="0"/>
              <a:t> </a:t>
            </a:r>
            <a:r>
              <a:rPr lang="it-IT" dirty="0" smtClean="0"/>
              <a:t>aggiunta del valore </a:t>
            </a:r>
            <a:r>
              <a:rPr lang="it-IT" i="1" dirty="0" smtClean="0"/>
              <a:t>v</a:t>
            </a:r>
            <a:r>
              <a:rPr lang="it-IT" dirty="0" smtClean="0"/>
              <a:t> nella cella </a:t>
            </a:r>
            <a:r>
              <a:rPr lang="it-IT" i="1" dirty="0" smtClean="0"/>
              <a:t>(</a:t>
            </a:r>
            <a:r>
              <a:rPr lang="it-IT" i="1" dirty="0" err="1" smtClean="0"/>
              <a:t>i,j</a:t>
            </a:r>
            <a:r>
              <a:rPr lang="it-IT" i="1" dirty="0" smtClean="0"/>
              <a:t>)</a:t>
            </a:r>
          </a:p>
          <a:p>
            <a:r>
              <a:rPr lang="it-IT" b="1" dirty="0" smtClean="0"/>
              <a:t>Goal</a:t>
            </a:r>
            <a:r>
              <a:rPr lang="it-IT" dirty="0" smtClean="0"/>
              <a:t>: stato con soluzione unica e </a:t>
            </a:r>
            <a:r>
              <a:rPr lang="it-IT" i="1" dirty="0" err="1" smtClean="0"/>
              <a:t>N</a:t>
            </a:r>
            <a:r>
              <a:rPr lang="it-IT" i="1" dirty="0" smtClean="0"/>
              <a:t> </a:t>
            </a:r>
            <a:r>
              <a:rPr lang="it-IT" dirty="0" smtClean="0"/>
              <a:t>celle piene</a:t>
            </a:r>
          </a:p>
          <a:p>
            <a:r>
              <a:rPr lang="it-IT" b="1" dirty="0" smtClean="0"/>
              <a:t>Euristica</a:t>
            </a:r>
            <a:r>
              <a:rPr lang="it-IT" dirty="0" smtClean="0"/>
              <a:t>: numero di celle da popolare per raggiungere il target</a:t>
            </a:r>
          </a:p>
          <a:p>
            <a:endParaRPr lang="it-IT" dirty="0"/>
          </a:p>
          <a:p>
            <a:r>
              <a:rPr lang="it-IT" dirty="0" smtClean="0"/>
              <a:t>Ottimizzazioni</a:t>
            </a:r>
          </a:p>
          <a:p>
            <a:pPr lvl="1"/>
            <a:r>
              <a:rPr lang="it-IT" dirty="0" smtClean="0"/>
              <a:t>Gli stati con un numero sufficiente di celle piene vengono considerate foglie</a:t>
            </a:r>
          </a:p>
          <a:p>
            <a:pPr lvl="1"/>
            <a:r>
              <a:rPr lang="it-IT" dirty="0" smtClean="0"/>
              <a:t>Le azioni possono generare solamente dei </a:t>
            </a:r>
            <a:r>
              <a:rPr lang="it-IT" dirty="0" err="1" smtClean="0"/>
              <a:t>Sudoku</a:t>
            </a:r>
            <a:r>
              <a:rPr lang="it-IT" dirty="0" smtClean="0"/>
              <a:t> </a:t>
            </a:r>
            <a:r>
              <a:rPr lang="it-IT" dirty="0" err="1" smtClean="0"/>
              <a:t>feasible</a:t>
            </a:r>
            <a:endParaRPr lang="it-IT" dirty="0" smtClean="0"/>
          </a:p>
          <a:p>
            <a:pPr lvl="1"/>
            <a:r>
              <a:rPr lang="it-IT" dirty="0" smtClean="0"/>
              <a:t>L’euristica per uno stato con più di una soluzione è +Infinito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22D7-668D-7140-9BA1-076D27263E7D}" type="slidenum">
              <a:rPr lang="it-IT" smtClean="0"/>
              <a:t>8</a:t>
            </a:fld>
            <a:r>
              <a:rPr lang="it-IT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0514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_presentazione_unipd" id="{794EA6E8-FE5A-CF4D-8B8C-7EB4E6A04D8C}" vid="{489D3D86-7DF5-F847-ADD2-CACFF5FA508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modello_presentazione_unipd</Template>
  <TotalTime>1922</TotalTime>
  <Words>1041</Words>
  <Application>Microsoft Macintosh PowerPoint</Application>
  <PresentationFormat>Widescreen</PresentationFormat>
  <Paragraphs>167</Paragraphs>
  <Slides>15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Arial</vt:lpstr>
      <vt:lpstr>Tema di Office</vt:lpstr>
      <vt:lpstr>Sudoku Generator</vt:lpstr>
      <vt:lpstr>Sudoku come CSP</vt:lpstr>
      <vt:lpstr>Approcci per la generazione di un Sudoku</vt:lpstr>
      <vt:lpstr>Creazione di un Sudoku completo</vt:lpstr>
      <vt:lpstr>Distruttivo - Casuale</vt:lpstr>
      <vt:lpstr>Distruttivo - A*</vt:lpstr>
      <vt:lpstr>Distruttivo - A*</vt:lpstr>
      <vt:lpstr>Costruttivo - Casuale</vt:lpstr>
      <vt:lpstr>Costruttivo - A*</vt:lpstr>
      <vt:lpstr>Costruttivo - A*</vt:lpstr>
      <vt:lpstr>Confronto teorico - Approcci</vt:lpstr>
      <vt:lpstr>Confronto teorico - Algoritmi</vt:lpstr>
      <vt:lpstr>Confronto pratico</vt:lpstr>
      <vt:lpstr>Confronto pratico (2)</vt:lpstr>
      <vt:lpstr>Confronto pratico - Difficoltà crescente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Generator</dc:title>
  <dc:creator>Giacomo Manzoli</dc:creator>
  <cp:lastModifiedBy>Giacomo Manzoli</cp:lastModifiedBy>
  <cp:revision>33</cp:revision>
  <dcterms:created xsi:type="dcterms:W3CDTF">2016-03-05T09:54:52Z</dcterms:created>
  <dcterms:modified xsi:type="dcterms:W3CDTF">2016-03-15T08:30:13Z</dcterms:modified>
</cp:coreProperties>
</file>