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5"/>
  </p:notesMasterIdLst>
  <p:sldIdLst>
    <p:sldId id="256" r:id="rId3"/>
    <p:sldId id="265" r:id="rId4"/>
    <p:sldId id="272" r:id="rId5"/>
    <p:sldId id="273" r:id="rId6"/>
    <p:sldId id="267" r:id="rId7"/>
    <p:sldId id="275" r:id="rId8"/>
    <p:sldId id="276" r:id="rId9"/>
    <p:sldId id="274" r:id="rId10"/>
    <p:sldId id="264" r:id="rId11"/>
    <p:sldId id="277" r:id="rId12"/>
    <p:sldId id="269" r:id="rId13"/>
    <p:sldId id="278" r:id="rId14"/>
    <p:sldId id="271" r:id="rId15"/>
    <p:sldId id="270" r:id="rId16"/>
    <p:sldId id="268" r:id="rId17"/>
    <p:sldId id="266" r:id="rId18"/>
    <p:sldId id="259" r:id="rId19"/>
    <p:sldId id="260" r:id="rId20"/>
    <p:sldId id="258" r:id="rId21"/>
    <p:sldId id="261" r:id="rId22"/>
    <p:sldId id="262" r:id="rId23"/>
    <p:sldId id="263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90" y="120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1F11D-9D78-4DCD-B90B-6DC1249B3249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81472-3C2D-4D80-93FF-5A71991046B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4152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42B6-71B3-4BA2-90C4-D7DA12D49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BA8FB-9DC2-4387-84CA-EEBA6788D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8FAD2-524D-4F16-8C5F-27C58675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856D-8C58-420D-90D3-653653F3731F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44003-50BA-4421-A5EF-BEBE5482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E9C9-62B0-4D05-9C0A-10F1F689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875A-017A-4691-947D-DA08119BCE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448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95F2-32E6-41D5-A637-131BCE4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0EF3A-1E39-4687-8386-916F005D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9A472-2922-4F34-8B6F-4617B282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856D-8C58-420D-90D3-653653F3731F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50C3F-1C70-4C05-A695-92580CD8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8FC82-3436-4BEF-A0EF-4FD1AC94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875A-017A-4691-947D-DA08119BCE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67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BD64E-C59B-46E5-A681-32A58D86D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3C868-E0C3-4598-AFEA-075B00EF5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B3F20-5D07-4FE2-8158-D5B2DCE5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856D-8C58-420D-90D3-653653F3731F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39AA2-44C3-44C2-B8A9-15DF5244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F6990-8427-4136-884D-AB2A0059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875A-017A-4691-947D-DA08119BCE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00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1C93-07AD-42ED-B05F-CE71C7D3FB30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602E-6CE5-4994-A20E-DE1D86A8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6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D473-C915-4B8A-A30D-1185B613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6B026-0D53-4CAD-A237-90B59CA1B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2F5A9-28EB-47FF-99DE-C01E9490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856D-8C58-420D-90D3-653653F3731F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0B7D2-0761-4880-8CD3-0B8E7AF1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CB830-13E4-4B3D-954F-35552B94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875A-017A-4691-947D-DA08119BCE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907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45BF-C661-403E-B8F2-C7839B10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55D24-11BE-4D01-98A1-DBB310FD2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B0659-634E-4779-B1CF-8D742D73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856D-8C58-420D-90D3-653653F3731F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52F16-883E-44AF-B98B-22C088F9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BFC73-0C75-4F44-892D-942F347F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875A-017A-4691-947D-DA08119BCE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301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19AB-79A0-413B-9CA6-D9E03B95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2E597-F4A4-46FE-AC9D-F1E2BA919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38419-C85D-4A73-9F6E-645B93B0A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633C-0F1B-4A94-BE79-A0E6B56E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856D-8C58-420D-90D3-653653F3731F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96CA1-C5C2-4BDD-ADDA-45463217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274B5-3479-4835-ABF1-62145D6A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875A-017A-4691-947D-DA08119BCE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1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DAD7-D9A2-48C7-AFCA-86A939B5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C265C-7D74-487C-AAAA-BC5E544AD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A8359-0B3C-4E8C-986E-413DE2F77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A0E70-DEED-40AE-A2B9-16ADEDF49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65FC1-E3C1-40BE-964F-F6B8A3D05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6F521-492C-410D-8891-F928DAC6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856D-8C58-420D-90D3-653653F3731F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2A4CD-EFF7-4707-B172-1A014B03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E96BD-CF4C-4DC6-83D8-2DDF8433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875A-017A-4691-947D-DA08119BCE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975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63EB-1BB0-45DF-8315-7E63746D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53CA5-7D1E-4828-BFE0-3172E239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856D-8C58-420D-90D3-653653F3731F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FD7F8-BC4A-4A59-94E5-88122F3D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D2A7F-93F4-457E-AA4A-09FDC333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875A-017A-4691-947D-DA08119BCE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397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44F8F-2E95-4D83-B5D2-23D04950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856D-8C58-420D-90D3-653653F3731F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C3D5C-A142-46FF-A817-41EF60CA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4ABEF-4625-4F88-B181-7092AC7B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875A-017A-4691-947D-DA08119BCE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9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C515-2A30-48E1-8707-6806C483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97E5-BA7C-47C0-905E-D40A80176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8B86C-1B04-4D91-8D1D-0547AF918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8CD73-35F3-4BC5-B73E-28643880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856D-8C58-420D-90D3-653653F3731F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E7296-B3D0-45DF-BCD2-BEB3A7ED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6952D-BB27-478F-ACCE-AC5B8F6B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875A-017A-4691-947D-DA08119BCE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118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727D-21DA-49E8-9D1B-445018D2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F8542-9C6A-495C-9DF0-AFEA23CA6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D992D-AC0E-4315-8C3A-9A22E2142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93868-985D-408F-B657-BDFF670C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856D-8C58-420D-90D3-653653F3731F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5FE0F-1F94-4DE5-82E4-76DEF220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F8FE9-ED9E-4813-92DE-6A0A3765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875A-017A-4691-947D-DA08119BCE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393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A957C-55A9-48DF-95E2-0DA58E77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C59D-15D7-476C-834F-07ED89DA6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2B44F-3B40-4FA7-9B68-D7A683710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6856D-8C58-420D-90D3-653653F3731F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2605E-CAF2-43CE-B567-E4E271131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CD191-3A85-46B3-A287-F9149A24E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0875A-017A-4691-947D-DA08119BCE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62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81C93-07AD-42ED-B05F-CE71C7D3FB30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602E-6CE5-4994-A20E-DE1D86A8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8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36.png"/><Relationship Id="rId7" Type="http://schemas.openxmlformats.org/officeDocument/2006/relationships/image" Target="../media/image12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6.png"/><Relationship Id="rId5" Type="http://schemas.openxmlformats.org/officeDocument/2006/relationships/image" Target="../media/image38.svg"/><Relationship Id="rId10" Type="http://schemas.openxmlformats.org/officeDocument/2006/relationships/image" Target="../media/image150.png"/><Relationship Id="rId4" Type="http://schemas.openxmlformats.org/officeDocument/2006/relationships/image" Target="../media/image37.png"/><Relationship Id="rId9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tmp"/><Relationship Id="rId3" Type="http://schemas.openxmlformats.org/officeDocument/2006/relationships/image" Target="../media/image39.tmp"/><Relationship Id="rId7" Type="http://schemas.openxmlformats.org/officeDocument/2006/relationships/image" Target="../media/image43.tmp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tmp"/><Relationship Id="rId5" Type="http://schemas.openxmlformats.org/officeDocument/2006/relationships/image" Target="../media/image41.tmp"/><Relationship Id="rId4" Type="http://schemas.openxmlformats.org/officeDocument/2006/relationships/image" Target="../media/image40.tmp"/><Relationship Id="rId9" Type="http://schemas.openxmlformats.org/officeDocument/2006/relationships/image" Target="../media/image45.tm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tmp"/><Relationship Id="rId3" Type="http://schemas.openxmlformats.org/officeDocument/2006/relationships/image" Target="../media/image39.tmp"/><Relationship Id="rId7" Type="http://schemas.openxmlformats.org/officeDocument/2006/relationships/image" Target="../media/image43.tmp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tmp"/><Relationship Id="rId5" Type="http://schemas.openxmlformats.org/officeDocument/2006/relationships/image" Target="../media/image41.tmp"/><Relationship Id="rId4" Type="http://schemas.openxmlformats.org/officeDocument/2006/relationships/image" Target="../media/image40.tmp"/><Relationship Id="rId9" Type="http://schemas.openxmlformats.org/officeDocument/2006/relationships/image" Target="../media/image45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tmp"/><Relationship Id="rId5" Type="http://schemas.openxmlformats.org/officeDocument/2006/relationships/image" Target="../media/image49.tmp"/><Relationship Id="rId4" Type="http://schemas.openxmlformats.org/officeDocument/2006/relationships/image" Target="../media/image48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tm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tmp"/><Relationship Id="rId5" Type="http://schemas.openxmlformats.org/officeDocument/2006/relationships/image" Target="../media/image54.tmp"/><Relationship Id="rId4" Type="http://schemas.openxmlformats.org/officeDocument/2006/relationships/image" Target="../media/image53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tmp"/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tmp"/><Relationship Id="rId5" Type="http://schemas.openxmlformats.org/officeDocument/2006/relationships/image" Target="../media/image60.tmp"/><Relationship Id="rId4" Type="http://schemas.openxmlformats.org/officeDocument/2006/relationships/image" Target="../media/image59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tmp"/><Relationship Id="rId5" Type="http://schemas.openxmlformats.org/officeDocument/2006/relationships/image" Target="../media/image63.tmp"/><Relationship Id="rId4" Type="http://schemas.openxmlformats.org/officeDocument/2006/relationships/image" Target="../media/image62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tm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tmp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mp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0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607B-3BB6-4E0E-851B-CB88FD0F3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Cavity</a:t>
            </a:r>
            <a:r>
              <a:rPr lang="it-IT" dirty="0"/>
              <a:t> </a:t>
            </a:r>
            <a:r>
              <a:rPr lang="it-IT" dirty="0" err="1"/>
              <a:t>Physics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BD647-49AD-42C1-8D95-DBE2E3221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2530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A4079A-520C-41F1-A3A8-264B68B2D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68" y="692214"/>
            <a:ext cx="9427203" cy="11322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3FA455-32B3-4C57-87D4-7F54917163BC}"/>
              </a:ext>
            </a:extLst>
          </p:cNvPr>
          <p:cNvSpPr txBox="1"/>
          <p:nvPr/>
        </p:nvSpPr>
        <p:spPr>
          <a:xfrm>
            <a:off x="1943391" y="199008"/>
            <a:ext cx="796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Adding</a:t>
            </a:r>
            <a:r>
              <a:rPr lang="it-IT" dirty="0"/>
              <a:t> interactions 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D60184-658B-4762-9E97-9F2B19294DF3}"/>
              </a:ext>
            </a:extLst>
          </p:cNvPr>
          <p:cNvSpPr/>
          <p:nvPr/>
        </p:nvSpPr>
        <p:spPr>
          <a:xfrm>
            <a:off x="7119891" y="568340"/>
            <a:ext cx="3601445" cy="12921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A3B167-DCCE-4D90-9E2B-3882BB2E7D08}"/>
              </a:ext>
            </a:extLst>
          </p:cNvPr>
          <p:cNvCxnSpPr>
            <a:cxnSpLocks/>
          </p:cNvCxnSpPr>
          <p:nvPr/>
        </p:nvCxnSpPr>
        <p:spPr>
          <a:xfrm>
            <a:off x="387658" y="2783519"/>
            <a:ext cx="1159719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34AB25-E9EA-4395-AD8A-0AC35A73AD52}"/>
                  </a:ext>
                </a:extLst>
              </p:cNvPr>
              <p:cNvSpPr txBox="1"/>
              <p:nvPr/>
            </p:nvSpPr>
            <p:spPr>
              <a:xfrm>
                <a:off x="11519663" y="2834628"/>
                <a:ext cx="488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34AB25-E9EA-4395-AD8A-0AC35A73A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663" y="2834628"/>
                <a:ext cx="48827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22B4F81-F5F9-46DC-9C46-749785C5BDC6}"/>
              </a:ext>
            </a:extLst>
          </p:cNvPr>
          <p:cNvSpPr/>
          <p:nvPr/>
        </p:nvSpPr>
        <p:spPr>
          <a:xfrm>
            <a:off x="6013957" y="2539510"/>
            <a:ext cx="45719" cy="4971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82972F-A2E4-4484-95B1-144C499530C0}"/>
                  </a:ext>
                </a:extLst>
              </p:cNvPr>
              <p:cNvSpPr txBox="1"/>
              <p:nvPr/>
            </p:nvSpPr>
            <p:spPr>
              <a:xfrm>
                <a:off x="5444231" y="2969888"/>
                <a:ext cx="11851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b="0" dirty="0"/>
              </a:p>
              <a:p>
                <a:r>
                  <a:rPr lang="it-IT" dirty="0"/>
                  <a:t>  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82972F-A2E4-4484-95B1-144C49953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231" y="2969888"/>
                <a:ext cx="1185170" cy="646331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1EF95884-59ED-4D1D-87B4-5B16E5125485}"/>
              </a:ext>
            </a:extLst>
          </p:cNvPr>
          <p:cNvSpPr/>
          <p:nvPr/>
        </p:nvSpPr>
        <p:spPr>
          <a:xfrm>
            <a:off x="531848" y="1982227"/>
            <a:ext cx="5482109" cy="7793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Luttinger</a:t>
            </a:r>
            <a:r>
              <a:rPr lang="it-IT" dirty="0"/>
              <a:t> </a:t>
            </a:r>
            <a:r>
              <a:rPr lang="it-IT" dirty="0" err="1"/>
              <a:t>liquid</a:t>
            </a:r>
            <a:endParaRPr lang="it-IT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08FE1B-D8AE-4380-B68F-CA33F517F2A2}"/>
              </a:ext>
            </a:extLst>
          </p:cNvPr>
          <p:cNvSpPr/>
          <p:nvPr/>
        </p:nvSpPr>
        <p:spPr>
          <a:xfrm>
            <a:off x="6059676" y="1970450"/>
            <a:ext cx="5744666" cy="7861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Charge</a:t>
            </a:r>
            <a:r>
              <a:rPr lang="it-IT" dirty="0"/>
              <a:t> </a:t>
            </a:r>
            <a:r>
              <a:rPr lang="it-IT" dirty="0" err="1"/>
              <a:t>Density</a:t>
            </a:r>
            <a:r>
              <a:rPr lang="it-IT" dirty="0"/>
              <a:t> </a:t>
            </a:r>
            <a:r>
              <a:rPr lang="it-IT" dirty="0" err="1"/>
              <a:t>wave</a:t>
            </a:r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58A3C4-0F85-4A51-BCF4-5E7E28D90C41}"/>
              </a:ext>
            </a:extLst>
          </p:cNvPr>
          <p:cNvSpPr txBox="1"/>
          <p:nvPr/>
        </p:nvSpPr>
        <p:spPr>
          <a:xfrm>
            <a:off x="1532878" y="3049311"/>
            <a:ext cx="348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Inifinite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 </a:t>
            </a:r>
            <a:r>
              <a:rPr lang="it-IT" dirty="0" err="1"/>
              <a:t>transition</a:t>
            </a:r>
            <a:endParaRPr lang="it-IT" dirty="0"/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4725052A-4BF9-4261-9691-52B226CA69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32" y="3373616"/>
            <a:ext cx="4879027" cy="3285376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63D80F2A-6380-4A16-9D41-E57669348D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05" y="3467100"/>
            <a:ext cx="4931700" cy="324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4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C44233D3-1CEB-46DB-A613-225D197D8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850" y="0"/>
            <a:ext cx="4126412" cy="2871277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1EDFE70-706E-4EFD-95FC-6E7B77F1E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8" y="0"/>
            <a:ext cx="3789048" cy="2554967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28A8C59-4E24-4F67-8057-946EC727E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94" y="143424"/>
            <a:ext cx="3773453" cy="258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65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1D518CA-382D-4CED-A02D-35C173A5A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31" y="662024"/>
            <a:ext cx="4176140" cy="1726488"/>
          </a:xfrm>
          <a:prstGeom prst="rect">
            <a:avLst/>
          </a:prstGeom>
        </p:spPr>
      </p:pic>
      <p:pic>
        <p:nvPicPr>
          <p:cNvPr id="5" name="Picture 15" descr="Text&#10;&#10;Description automatically generated">
            <a:extLst>
              <a:ext uri="{FF2B5EF4-FFF2-40B4-BE49-F238E27FC236}">
                <a16:creationId xmlns:a16="http://schemas.microsoft.com/office/drawing/2014/main" id="{534A621D-D2DC-434E-976D-AF569174B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170" y="799208"/>
            <a:ext cx="5394421" cy="1452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694" y="2681083"/>
            <a:ext cx="5496449" cy="3664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8" y="2681083"/>
            <a:ext cx="5485714" cy="365714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547733" y="1346224"/>
            <a:ext cx="1662414" cy="456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F66073-F1E1-4CCC-B4E0-FB4410DAEAE0}"/>
              </a:ext>
            </a:extLst>
          </p:cNvPr>
          <p:cNvSpPr txBox="1"/>
          <p:nvPr/>
        </p:nvSpPr>
        <p:spPr>
          <a:xfrm>
            <a:off x="4504094" y="94611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 err="1"/>
              <a:t>Bosonization</a:t>
            </a:r>
            <a:endParaRPr lang="en-US" sz="2000" b="1" dirty="0" err="1"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7309" y="1574251"/>
            <a:ext cx="2116975" cy="814262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91189"/>
            <a:ext cx="5108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Wannier</a:t>
            </a:r>
            <a:r>
              <a:rPr lang="en-US" sz="2800" b="1" dirty="0"/>
              <a:t>-Stark Model in a Cavity: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585" y="714895"/>
            <a:ext cx="4228486" cy="17815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12131" y="714896"/>
            <a:ext cx="5795455" cy="17815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82385" y="2748742"/>
            <a:ext cx="10817630" cy="221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863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C5B796A-6DB8-4540-9894-690FB9990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13" y="786430"/>
            <a:ext cx="3514242" cy="236637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49A9AD2-CE34-4610-AE4F-B820D1F27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575" y="786430"/>
            <a:ext cx="3702172" cy="243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2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0A95-AE1A-4BC3-9CF5-58D00923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857137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3A640F-9886-48F0-969D-5CA90BC07A43}"/>
              </a:ext>
            </a:extLst>
          </p:cNvPr>
          <p:cNvSpPr txBox="1"/>
          <p:nvPr/>
        </p:nvSpPr>
        <p:spPr>
          <a:xfrm>
            <a:off x="4930526" y="431006"/>
            <a:ext cx="21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Variational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 : </a:t>
            </a:r>
          </a:p>
        </p:txBody>
      </p:sp>
      <p:pic>
        <p:nvPicPr>
          <p:cNvPr id="6" name="Picture 5" descr="Histogram&#10;&#10;Description automatically generated">
            <a:extLst>
              <a:ext uri="{FF2B5EF4-FFF2-40B4-BE49-F238E27FC236}">
                <a16:creationId xmlns:a16="http://schemas.microsoft.com/office/drawing/2014/main" id="{59621AFB-AE17-4967-A8BF-221B38A49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29" y="1577262"/>
            <a:ext cx="3931158" cy="2526040"/>
          </a:xfrm>
          <a:prstGeom prst="rect">
            <a:avLst/>
          </a:prstGeom>
        </p:spPr>
      </p:pic>
      <p:pic>
        <p:nvPicPr>
          <p:cNvPr id="8" name="Picture 7" descr="Histogram&#10;&#10;Description automatically generated with medium confidence">
            <a:extLst>
              <a:ext uri="{FF2B5EF4-FFF2-40B4-BE49-F238E27FC236}">
                <a16:creationId xmlns:a16="http://schemas.microsoft.com/office/drawing/2014/main" id="{78B2C00F-9D1A-46CB-9031-7191C07B9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19" y="1438826"/>
            <a:ext cx="4438611" cy="2852114"/>
          </a:xfrm>
          <a:prstGeom prst="rect">
            <a:avLst/>
          </a:prstGeom>
        </p:spPr>
      </p:pic>
      <p:pic>
        <p:nvPicPr>
          <p:cNvPr id="10" name="Graphic 9" descr="Add with solid fill">
            <a:extLst>
              <a:ext uri="{FF2B5EF4-FFF2-40B4-BE49-F238E27FC236}">
                <a16:creationId xmlns:a16="http://schemas.microsoft.com/office/drawing/2014/main" id="{D98B86B2-60DC-4784-9F86-9CA89D8FB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6996" y="1667028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235643-2EC5-493D-852B-C9EF812BE06C}"/>
              </a:ext>
            </a:extLst>
          </p:cNvPr>
          <p:cNvCxnSpPr>
            <a:cxnSpLocks/>
          </p:cNvCxnSpPr>
          <p:nvPr/>
        </p:nvCxnSpPr>
        <p:spPr>
          <a:xfrm>
            <a:off x="3859392" y="2053885"/>
            <a:ext cx="7023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6C8840-B6AF-4021-A8A2-A094F604A8D5}"/>
              </a:ext>
            </a:extLst>
          </p:cNvPr>
          <p:cNvCxnSpPr>
            <a:cxnSpLocks/>
          </p:cNvCxnSpPr>
          <p:nvPr/>
        </p:nvCxnSpPr>
        <p:spPr>
          <a:xfrm flipH="1">
            <a:off x="1566272" y="2085338"/>
            <a:ext cx="69969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A63343-ED91-4BA5-98CD-A094E6691780}"/>
              </a:ext>
            </a:extLst>
          </p:cNvPr>
          <p:cNvCxnSpPr>
            <a:cxnSpLocks/>
          </p:cNvCxnSpPr>
          <p:nvPr/>
        </p:nvCxnSpPr>
        <p:spPr>
          <a:xfrm>
            <a:off x="9190587" y="2124228"/>
            <a:ext cx="74574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856F75-A1F7-4B93-905B-C65534B9AF83}"/>
              </a:ext>
            </a:extLst>
          </p:cNvPr>
          <p:cNvCxnSpPr>
            <a:cxnSpLocks/>
          </p:cNvCxnSpPr>
          <p:nvPr/>
        </p:nvCxnSpPr>
        <p:spPr>
          <a:xfrm flipH="1">
            <a:off x="6845044" y="2125174"/>
            <a:ext cx="68668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381946-41FD-4167-81E6-8A9103D97B7E}"/>
                  </a:ext>
                </a:extLst>
              </p:cNvPr>
              <p:cNvSpPr txBox="1"/>
              <p:nvPr/>
            </p:nvSpPr>
            <p:spPr>
              <a:xfrm>
                <a:off x="2467182" y="792131"/>
                <a:ext cx="7368427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000" dirty="0" err="1"/>
                  <a:t>Minimize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func>
                      <m:func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rad>
                              </m:den>
                            </m:f>
                            <m:d>
                              <m:d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func>
                      <m:func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rad>
                              </m:den>
                            </m:f>
                            <m:d>
                              <m:d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Ω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it-IT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381946-41FD-4167-81E6-8A9103D97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182" y="792131"/>
                <a:ext cx="7368427" cy="636585"/>
              </a:xfrm>
              <a:prstGeom prst="rect">
                <a:avLst/>
              </a:prstGeom>
              <a:blipFill>
                <a:blip r:embed="rId6"/>
                <a:stretch>
                  <a:fillRect l="-9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2B5AAE0-A909-46B9-90E2-623AB1086CD6}"/>
                  </a:ext>
                </a:extLst>
              </p:cNvPr>
              <p:cNvSpPr txBox="1"/>
              <p:nvPr/>
            </p:nvSpPr>
            <p:spPr>
              <a:xfrm>
                <a:off x="7821620" y="1379732"/>
                <a:ext cx="361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2B5AAE0-A909-46B9-90E2-623AB1086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620" y="1379732"/>
                <a:ext cx="36176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09A0FB-8331-4287-82F4-DF5AB113AED5}"/>
                  </a:ext>
                </a:extLst>
              </p:cNvPr>
              <p:cNvSpPr txBox="1"/>
              <p:nvPr/>
            </p:nvSpPr>
            <p:spPr>
              <a:xfrm>
                <a:off x="2406433" y="1427674"/>
                <a:ext cx="361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09A0FB-8331-4287-82F4-DF5AB113A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433" y="1427674"/>
                <a:ext cx="3617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E024BA7-C112-41FC-80D1-E93AB2E2C768}"/>
              </a:ext>
            </a:extLst>
          </p:cNvPr>
          <p:cNvSpPr/>
          <p:nvPr/>
        </p:nvSpPr>
        <p:spPr>
          <a:xfrm>
            <a:off x="761051" y="1137733"/>
            <a:ext cx="688369" cy="27865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2014FC-ED37-44EB-BAED-69D4F45F9CE8}"/>
              </a:ext>
            </a:extLst>
          </p:cNvPr>
          <p:cNvSpPr/>
          <p:nvPr/>
        </p:nvSpPr>
        <p:spPr>
          <a:xfrm>
            <a:off x="6193450" y="1391261"/>
            <a:ext cx="446817" cy="2709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5E9DE0-6002-4578-9E69-378A21E2D5D5}"/>
              </a:ext>
            </a:extLst>
          </p:cNvPr>
          <p:cNvSpPr/>
          <p:nvPr/>
        </p:nvSpPr>
        <p:spPr>
          <a:xfrm rot="5400000">
            <a:off x="2993423" y="2319992"/>
            <a:ext cx="399344" cy="3530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D1FFFC-DE56-44F6-9D0A-0B8335293885}"/>
              </a:ext>
            </a:extLst>
          </p:cNvPr>
          <p:cNvSpPr/>
          <p:nvPr/>
        </p:nvSpPr>
        <p:spPr>
          <a:xfrm rot="5400000">
            <a:off x="8392733" y="2537883"/>
            <a:ext cx="399344" cy="3530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84A702-F69E-43FE-86C9-72C31653AED5}"/>
                  </a:ext>
                </a:extLst>
              </p:cNvPr>
              <p:cNvSpPr txBox="1"/>
              <p:nvPr/>
            </p:nvSpPr>
            <p:spPr>
              <a:xfrm>
                <a:off x="3050474" y="3988860"/>
                <a:ext cx="4126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84A702-F69E-43FE-86C9-72C31653A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474" y="3988860"/>
                <a:ext cx="41267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E62F820-4B81-4B87-B167-378E6C9636CE}"/>
                  </a:ext>
                </a:extLst>
              </p:cNvPr>
              <p:cNvSpPr txBox="1"/>
              <p:nvPr/>
            </p:nvSpPr>
            <p:spPr>
              <a:xfrm>
                <a:off x="8714548" y="4173800"/>
                <a:ext cx="3702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E62F820-4B81-4B87-B167-378E6C963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548" y="4173800"/>
                <a:ext cx="370230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 descr="Histogram&#10;&#10;Description automatically generated">
            <a:extLst>
              <a:ext uri="{FF2B5EF4-FFF2-40B4-BE49-F238E27FC236}">
                <a16:creationId xmlns:a16="http://schemas.microsoft.com/office/drawing/2014/main" id="{D77D15F4-2A89-47E0-AEA5-500F45BBF4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960" y="4389244"/>
            <a:ext cx="3904471" cy="250889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2212A16-BA13-4539-92F1-CD2F1C40B592}"/>
              </a:ext>
            </a:extLst>
          </p:cNvPr>
          <p:cNvSpPr/>
          <p:nvPr/>
        </p:nvSpPr>
        <p:spPr>
          <a:xfrm>
            <a:off x="3648860" y="4467592"/>
            <a:ext cx="498983" cy="2181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9855E4-5728-4725-A5B2-7499AE6D4640}"/>
              </a:ext>
            </a:extLst>
          </p:cNvPr>
          <p:cNvSpPr/>
          <p:nvPr/>
        </p:nvSpPr>
        <p:spPr>
          <a:xfrm rot="5400000">
            <a:off x="5745300" y="5111710"/>
            <a:ext cx="188970" cy="33838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B15DE8-42A9-4B6B-854D-77311E97980E}"/>
              </a:ext>
            </a:extLst>
          </p:cNvPr>
          <p:cNvSpPr txBox="1"/>
          <p:nvPr/>
        </p:nvSpPr>
        <p:spPr>
          <a:xfrm>
            <a:off x="679179" y="5044611"/>
            <a:ext cx="21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Unshifted</a:t>
            </a:r>
            <a:r>
              <a:rPr lang="it-IT" dirty="0"/>
              <a:t> Fermi </a:t>
            </a:r>
            <a:r>
              <a:rPr lang="it-IT" dirty="0" err="1"/>
              <a:t>sea</a:t>
            </a:r>
            <a:r>
              <a:rPr lang="it-IT" dirty="0"/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89A48-E09E-4FAD-9BCC-6990F8A3C0D6}"/>
              </a:ext>
            </a:extLst>
          </p:cNvPr>
          <p:cNvSpPr txBox="1"/>
          <p:nvPr/>
        </p:nvSpPr>
        <p:spPr>
          <a:xfrm>
            <a:off x="5295401" y="46634"/>
            <a:ext cx="1424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Ground-state</a:t>
            </a:r>
          </a:p>
        </p:txBody>
      </p:sp>
    </p:spTree>
    <p:extLst>
      <p:ext uri="{BB962C8B-B14F-4D97-AF65-F5344CB8AC3E}">
        <p14:creationId xmlns:p14="http://schemas.microsoft.com/office/powerpoint/2010/main" val="217762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ABB9C0-2EDF-429A-80DC-30F0109C2B24}"/>
              </a:ext>
            </a:extLst>
          </p:cNvPr>
          <p:cNvSpPr txBox="1"/>
          <p:nvPr/>
        </p:nvSpPr>
        <p:spPr>
          <a:xfrm>
            <a:off x="307497" y="250853"/>
            <a:ext cx="396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Coupling</a:t>
            </a:r>
            <a:r>
              <a:rPr lang="it-IT" dirty="0"/>
              <a:t> light-</a:t>
            </a:r>
            <a:r>
              <a:rPr lang="it-IT" dirty="0" err="1"/>
              <a:t>matter</a:t>
            </a:r>
            <a:r>
              <a:rPr lang="it-IT" dirty="0"/>
              <a:t> in the continuum: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CE69E-0829-4ED6-9AD7-E07724E9299C}"/>
              </a:ext>
            </a:extLst>
          </p:cNvPr>
          <p:cNvSpPr txBox="1"/>
          <p:nvPr/>
        </p:nvSpPr>
        <p:spPr>
          <a:xfrm>
            <a:off x="307497" y="782492"/>
            <a:ext cx="412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Electronic </a:t>
            </a:r>
            <a:r>
              <a:rPr lang="it-IT" dirty="0" err="1"/>
              <a:t>hamiltonian</a:t>
            </a:r>
            <a:r>
              <a:rPr lang="it-IT" dirty="0"/>
              <a:t> in the continuum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37C181-C1AC-4DA3-B34C-424775122A07}"/>
                  </a:ext>
                </a:extLst>
              </p:cNvPr>
              <p:cNvSpPr txBox="1"/>
              <p:nvPr/>
            </p:nvSpPr>
            <p:spPr>
              <a:xfrm>
                <a:off x="663332" y="1242974"/>
                <a:ext cx="17055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𝑒𝑒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37C181-C1AC-4DA3-B34C-424775122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32" y="1242974"/>
                <a:ext cx="170559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87BF31A-ED6F-456F-8CCC-4DFF06819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" y="2134742"/>
            <a:ext cx="2552831" cy="596931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6441AD6-F685-4E82-A281-096C2AC74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78" y="1676371"/>
            <a:ext cx="4127712" cy="55247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6BEDAB-A301-4CF5-BF6F-1EED507BD9E1}"/>
              </a:ext>
            </a:extLst>
          </p:cNvPr>
          <p:cNvCxnSpPr/>
          <p:nvPr/>
        </p:nvCxnSpPr>
        <p:spPr>
          <a:xfrm>
            <a:off x="1499945" y="1691236"/>
            <a:ext cx="0" cy="4936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CE83FC-8196-4094-B487-60BEB4D6CD9A}"/>
              </a:ext>
            </a:extLst>
          </p:cNvPr>
          <p:cNvCxnSpPr>
            <a:cxnSpLocks/>
          </p:cNvCxnSpPr>
          <p:nvPr/>
        </p:nvCxnSpPr>
        <p:spPr>
          <a:xfrm>
            <a:off x="2211844" y="1567019"/>
            <a:ext cx="249429" cy="220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7247365-B754-4D83-874B-943671F96E71}"/>
              </a:ext>
            </a:extLst>
          </p:cNvPr>
          <p:cNvSpPr txBox="1"/>
          <p:nvPr/>
        </p:nvSpPr>
        <p:spPr>
          <a:xfrm>
            <a:off x="3194883" y="3103305"/>
            <a:ext cx="500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Minimal</a:t>
            </a:r>
            <a:r>
              <a:rPr lang="it-IT" dirty="0"/>
              <a:t> </a:t>
            </a:r>
            <a:r>
              <a:rPr lang="it-IT" dirty="0" err="1"/>
              <a:t>coupling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 (</a:t>
            </a:r>
            <a:r>
              <a:rPr lang="it-IT" dirty="0" err="1"/>
              <a:t>canonical</a:t>
            </a:r>
            <a:r>
              <a:rPr lang="it-IT" dirty="0"/>
              <a:t> </a:t>
            </a:r>
            <a:r>
              <a:rPr lang="it-IT" dirty="0" err="1"/>
              <a:t>substitution</a:t>
            </a:r>
            <a:r>
              <a:rPr lang="it-IT" dirty="0"/>
              <a:t>) : </a:t>
            </a:r>
          </a:p>
        </p:txBody>
      </p:sp>
      <p:pic>
        <p:nvPicPr>
          <p:cNvPr id="20" name="Picture 19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4986812E-C03B-4B94-BDA7-28DFFD22DF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64" y="662342"/>
            <a:ext cx="2698889" cy="6096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2278C4B-FCBF-4B7D-B045-1D448DB1782D}"/>
              </a:ext>
            </a:extLst>
          </p:cNvPr>
          <p:cNvSpPr txBox="1"/>
          <p:nvPr/>
        </p:nvSpPr>
        <p:spPr>
          <a:xfrm>
            <a:off x="8110917" y="190803"/>
            <a:ext cx="337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Quantized</a:t>
            </a:r>
            <a:r>
              <a:rPr lang="it-IT" dirty="0"/>
              <a:t> EM field (Single mode)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6B883F-28AB-4F7C-BACB-A91454CB23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716" y="1256372"/>
            <a:ext cx="2171812" cy="97795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770940-A9DF-45B9-9404-8F7457056C32}"/>
              </a:ext>
            </a:extLst>
          </p:cNvPr>
          <p:cNvCxnSpPr/>
          <p:nvPr/>
        </p:nvCxnSpPr>
        <p:spPr>
          <a:xfrm>
            <a:off x="2948198" y="2930560"/>
            <a:ext cx="5162719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22F5E6B-1723-4E2C-A5C5-6B2D416349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84" y="3820513"/>
            <a:ext cx="2057506" cy="406421"/>
          </a:xfrm>
          <a:prstGeom prst="rect">
            <a:avLst/>
          </a:prstGeom>
        </p:spPr>
      </p:pic>
      <p:pic>
        <p:nvPicPr>
          <p:cNvPr id="30" name="Picture 29" descr="Text&#10;&#10;Description automatically generated with medium confidence">
            <a:extLst>
              <a:ext uri="{FF2B5EF4-FFF2-40B4-BE49-F238E27FC236}">
                <a16:creationId xmlns:a16="http://schemas.microsoft.com/office/drawing/2014/main" id="{3824956E-5068-4182-9192-C561A669BD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710" y="3598051"/>
            <a:ext cx="3179599" cy="1302887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A46AB4-5717-4415-A734-B81CC185CC0E}"/>
              </a:ext>
            </a:extLst>
          </p:cNvPr>
          <p:cNvCxnSpPr/>
          <p:nvPr/>
        </p:nvCxnSpPr>
        <p:spPr>
          <a:xfrm>
            <a:off x="3358903" y="4118846"/>
            <a:ext cx="31795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DE6AD14-6C02-4A3D-9D57-6CD1A67E841D}"/>
              </a:ext>
            </a:extLst>
          </p:cNvPr>
          <p:cNvSpPr txBox="1"/>
          <p:nvPr/>
        </p:nvSpPr>
        <p:spPr>
          <a:xfrm>
            <a:off x="1325711" y="5064301"/>
            <a:ext cx="505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construction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 </a:t>
            </a:r>
            <a:r>
              <a:rPr lang="it-IT" dirty="0" err="1"/>
              <a:t>automatically</a:t>
            </a:r>
            <a:r>
              <a:rPr lang="it-IT" dirty="0"/>
              <a:t> </a:t>
            </a:r>
            <a:r>
              <a:rPr lang="it-IT" dirty="0" err="1"/>
              <a:t>implements</a:t>
            </a:r>
            <a:endParaRPr lang="it-IT" dirty="0"/>
          </a:p>
          <a:p>
            <a:r>
              <a:rPr lang="it-IT" dirty="0"/>
              <a:t>Gauge </a:t>
            </a:r>
            <a:r>
              <a:rPr lang="it-IT" dirty="0" err="1"/>
              <a:t>invariance</a:t>
            </a:r>
            <a:r>
              <a:rPr lang="it-IT" dirty="0"/>
              <a:t>, </a:t>
            </a:r>
            <a:r>
              <a:rPr lang="it-IT" dirty="0" err="1"/>
              <a:t>given</a:t>
            </a:r>
            <a:r>
              <a:rPr lang="it-IT" dirty="0"/>
              <a:t> by :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CF04E74-7F19-4D01-962D-EAA03E5BCE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502" y="5034685"/>
            <a:ext cx="2378783" cy="106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23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ABB9C0-2EDF-429A-80DC-30F0109C2B24}"/>
              </a:ext>
            </a:extLst>
          </p:cNvPr>
          <p:cNvSpPr txBox="1"/>
          <p:nvPr/>
        </p:nvSpPr>
        <p:spPr>
          <a:xfrm>
            <a:off x="307497" y="250853"/>
            <a:ext cx="396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Coupling</a:t>
            </a:r>
            <a:r>
              <a:rPr lang="it-IT" dirty="0"/>
              <a:t> light-</a:t>
            </a:r>
            <a:r>
              <a:rPr lang="it-IT" dirty="0" err="1"/>
              <a:t>matter</a:t>
            </a:r>
            <a:r>
              <a:rPr lang="it-IT" dirty="0"/>
              <a:t> in the continuum: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CE69E-0829-4ED6-9AD7-E07724E9299C}"/>
              </a:ext>
            </a:extLst>
          </p:cNvPr>
          <p:cNvSpPr txBox="1"/>
          <p:nvPr/>
        </p:nvSpPr>
        <p:spPr>
          <a:xfrm>
            <a:off x="307497" y="782492"/>
            <a:ext cx="412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Electronic </a:t>
            </a:r>
            <a:r>
              <a:rPr lang="it-IT" dirty="0" err="1"/>
              <a:t>hamiltonian</a:t>
            </a:r>
            <a:r>
              <a:rPr lang="it-IT" dirty="0"/>
              <a:t> in the continuum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37C181-C1AC-4DA3-B34C-424775122A07}"/>
                  </a:ext>
                </a:extLst>
              </p:cNvPr>
              <p:cNvSpPr txBox="1"/>
              <p:nvPr/>
            </p:nvSpPr>
            <p:spPr>
              <a:xfrm>
                <a:off x="663332" y="1242974"/>
                <a:ext cx="17055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𝑒𝑒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37C181-C1AC-4DA3-B34C-424775122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32" y="1242974"/>
                <a:ext cx="170559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87BF31A-ED6F-456F-8CCC-4DFF06819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" y="2134742"/>
            <a:ext cx="2552831" cy="596931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6441AD6-F685-4E82-A281-096C2AC74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78" y="1676371"/>
            <a:ext cx="4127712" cy="55247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6BEDAB-A301-4CF5-BF6F-1EED507BD9E1}"/>
              </a:ext>
            </a:extLst>
          </p:cNvPr>
          <p:cNvCxnSpPr/>
          <p:nvPr/>
        </p:nvCxnSpPr>
        <p:spPr>
          <a:xfrm>
            <a:off x="1499945" y="1691236"/>
            <a:ext cx="0" cy="4936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CE83FC-8196-4094-B487-60BEB4D6CD9A}"/>
              </a:ext>
            </a:extLst>
          </p:cNvPr>
          <p:cNvCxnSpPr>
            <a:cxnSpLocks/>
          </p:cNvCxnSpPr>
          <p:nvPr/>
        </p:nvCxnSpPr>
        <p:spPr>
          <a:xfrm>
            <a:off x="2211844" y="1567019"/>
            <a:ext cx="249429" cy="220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7247365-B754-4D83-874B-943671F96E71}"/>
              </a:ext>
            </a:extLst>
          </p:cNvPr>
          <p:cNvSpPr txBox="1"/>
          <p:nvPr/>
        </p:nvSpPr>
        <p:spPr>
          <a:xfrm>
            <a:off x="3194883" y="3103305"/>
            <a:ext cx="500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Minimal</a:t>
            </a:r>
            <a:r>
              <a:rPr lang="it-IT" dirty="0"/>
              <a:t> </a:t>
            </a:r>
            <a:r>
              <a:rPr lang="it-IT" dirty="0" err="1"/>
              <a:t>coupling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 (</a:t>
            </a:r>
            <a:r>
              <a:rPr lang="it-IT" dirty="0" err="1"/>
              <a:t>canonical</a:t>
            </a:r>
            <a:r>
              <a:rPr lang="it-IT" dirty="0"/>
              <a:t> </a:t>
            </a:r>
            <a:r>
              <a:rPr lang="it-IT" dirty="0" err="1"/>
              <a:t>substitution</a:t>
            </a:r>
            <a:r>
              <a:rPr lang="it-IT" dirty="0"/>
              <a:t>) : </a:t>
            </a:r>
          </a:p>
        </p:txBody>
      </p:sp>
      <p:pic>
        <p:nvPicPr>
          <p:cNvPr id="20" name="Picture 19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4986812E-C03B-4B94-BDA7-28DFFD22DF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64" y="662342"/>
            <a:ext cx="2698889" cy="6096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2278C4B-FCBF-4B7D-B045-1D448DB1782D}"/>
              </a:ext>
            </a:extLst>
          </p:cNvPr>
          <p:cNvSpPr txBox="1"/>
          <p:nvPr/>
        </p:nvSpPr>
        <p:spPr>
          <a:xfrm>
            <a:off x="8110917" y="190803"/>
            <a:ext cx="337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Quantized</a:t>
            </a:r>
            <a:r>
              <a:rPr lang="it-IT" dirty="0"/>
              <a:t> EM field (Single mode)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6B883F-28AB-4F7C-BACB-A91454CB23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716" y="1256372"/>
            <a:ext cx="2171812" cy="97795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770940-A9DF-45B9-9404-8F7457056C32}"/>
              </a:ext>
            </a:extLst>
          </p:cNvPr>
          <p:cNvCxnSpPr/>
          <p:nvPr/>
        </p:nvCxnSpPr>
        <p:spPr>
          <a:xfrm>
            <a:off x="2948198" y="2930560"/>
            <a:ext cx="5162719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22F5E6B-1723-4E2C-A5C5-6B2D416349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84" y="3820513"/>
            <a:ext cx="2057506" cy="406421"/>
          </a:xfrm>
          <a:prstGeom prst="rect">
            <a:avLst/>
          </a:prstGeom>
        </p:spPr>
      </p:pic>
      <p:pic>
        <p:nvPicPr>
          <p:cNvPr id="30" name="Picture 29" descr="Text&#10;&#10;Description automatically generated with medium confidence">
            <a:extLst>
              <a:ext uri="{FF2B5EF4-FFF2-40B4-BE49-F238E27FC236}">
                <a16:creationId xmlns:a16="http://schemas.microsoft.com/office/drawing/2014/main" id="{3824956E-5068-4182-9192-C561A669BD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710" y="3598051"/>
            <a:ext cx="3179599" cy="1302887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A46AB4-5717-4415-A734-B81CC185CC0E}"/>
              </a:ext>
            </a:extLst>
          </p:cNvPr>
          <p:cNvCxnSpPr/>
          <p:nvPr/>
        </p:nvCxnSpPr>
        <p:spPr>
          <a:xfrm>
            <a:off x="3358903" y="4118846"/>
            <a:ext cx="31795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DE6AD14-6C02-4A3D-9D57-6CD1A67E841D}"/>
              </a:ext>
            </a:extLst>
          </p:cNvPr>
          <p:cNvSpPr txBox="1"/>
          <p:nvPr/>
        </p:nvSpPr>
        <p:spPr>
          <a:xfrm>
            <a:off x="1325711" y="5064301"/>
            <a:ext cx="505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construction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 </a:t>
            </a:r>
            <a:r>
              <a:rPr lang="it-IT" dirty="0" err="1"/>
              <a:t>automatically</a:t>
            </a:r>
            <a:r>
              <a:rPr lang="it-IT" dirty="0"/>
              <a:t> </a:t>
            </a:r>
            <a:r>
              <a:rPr lang="it-IT" dirty="0" err="1"/>
              <a:t>implements</a:t>
            </a:r>
            <a:endParaRPr lang="it-IT" dirty="0"/>
          </a:p>
          <a:p>
            <a:r>
              <a:rPr lang="it-IT" dirty="0"/>
              <a:t>Gauge </a:t>
            </a:r>
            <a:r>
              <a:rPr lang="it-IT" dirty="0" err="1"/>
              <a:t>invariance</a:t>
            </a:r>
            <a:r>
              <a:rPr lang="it-IT" dirty="0"/>
              <a:t>, </a:t>
            </a:r>
            <a:r>
              <a:rPr lang="it-IT" dirty="0" err="1"/>
              <a:t>given</a:t>
            </a:r>
            <a:r>
              <a:rPr lang="it-IT" dirty="0"/>
              <a:t> by :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CF04E74-7F19-4D01-962D-EAA03E5BCE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502" y="5034685"/>
            <a:ext cx="2378783" cy="106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14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4FE1E4-AF73-4D9B-A895-08EEDC2D78C2}"/>
              </a:ext>
            </a:extLst>
          </p:cNvPr>
          <p:cNvSpPr txBox="1"/>
          <p:nvPr/>
        </p:nvSpPr>
        <p:spPr>
          <a:xfrm>
            <a:off x="1035781" y="420786"/>
            <a:ext cx="9515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canonical</a:t>
            </a:r>
            <a:r>
              <a:rPr lang="it-IT" dirty="0"/>
              <a:t> </a:t>
            </a:r>
            <a:r>
              <a:rPr lang="it-IT" dirty="0" err="1"/>
              <a:t>replacement</a:t>
            </a:r>
            <a:r>
              <a:rPr lang="it-IT" dirty="0"/>
              <a:t> of the </a:t>
            </a:r>
            <a:r>
              <a:rPr lang="it-IT" dirty="0" err="1"/>
              <a:t>conjugate</a:t>
            </a:r>
            <a:r>
              <a:rPr lang="it-IT" dirty="0"/>
              <a:t> </a:t>
            </a:r>
            <a:r>
              <a:rPr lang="it-IT" dirty="0" err="1"/>
              <a:t>momentum</a:t>
            </a:r>
            <a:r>
              <a:rPr lang="it-IT" dirty="0"/>
              <a:t> can be </a:t>
            </a:r>
            <a:r>
              <a:rPr lang="it-IT" dirty="0" err="1"/>
              <a:t>also</a:t>
            </a:r>
            <a:r>
              <a:rPr lang="it-IT" dirty="0"/>
              <a:t> be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application</a:t>
            </a:r>
            <a:r>
              <a:rPr lang="it-IT" dirty="0"/>
              <a:t> of a </a:t>
            </a:r>
          </a:p>
          <a:p>
            <a:r>
              <a:rPr lang="it-IT" dirty="0" err="1"/>
              <a:t>Unitary</a:t>
            </a:r>
            <a:r>
              <a:rPr lang="it-IT" dirty="0"/>
              <a:t> operator :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91D92D00-3240-4858-9484-B51F2140E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56" y="1067117"/>
            <a:ext cx="4466416" cy="7815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83EB6D-D027-421A-99CA-F5140226381F}"/>
              </a:ext>
            </a:extLst>
          </p:cNvPr>
          <p:cNvSpPr txBox="1"/>
          <p:nvPr/>
        </p:nvSpPr>
        <p:spPr>
          <a:xfrm>
            <a:off x="2172694" y="2652561"/>
            <a:ext cx="724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back the </a:t>
            </a:r>
            <a:r>
              <a:rPr lang="it-IT" dirty="0" err="1"/>
              <a:t>same</a:t>
            </a:r>
            <a:r>
              <a:rPr lang="it-IT" dirty="0"/>
              <a:t> coulomb gauge </a:t>
            </a:r>
            <a:r>
              <a:rPr lang="it-IT" dirty="0" err="1"/>
              <a:t>projected</a:t>
            </a:r>
            <a:r>
              <a:rPr lang="it-IT" dirty="0"/>
              <a:t> </a:t>
            </a:r>
            <a:r>
              <a:rPr lang="it-IT" dirty="0" err="1"/>
              <a:t>hamiltonian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75FC66-6E2B-40F9-B978-05A04914E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34" y="1963124"/>
            <a:ext cx="1501945" cy="383017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73BEF7E8-10EE-4C91-BC39-81F8C6CFA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27" y="1964840"/>
            <a:ext cx="2156706" cy="4270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11BF08-A001-492F-9D90-8D142F7A98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71" y="3095706"/>
            <a:ext cx="7821297" cy="666588"/>
          </a:xfrm>
          <a:prstGeom prst="rect">
            <a:avLst/>
          </a:prstGeom>
        </p:spPr>
      </p:pic>
      <p:pic>
        <p:nvPicPr>
          <p:cNvPr id="15" name="Picture 14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BCC6F19B-C04D-40EA-B959-73304AF6D4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09" y="1851208"/>
            <a:ext cx="2127359" cy="5715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4910F-A5B0-4684-80E0-4865C7529EB7}"/>
              </a:ext>
            </a:extLst>
          </p:cNvPr>
          <p:cNvSpPr txBox="1"/>
          <p:nvPr/>
        </p:nvSpPr>
        <p:spPr>
          <a:xfrm>
            <a:off x="1327094" y="4284171"/>
            <a:ext cx="9088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going</a:t>
            </a:r>
            <a:r>
              <a:rPr lang="it-IT" dirty="0"/>
              <a:t> to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a gauge </a:t>
            </a:r>
            <a:r>
              <a:rPr lang="it-IT" dirty="0" err="1"/>
              <a:t>consistent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 to build low-energy</a:t>
            </a:r>
          </a:p>
          <a:p>
            <a:r>
              <a:rPr lang="it-IT" dirty="0"/>
              <a:t>Project models with light-</a:t>
            </a:r>
            <a:r>
              <a:rPr lang="it-IT" dirty="0" err="1"/>
              <a:t>matter</a:t>
            </a:r>
            <a:r>
              <a:rPr lang="it-IT" dirty="0"/>
              <a:t> interaction.</a:t>
            </a:r>
          </a:p>
        </p:txBody>
      </p:sp>
    </p:spTree>
    <p:extLst>
      <p:ext uri="{BB962C8B-B14F-4D97-AF65-F5344CB8AC3E}">
        <p14:creationId xmlns:p14="http://schemas.microsoft.com/office/powerpoint/2010/main" val="3444087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CCD20C-2DDC-4C84-9F9B-8E0ECE8F2F69}"/>
              </a:ext>
            </a:extLst>
          </p:cNvPr>
          <p:cNvSpPr txBox="1"/>
          <p:nvPr/>
        </p:nvSpPr>
        <p:spPr>
          <a:xfrm>
            <a:off x="875899" y="404261"/>
            <a:ext cx="787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How to </a:t>
            </a:r>
            <a:r>
              <a:rPr lang="it-IT" dirty="0" err="1"/>
              <a:t>get</a:t>
            </a:r>
            <a:r>
              <a:rPr lang="it-IT" dirty="0"/>
              <a:t> the model from a low energy </a:t>
            </a:r>
            <a:r>
              <a:rPr lang="it-IT" dirty="0" err="1"/>
              <a:t>projection</a:t>
            </a:r>
            <a:r>
              <a:rPr lang="it-IT" dirty="0"/>
              <a:t> of  a strong </a:t>
            </a:r>
            <a:r>
              <a:rPr lang="it-IT" dirty="0" err="1"/>
              <a:t>interacting</a:t>
            </a:r>
            <a:r>
              <a:rPr lang="it-IT" dirty="0"/>
              <a:t> model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D3DD9-4EF2-4B77-84A1-AA780650068B}"/>
              </a:ext>
            </a:extLst>
          </p:cNvPr>
          <p:cNvSpPr txBox="1"/>
          <p:nvPr/>
        </p:nvSpPr>
        <p:spPr>
          <a:xfrm>
            <a:off x="336884" y="1270535"/>
            <a:ext cx="247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Tight-</a:t>
            </a:r>
            <a:r>
              <a:rPr lang="it-IT" dirty="0" err="1"/>
              <a:t>binding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: </a:t>
            </a:r>
          </a:p>
        </p:txBody>
      </p:sp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5B9EFABF-6019-4B5C-B5E9-4EBA6A626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098" y="1144035"/>
            <a:ext cx="2952902" cy="622332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5DD0BFD1-2EE4-4395-B3BA-FAED07090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925" y="1182137"/>
            <a:ext cx="4680191" cy="116846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C69279-2B86-49B5-B3EF-5571086E321F}"/>
              </a:ext>
            </a:extLst>
          </p:cNvPr>
          <p:cNvCxnSpPr>
            <a:cxnSpLocks/>
          </p:cNvCxnSpPr>
          <p:nvPr/>
        </p:nvCxnSpPr>
        <p:spPr>
          <a:xfrm>
            <a:off x="6251373" y="1389100"/>
            <a:ext cx="853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C2AD1C-4DE5-4152-BCE5-2838CB3DFF82}"/>
              </a:ext>
            </a:extLst>
          </p:cNvPr>
          <p:cNvSpPr txBox="1"/>
          <p:nvPr/>
        </p:nvSpPr>
        <p:spPr>
          <a:xfrm>
            <a:off x="424224" y="258139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With :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70D1688-AEA2-4C12-A6D4-7ABB5FBDA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835" y="2517220"/>
            <a:ext cx="2946551" cy="5270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662287-4030-47F1-91AE-B43D5791CDAA}"/>
              </a:ext>
            </a:extLst>
          </p:cNvPr>
          <p:cNvSpPr txBox="1"/>
          <p:nvPr/>
        </p:nvSpPr>
        <p:spPr>
          <a:xfrm>
            <a:off x="5227997" y="256484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And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2D3B5AC-C22F-4E88-A83F-7BD6B05BC4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73" y="2548377"/>
            <a:ext cx="3556183" cy="8318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0544F12-0E36-45AD-B33A-40CC7AD1B5DC}"/>
              </a:ext>
            </a:extLst>
          </p:cNvPr>
          <p:cNvSpPr txBox="1"/>
          <p:nvPr/>
        </p:nvSpPr>
        <p:spPr>
          <a:xfrm>
            <a:off x="424224" y="3391729"/>
            <a:ext cx="11257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to include the interaction with the EM field, a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project the </a:t>
            </a:r>
            <a:r>
              <a:rPr lang="it-IT" dirty="0" err="1"/>
              <a:t>unitary</a:t>
            </a:r>
            <a:r>
              <a:rPr lang="it-IT" dirty="0"/>
              <a:t> </a:t>
            </a:r>
            <a:r>
              <a:rPr lang="it-IT" dirty="0" err="1"/>
              <a:t>transformation</a:t>
            </a:r>
            <a:endParaRPr lang="it-IT" dirty="0"/>
          </a:p>
          <a:p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realizes</a:t>
            </a:r>
            <a:r>
              <a:rPr lang="it-IT" dirty="0"/>
              <a:t> the </a:t>
            </a:r>
            <a:r>
              <a:rPr lang="it-IT" dirty="0" err="1"/>
              <a:t>minimal</a:t>
            </a:r>
            <a:r>
              <a:rPr lang="it-IT" dirty="0"/>
              <a:t> </a:t>
            </a:r>
            <a:r>
              <a:rPr lang="it-IT" dirty="0" err="1"/>
              <a:t>coupling</a:t>
            </a:r>
            <a:r>
              <a:rPr lang="it-IT" dirty="0"/>
              <a:t> </a:t>
            </a:r>
            <a:r>
              <a:rPr lang="it-IT" dirty="0" err="1"/>
              <a:t>substitution</a:t>
            </a:r>
            <a:r>
              <a:rPr lang="it-IT" dirty="0"/>
              <a:t> IN the set of low energy </a:t>
            </a:r>
            <a:r>
              <a:rPr lang="it-IT" dirty="0" err="1"/>
              <a:t>states</a:t>
            </a:r>
            <a:r>
              <a:rPr lang="it-IT" dirty="0"/>
              <a:t> : </a:t>
            </a:r>
          </a:p>
        </p:txBody>
      </p:sp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3BA20B49-50A0-4613-8962-9CE9CEF9A7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7" y="4078990"/>
            <a:ext cx="5942702" cy="988535"/>
          </a:xfrm>
          <a:prstGeom prst="rect">
            <a:avLst/>
          </a:prstGeom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0D3C1974-4171-40A9-ADBA-3C89A32B20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19" y="5080063"/>
            <a:ext cx="4140413" cy="844593"/>
          </a:xfrm>
          <a:prstGeom prst="rect">
            <a:avLst/>
          </a:prstGeom>
        </p:spPr>
      </p:pic>
      <p:sp>
        <p:nvSpPr>
          <p:cNvPr id="25" name="Right Brace 24">
            <a:extLst>
              <a:ext uri="{FF2B5EF4-FFF2-40B4-BE49-F238E27FC236}">
                <a16:creationId xmlns:a16="http://schemas.microsoft.com/office/drawing/2014/main" id="{79526A4A-DE36-4A84-B166-BF5779911A3A}"/>
              </a:ext>
            </a:extLst>
          </p:cNvPr>
          <p:cNvSpPr/>
          <p:nvPr/>
        </p:nvSpPr>
        <p:spPr>
          <a:xfrm>
            <a:off x="6259608" y="4353225"/>
            <a:ext cx="923552" cy="1895559"/>
          </a:xfrm>
          <a:custGeom>
            <a:avLst/>
            <a:gdLst>
              <a:gd name="connsiteX0" fmla="*/ 0 w 923552"/>
              <a:gd name="connsiteY0" fmla="*/ 0 h 1895559"/>
              <a:gd name="connsiteX1" fmla="*/ 461776 w 923552"/>
              <a:gd name="connsiteY1" fmla="*/ 76960 h 1895559"/>
              <a:gd name="connsiteX2" fmla="*/ 461776 w 923552"/>
              <a:gd name="connsiteY2" fmla="*/ 870820 h 1895559"/>
              <a:gd name="connsiteX3" fmla="*/ 923552 w 923552"/>
              <a:gd name="connsiteY3" fmla="*/ 947780 h 1895559"/>
              <a:gd name="connsiteX4" fmla="*/ 461776 w 923552"/>
              <a:gd name="connsiteY4" fmla="*/ 1024740 h 1895559"/>
              <a:gd name="connsiteX5" fmla="*/ 461776 w 923552"/>
              <a:gd name="connsiteY5" fmla="*/ 1818599 h 1895559"/>
              <a:gd name="connsiteX6" fmla="*/ 0 w 923552"/>
              <a:gd name="connsiteY6" fmla="*/ 1895559 h 1895559"/>
              <a:gd name="connsiteX7" fmla="*/ 0 w 923552"/>
              <a:gd name="connsiteY7" fmla="*/ 0 h 1895559"/>
              <a:gd name="connsiteX0" fmla="*/ 0 w 923552"/>
              <a:gd name="connsiteY0" fmla="*/ 0 h 1895559"/>
              <a:gd name="connsiteX1" fmla="*/ 461776 w 923552"/>
              <a:gd name="connsiteY1" fmla="*/ 76960 h 1895559"/>
              <a:gd name="connsiteX2" fmla="*/ 461776 w 923552"/>
              <a:gd name="connsiteY2" fmla="*/ 870820 h 1895559"/>
              <a:gd name="connsiteX3" fmla="*/ 923552 w 923552"/>
              <a:gd name="connsiteY3" fmla="*/ 947780 h 1895559"/>
              <a:gd name="connsiteX4" fmla="*/ 461776 w 923552"/>
              <a:gd name="connsiteY4" fmla="*/ 1024740 h 1895559"/>
              <a:gd name="connsiteX5" fmla="*/ 461776 w 923552"/>
              <a:gd name="connsiteY5" fmla="*/ 1818599 h 1895559"/>
              <a:gd name="connsiteX6" fmla="*/ 0 w 923552"/>
              <a:gd name="connsiteY6" fmla="*/ 1895559 h 189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552" h="1895559" stroke="0" extrusionOk="0">
                <a:moveTo>
                  <a:pt x="0" y="0"/>
                </a:moveTo>
                <a:cubicBezTo>
                  <a:pt x="251745" y="-958"/>
                  <a:pt x="455320" y="36001"/>
                  <a:pt x="461776" y="76960"/>
                </a:cubicBezTo>
                <a:cubicBezTo>
                  <a:pt x="429880" y="442952"/>
                  <a:pt x="489769" y="761084"/>
                  <a:pt x="461776" y="870820"/>
                </a:cubicBezTo>
                <a:cubicBezTo>
                  <a:pt x="453082" y="895876"/>
                  <a:pt x="685596" y="956378"/>
                  <a:pt x="923552" y="947780"/>
                </a:cubicBezTo>
                <a:cubicBezTo>
                  <a:pt x="664036" y="949905"/>
                  <a:pt x="457108" y="982749"/>
                  <a:pt x="461776" y="1024740"/>
                </a:cubicBezTo>
                <a:cubicBezTo>
                  <a:pt x="394956" y="1374080"/>
                  <a:pt x="427545" y="1524711"/>
                  <a:pt x="461776" y="1818599"/>
                </a:cubicBezTo>
                <a:cubicBezTo>
                  <a:pt x="466107" y="1871663"/>
                  <a:pt x="266348" y="1884006"/>
                  <a:pt x="0" y="1895559"/>
                </a:cubicBezTo>
                <a:cubicBezTo>
                  <a:pt x="-54369" y="1501478"/>
                  <a:pt x="-127844" y="311115"/>
                  <a:pt x="0" y="0"/>
                </a:cubicBezTo>
                <a:close/>
              </a:path>
              <a:path w="923552" h="1895559" fill="none" extrusionOk="0">
                <a:moveTo>
                  <a:pt x="0" y="0"/>
                </a:moveTo>
                <a:cubicBezTo>
                  <a:pt x="261124" y="-5095"/>
                  <a:pt x="457923" y="37268"/>
                  <a:pt x="461776" y="76960"/>
                </a:cubicBezTo>
                <a:cubicBezTo>
                  <a:pt x="487869" y="460790"/>
                  <a:pt x="520423" y="784699"/>
                  <a:pt x="461776" y="870820"/>
                </a:cubicBezTo>
                <a:cubicBezTo>
                  <a:pt x="445079" y="897853"/>
                  <a:pt x="638520" y="950833"/>
                  <a:pt x="923552" y="947780"/>
                </a:cubicBezTo>
                <a:cubicBezTo>
                  <a:pt x="664650" y="945685"/>
                  <a:pt x="465392" y="981903"/>
                  <a:pt x="461776" y="1024740"/>
                </a:cubicBezTo>
                <a:cubicBezTo>
                  <a:pt x="493766" y="1219351"/>
                  <a:pt x="492486" y="1737809"/>
                  <a:pt x="461776" y="1818599"/>
                </a:cubicBezTo>
                <a:cubicBezTo>
                  <a:pt x="470073" y="1844994"/>
                  <a:pt x="221612" y="1875610"/>
                  <a:pt x="0" y="1895559"/>
                </a:cubicBezTo>
              </a:path>
              <a:path w="923552" h="1895559" fill="none" stroke="0" extrusionOk="0">
                <a:moveTo>
                  <a:pt x="0" y="0"/>
                </a:moveTo>
                <a:cubicBezTo>
                  <a:pt x="261694" y="-87"/>
                  <a:pt x="464012" y="38888"/>
                  <a:pt x="461776" y="76960"/>
                </a:cubicBezTo>
                <a:cubicBezTo>
                  <a:pt x="516340" y="357276"/>
                  <a:pt x="404603" y="535574"/>
                  <a:pt x="461776" y="870820"/>
                </a:cubicBezTo>
                <a:cubicBezTo>
                  <a:pt x="431240" y="912731"/>
                  <a:pt x="681875" y="912922"/>
                  <a:pt x="923552" y="947780"/>
                </a:cubicBezTo>
                <a:cubicBezTo>
                  <a:pt x="667272" y="944610"/>
                  <a:pt x="459099" y="981991"/>
                  <a:pt x="461776" y="1024740"/>
                </a:cubicBezTo>
                <a:cubicBezTo>
                  <a:pt x="431168" y="1355969"/>
                  <a:pt x="507110" y="1597965"/>
                  <a:pt x="461776" y="1818599"/>
                </a:cubicBezTo>
                <a:cubicBezTo>
                  <a:pt x="470781" y="1856333"/>
                  <a:pt x="256787" y="1870158"/>
                  <a:pt x="0" y="1895559"/>
                </a:cubicBezTo>
              </a:path>
            </a:pathLst>
          </a:cu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34446031">
                  <a:prstGeom prst="righ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0BB44F-9E22-4A6B-A69B-FD53498D0AAC}"/>
              </a:ext>
            </a:extLst>
          </p:cNvPr>
          <p:cNvSpPr txBox="1"/>
          <p:nvPr/>
        </p:nvSpPr>
        <p:spPr>
          <a:xfrm>
            <a:off x="7413736" y="4291676"/>
            <a:ext cx="51844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to stress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just a </a:t>
            </a:r>
            <a:r>
              <a:rPr lang="it-IT" dirty="0" err="1"/>
              <a:t>possible</a:t>
            </a:r>
            <a:endParaRPr lang="it-IT" dirty="0"/>
          </a:p>
          <a:p>
            <a:r>
              <a:rPr lang="it-IT" dirty="0"/>
              <a:t>Way to </a:t>
            </a:r>
            <a:r>
              <a:rPr lang="it-IT" dirty="0" err="1"/>
              <a:t>implement</a:t>
            </a:r>
            <a:r>
              <a:rPr lang="it-IT" dirty="0"/>
              <a:t> the LM </a:t>
            </a:r>
            <a:r>
              <a:rPr lang="it-IT" dirty="0" err="1"/>
              <a:t>coupling</a:t>
            </a:r>
            <a:r>
              <a:rPr lang="it-IT" dirty="0"/>
              <a:t>. </a:t>
            </a:r>
          </a:p>
          <a:p>
            <a:r>
              <a:rPr lang="it-IT" dirty="0"/>
              <a:t>On top of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tigh</a:t>
            </a:r>
            <a:r>
              <a:rPr lang="it-IT" dirty="0"/>
              <a:t> </a:t>
            </a:r>
            <a:r>
              <a:rPr lang="it-IT" dirty="0" err="1"/>
              <a:t>binding</a:t>
            </a:r>
            <a:r>
              <a:rPr lang="it-IT" dirty="0"/>
              <a:t> models</a:t>
            </a:r>
          </a:p>
          <a:p>
            <a:r>
              <a:rPr lang="it-IT" dirty="0"/>
              <a:t>Are </a:t>
            </a:r>
            <a:r>
              <a:rPr lang="it-IT" dirty="0" err="1"/>
              <a:t>already</a:t>
            </a:r>
            <a:r>
              <a:rPr lang="it-IT" dirty="0"/>
              <a:t> an </a:t>
            </a:r>
            <a:r>
              <a:rPr lang="it-IT" dirty="0" err="1"/>
              <a:t>approximation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procedure </a:t>
            </a:r>
            <a:r>
              <a:rPr lang="it-IT" dirty="0" err="1"/>
              <a:t>as</a:t>
            </a:r>
            <a:r>
              <a:rPr lang="it-IT" dirty="0"/>
              <a:t> the </a:t>
            </a:r>
          </a:p>
          <a:p>
            <a:r>
              <a:rPr lang="it-IT" dirty="0" err="1"/>
              <a:t>Advantage</a:t>
            </a:r>
            <a:r>
              <a:rPr lang="it-IT" dirty="0"/>
              <a:t> to </a:t>
            </a:r>
            <a:r>
              <a:rPr lang="it-IT" dirty="0" err="1"/>
              <a:t>preserve</a:t>
            </a:r>
            <a:r>
              <a:rPr lang="it-IT" dirty="0"/>
              <a:t> the gauge </a:t>
            </a:r>
            <a:r>
              <a:rPr lang="it-IT" dirty="0" err="1"/>
              <a:t>structure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</a:p>
          <a:p>
            <a:r>
              <a:rPr lang="it-IT" dirty="0"/>
              <a:t>Low energy </a:t>
            </a:r>
            <a:r>
              <a:rPr lang="it-IT" dirty="0" err="1"/>
              <a:t>approximations</a:t>
            </a:r>
            <a:r>
              <a:rPr lang="it-IT" dirty="0"/>
              <a:t>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65CB946-FBA7-4E04-A37D-0100782DBD51}"/>
              </a:ext>
            </a:extLst>
          </p:cNvPr>
          <p:cNvSpPr/>
          <p:nvPr/>
        </p:nvSpPr>
        <p:spPr>
          <a:xfrm>
            <a:off x="966695" y="5022933"/>
            <a:ext cx="5086057" cy="8743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8938EB-8C97-447C-BC45-F5A73CA34465}"/>
              </a:ext>
            </a:extLst>
          </p:cNvPr>
          <p:cNvSpPr txBox="1"/>
          <p:nvPr/>
        </p:nvSpPr>
        <p:spPr>
          <a:xfrm>
            <a:off x="424224" y="6009865"/>
            <a:ext cx="597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call «g»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depend</a:t>
            </a:r>
            <a:r>
              <a:rPr lang="it-IT" dirty="0"/>
              <a:t> on the </a:t>
            </a:r>
            <a:r>
              <a:rPr lang="it-IT" dirty="0" err="1"/>
              <a:t>form</a:t>
            </a:r>
            <a:endParaRPr lang="it-IT" dirty="0"/>
          </a:p>
          <a:p>
            <a:r>
              <a:rPr lang="it-IT" dirty="0"/>
              <a:t>Of the </a:t>
            </a:r>
            <a:r>
              <a:rPr lang="it-IT" dirty="0" err="1"/>
              <a:t>wannier</a:t>
            </a:r>
            <a:r>
              <a:rPr lang="it-IT" dirty="0"/>
              <a:t> </a:t>
            </a:r>
            <a:r>
              <a:rPr lang="it-IT" dirty="0" err="1"/>
              <a:t>basis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359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00FA1B5-F3A3-4FC4-B8DA-912973635714}"/>
              </a:ext>
            </a:extLst>
          </p:cNvPr>
          <p:cNvSpPr txBox="1"/>
          <p:nvPr/>
        </p:nvSpPr>
        <p:spPr>
          <a:xfrm>
            <a:off x="426720" y="536270"/>
            <a:ext cx="450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Peierls</a:t>
            </a:r>
            <a:r>
              <a:rPr lang="it-IT" sz="2400" dirty="0"/>
              <a:t> </a:t>
            </a:r>
            <a:r>
              <a:rPr lang="it-IT" sz="2400" dirty="0" err="1"/>
              <a:t>Substitution</a:t>
            </a:r>
            <a:r>
              <a:rPr lang="it-IT" sz="2400" dirty="0"/>
              <a:t> : </a:t>
            </a:r>
          </a:p>
        </p:txBody>
      </p:sp>
      <p:pic>
        <p:nvPicPr>
          <p:cNvPr id="30" name="Picture 29" descr="Text, letter&#10;&#10;Description automatically generated">
            <a:extLst>
              <a:ext uri="{FF2B5EF4-FFF2-40B4-BE49-F238E27FC236}">
                <a16:creationId xmlns:a16="http://schemas.microsoft.com/office/drawing/2014/main" id="{2F6B3BA1-7059-4F88-980E-81DEB7B8B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120" y="58760"/>
            <a:ext cx="5841311" cy="141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32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099CA6-5565-48C6-8F34-AC812B788B3E}"/>
              </a:ext>
            </a:extLst>
          </p:cNvPr>
          <p:cNvSpPr txBox="1"/>
          <p:nvPr/>
        </p:nvSpPr>
        <p:spPr>
          <a:xfrm>
            <a:off x="626874" y="180975"/>
            <a:ext cx="11228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Resume</a:t>
            </a:r>
            <a:r>
              <a:rPr lang="it-IT" dirty="0"/>
              <a:t> : </a:t>
            </a:r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definition</a:t>
            </a:r>
            <a:r>
              <a:rPr lang="it-IT" dirty="0"/>
              <a:t> of an </a:t>
            </a:r>
            <a:r>
              <a:rPr lang="it-IT" dirty="0" err="1"/>
              <a:t>unitary</a:t>
            </a:r>
            <a:r>
              <a:rPr lang="it-IT" dirty="0"/>
              <a:t> operator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realizes</a:t>
            </a:r>
            <a:r>
              <a:rPr lang="it-IT" dirty="0"/>
              <a:t> the light </a:t>
            </a:r>
            <a:r>
              <a:rPr lang="it-IT" dirty="0" err="1"/>
              <a:t>matter</a:t>
            </a:r>
            <a:r>
              <a:rPr lang="it-IT" dirty="0"/>
              <a:t> </a:t>
            </a:r>
            <a:r>
              <a:rPr lang="it-IT" dirty="0" err="1"/>
              <a:t>coupling</a:t>
            </a:r>
            <a:r>
              <a:rPr lang="it-IT" dirty="0"/>
              <a:t> in the continuum</a:t>
            </a:r>
          </a:p>
          <a:p>
            <a:r>
              <a:rPr lang="it-IT" dirty="0"/>
              <a:t>Theory, the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project </a:t>
            </a:r>
            <a:r>
              <a:rPr lang="it-IT" dirty="0" err="1"/>
              <a:t>it</a:t>
            </a:r>
            <a:r>
              <a:rPr lang="it-IT" dirty="0"/>
              <a:t> in the </a:t>
            </a:r>
            <a:r>
              <a:rPr lang="it-IT" dirty="0" err="1"/>
              <a:t>wannier-basis</a:t>
            </a:r>
            <a:r>
              <a:rPr lang="it-IT" dirty="0"/>
              <a:t>,  </a:t>
            </a:r>
            <a:r>
              <a:rPr lang="it-IT" dirty="0" err="1"/>
              <a:t>getting</a:t>
            </a:r>
            <a:r>
              <a:rPr lang="it-IT" dirty="0"/>
              <a:t> a </a:t>
            </a:r>
            <a:r>
              <a:rPr lang="it-IT" dirty="0" err="1"/>
              <a:t>projected</a:t>
            </a:r>
            <a:r>
              <a:rPr lang="it-IT" dirty="0"/>
              <a:t> </a:t>
            </a:r>
            <a:r>
              <a:rPr lang="it-IT" dirty="0" err="1"/>
              <a:t>unitary</a:t>
            </a:r>
            <a:r>
              <a:rPr lang="it-IT" dirty="0"/>
              <a:t> operator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defines</a:t>
            </a:r>
            <a:r>
              <a:rPr lang="it-IT" dirty="0"/>
              <a:t> a </a:t>
            </a:r>
            <a:r>
              <a:rPr lang="it-IT" dirty="0" err="1"/>
              <a:t>dressing</a:t>
            </a:r>
            <a:r>
              <a:rPr lang="it-IT" dirty="0"/>
              <a:t> </a:t>
            </a:r>
          </a:p>
          <a:p>
            <a:r>
              <a:rPr lang="it-IT" dirty="0"/>
              <a:t>Of the </a:t>
            </a:r>
            <a:r>
              <a:rPr lang="it-IT" dirty="0" err="1"/>
              <a:t>creation-annihilation</a:t>
            </a:r>
            <a:r>
              <a:rPr lang="it-IT" dirty="0"/>
              <a:t> </a:t>
            </a:r>
            <a:r>
              <a:rPr lang="it-IT" dirty="0" err="1"/>
              <a:t>operators</a:t>
            </a:r>
            <a:r>
              <a:rPr lang="it-IT" dirty="0"/>
              <a:t>:</a:t>
            </a:r>
          </a:p>
          <a:p>
            <a:r>
              <a:rPr lang="it-IT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B16376-7A56-44B1-8D0B-6BBA22555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680" y="1022326"/>
            <a:ext cx="4642089" cy="927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76A721-29E8-42F6-9CC1-5AEAEB33683E}"/>
              </a:ext>
            </a:extLst>
          </p:cNvPr>
          <p:cNvSpPr txBox="1"/>
          <p:nvPr/>
        </p:nvSpPr>
        <p:spPr>
          <a:xfrm>
            <a:off x="3257845" y="2222655"/>
            <a:ext cx="4939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While</a:t>
            </a:r>
            <a:r>
              <a:rPr lang="it-IT" dirty="0"/>
              <a:t> the </a:t>
            </a:r>
            <a:r>
              <a:rPr lang="it-IT" dirty="0" err="1"/>
              <a:t>photonic</a:t>
            </a:r>
            <a:r>
              <a:rPr lang="it-IT" dirty="0"/>
              <a:t> degrees of </a:t>
            </a:r>
            <a:r>
              <a:rPr lang="it-IT" dirty="0" err="1"/>
              <a:t>freedom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shifted</a:t>
            </a:r>
            <a:endParaRPr lang="it-IT" dirty="0"/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D376064-037C-4276-9C0A-9BF53A04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20" y="2591987"/>
            <a:ext cx="5073911" cy="7556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3E6439-2B11-45C2-AF2A-EFD41151D46A}"/>
              </a:ext>
            </a:extLst>
          </p:cNvPr>
          <p:cNvSpPr txBox="1"/>
          <p:nvPr/>
        </p:nvSpPr>
        <p:spPr>
          <a:xfrm>
            <a:off x="626874" y="3781425"/>
            <a:ext cx="383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Finally</a:t>
            </a:r>
            <a:r>
              <a:rPr lang="it-IT" dirty="0"/>
              <a:t> one </a:t>
            </a:r>
            <a:r>
              <a:rPr lang="it-IT" dirty="0" err="1"/>
              <a:t>get</a:t>
            </a:r>
            <a:r>
              <a:rPr lang="it-IT" dirty="0"/>
              <a:t> the </a:t>
            </a:r>
            <a:r>
              <a:rPr lang="it-IT" dirty="0" err="1"/>
              <a:t>projected</a:t>
            </a:r>
            <a:r>
              <a:rPr lang="it-IT" dirty="0"/>
              <a:t> model </a:t>
            </a:r>
            <a:r>
              <a:rPr lang="it-IT" dirty="0" err="1"/>
              <a:t>as</a:t>
            </a:r>
            <a:r>
              <a:rPr lang="it-IT" dirty="0"/>
              <a:t>:</a:t>
            </a:r>
          </a:p>
        </p:txBody>
      </p:sp>
      <p:pic>
        <p:nvPicPr>
          <p:cNvPr id="12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A06223C-F9CE-4145-9181-6E7169136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740" y="3717008"/>
            <a:ext cx="3429176" cy="520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A68107-6B37-495D-92CF-38A1B4342C24}"/>
              </a:ext>
            </a:extLst>
          </p:cNvPr>
          <p:cNvSpPr txBox="1"/>
          <p:nvPr/>
        </p:nvSpPr>
        <p:spPr>
          <a:xfrm>
            <a:off x="279663" y="504241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With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A1EE09-8431-46F2-A6DF-D4593C5843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51" y="4601671"/>
            <a:ext cx="5276999" cy="17880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DE5C28-42A6-435A-A4C4-C8A18803676D}"/>
              </a:ext>
            </a:extLst>
          </p:cNvPr>
          <p:cNvSpPr txBox="1"/>
          <p:nvPr/>
        </p:nvSpPr>
        <p:spPr>
          <a:xfrm>
            <a:off x="6905625" y="4671484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And in </a:t>
            </a:r>
            <a:r>
              <a:rPr lang="it-IT" dirty="0" err="1"/>
              <a:t>particular</a:t>
            </a:r>
            <a:r>
              <a:rPr lang="it-IT" dirty="0"/>
              <a:t>: </a:t>
            </a:r>
          </a:p>
        </p:txBody>
      </p:sp>
      <p:pic>
        <p:nvPicPr>
          <p:cNvPr id="18" name="Picture 17" descr="Text, whiteboard&#10;&#10;Description automatically generated">
            <a:extLst>
              <a:ext uri="{FF2B5EF4-FFF2-40B4-BE49-F238E27FC236}">
                <a16:creationId xmlns:a16="http://schemas.microsoft.com/office/drawing/2014/main" id="{B870C0D5-9B90-411D-B19C-19850CFA19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5" y="5077397"/>
            <a:ext cx="4381654" cy="69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28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CA7C8A-6629-46A0-BB5D-21A1759B4024}"/>
                  </a:ext>
                </a:extLst>
              </p:cNvPr>
              <p:cNvSpPr txBox="1"/>
              <p:nvPr/>
            </p:nvSpPr>
            <p:spPr>
              <a:xfrm>
                <a:off x="241300" y="88900"/>
                <a:ext cx="11772900" cy="1780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One </a:t>
                </a:r>
                <a:r>
                  <a:rPr lang="it-IT" dirty="0" err="1"/>
                  <a:t>thing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Dmytruk</a:t>
                </a:r>
                <a:r>
                  <a:rPr lang="it-IT" dirty="0"/>
                  <a:t> and Schirò stress in </a:t>
                </a:r>
                <a:r>
                  <a:rPr lang="it-IT" dirty="0" err="1"/>
                  <a:t>their</a:t>
                </a:r>
                <a:r>
                  <a:rPr lang="it-IT" dirty="0"/>
                  <a:t> paper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how</a:t>
                </a:r>
                <a:r>
                  <a:rPr lang="it-IT" dirty="0"/>
                  <a:t> the </a:t>
                </a:r>
                <a:r>
                  <a:rPr lang="it-IT" dirty="0" err="1"/>
                  <a:t>higher</a:t>
                </a:r>
                <a:endParaRPr lang="it-IT" dirty="0"/>
              </a:p>
              <a:p>
                <a:r>
                  <a:rPr lang="it-IT" dirty="0"/>
                  <a:t>Order </a:t>
                </a:r>
                <a:r>
                  <a:rPr lang="it-IT" dirty="0" err="1"/>
                  <a:t>terms</a:t>
                </a:r>
                <a:r>
                  <a:rPr lang="it-IT" dirty="0"/>
                  <a:t> </a:t>
                </a:r>
                <a:r>
                  <a:rPr lang="it-IT" dirty="0" err="1"/>
                  <a:t>cannot</a:t>
                </a:r>
                <a:r>
                  <a:rPr lang="it-IT" dirty="0"/>
                  <a:t> be </a:t>
                </a:r>
                <a:r>
                  <a:rPr lang="it-IT" dirty="0" err="1"/>
                  <a:t>neglected</a:t>
                </a:r>
                <a:r>
                  <a:rPr lang="it-IT" dirty="0"/>
                  <a:t> in the strong </a:t>
                </a:r>
                <a:r>
                  <a:rPr lang="it-IT" dirty="0" err="1"/>
                  <a:t>coupling</a:t>
                </a:r>
                <a:r>
                  <a:rPr lang="it-IT" dirty="0"/>
                  <a:t> regime i </a:t>
                </a:r>
                <a:r>
                  <a:rPr lang="it-IT" dirty="0" err="1"/>
                  <a:t>think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endParaRPr lang="it-IT" dirty="0"/>
              </a:p>
              <a:p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shall</a:t>
                </a:r>
                <a:r>
                  <a:rPr lang="it-IT" dirty="0"/>
                  <a:t> point out </a:t>
                </a:r>
                <a:r>
                  <a:rPr lang="it-IT" dirty="0" err="1"/>
                  <a:t>how</a:t>
                </a:r>
                <a:r>
                  <a:rPr lang="it-IT" dirty="0"/>
                  <a:t> in the </a:t>
                </a:r>
                <a:r>
                  <a:rPr lang="it-IT" dirty="0" err="1"/>
                  <a:t>context</a:t>
                </a:r>
                <a:r>
                  <a:rPr lang="it-IT" dirty="0"/>
                  <a:t> of a </a:t>
                </a:r>
                <a:r>
                  <a:rPr lang="it-IT" dirty="0" err="1"/>
                  <a:t>many</a:t>
                </a:r>
                <a:r>
                  <a:rPr lang="it-IT" dirty="0"/>
                  <a:t> body study, </a:t>
                </a:r>
                <a:r>
                  <a:rPr lang="it-IT" dirty="0" err="1"/>
                  <a:t>where</a:t>
                </a:r>
                <a:r>
                  <a:rPr lang="it-IT" dirty="0"/>
                  <a:t> the </a:t>
                </a:r>
                <a:r>
                  <a:rPr lang="it-IT" dirty="0" err="1"/>
                  <a:t>vector</a:t>
                </a:r>
                <a:endParaRPr lang="it-IT" dirty="0"/>
              </a:p>
              <a:p>
                <a:r>
                  <a:rPr lang="it-IT" dirty="0" err="1"/>
                  <a:t>Potential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scales</a:t>
                </a:r>
                <a:r>
                  <a:rPr lang="it-IT" dirty="0"/>
                  <a:t> with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1/</m:t>
                    </m:r>
                    <m:rad>
                      <m:radPr>
                        <m:deg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rad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leading</a:t>
                </a:r>
                <a:r>
                  <a:rPr lang="it-IT" dirty="0"/>
                  <a:t> to a </a:t>
                </a:r>
                <a:r>
                  <a:rPr lang="it-IT" dirty="0" err="1"/>
                  <a:t>dominance</a:t>
                </a:r>
                <a:r>
                  <a:rPr lang="it-IT" dirty="0"/>
                  <a:t> of the second </a:t>
                </a:r>
                <a:r>
                  <a:rPr lang="it-IT" dirty="0" err="1"/>
                  <a:t>order</a:t>
                </a:r>
                <a:r>
                  <a:rPr lang="it-IT" dirty="0"/>
                  <a:t> </a:t>
                </a:r>
                <a:r>
                  <a:rPr lang="it-IT" dirty="0" err="1"/>
                  <a:t>term</a:t>
                </a:r>
                <a:endParaRPr lang="it-IT" dirty="0"/>
              </a:p>
              <a:p>
                <a:r>
                  <a:rPr lang="it-IT" dirty="0"/>
                  <a:t>For ground state </a:t>
                </a:r>
                <a:r>
                  <a:rPr lang="it-IT" dirty="0" err="1"/>
                  <a:t>properties</a:t>
                </a:r>
                <a:r>
                  <a:rPr lang="it-IT" dirty="0"/>
                  <a:t> and to a </a:t>
                </a:r>
                <a:r>
                  <a:rPr lang="it-IT" dirty="0" err="1"/>
                  <a:t>superradiant</a:t>
                </a:r>
                <a:r>
                  <a:rPr lang="it-IT" dirty="0"/>
                  <a:t> (</a:t>
                </a:r>
                <a:r>
                  <a:rPr lang="it-IT" dirty="0" err="1"/>
                  <a:t>easily</a:t>
                </a:r>
                <a:r>
                  <a:rPr lang="it-IT" dirty="0"/>
                  <a:t> </a:t>
                </a:r>
                <a:r>
                  <a:rPr lang="it-IT" dirty="0" err="1"/>
                  <a:t>arguable</a:t>
                </a:r>
                <a:r>
                  <a:rPr lang="it-IT" dirty="0"/>
                  <a:t>) </a:t>
                </a:r>
                <a:r>
                  <a:rPr lang="it-IT" dirty="0" err="1"/>
                  <a:t>dominance</a:t>
                </a:r>
                <a:r>
                  <a:rPr lang="it-IT" dirty="0"/>
                  <a:t> of </a:t>
                </a:r>
              </a:p>
              <a:p>
                <a:r>
                  <a:rPr lang="it-IT" dirty="0"/>
                  <a:t>The first </a:t>
                </a:r>
                <a:r>
                  <a:rPr lang="it-IT" dirty="0" err="1"/>
                  <a:t>term</a:t>
                </a:r>
                <a:r>
                  <a:rPr lang="it-IT" dirty="0"/>
                  <a:t> </a:t>
                </a:r>
                <a:r>
                  <a:rPr lang="it-IT" dirty="0" err="1"/>
                  <a:t>only</a:t>
                </a:r>
                <a:r>
                  <a:rPr lang="it-IT" dirty="0"/>
                  <a:t> for </a:t>
                </a:r>
                <a:r>
                  <a:rPr lang="it-IT" dirty="0" err="1"/>
                  <a:t>macroscopic</a:t>
                </a:r>
                <a:r>
                  <a:rPr lang="it-IT" dirty="0"/>
                  <a:t> </a:t>
                </a:r>
                <a:r>
                  <a:rPr lang="it-IT" dirty="0" err="1"/>
                  <a:t>excitation</a:t>
                </a:r>
                <a:r>
                  <a:rPr lang="it-IT" dirty="0"/>
                  <a:t> of the </a:t>
                </a:r>
                <a:r>
                  <a:rPr lang="it-IT" dirty="0" err="1"/>
                  <a:t>current</a:t>
                </a:r>
                <a:r>
                  <a:rPr lang="it-IT" dirty="0"/>
                  <a:t> J.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CA7C8A-6629-46A0-BB5D-21A1759B4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88900"/>
                <a:ext cx="11772900" cy="1780424"/>
              </a:xfrm>
              <a:prstGeom prst="rect">
                <a:avLst/>
              </a:prstGeom>
              <a:blipFill>
                <a:blip r:embed="rId2"/>
                <a:stretch>
                  <a:fillRect l="-466" t="-2055" b="-44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1085E2E-3A32-468A-9E99-EBF14C51C42A}"/>
              </a:ext>
            </a:extLst>
          </p:cNvPr>
          <p:cNvSpPr txBox="1"/>
          <p:nvPr/>
        </p:nvSpPr>
        <p:spPr>
          <a:xfrm>
            <a:off x="241300" y="2247900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 </a:t>
            </a:r>
            <a:r>
              <a:rPr lang="it-IT" dirty="0" err="1"/>
              <a:t>close</a:t>
            </a:r>
            <a:r>
              <a:rPr lang="it-IT" dirty="0"/>
              <a:t> the </a:t>
            </a:r>
            <a:r>
              <a:rPr lang="it-IT" dirty="0" err="1"/>
              <a:t>derivation</a:t>
            </a:r>
            <a:r>
              <a:rPr lang="it-IT" dirty="0"/>
              <a:t> of the </a:t>
            </a:r>
            <a:r>
              <a:rPr lang="it-IT" dirty="0" err="1"/>
              <a:t>Peierls</a:t>
            </a:r>
            <a:r>
              <a:rPr lang="it-IT" dirty="0"/>
              <a:t> </a:t>
            </a:r>
            <a:r>
              <a:rPr lang="it-IT" dirty="0" err="1"/>
              <a:t>dressing</a:t>
            </a:r>
            <a:r>
              <a:rPr lang="it-IT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016FCF-3DB6-44CB-B024-C0A4160F03E1}"/>
                  </a:ext>
                </a:extLst>
              </p:cNvPr>
              <p:cNvSpPr txBox="1"/>
              <p:nvPr/>
            </p:nvSpPr>
            <p:spPr>
              <a:xfrm>
                <a:off x="241300" y="2626476"/>
                <a:ext cx="7707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In the </a:t>
                </a:r>
                <a:r>
                  <a:rPr lang="it-IT" dirty="0" err="1"/>
                  <a:t>dipole</a:t>
                </a:r>
                <a:r>
                  <a:rPr lang="it-IT" dirty="0"/>
                  <a:t> </a:t>
                </a:r>
                <a:r>
                  <a:rPr lang="it-IT" dirty="0" err="1"/>
                  <a:t>approximation</a:t>
                </a:r>
                <a:r>
                  <a:rPr lang="it-IT" dirty="0"/>
                  <a:t> </a:t>
                </a:r>
                <a:r>
                  <a:rPr lang="it-IT" dirty="0" err="1"/>
                  <a:t>its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 to </a:t>
                </a:r>
                <a:r>
                  <a:rPr lang="it-IT" dirty="0" err="1"/>
                  <a:t>expand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around</a:t>
                </a:r>
                <a:r>
                  <a:rPr lang="it-IT" dirty="0"/>
                  <a:t> the </a:t>
                </a:r>
                <a:r>
                  <a:rPr lang="it-IT" dirty="0" err="1"/>
                  <a:t>orbitals</a:t>
                </a:r>
                <a:r>
                  <a:rPr lang="it-IT" dirty="0"/>
                  <a:t> centers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016FCF-3DB6-44CB-B024-C0A4160F0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2626476"/>
                <a:ext cx="7707495" cy="369332"/>
              </a:xfrm>
              <a:prstGeom prst="rect">
                <a:avLst/>
              </a:prstGeom>
              <a:blipFill>
                <a:blip r:embed="rId3"/>
                <a:stretch>
                  <a:fillRect l="-712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3935790-DC77-4E7C-97FE-74EE63FA1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65" y="3136247"/>
            <a:ext cx="3543482" cy="476274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5C92AD52-511F-49AB-8985-AAB76AC892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32" y="3009240"/>
            <a:ext cx="3410125" cy="73028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FA84704-F157-4608-9CED-B3323FBDDF1C}"/>
              </a:ext>
            </a:extLst>
          </p:cNvPr>
          <p:cNvSpPr/>
          <p:nvPr/>
        </p:nvSpPr>
        <p:spPr>
          <a:xfrm>
            <a:off x="3035300" y="3005052"/>
            <a:ext cx="1168400" cy="7479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01EAF4-5538-43AB-A924-C2FE84F04A65}"/>
              </a:ext>
            </a:extLst>
          </p:cNvPr>
          <p:cNvSpPr txBox="1"/>
          <p:nvPr/>
        </p:nvSpPr>
        <p:spPr>
          <a:xfrm>
            <a:off x="3136900" y="3776995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Neglecting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term</a:t>
            </a:r>
            <a:endParaRPr lang="it-IT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56E2D0-FE07-4FEB-9A39-93728B23C019}"/>
              </a:ext>
            </a:extLst>
          </p:cNvPr>
          <p:cNvCxnSpPr/>
          <p:nvPr/>
        </p:nvCxnSpPr>
        <p:spPr>
          <a:xfrm>
            <a:off x="989317" y="3612521"/>
            <a:ext cx="1638300" cy="1162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93E6081C-EECC-4267-96AA-B581ADBAC2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35" y="4598743"/>
            <a:ext cx="3711645" cy="6575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51C1599-0976-433D-9937-4FF373FB6ACA}"/>
              </a:ext>
            </a:extLst>
          </p:cNvPr>
          <p:cNvSpPr txBox="1"/>
          <p:nvPr/>
        </p:nvSpPr>
        <p:spPr>
          <a:xfrm>
            <a:off x="7053098" y="4812114"/>
            <a:ext cx="355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gives</a:t>
            </a:r>
            <a:r>
              <a:rPr lang="it-IT" dirty="0"/>
              <a:t> </a:t>
            </a:r>
            <a:r>
              <a:rPr lang="it-IT" dirty="0" err="1"/>
              <a:t>exactly</a:t>
            </a:r>
            <a:r>
              <a:rPr lang="it-IT" dirty="0"/>
              <a:t> the </a:t>
            </a:r>
            <a:r>
              <a:rPr lang="it-IT" dirty="0" err="1"/>
              <a:t>Peierls</a:t>
            </a:r>
            <a:r>
              <a:rPr lang="it-IT" dirty="0"/>
              <a:t> </a:t>
            </a:r>
            <a:r>
              <a:rPr lang="it-IT" dirty="0" err="1"/>
              <a:t>term</a:t>
            </a:r>
            <a:endParaRPr lang="it-IT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76F144-A087-4816-9A62-105065C03200}"/>
              </a:ext>
            </a:extLst>
          </p:cNvPr>
          <p:cNvSpPr txBox="1"/>
          <p:nvPr/>
        </p:nvSpPr>
        <p:spPr>
          <a:xfrm>
            <a:off x="355600" y="5854700"/>
            <a:ext cx="794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Sidemark</a:t>
            </a:r>
            <a:r>
              <a:rPr lang="it-IT" dirty="0"/>
              <a:t>: </a:t>
            </a:r>
            <a:r>
              <a:rPr lang="it-IT" dirty="0" err="1"/>
              <a:t>starting</a:t>
            </a:r>
            <a:r>
              <a:rPr lang="it-IT" dirty="0"/>
              <a:t> from the first </a:t>
            </a:r>
            <a:r>
              <a:rPr lang="it-IT" dirty="0" err="1"/>
              <a:t>definitions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construct</a:t>
            </a:r>
            <a:r>
              <a:rPr lang="it-IT" dirty="0"/>
              <a:t> the g </a:t>
            </a:r>
            <a:r>
              <a:rPr lang="it-IT" dirty="0" err="1"/>
              <a:t>factor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2655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93CDF8-80E6-430A-917E-2687FC54D5F8}"/>
              </a:ext>
            </a:extLst>
          </p:cNvPr>
          <p:cNvSpPr txBox="1"/>
          <p:nvPr/>
        </p:nvSpPr>
        <p:spPr>
          <a:xfrm>
            <a:off x="393700" y="152400"/>
            <a:ext cx="207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Gauge </a:t>
            </a:r>
            <a:r>
              <a:rPr lang="it-IT" dirty="0" err="1"/>
              <a:t>Equivalence</a:t>
            </a:r>
            <a:r>
              <a:rPr lang="it-IT" dirty="0"/>
              <a:t>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E226C-4F77-430A-84D9-5B9E7F6E31CB}"/>
              </a:ext>
            </a:extLst>
          </p:cNvPr>
          <p:cNvSpPr txBox="1"/>
          <p:nvPr/>
        </p:nvSpPr>
        <p:spPr>
          <a:xfrm>
            <a:off x="393700" y="673100"/>
            <a:ext cx="115617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for the moment i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included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show </a:t>
            </a:r>
            <a:r>
              <a:rPr lang="it-IT" dirty="0" err="1"/>
              <a:t>that</a:t>
            </a:r>
            <a:r>
              <a:rPr lang="it-IT" dirty="0"/>
              <a:t> in the </a:t>
            </a:r>
            <a:r>
              <a:rPr lang="it-IT" dirty="0" err="1"/>
              <a:t>same</a:t>
            </a:r>
            <a:r>
              <a:rPr lang="it-IT" dirty="0"/>
              <a:t> way</a:t>
            </a:r>
          </a:p>
          <a:p>
            <a:r>
              <a:rPr lang="it-IT" dirty="0" err="1"/>
              <a:t>You</a:t>
            </a:r>
            <a:r>
              <a:rPr lang="it-IT" dirty="0"/>
              <a:t> can build the lattice </a:t>
            </a:r>
            <a:r>
              <a:rPr lang="it-IT" dirty="0" err="1"/>
              <a:t>projection</a:t>
            </a:r>
            <a:r>
              <a:rPr lang="it-IT" dirty="0"/>
              <a:t> of the </a:t>
            </a:r>
            <a:r>
              <a:rPr lang="it-IT" dirty="0" err="1"/>
              <a:t>dipolar</a:t>
            </a:r>
            <a:r>
              <a:rPr lang="it-IT" dirty="0"/>
              <a:t> gauge, </a:t>
            </a:r>
            <a:r>
              <a:rPr lang="it-IT" dirty="0" err="1"/>
              <a:t>nominally</a:t>
            </a:r>
            <a:r>
              <a:rPr lang="it-IT" dirty="0"/>
              <a:t> </a:t>
            </a:r>
            <a:r>
              <a:rPr lang="it-IT" dirty="0" err="1"/>
              <a:t>realized</a:t>
            </a:r>
            <a:r>
              <a:rPr lang="it-IT" dirty="0"/>
              <a:t> by an </a:t>
            </a:r>
            <a:r>
              <a:rPr lang="it-IT" dirty="0" err="1"/>
              <a:t>unitary</a:t>
            </a:r>
            <a:r>
              <a:rPr lang="it-IT" dirty="0"/>
              <a:t> operator T.</a:t>
            </a:r>
          </a:p>
          <a:p>
            <a:r>
              <a:rPr lang="it-IT" dirty="0"/>
              <a:t>The </a:t>
            </a:r>
            <a:r>
              <a:rPr lang="it-IT" dirty="0" err="1"/>
              <a:t>argument</a:t>
            </a:r>
            <a:r>
              <a:rPr lang="it-IT" dirty="0"/>
              <a:t> in </a:t>
            </a:r>
            <a:r>
              <a:rPr lang="it-IT" dirty="0" err="1"/>
              <a:t>favour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projected</a:t>
            </a:r>
            <a:r>
              <a:rPr lang="it-IT" dirty="0"/>
              <a:t> </a:t>
            </a:r>
            <a:r>
              <a:rPr lang="it-IT" dirty="0" err="1"/>
              <a:t>gaugie</a:t>
            </a:r>
            <a:r>
              <a:rPr lang="it-IT" dirty="0"/>
              <a:t> theories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show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gauge </a:t>
            </a:r>
            <a:r>
              <a:rPr lang="it-IT" dirty="0" err="1"/>
              <a:t>projected</a:t>
            </a:r>
            <a:endParaRPr lang="it-IT" dirty="0"/>
          </a:p>
          <a:p>
            <a:r>
              <a:rPr lang="it-IT" dirty="0"/>
              <a:t>Are «</a:t>
            </a:r>
            <a:r>
              <a:rPr lang="it-IT" dirty="0" err="1"/>
              <a:t>equivalent</a:t>
            </a:r>
            <a:r>
              <a:rPr lang="it-IT" dirty="0"/>
              <a:t>» in the </a:t>
            </a:r>
            <a:r>
              <a:rPr lang="it-IT" dirty="0" err="1"/>
              <a:t>sense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related</a:t>
            </a:r>
            <a:r>
              <a:rPr lang="it-IT" dirty="0"/>
              <a:t> by a </a:t>
            </a:r>
            <a:r>
              <a:rPr lang="it-IT" dirty="0" err="1"/>
              <a:t>unitary</a:t>
            </a:r>
            <a:r>
              <a:rPr lang="it-IT" dirty="0"/>
              <a:t> </a:t>
            </a:r>
            <a:r>
              <a:rPr lang="it-IT" dirty="0" err="1"/>
              <a:t>transformation</a:t>
            </a:r>
            <a:r>
              <a:rPr lang="it-IT" dirty="0"/>
              <a:t>. In </a:t>
            </a:r>
            <a:r>
              <a:rPr lang="it-IT" dirty="0" err="1"/>
              <a:t>fact</a:t>
            </a:r>
            <a:r>
              <a:rPr lang="it-IT" dirty="0"/>
              <a:t> the relation </a:t>
            </a:r>
            <a:r>
              <a:rPr lang="it-IT" dirty="0" err="1"/>
              <a:t>between</a:t>
            </a:r>
            <a:r>
              <a:rPr lang="it-IT" dirty="0"/>
              <a:t> the Coulomb</a:t>
            </a:r>
          </a:p>
          <a:p>
            <a:r>
              <a:rPr lang="it-IT" dirty="0"/>
              <a:t>Gauge and the </a:t>
            </a:r>
            <a:r>
              <a:rPr lang="it-IT" dirty="0" err="1"/>
              <a:t>Dipolar</a:t>
            </a:r>
            <a:r>
              <a:rPr lang="it-IT" dirty="0"/>
              <a:t> Gauge </a:t>
            </a:r>
            <a:r>
              <a:rPr lang="it-IT" dirty="0" err="1"/>
              <a:t>reads</a:t>
            </a:r>
            <a:r>
              <a:rPr lang="it-IT" dirty="0"/>
              <a:t>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4D089A-9803-41A2-8462-D87315076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955" y="2150428"/>
            <a:ext cx="4642089" cy="4699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C5C06-FDAB-4252-8F0D-778F1E1A0B82}"/>
              </a:ext>
            </a:extLst>
          </p:cNvPr>
          <p:cNvSpPr txBox="1"/>
          <p:nvPr/>
        </p:nvSpPr>
        <p:spPr>
          <a:xfrm>
            <a:off x="393700" y="2740125"/>
            <a:ext cx="110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fully</a:t>
            </a:r>
            <a:r>
              <a:rPr lang="it-IT" dirty="0"/>
              <a:t> clear to 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dimonstrated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holds</a:t>
            </a:r>
            <a:r>
              <a:rPr lang="it-IT" dirty="0"/>
              <a:t> for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arbitrary</a:t>
            </a:r>
            <a:r>
              <a:rPr lang="it-IT" dirty="0"/>
              <a:t> gauge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dipolar</a:t>
            </a:r>
            <a:r>
              <a:rPr lang="it-IT" dirty="0"/>
              <a:t> </a:t>
            </a:r>
          </a:p>
          <a:p>
            <a:r>
              <a:rPr lang="it-IT" dirty="0"/>
              <a:t>and the coulomb.</a:t>
            </a:r>
          </a:p>
        </p:txBody>
      </p:sp>
    </p:spTree>
    <p:extLst>
      <p:ext uri="{BB962C8B-B14F-4D97-AF65-F5344CB8AC3E}">
        <p14:creationId xmlns:p14="http://schemas.microsoft.com/office/powerpoint/2010/main" val="406276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93EF112-5660-4C7D-ABFC-F6A099008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8" y="2442970"/>
            <a:ext cx="3621926" cy="1377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B7869D-7D4E-45D3-B652-582E15944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445" y="2032124"/>
            <a:ext cx="5499544" cy="11086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912C8D-6FF7-4649-A50B-932264352D6F}"/>
              </a:ext>
            </a:extLst>
          </p:cNvPr>
          <p:cNvSpPr txBox="1"/>
          <p:nvPr/>
        </p:nvSpPr>
        <p:spPr>
          <a:xfrm>
            <a:off x="3115347" y="1805606"/>
            <a:ext cx="569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QUANTIZED LIGHT 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3AC79DC6-36EF-4D4C-A024-923B6E43433B}"/>
              </a:ext>
            </a:extLst>
          </p:cNvPr>
          <p:cNvSpPr/>
          <p:nvPr/>
        </p:nvSpPr>
        <p:spPr>
          <a:xfrm>
            <a:off x="4317938" y="2560492"/>
            <a:ext cx="481905" cy="110358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6" name="Picture 15" descr="A picture containing text, watch, clock&#10;&#10;Description automatically generated">
            <a:extLst>
              <a:ext uri="{FF2B5EF4-FFF2-40B4-BE49-F238E27FC236}">
                <a16:creationId xmlns:a16="http://schemas.microsoft.com/office/drawing/2014/main" id="{EBA8337F-BD7B-4DE2-AB36-3E22DE106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51" y="3112283"/>
            <a:ext cx="5708282" cy="9342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00FA1B5-F3A3-4FC4-B8DA-912973635714}"/>
              </a:ext>
            </a:extLst>
          </p:cNvPr>
          <p:cNvSpPr txBox="1"/>
          <p:nvPr/>
        </p:nvSpPr>
        <p:spPr>
          <a:xfrm>
            <a:off x="426720" y="536270"/>
            <a:ext cx="450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Peierls</a:t>
            </a:r>
            <a:r>
              <a:rPr lang="it-IT" sz="2400" dirty="0"/>
              <a:t> </a:t>
            </a:r>
            <a:r>
              <a:rPr lang="it-IT" sz="2400" dirty="0" err="1"/>
              <a:t>Substitution</a:t>
            </a:r>
            <a:r>
              <a:rPr lang="it-IT" sz="2400" dirty="0"/>
              <a:t> : </a:t>
            </a:r>
          </a:p>
        </p:txBody>
      </p:sp>
      <p:pic>
        <p:nvPicPr>
          <p:cNvPr id="26" name="Picture 25" descr="A picture containing diagram&#10;&#10;Description automatically generated">
            <a:extLst>
              <a:ext uri="{FF2B5EF4-FFF2-40B4-BE49-F238E27FC236}">
                <a16:creationId xmlns:a16="http://schemas.microsoft.com/office/drawing/2014/main" id="{09608A76-8BA8-43D4-BCFD-E3BD966C0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43" y="4836282"/>
            <a:ext cx="7499815" cy="125591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4453E5-13DE-485E-A4D8-0B18ADC2CE9B}"/>
              </a:ext>
            </a:extLst>
          </p:cNvPr>
          <p:cNvCxnSpPr/>
          <p:nvPr/>
        </p:nvCxnSpPr>
        <p:spPr>
          <a:xfrm>
            <a:off x="4927699" y="3102970"/>
            <a:ext cx="1035951" cy="9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Text, letter&#10;&#10;Description automatically generated">
            <a:extLst>
              <a:ext uri="{FF2B5EF4-FFF2-40B4-BE49-F238E27FC236}">
                <a16:creationId xmlns:a16="http://schemas.microsoft.com/office/drawing/2014/main" id="{2F6B3BA1-7059-4F88-980E-81DEB7B8BA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120" y="58760"/>
            <a:ext cx="5841311" cy="141668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BFBC317-6AE3-4FB0-9C15-142F25CA0263}"/>
              </a:ext>
            </a:extLst>
          </p:cNvPr>
          <p:cNvSpPr txBox="1"/>
          <p:nvPr/>
        </p:nvSpPr>
        <p:spPr>
          <a:xfrm>
            <a:off x="3247697" y="4416753"/>
            <a:ext cx="569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LIGHT MATTER COUPLED MODEL</a:t>
            </a:r>
          </a:p>
        </p:txBody>
      </p:sp>
    </p:spTree>
    <p:extLst>
      <p:ext uri="{BB962C8B-B14F-4D97-AF65-F5344CB8AC3E}">
        <p14:creationId xmlns:p14="http://schemas.microsoft.com/office/powerpoint/2010/main" val="255953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93EF112-5660-4C7D-ABFC-F6A099008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8" y="2442970"/>
            <a:ext cx="3621926" cy="1377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B7869D-7D4E-45D3-B652-582E15944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445" y="2032124"/>
            <a:ext cx="5499544" cy="11086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912C8D-6FF7-4649-A50B-932264352D6F}"/>
              </a:ext>
            </a:extLst>
          </p:cNvPr>
          <p:cNvSpPr txBox="1"/>
          <p:nvPr/>
        </p:nvSpPr>
        <p:spPr>
          <a:xfrm>
            <a:off x="3115347" y="1805606"/>
            <a:ext cx="569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QUANTIZED LIGHT 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3AC79DC6-36EF-4D4C-A024-923B6E43433B}"/>
              </a:ext>
            </a:extLst>
          </p:cNvPr>
          <p:cNvSpPr/>
          <p:nvPr/>
        </p:nvSpPr>
        <p:spPr>
          <a:xfrm>
            <a:off x="4317938" y="2560492"/>
            <a:ext cx="481905" cy="110358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6" name="Picture 15" descr="A picture containing text, watch, clock&#10;&#10;Description automatically generated">
            <a:extLst>
              <a:ext uri="{FF2B5EF4-FFF2-40B4-BE49-F238E27FC236}">
                <a16:creationId xmlns:a16="http://schemas.microsoft.com/office/drawing/2014/main" id="{EBA8337F-BD7B-4DE2-AB36-3E22DE106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51" y="3112283"/>
            <a:ext cx="5708282" cy="9342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00FA1B5-F3A3-4FC4-B8DA-912973635714}"/>
              </a:ext>
            </a:extLst>
          </p:cNvPr>
          <p:cNvSpPr txBox="1"/>
          <p:nvPr/>
        </p:nvSpPr>
        <p:spPr>
          <a:xfrm>
            <a:off x="426720" y="536270"/>
            <a:ext cx="450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Peierls</a:t>
            </a:r>
            <a:r>
              <a:rPr lang="it-IT" sz="2400" dirty="0"/>
              <a:t> </a:t>
            </a:r>
            <a:r>
              <a:rPr lang="it-IT" sz="2400" dirty="0" err="1"/>
              <a:t>Substitution</a:t>
            </a:r>
            <a:r>
              <a:rPr lang="it-IT" sz="2400" dirty="0"/>
              <a:t> : </a:t>
            </a:r>
          </a:p>
        </p:txBody>
      </p:sp>
      <p:pic>
        <p:nvPicPr>
          <p:cNvPr id="26" name="Picture 25" descr="A picture containing diagram&#10;&#10;Description automatically generated">
            <a:extLst>
              <a:ext uri="{FF2B5EF4-FFF2-40B4-BE49-F238E27FC236}">
                <a16:creationId xmlns:a16="http://schemas.microsoft.com/office/drawing/2014/main" id="{09608A76-8BA8-43D4-BCFD-E3BD966C0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43" y="4836282"/>
            <a:ext cx="7499815" cy="125591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4453E5-13DE-485E-A4D8-0B18ADC2CE9B}"/>
              </a:ext>
            </a:extLst>
          </p:cNvPr>
          <p:cNvCxnSpPr/>
          <p:nvPr/>
        </p:nvCxnSpPr>
        <p:spPr>
          <a:xfrm>
            <a:off x="4927699" y="3102970"/>
            <a:ext cx="1035951" cy="9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Text, letter&#10;&#10;Description automatically generated">
            <a:extLst>
              <a:ext uri="{FF2B5EF4-FFF2-40B4-BE49-F238E27FC236}">
                <a16:creationId xmlns:a16="http://schemas.microsoft.com/office/drawing/2014/main" id="{2F6B3BA1-7059-4F88-980E-81DEB7B8BA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120" y="58760"/>
            <a:ext cx="5841311" cy="141668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BFBC317-6AE3-4FB0-9C15-142F25CA0263}"/>
              </a:ext>
            </a:extLst>
          </p:cNvPr>
          <p:cNvSpPr txBox="1"/>
          <p:nvPr/>
        </p:nvSpPr>
        <p:spPr>
          <a:xfrm>
            <a:off x="3247697" y="4416753"/>
            <a:ext cx="569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LIGHT MATTER COUPLED MODEL</a:t>
            </a:r>
          </a:p>
        </p:txBody>
      </p:sp>
    </p:spTree>
    <p:extLst>
      <p:ext uri="{BB962C8B-B14F-4D97-AF65-F5344CB8AC3E}">
        <p14:creationId xmlns:p14="http://schemas.microsoft.com/office/powerpoint/2010/main" val="321821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DF8C77-26F2-4B42-8A35-BE211C9A25AD}"/>
              </a:ext>
            </a:extLst>
          </p:cNvPr>
          <p:cNvSpPr txBox="1"/>
          <p:nvPr/>
        </p:nvSpPr>
        <p:spPr>
          <a:xfrm>
            <a:off x="610715" y="1691091"/>
            <a:ext cx="22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 </a:t>
            </a:r>
            <a:r>
              <a:rPr lang="it-IT" dirty="0" err="1"/>
              <a:t>momentum</a:t>
            </a:r>
            <a:r>
              <a:rPr lang="it-IT" dirty="0"/>
              <a:t> </a:t>
            </a:r>
            <a:r>
              <a:rPr lang="it-IT" dirty="0" err="1"/>
              <a:t>space</a:t>
            </a:r>
            <a:r>
              <a:rPr lang="it-IT" dirty="0"/>
              <a:t> : </a:t>
            </a:r>
          </a:p>
        </p:txBody>
      </p:sp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ABBC8C1D-7431-474A-8B25-AE0A6BF09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069" y="1535338"/>
            <a:ext cx="3487158" cy="1681478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522A3C4B-F76B-40A1-91AF-8BADE21FF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701" y="1453336"/>
            <a:ext cx="5101960" cy="844841"/>
          </a:xfrm>
          <a:prstGeom prst="rect">
            <a:avLst/>
          </a:prstGeom>
        </p:spPr>
      </p:pic>
      <p:pic>
        <p:nvPicPr>
          <p:cNvPr id="16" name="Picture 15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08DAD5-11D7-41C6-9409-51E2D7519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97" y="69227"/>
            <a:ext cx="6381547" cy="10686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86E77C-DC7D-4892-AA64-0E58333F9BF3}"/>
              </a:ext>
            </a:extLst>
          </p:cNvPr>
          <p:cNvCxnSpPr>
            <a:cxnSpLocks/>
          </p:cNvCxnSpPr>
          <p:nvPr/>
        </p:nvCxnSpPr>
        <p:spPr>
          <a:xfrm>
            <a:off x="6096000" y="1020932"/>
            <a:ext cx="0" cy="5144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68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DF8C77-26F2-4B42-8A35-BE211C9A25AD}"/>
              </a:ext>
            </a:extLst>
          </p:cNvPr>
          <p:cNvSpPr txBox="1"/>
          <p:nvPr/>
        </p:nvSpPr>
        <p:spPr>
          <a:xfrm>
            <a:off x="610715" y="1691091"/>
            <a:ext cx="22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 </a:t>
            </a:r>
            <a:r>
              <a:rPr lang="it-IT" dirty="0" err="1"/>
              <a:t>momentum</a:t>
            </a:r>
            <a:r>
              <a:rPr lang="it-IT" dirty="0"/>
              <a:t> </a:t>
            </a:r>
            <a:r>
              <a:rPr lang="it-IT" dirty="0" err="1"/>
              <a:t>space</a:t>
            </a:r>
            <a:r>
              <a:rPr lang="it-IT" dirty="0"/>
              <a:t> : </a:t>
            </a:r>
          </a:p>
        </p:txBody>
      </p:sp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ABBC8C1D-7431-474A-8B25-AE0A6BF09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217" y="1646304"/>
            <a:ext cx="3487158" cy="1681478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522A3C4B-F76B-40A1-91AF-8BADE21FF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701" y="1453336"/>
            <a:ext cx="5101960" cy="844841"/>
          </a:xfrm>
          <a:prstGeom prst="rect">
            <a:avLst/>
          </a:prstGeom>
        </p:spPr>
      </p:pic>
      <p:pic>
        <p:nvPicPr>
          <p:cNvPr id="16" name="Picture 15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08DAD5-11D7-41C6-9409-51E2D7519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97" y="69227"/>
            <a:ext cx="6381547" cy="10686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86E77C-DC7D-4892-AA64-0E58333F9BF3}"/>
              </a:ext>
            </a:extLst>
          </p:cNvPr>
          <p:cNvCxnSpPr>
            <a:cxnSpLocks/>
          </p:cNvCxnSpPr>
          <p:nvPr/>
        </p:nvCxnSpPr>
        <p:spPr>
          <a:xfrm>
            <a:off x="6096000" y="1020932"/>
            <a:ext cx="0" cy="5144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4971B1-E803-4F1B-96A0-B1EBEA01A2FF}"/>
                  </a:ext>
                </a:extLst>
              </p:cNvPr>
              <p:cNvSpPr txBox="1"/>
              <p:nvPr/>
            </p:nvSpPr>
            <p:spPr>
              <a:xfrm>
                <a:off x="1596122" y="2487043"/>
                <a:ext cx="60977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⊗|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4971B1-E803-4F1B-96A0-B1EBEA01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22" y="2487043"/>
                <a:ext cx="6097712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0BF290D-2058-4B33-BC83-994B6646A16E}"/>
              </a:ext>
            </a:extLst>
          </p:cNvPr>
          <p:cNvSpPr txBox="1"/>
          <p:nvPr/>
        </p:nvSpPr>
        <p:spPr>
          <a:xfrm>
            <a:off x="456666" y="2531830"/>
            <a:ext cx="259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Factorizable</a:t>
            </a:r>
            <a:r>
              <a:rPr lang="it-IT" dirty="0"/>
              <a:t> </a:t>
            </a:r>
            <a:r>
              <a:rPr lang="it-IT" dirty="0" err="1"/>
              <a:t>Eigenstates</a:t>
            </a:r>
            <a:r>
              <a:rPr lang="it-IT" dirty="0"/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419703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DF8C77-26F2-4B42-8A35-BE211C9A25AD}"/>
              </a:ext>
            </a:extLst>
          </p:cNvPr>
          <p:cNvSpPr txBox="1"/>
          <p:nvPr/>
        </p:nvSpPr>
        <p:spPr>
          <a:xfrm>
            <a:off x="610715" y="1691091"/>
            <a:ext cx="22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 </a:t>
            </a:r>
            <a:r>
              <a:rPr lang="it-IT" dirty="0" err="1"/>
              <a:t>momentum</a:t>
            </a:r>
            <a:r>
              <a:rPr lang="it-IT" dirty="0"/>
              <a:t> </a:t>
            </a:r>
            <a:r>
              <a:rPr lang="it-IT" dirty="0" err="1"/>
              <a:t>space</a:t>
            </a:r>
            <a:r>
              <a:rPr lang="it-IT" dirty="0"/>
              <a:t> : </a:t>
            </a:r>
          </a:p>
        </p:txBody>
      </p:sp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ABBC8C1D-7431-474A-8B25-AE0A6BF09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230" y="1219684"/>
            <a:ext cx="3487158" cy="1681478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522A3C4B-F76B-40A1-91AF-8BADE21FF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701" y="1453336"/>
            <a:ext cx="5101960" cy="844841"/>
          </a:xfrm>
          <a:prstGeom prst="rect">
            <a:avLst/>
          </a:prstGeom>
        </p:spPr>
      </p:pic>
      <p:pic>
        <p:nvPicPr>
          <p:cNvPr id="16" name="Picture 15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08DAD5-11D7-41C6-9409-51E2D7519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97" y="69227"/>
            <a:ext cx="6381547" cy="10686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86E77C-DC7D-4892-AA64-0E58333F9BF3}"/>
              </a:ext>
            </a:extLst>
          </p:cNvPr>
          <p:cNvCxnSpPr>
            <a:cxnSpLocks/>
          </p:cNvCxnSpPr>
          <p:nvPr/>
        </p:nvCxnSpPr>
        <p:spPr>
          <a:xfrm>
            <a:off x="6096000" y="1020932"/>
            <a:ext cx="0" cy="5144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4971B1-E803-4F1B-96A0-B1EBEA01A2FF}"/>
                  </a:ext>
                </a:extLst>
              </p:cNvPr>
              <p:cNvSpPr txBox="1"/>
              <p:nvPr/>
            </p:nvSpPr>
            <p:spPr>
              <a:xfrm>
                <a:off x="1596122" y="2487043"/>
                <a:ext cx="60977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⊗|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4971B1-E803-4F1B-96A0-B1EBEA01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22" y="2487043"/>
                <a:ext cx="6097712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0BF290D-2058-4B33-BC83-994B6646A16E}"/>
              </a:ext>
            </a:extLst>
          </p:cNvPr>
          <p:cNvSpPr txBox="1"/>
          <p:nvPr/>
        </p:nvSpPr>
        <p:spPr>
          <a:xfrm>
            <a:off x="456666" y="2531830"/>
            <a:ext cx="259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Factorizable</a:t>
            </a:r>
            <a:r>
              <a:rPr lang="it-IT" dirty="0"/>
              <a:t> </a:t>
            </a:r>
            <a:r>
              <a:rPr lang="it-IT" dirty="0" err="1"/>
              <a:t>Eigenstates</a:t>
            </a:r>
            <a:r>
              <a:rPr lang="it-IT" dirty="0"/>
              <a:t>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C8A7A4-3A32-435A-ABA0-CA56F37F4B1F}"/>
                  </a:ext>
                </a:extLst>
              </p:cNvPr>
              <p:cNvSpPr txBox="1"/>
              <p:nvPr/>
            </p:nvSpPr>
            <p:spPr>
              <a:xfrm>
                <a:off x="128192" y="4638878"/>
                <a:ext cx="6648935" cy="887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rad>
                                </m:den>
                              </m:f>
                              <m:d>
                                <m:d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rad>
                                </m:den>
                              </m:f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</a:rPr>
                        <m:t>Ω</m:t>
                      </m:r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it-IT" sz="20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C8A7A4-3A32-435A-ABA0-CA56F37F4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92" y="4638878"/>
                <a:ext cx="6648935" cy="8878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05CCBDA-1635-48E0-8C01-803D87F5B37E}"/>
              </a:ext>
            </a:extLst>
          </p:cNvPr>
          <p:cNvSpPr txBox="1"/>
          <p:nvPr/>
        </p:nvSpPr>
        <p:spPr>
          <a:xfrm>
            <a:off x="2189273" y="3772173"/>
            <a:ext cx="781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Variational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ground state</a:t>
            </a:r>
          </a:p>
        </p:txBody>
      </p:sp>
      <p:pic>
        <p:nvPicPr>
          <p:cNvPr id="14" name="Graphic 13" descr="Pinch Zoom Out with solid fill">
            <a:extLst>
              <a:ext uri="{FF2B5EF4-FFF2-40B4-BE49-F238E27FC236}">
                <a16:creationId xmlns:a16="http://schemas.microsoft.com/office/drawing/2014/main" id="{735B25F0-89BD-4EE3-92F1-2DE0F51D88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66683" y="4219986"/>
            <a:ext cx="1489968" cy="14899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F94C90-5FF0-4CAA-8CF8-22EB1ABA6476}"/>
                  </a:ext>
                </a:extLst>
              </p:cNvPr>
              <p:cNvSpPr txBox="1"/>
              <p:nvPr/>
            </p:nvSpPr>
            <p:spPr>
              <a:xfrm>
                <a:off x="6931052" y="4503305"/>
                <a:ext cx="30716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F94C90-5FF0-4CAA-8CF8-22EB1ABA6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052" y="4503305"/>
                <a:ext cx="307167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10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DF8C77-26F2-4B42-8A35-BE211C9A25AD}"/>
              </a:ext>
            </a:extLst>
          </p:cNvPr>
          <p:cNvSpPr txBox="1"/>
          <p:nvPr/>
        </p:nvSpPr>
        <p:spPr>
          <a:xfrm>
            <a:off x="610715" y="1691091"/>
            <a:ext cx="22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 </a:t>
            </a:r>
            <a:r>
              <a:rPr lang="it-IT" dirty="0" err="1"/>
              <a:t>momentum</a:t>
            </a:r>
            <a:r>
              <a:rPr lang="it-IT" dirty="0"/>
              <a:t> </a:t>
            </a:r>
            <a:r>
              <a:rPr lang="it-IT" dirty="0" err="1"/>
              <a:t>space</a:t>
            </a:r>
            <a:r>
              <a:rPr lang="it-IT" dirty="0"/>
              <a:t> : </a:t>
            </a:r>
          </a:p>
        </p:txBody>
      </p:sp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ABBC8C1D-7431-474A-8B25-AE0A6BF09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510" y="1615444"/>
            <a:ext cx="3487158" cy="1681478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522A3C4B-F76B-40A1-91AF-8BADE21FF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95" y="1482057"/>
            <a:ext cx="5101960" cy="8448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2EC6D0-EB3A-4502-8482-D6688F6A919E}"/>
              </a:ext>
            </a:extLst>
          </p:cNvPr>
          <p:cNvSpPr txBox="1"/>
          <p:nvPr/>
        </p:nvSpPr>
        <p:spPr>
          <a:xfrm>
            <a:off x="699491" y="2872281"/>
            <a:ext cx="259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Factorizable</a:t>
            </a:r>
            <a:r>
              <a:rPr lang="it-IT" dirty="0"/>
              <a:t> </a:t>
            </a:r>
            <a:r>
              <a:rPr lang="it-IT" dirty="0" err="1"/>
              <a:t>Eigenstates</a:t>
            </a:r>
            <a:r>
              <a:rPr lang="it-IT" dirty="0"/>
              <a:t>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646A3-6754-409F-A547-27A93815D12B}"/>
                  </a:ext>
                </a:extLst>
              </p:cNvPr>
              <p:cNvSpPr txBox="1"/>
              <p:nvPr/>
            </p:nvSpPr>
            <p:spPr>
              <a:xfrm>
                <a:off x="2688075" y="2827024"/>
                <a:ext cx="60977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⊗|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646A3-6754-409F-A547-27A93815D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075" y="2827024"/>
                <a:ext cx="6097712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2E9969D-A152-4DA0-BAE4-822A0EA63401}"/>
              </a:ext>
            </a:extLst>
          </p:cNvPr>
          <p:cNvSpPr txBox="1"/>
          <p:nvPr/>
        </p:nvSpPr>
        <p:spPr>
          <a:xfrm>
            <a:off x="261414" y="4069219"/>
            <a:ext cx="197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Integrable</a:t>
            </a:r>
            <a:r>
              <a:rPr lang="it-IT" dirty="0"/>
              <a:t> System: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197E772-8294-4688-A229-5480FFFA9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075" y="4039467"/>
            <a:ext cx="6707888" cy="6186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93205B-38E4-49AF-BC0A-93C5F6DD880A}"/>
                  </a:ext>
                </a:extLst>
              </p:cNvPr>
              <p:cNvSpPr txBox="1"/>
              <p:nvPr/>
            </p:nvSpPr>
            <p:spPr>
              <a:xfrm>
                <a:off x="979969" y="5345349"/>
                <a:ext cx="6648935" cy="887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rad>
                                </m:den>
                              </m:f>
                              <m:d>
                                <m:d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rad>
                                </m:den>
                              </m:f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</a:rPr>
                        <m:t>Ω</m:t>
                      </m:r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it-IT" sz="20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93205B-38E4-49AF-BC0A-93C5F6DD8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69" y="5345349"/>
                <a:ext cx="6648935" cy="8878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B656AD6-3D42-4B1A-B52E-4CB63FA547B1}"/>
              </a:ext>
            </a:extLst>
          </p:cNvPr>
          <p:cNvSpPr txBox="1"/>
          <p:nvPr/>
        </p:nvSpPr>
        <p:spPr>
          <a:xfrm>
            <a:off x="3746377" y="4726523"/>
            <a:ext cx="488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TASK</a:t>
            </a:r>
          </a:p>
        </p:txBody>
      </p:sp>
      <p:pic>
        <p:nvPicPr>
          <p:cNvPr id="15" name="Picture 14" descr="Histogram&#10;&#10;Description automatically generated">
            <a:extLst>
              <a:ext uri="{FF2B5EF4-FFF2-40B4-BE49-F238E27FC236}">
                <a16:creationId xmlns:a16="http://schemas.microsoft.com/office/drawing/2014/main" id="{34F865BD-B354-411E-9388-D531D3D209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95" y="4508502"/>
            <a:ext cx="2917869" cy="1874932"/>
          </a:xfrm>
          <a:prstGeom prst="rect">
            <a:avLst/>
          </a:prstGeom>
        </p:spPr>
      </p:pic>
      <p:pic>
        <p:nvPicPr>
          <p:cNvPr id="16" name="Picture 15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08DAD5-11D7-41C6-9409-51E2D7519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97" y="69227"/>
            <a:ext cx="6381547" cy="10686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86E77C-DC7D-4892-AA64-0E58333F9BF3}"/>
              </a:ext>
            </a:extLst>
          </p:cNvPr>
          <p:cNvCxnSpPr>
            <a:cxnSpLocks/>
          </p:cNvCxnSpPr>
          <p:nvPr/>
        </p:nvCxnSpPr>
        <p:spPr>
          <a:xfrm>
            <a:off x="6096000" y="740416"/>
            <a:ext cx="0" cy="7949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117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7B727696-116B-46A4-B464-A06998EEA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1" y="155166"/>
            <a:ext cx="4331739" cy="3063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F6833F-8765-439B-8576-132DC9BDA110}"/>
              </a:ext>
            </a:extLst>
          </p:cNvPr>
          <p:cNvSpPr txBox="1"/>
          <p:nvPr/>
        </p:nvSpPr>
        <p:spPr>
          <a:xfrm>
            <a:off x="4736386" y="71919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Thermodynamic</a:t>
            </a:r>
            <a:r>
              <a:rPr lang="it-IT" dirty="0"/>
              <a:t> </a:t>
            </a:r>
            <a:r>
              <a:rPr lang="it-IT" dirty="0" err="1"/>
              <a:t>limit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DA23BA-9C1D-4ED5-8864-43AB7AD08816}"/>
                  </a:ext>
                </a:extLst>
              </p:cNvPr>
              <p:cNvSpPr txBox="1"/>
              <p:nvPr/>
            </p:nvSpPr>
            <p:spPr>
              <a:xfrm>
                <a:off x="8267679" y="225807"/>
                <a:ext cx="11655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→∞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DA23BA-9C1D-4ED5-8864-43AB7AD08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679" y="225807"/>
                <a:ext cx="116551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29F29AAF-AFEA-4BAC-9204-E37629B46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3" y="3606416"/>
            <a:ext cx="4579129" cy="701111"/>
          </a:xfrm>
          <a:prstGeom prst="rect">
            <a:avLst/>
          </a:prstGeom>
        </p:spPr>
      </p:pic>
      <p:pic>
        <p:nvPicPr>
          <p:cNvPr id="14" name="Picture 13" descr="Diagram, text&#10;&#10;Description automatically generated">
            <a:extLst>
              <a:ext uri="{FF2B5EF4-FFF2-40B4-BE49-F238E27FC236}">
                <a16:creationId xmlns:a16="http://schemas.microsoft.com/office/drawing/2014/main" id="{31A59439-EFF3-4068-B23F-A33223FEB3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14" y="800833"/>
            <a:ext cx="4809917" cy="18916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65FC76-25B5-4AF1-B6C2-63BFAFF66BCB}"/>
              </a:ext>
            </a:extLst>
          </p:cNvPr>
          <p:cNvSpPr txBox="1"/>
          <p:nvPr/>
        </p:nvSpPr>
        <p:spPr>
          <a:xfrm>
            <a:off x="723202" y="3218400"/>
            <a:ext cx="336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Exactly</a:t>
            </a:r>
            <a:r>
              <a:rPr lang="it-IT" dirty="0"/>
              <a:t> </a:t>
            </a:r>
            <a:r>
              <a:rPr lang="it-IT" dirty="0" err="1"/>
              <a:t>solved</a:t>
            </a:r>
            <a:r>
              <a:rPr lang="it-IT" dirty="0"/>
              <a:t> by </a:t>
            </a:r>
            <a:r>
              <a:rPr lang="it-IT" dirty="0" err="1"/>
              <a:t>Squeezed</a:t>
            </a:r>
            <a:r>
              <a:rPr lang="it-IT" dirty="0"/>
              <a:t>-state: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755A668-D241-48E6-BEE5-A5EA143519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5" y="5027323"/>
            <a:ext cx="4356243" cy="1201406"/>
          </a:xfrm>
          <a:prstGeom prst="rect">
            <a:avLst/>
          </a:prstGeom>
        </p:spPr>
      </p:pic>
      <p:pic>
        <p:nvPicPr>
          <p:cNvPr id="19" name="Picture 18" descr="A picture containing logo&#10;&#10;Description automatically generated">
            <a:extLst>
              <a:ext uri="{FF2B5EF4-FFF2-40B4-BE49-F238E27FC236}">
                <a16:creationId xmlns:a16="http://schemas.microsoft.com/office/drawing/2014/main" id="{7C5D95C8-A4FD-4B1F-9CA1-A180AF31E7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36" y="4681700"/>
            <a:ext cx="2186787" cy="582094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77616011-E9D2-4C35-A6BB-BD9B97C6B2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05" y="2692443"/>
            <a:ext cx="7072913" cy="397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6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3527</TotalTime>
  <Words>754</Words>
  <Application>Microsoft Office PowerPoint</Application>
  <PresentationFormat>Widescreen</PresentationFormat>
  <Paragraphs>107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Office Theme</vt:lpstr>
      <vt:lpstr>Cavity Physics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Cavity Physics</dc:title>
  <dc:creator>Giacomo Passetti</dc:creator>
  <cp:lastModifiedBy>Giacomo Passetti</cp:lastModifiedBy>
  <cp:revision>47</cp:revision>
  <dcterms:created xsi:type="dcterms:W3CDTF">2021-04-28T09:07:36Z</dcterms:created>
  <dcterms:modified xsi:type="dcterms:W3CDTF">2021-05-10T20:51:23Z</dcterms:modified>
</cp:coreProperties>
</file>