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381" r:id="rId2"/>
    <p:sldId id="392" r:id="rId3"/>
    <p:sldId id="390" r:id="rId4"/>
    <p:sldId id="391" r:id="rId5"/>
    <p:sldId id="386" r:id="rId6"/>
    <p:sldId id="394" r:id="rId7"/>
    <p:sldId id="393" r:id="rId8"/>
    <p:sldId id="395" r:id="rId9"/>
    <p:sldId id="396" r:id="rId10"/>
    <p:sldId id="397" r:id="rId11"/>
    <p:sldId id="398" r:id="rId12"/>
    <p:sldId id="399" r:id="rId13"/>
    <p:sldId id="402" r:id="rId14"/>
    <p:sldId id="403" r:id="rId15"/>
    <p:sldId id="404" r:id="rId16"/>
    <p:sldId id="405" r:id="rId17"/>
    <p:sldId id="407" r:id="rId18"/>
    <p:sldId id="406" r:id="rId19"/>
    <p:sldId id="401" r:id="rId20"/>
    <p:sldId id="400" r:id="rId21"/>
    <p:sldId id="408" r:id="rId22"/>
    <p:sldId id="409" r:id="rId23"/>
    <p:sldId id="410" r:id="rId24"/>
    <p:sldId id="411" r:id="rId25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5479"/>
  </p:normalViewPr>
  <p:slideViewPr>
    <p:cSldViewPr>
      <p:cViewPr varScale="1">
        <p:scale>
          <a:sx n="117" d="100"/>
          <a:sy n="117" d="100"/>
        </p:scale>
        <p:origin x="20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25/09/2024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5527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Activity Sheet:</a:t>
            </a:r>
            <a:br>
              <a:rPr lang="en-IE" dirty="0"/>
            </a:br>
            <a:r>
              <a:rPr lang="en-IE" dirty="0"/>
              <a:t>Domain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40040: Agent Oriented Software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  <p:extLst>
      <p:ext uri="{BB962C8B-B14F-4D97-AF65-F5344CB8AC3E}">
        <p14:creationId xmlns:p14="http://schemas.microsoft.com/office/powerpoint/2010/main" val="3741394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Facts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block(f)			block(n)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block(u)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table(table)</a:t>
            </a:r>
          </a:p>
          <a:p>
            <a:pPr lvl="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on(f, u)			on(n, table)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on(u, n)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free(f)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B94564-23E8-B74B-B52E-50C51EEA0BEC}"/>
              </a:ext>
            </a:extLst>
          </p:cNvPr>
          <p:cNvSpPr/>
          <p:nvPr/>
        </p:nvSpPr>
        <p:spPr>
          <a:xfrm>
            <a:off x="4419600" y="51816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92A366-CC35-6941-A6E3-422BFB021017}"/>
              </a:ext>
            </a:extLst>
          </p:cNvPr>
          <p:cNvSpPr/>
          <p:nvPr/>
        </p:nvSpPr>
        <p:spPr>
          <a:xfrm>
            <a:off x="4419600" y="5791200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3E5AB8-E100-1840-AB8F-435E153D5226}"/>
              </a:ext>
            </a:extLst>
          </p:cNvPr>
          <p:cNvSpPr/>
          <p:nvPr/>
        </p:nvSpPr>
        <p:spPr>
          <a:xfrm>
            <a:off x="4419600" y="547782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4025383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of Facts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block(a)	block(b)	block(c)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block(d)	block(e)	block(f)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block(g)	table(table)	holding(d)</a:t>
            </a:r>
          </a:p>
          <a:p>
            <a:pPr lvl="1"/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on(a, table)	on(b, table)	on(c, a)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on(e, table)	on(f, e)	on(g, b)</a:t>
            </a:r>
          </a:p>
          <a:p>
            <a:pPr marL="365760" lvl="1" indent="0">
              <a:buNone/>
            </a:pPr>
            <a:endParaRPr lang="en-GB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	free(c)		free(f)		free(g)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2536DAD-4E2B-FC4D-AC92-AAED6AACC1A2}"/>
              </a:ext>
            </a:extLst>
          </p:cNvPr>
          <p:cNvSpPr/>
          <p:nvPr/>
        </p:nvSpPr>
        <p:spPr>
          <a:xfrm>
            <a:off x="2620033" y="578504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1F5FD-2138-2546-AAEF-4BC5399A08CF}"/>
              </a:ext>
            </a:extLst>
          </p:cNvPr>
          <p:cNvSpPr/>
          <p:nvPr/>
        </p:nvSpPr>
        <p:spPr>
          <a:xfrm>
            <a:off x="3549542" y="578504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E37235-9D14-6544-BC11-DF14C5B2D8AD}"/>
              </a:ext>
            </a:extLst>
          </p:cNvPr>
          <p:cNvSpPr/>
          <p:nvPr/>
        </p:nvSpPr>
        <p:spPr>
          <a:xfrm>
            <a:off x="2620033" y="5479935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62285-B935-224A-B998-27EE96B1BDBA}"/>
              </a:ext>
            </a:extLst>
          </p:cNvPr>
          <p:cNvSpPr/>
          <p:nvPr/>
        </p:nvSpPr>
        <p:spPr>
          <a:xfrm>
            <a:off x="6887441" y="4863869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D37EE0-2B8F-A04A-B259-716FCF04DA06}"/>
              </a:ext>
            </a:extLst>
          </p:cNvPr>
          <p:cNvSpPr/>
          <p:nvPr/>
        </p:nvSpPr>
        <p:spPr>
          <a:xfrm>
            <a:off x="4596481" y="578504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2C0491-ACF2-5F43-8F3A-58AB302FC2B2}"/>
              </a:ext>
            </a:extLst>
          </p:cNvPr>
          <p:cNvSpPr/>
          <p:nvPr/>
        </p:nvSpPr>
        <p:spPr>
          <a:xfrm>
            <a:off x="4596481" y="547408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9B8672-FF89-934C-A8AF-133F43124E01}"/>
              </a:ext>
            </a:extLst>
          </p:cNvPr>
          <p:cNvSpPr/>
          <p:nvPr/>
        </p:nvSpPr>
        <p:spPr>
          <a:xfrm>
            <a:off x="3549542" y="5474084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02997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C: Tic-Tac-Toe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457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part, we explore a new domain: Tic-Tac-Toe</a:t>
            </a:r>
          </a:p>
          <a:p>
            <a:pPr lvl="1"/>
            <a:endParaRPr lang="en-US" dirty="0"/>
          </a:p>
          <a:p>
            <a:r>
              <a:rPr lang="en-US" dirty="0"/>
              <a:t>Objects:</a:t>
            </a:r>
          </a:p>
          <a:p>
            <a:pPr lvl="1"/>
            <a:r>
              <a:rPr lang="en-US" dirty="0"/>
              <a:t>1, 2,…,9: a location on the board.</a:t>
            </a:r>
          </a:p>
          <a:p>
            <a:pPr lvl="1"/>
            <a:r>
              <a:rPr lang="en-US" dirty="0"/>
              <a:t>o, x: player tokens</a:t>
            </a:r>
          </a:p>
          <a:p>
            <a:pPr lvl="1"/>
            <a:endParaRPr lang="en-US" dirty="0"/>
          </a:p>
          <a:p>
            <a:r>
              <a:rPr lang="en-US" dirty="0"/>
              <a:t>Predicates:</a:t>
            </a:r>
          </a:p>
          <a:p>
            <a:pPr lvl="1"/>
            <a:r>
              <a:rPr lang="en-US" b="1" dirty="0"/>
              <a:t>token(X)</a:t>
            </a:r>
            <a:r>
              <a:rPr lang="en-US" dirty="0"/>
              <a:t>: X is a player token </a:t>
            </a:r>
          </a:p>
          <a:p>
            <a:pPr lvl="1"/>
            <a:r>
              <a:rPr lang="en-US" b="1" dirty="0"/>
              <a:t>played(X, Y)</a:t>
            </a:r>
            <a:r>
              <a:rPr lang="en-US" dirty="0"/>
              <a:t>: token Y has played at</a:t>
            </a:r>
            <a:br>
              <a:rPr lang="en-US" dirty="0"/>
            </a:br>
            <a:r>
              <a:rPr lang="en-US" dirty="0"/>
              <a:t>location X.</a:t>
            </a:r>
          </a:p>
          <a:p>
            <a:pPr lvl="1"/>
            <a:r>
              <a:rPr lang="en-US" b="1" dirty="0"/>
              <a:t>free(X)</a:t>
            </a:r>
            <a:r>
              <a:rPr lang="en-US" dirty="0"/>
              <a:t>: there is no token at position X.</a:t>
            </a:r>
          </a:p>
          <a:p>
            <a:pPr lvl="1"/>
            <a:r>
              <a:rPr lang="en-US" b="1" dirty="0"/>
              <a:t>winner(X)</a:t>
            </a:r>
            <a:r>
              <a:rPr lang="en-US" dirty="0"/>
              <a:t>: the player with token X has won the game</a:t>
            </a:r>
          </a:p>
          <a:p>
            <a:pPr lvl="1"/>
            <a:r>
              <a:rPr lang="en-US" b="1" dirty="0"/>
              <a:t>loser(X)</a:t>
            </a:r>
            <a:r>
              <a:rPr lang="en-US" dirty="0"/>
              <a:t>: the player with token X has lost the game</a:t>
            </a:r>
          </a:p>
          <a:p>
            <a:pPr lvl="1"/>
            <a:r>
              <a:rPr lang="en-US" b="1" dirty="0"/>
              <a:t>drawn(X)</a:t>
            </a:r>
            <a:r>
              <a:rPr lang="en-US" dirty="0"/>
              <a:t>: the player with token X has drawn the game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76FF42-18ED-2544-8C5C-57BE7B04AAA3}"/>
              </a:ext>
            </a:extLst>
          </p:cNvPr>
          <p:cNvGrpSpPr/>
          <p:nvPr/>
        </p:nvGrpSpPr>
        <p:grpSpPr>
          <a:xfrm>
            <a:off x="5943600" y="2164474"/>
            <a:ext cx="2514600" cy="2529052"/>
            <a:chOff x="4953000" y="2590800"/>
            <a:chExt cx="2514600" cy="2529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89503F-7D49-B347-BABB-5B8766C111F9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77C9AD-32EE-7940-944A-01295B21C762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68461B-BC96-824A-94BB-2824A01CFA53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FDEE3-25CD-0546-A1A4-8DFEF94AAFE5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2DD016-365A-5647-80F5-5E5BB1912ACE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CDCF63-2B0F-F747-8F93-1E3A0555763A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6FD60C2-9A53-264D-823E-27AE1CE8E4BF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C63F9A0-3403-8F4D-BE11-1735F3A8647A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C87543-2230-E046-B013-3B9EA636EA04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4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625"/>
          </a:xfrm>
        </p:spPr>
        <p:txBody>
          <a:bodyPr>
            <a:normAutofit/>
          </a:bodyPr>
          <a:lstStyle/>
          <a:p>
            <a:r>
              <a:rPr lang="en-US" dirty="0"/>
              <a:t>Just as in Part A – write out the set of facts that corresponds to the given state of the Tic-Tac-Toe game.</a:t>
            </a:r>
          </a:p>
        </p:txBody>
      </p:sp>
    </p:spTree>
    <p:extLst>
      <p:ext uri="{BB962C8B-B14F-4D97-AF65-F5344CB8AC3E}">
        <p14:creationId xmlns:p14="http://schemas.microsoft.com/office/powerpoint/2010/main" val="3295509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80-ADA5-9240-B839-406F27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B3C2-F98A-D54D-9386-D3F6CC1111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token(o)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played(o, 5)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Free(1)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Free(3)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Free(6)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Free(7)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Free(8)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Free(9)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C290CA-6991-1847-9C4B-FA48A04FB7DB}"/>
              </a:ext>
            </a:extLst>
          </p:cNvPr>
          <p:cNvGrpSpPr/>
          <p:nvPr/>
        </p:nvGrpSpPr>
        <p:grpSpPr>
          <a:xfrm>
            <a:off x="6019800" y="1752600"/>
            <a:ext cx="2514600" cy="2529052"/>
            <a:chOff x="4953000" y="2590800"/>
            <a:chExt cx="2514600" cy="2529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4048-4F1A-3B45-A8D7-128F55B03134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09B34-1277-C444-9AB5-A46CAFA7EEEF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EBFD0B-FDCA-C44B-AFB9-3475C1F6967C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EFE45-4D10-7840-BD28-10C70253222A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DD0F0-F083-D54B-8A47-CBE64DB5556D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6F6B0-7A3A-EC43-98BA-C9BBB026A4FF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D0AB88-0F6C-4740-91F6-9568E77A5193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BA314E-0C22-AE45-B869-DCBD69F37138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F8202-457F-DC40-8655-FA35B8218BFB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6562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80-ADA5-9240-B839-406F27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B3C2-F98A-D54D-9386-D3F6CC1111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token(o)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1)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Played(o, 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played(o, 5)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8)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Free(3)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Free(6)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Free(7)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Free(9)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C290CA-6991-1847-9C4B-FA48A04FB7DB}"/>
              </a:ext>
            </a:extLst>
          </p:cNvPr>
          <p:cNvGrpSpPr/>
          <p:nvPr/>
        </p:nvGrpSpPr>
        <p:grpSpPr>
          <a:xfrm>
            <a:off x="6019800" y="1752600"/>
            <a:ext cx="2514600" cy="2529052"/>
            <a:chOff x="4953000" y="2590800"/>
            <a:chExt cx="2514600" cy="2529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4048-4F1A-3B45-A8D7-128F55B03134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09B34-1277-C444-9AB5-A46CAFA7EEEF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EBFD0B-FDCA-C44B-AFB9-3475C1F6967C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EFE45-4D10-7840-BD28-10C70253222A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DD0F0-F083-D54B-8A47-CBE64DB5556D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6F6B0-7A3A-EC43-98BA-C9BBB026A4FF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D0AB88-0F6C-4740-91F6-9568E77A5193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BA314E-0C22-AE45-B869-DCBD69F37138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F8202-457F-DC40-8655-FA35B8218BFB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3919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80-ADA5-9240-B839-406F27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B3C2-F98A-D54D-9386-D3F6CC1111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10200" cy="487375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token(o)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1)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Played(o, 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played(o, 5)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6)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8)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Free(3)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Free(7)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Free(9)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C290CA-6991-1847-9C4B-FA48A04FB7DB}"/>
              </a:ext>
            </a:extLst>
          </p:cNvPr>
          <p:cNvGrpSpPr/>
          <p:nvPr/>
        </p:nvGrpSpPr>
        <p:grpSpPr>
          <a:xfrm>
            <a:off x="6019800" y="1752600"/>
            <a:ext cx="2514600" cy="2529052"/>
            <a:chOff x="4953000" y="2590800"/>
            <a:chExt cx="2514600" cy="2529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4048-4F1A-3B45-A8D7-128F55B03134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09B34-1277-C444-9AB5-A46CAFA7EEEF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EBFD0B-FDCA-C44B-AFB9-3475C1F6967C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EFE45-4D10-7840-BD28-10C70253222A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DD0F0-F083-D54B-8A47-CBE64DB5556D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6F6B0-7A3A-EC43-98BA-C9BBB026A4FF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D0AB88-0F6C-4740-91F6-9568E77A5193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BA314E-0C22-AE45-B869-DCBD69F37138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F8202-457F-DC40-8655-FA35B8218BFB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293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3E80-ADA5-9240-B839-406F2764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B3C2-F98A-D54D-9386-D3F6CC11112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486400" cy="48737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token(o)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token(x)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1)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played(o, 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3)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4)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played(o, 5)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6)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played(o, 7)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8)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played(x, 9)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drawn(x)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drawn(o)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C290CA-6991-1847-9C4B-FA48A04FB7DB}"/>
              </a:ext>
            </a:extLst>
          </p:cNvPr>
          <p:cNvGrpSpPr/>
          <p:nvPr/>
        </p:nvGrpSpPr>
        <p:grpSpPr>
          <a:xfrm>
            <a:off x="6019800" y="1752600"/>
            <a:ext cx="2514600" cy="2529052"/>
            <a:chOff x="4953000" y="2590800"/>
            <a:chExt cx="2514600" cy="252905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24048-4F1A-3B45-A8D7-128F55B03134}"/>
                </a:ext>
              </a:extLst>
            </p:cNvPr>
            <p:cNvSpPr/>
            <p:nvPr/>
          </p:nvSpPr>
          <p:spPr>
            <a:xfrm>
              <a:off x="49530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E09B34-1277-C444-9AB5-A46CAFA7EEEF}"/>
                </a:ext>
              </a:extLst>
            </p:cNvPr>
            <p:cNvSpPr/>
            <p:nvPr/>
          </p:nvSpPr>
          <p:spPr>
            <a:xfrm>
              <a:off x="57912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EBFD0B-FDCA-C44B-AFB9-3475C1F6967C}"/>
                </a:ext>
              </a:extLst>
            </p:cNvPr>
            <p:cNvSpPr/>
            <p:nvPr/>
          </p:nvSpPr>
          <p:spPr>
            <a:xfrm>
              <a:off x="6629400" y="25908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2BEFE45-4D10-7840-BD28-10C70253222A}"/>
                </a:ext>
              </a:extLst>
            </p:cNvPr>
            <p:cNvSpPr/>
            <p:nvPr/>
          </p:nvSpPr>
          <p:spPr>
            <a:xfrm>
              <a:off x="49530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8DD0F0-F083-D54B-8A47-CBE64DB5556D}"/>
                </a:ext>
              </a:extLst>
            </p:cNvPr>
            <p:cNvSpPr/>
            <p:nvPr/>
          </p:nvSpPr>
          <p:spPr>
            <a:xfrm>
              <a:off x="57912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F6F6B0-7A3A-EC43-98BA-C9BBB026A4FF}"/>
                </a:ext>
              </a:extLst>
            </p:cNvPr>
            <p:cNvSpPr/>
            <p:nvPr/>
          </p:nvSpPr>
          <p:spPr>
            <a:xfrm>
              <a:off x="6629400" y="4281652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5D0AB88-0F6C-4740-91F6-9568E77A5193}"/>
                </a:ext>
              </a:extLst>
            </p:cNvPr>
            <p:cNvSpPr/>
            <p:nvPr/>
          </p:nvSpPr>
          <p:spPr>
            <a:xfrm>
              <a:off x="49530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DBA314E-0C22-AE45-B869-DCBD69F37138}"/>
                </a:ext>
              </a:extLst>
            </p:cNvPr>
            <p:cNvSpPr/>
            <p:nvPr/>
          </p:nvSpPr>
          <p:spPr>
            <a:xfrm>
              <a:off x="57912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F8202-457F-DC40-8655-FA35B8218BFB}"/>
                </a:ext>
              </a:extLst>
            </p:cNvPr>
            <p:cNvSpPr/>
            <p:nvPr/>
          </p:nvSpPr>
          <p:spPr>
            <a:xfrm>
              <a:off x="6629400" y="3429000"/>
              <a:ext cx="8382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0194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D: </a:t>
            </a:r>
            <a:r>
              <a:rPr lang="en-US" dirty="0" err="1"/>
              <a:t>Vacuumworld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2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D4C30-62DA-5547-8597-213DF572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4299-0886-0D47-9967-65A916FB74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challenge is not assessed but is a useful exercise in understanding how domains can be modelled using predicate logic.</a:t>
            </a:r>
          </a:p>
          <a:p>
            <a:pPr lvl="1"/>
            <a:r>
              <a:rPr lang="en-US" dirty="0"/>
              <a:t>It is based on the Domain Modelling example given in the module notes.</a:t>
            </a:r>
          </a:p>
          <a:p>
            <a:pPr lvl="1"/>
            <a:endParaRPr lang="en-US" dirty="0"/>
          </a:p>
          <a:p>
            <a:r>
              <a:rPr lang="en-US" dirty="0"/>
              <a:t>Please have a go at the challenge during the lab</a:t>
            </a:r>
          </a:p>
          <a:p>
            <a:pPr lvl="1"/>
            <a:r>
              <a:rPr lang="en-US" dirty="0"/>
              <a:t>I will release the answers after the end of the lab.</a:t>
            </a:r>
          </a:p>
          <a:p>
            <a:pPr lvl="1"/>
            <a:r>
              <a:rPr lang="en-US"/>
              <a:t>You can ask for help during the lab (and the demonstrators can help you work out the answers)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this part, we will explore a different problem domain: </a:t>
            </a:r>
            <a:r>
              <a:rPr lang="en-US" dirty="0" err="1"/>
              <a:t>Vaccumworld</a:t>
            </a:r>
            <a:endParaRPr lang="en-US" dirty="0"/>
          </a:p>
          <a:p>
            <a:pPr lvl="1"/>
            <a:r>
              <a:rPr lang="en-US" dirty="0" err="1"/>
              <a:t>Vacuumworld</a:t>
            </a:r>
            <a:r>
              <a:rPr lang="en-US" dirty="0"/>
              <a:t> is a grid world that contains a robot.</a:t>
            </a:r>
          </a:p>
          <a:p>
            <a:pPr lvl="1"/>
            <a:r>
              <a:rPr lang="en-US" dirty="0"/>
              <a:t>Some of the squares in the world have dirt and others are clean.</a:t>
            </a:r>
          </a:p>
          <a:p>
            <a:pPr lvl="1"/>
            <a:r>
              <a:rPr lang="en-US" dirty="0"/>
              <a:t>Ultimately the robot will move around the world, cleaning the dirt.</a:t>
            </a:r>
          </a:p>
          <a:p>
            <a:pPr lvl="1"/>
            <a:r>
              <a:rPr lang="en-US" dirty="0"/>
              <a:t>However, for this lab, we will focus on modelling the state of the world that the robot sees.</a:t>
            </a:r>
          </a:p>
          <a:p>
            <a:r>
              <a:rPr lang="en-US" dirty="0"/>
              <a:t>In Tower World, we modelled the domain completely.</a:t>
            </a:r>
          </a:p>
          <a:p>
            <a:pPr lvl="1"/>
            <a:r>
              <a:rPr lang="en-US" dirty="0"/>
              <a:t>Any agent reasoning about Tower World would have full knowledge about the state of the world.</a:t>
            </a:r>
          </a:p>
          <a:p>
            <a:r>
              <a:rPr lang="en-US" dirty="0"/>
              <a:t>In </a:t>
            </a:r>
            <a:r>
              <a:rPr lang="en-US" dirty="0" err="1"/>
              <a:t>Vacuumworld</a:t>
            </a:r>
            <a:r>
              <a:rPr lang="en-US" dirty="0"/>
              <a:t>, we will explore modelling of partial knowledge of the domain.</a:t>
            </a:r>
          </a:p>
          <a:p>
            <a:pPr lvl="1"/>
            <a:r>
              <a:rPr lang="en-US" dirty="0"/>
              <a:t>We will model only what the robot can see.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66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CA40F-25D1-6344-95BF-9148E6B22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Vacuumworld</a:t>
            </a:r>
            <a:endParaRPr lang="en-US" dirty="0"/>
          </a:p>
        </p:txBody>
      </p:sp>
      <p:sp>
        <p:nvSpPr>
          <p:cNvPr id="1024" name="Content Placeholder 1023">
            <a:extLst>
              <a:ext uri="{FF2B5EF4-FFF2-40B4-BE49-F238E27FC236}">
                <a16:creationId xmlns:a16="http://schemas.microsoft.com/office/drawing/2014/main" id="{0C1CA9AD-7ECA-8F40-B927-87444D36C6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2D Grid</a:t>
            </a:r>
          </a:p>
          <a:p>
            <a:pPr lvl="1"/>
            <a:r>
              <a:rPr lang="en-US" sz="1800" dirty="0"/>
              <a:t>x, y coordinates</a:t>
            </a:r>
          </a:p>
          <a:p>
            <a:r>
              <a:rPr lang="en-US" sz="2000" dirty="0"/>
              <a:t>Orientation:</a:t>
            </a:r>
          </a:p>
          <a:p>
            <a:pPr lvl="1"/>
            <a:r>
              <a:rPr lang="en-US" sz="1800" dirty="0"/>
              <a:t>N: up</a:t>
            </a:r>
          </a:p>
          <a:p>
            <a:pPr lvl="1"/>
            <a:r>
              <a:rPr lang="en-US" sz="1800" dirty="0"/>
              <a:t>S: down</a:t>
            </a:r>
          </a:p>
          <a:p>
            <a:pPr lvl="1"/>
            <a:r>
              <a:rPr lang="en-US" sz="1800" dirty="0"/>
              <a:t>E: right</a:t>
            </a:r>
          </a:p>
          <a:p>
            <a:pPr lvl="1"/>
            <a:r>
              <a:rPr lang="en-US" sz="1800" dirty="0"/>
              <a:t>W: left</a:t>
            </a:r>
          </a:p>
          <a:p>
            <a:r>
              <a:rPr lang="en-US" sz="2000" dirty="0"/>
              <a:t>Limited Vision:</a:t>
            </a:r>
          </a:p>
          <a:p>
            <a:pPr lvl="1"/>
            <a:r>
              <a:rPr lang="en-US" sz="1800" dirty="0"/>
              <a:t>forward; left, right, </a:t>
            </a:r>
            <a:r>
              <a:rPr lang="en-US" sz="1800" dirty="0" err="1"/>
              <a:t>forwardLeft</a:t>
            </a:r>
            <a:r>
              <a:rPr lang="en-US" sz="1800" dirty="0"/>
              <a:t>,</a:t>
            </a:r>
          </a:p>
          <a:p>
            <a:pPr lvl="1"/>
            <a:r>
              <a:rPr lang="en-US" sz="1800" dirty="0" err="1"/>
              <a:t>forwardRight</a:t>
            </a:r>
            <a:r>
              <a:rPr lang="en-US" sz="1800" dirty="0"/>
              <a:t>, here</a:t>
            </a:r>
          </a:p>
          <a:p>
            <a:r>
              <a:rPr lang="en-US" sz="2000" dirty="0"/>
              <a:t>Others:</a:t>
            </a:r>
          </a:p>
          <a:p>
            <a:pPr lvl="1"/>
            <a:r>
              <a:rPr lang="en-US" sz="1800" dirty="0"/>
              <a:t>obstacle: Red Square</a:t>
            </a:r>
          </a:p>
          <a:p>
            <a:pPr lvl="1"/>
            <a:r>
              <a:rPr lang="en-US" sz="1800" dirty="0"/>
              <a:t>dust: yellow square</a:t>
            </a:r>
          </a:p>
          <a:p>
            <a:pPr lvl="1"/>
            <a:r>
              <a:rPr lang="en-US" sz="1800" i="1" dirty="0"/>
              <a:t>Outside the grid is treated as an obstacle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4AEC6A-91AC-BE47-AF67-12B0460AB2CA}"/>
              </a:ext>
            </a:extLst>
          </p:cNvPr>
          <p:cNvSpPr/>
          <p:nvPr/>
        </p:nvSpPr>
        <p:spPr>
          <a:xfrm>
            <a:off x="4558862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4BC0BE-B17C-6C42-8773-1FB8F9EF3070}"/>
              </a:ext>
            </a:extLst>
          </p:cNvPr>
          <p:cNvSpPr/>
          <p:nvPr/>
        </p:nvSpPr>
        <p:spPr>
          <a:xfrm>
            <a:off x="5105400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90EBE0-ED71-2A42-BE35-9C9F9DF4CBFE}"/>
              </a:ext>
            </a:extLst>
          </p:cNvPr>
          <p:cNvSpPr/>
          <p:nvPr/>
        </p:nvSpPr>
        <p:spPr>
          <a:xfrm>
            <a:off x="5651938" y="19050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196F67-E966-5C4B-B3D1-130CFA5289DB}"/>
              </a:ext>
            </a:extLst>
          </p:cNvPr>
          <p:cNvSpPr/>
          <p:nvPr/>
        </p:nvSpPr>
        <p:spPr>
          <a:xfrm>
            <a:off x="6198476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85927B-5F22-C34B-99C0-7F493E9FFC74}"/>
              </a:ext>
            </a:extLst>
          </p:cNvPr>
          <p:cNvSpPr/>
          <p:nvPr/>
        </p:nvSpPr>
        <p:spPr>
          <a:xfrm>
            <a:off x="6745014" y="19050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9EB44C-903E-454D-9F25-C65A97AEEE3C}"/>
              </a:ext>
            </a:extLst>
          </p:cNvPr>
          <p:cNvSpPr/>
          <p:nvPr/>
        </p:nvSpPr>
        <p:spPr>
          <a:xfrm>
            <a:off x="7291552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E3C675-8A0F-BA4C-81BA-8817233B7F25}"/>
              </a:ext>
            </a:extLst>
          </p:cNvPr>
          <p:cNvSpPr/>
          <p:nvPr/>
        </p:nvSpPr>
        <p:spPr>
          <a:xfrm>
            <a:off x="7824952" y="1905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FA4F99-D043-B34A-A295-03580D6ECDBA}"/>
              </a:ext>
            </a:extLst>
          </p:cNvPr>
          <p:cNvSpPr txBox="1"/>
          <p:nvPr/>
        </p:nvSpPr>
        <p:spPr>
          <a:xfrm>
            <a:off x="4558862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A28A4F-D06F-4C48-ADE0-4D49E3ED63C8}"/>
              </a:ext>
            </a:extLst>
          </p:cNvPr>
          <p:cNvSpPr txBox="1"/>
          <p:nvPr/>
        </p:nvSpPr>
        <p:spPr>
          <a:xfrm>
            <a:off x="5102772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CE39CD-2C9D-8140-989B-7EE8CC19076C}"/>
              </a:ext>
            </a:extLst>
          </p:cNvPr>
          <p:cNvSpPr txBox="1"/>
          <p:nvPr/>
        </p:nvSpPr>
        <p:spPr>
          <a:xfrm>
            <a:off x="5647997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74FD43-F44A-FB45-B4C4-F2BD634A346C}"/>
              </a:ext>
            </a:extLst>
          </p:cNvPr>
          <p:cNvSpPr txBox="1"/>
          <p:nvPr/>
        </p:nvSpPr>
        <p:spPr>
          <a:xfrm>
            <a:off x="6191907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826F61-B89B-BF48-8111-93DFDEE4C7EC}"/>
              </a:ext>
            </a:extLst>
          </p:cNvPr>
          <p:cNvSpPr txBox="1"/>
          <p:nvPr/>
        </p:nvSpPr>
        <p:spPr>
          <a:xfrm>
            <a:off x="6735817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860059-B920-6245-BB55-41028EA42C82}"/>
              </a:ext>
            </a:extLst>
          </p:cNvPr>
          <p:cNvSpPr txBox="1"/>
          <p:nvPr/>
        </p:nvSpPr>
        <p:spPr>
          <a:xfrm>
            <a:off x="7281042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865C2-FA73-A749-AD7D-68CFB93CBC31}"/>
              </a:ext>
            </a:extLst>
          </p:cNvPr>
          <p:cNvSpPr txBox="1"/>
          <p:nvPr/>
        </p:nvSpPr>
        <p:spPr>
          <a:xfrm>
            <a:off x="7824952" y="15356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6DD0F-CCAC-3141-BEF8-266E37D16AC1}"/>
              </a:ext>
            </a:extLst>
          </p:cNvPr>
          <p:cNvSpPr/>
          <p:nvPr/>
        </p:nvSpPr>
        <p:spPr>
          <a:xfrm>
            <a:off x="4558862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ACB51-ABBC-F045-B987-F666FF927251}"/>
              </a:ext>
            </a:extLst>
          </p:cNvPr>
          <p:cNvSpPr/>
          <p:nvPr/>
        </p:nvSpPr>
        <p:spPr>
          <a:xfrm>
            <a:off x="5105400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1A613-EB42-D446-B167-BBEF345EC515}"/>
              </a:ext>
            </a:extLst>
          </p:cNvPr>
          <p:cNvSpPr/>
          <p:nvPr/>
        </p:nvSpPr>
        <p:spPr>
          <a:xfrm>
            <a:off x="5651938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14A5E3-DA81-5140-B7E4-49BB69D7ACB2}"/>
              </a:ext>
            </a:extLst>
          </p:cNvPr>
          <p:cNvSpPr/>
          <p:nvPr/>
        </p:nvSpPr>
        <p:spPr>
          <a:xfrm>
            <a:off x="6198476" y="24384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6B1C3-6921-814F-A084-71C0E0D4F2DD}"/>
              </a:ext>
            </a:extLst>
          </p:cNvPr>
          <p:cNvSpPr/>
          <p:nvPr/>
        </p:nvSpPr>
        <p:spPr>
          <a:xfrm>
            <a:off x="6745014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881D5A-8499-F547-9DF5-7E4D48B6C34B}"/>
              </a:ext>
            </a:extLst>
          </p:cNvPr>
          <p:cNvSpPr/>
          <p:nvPr/>
        </p:nvSpPr>
        <p:spPr>
          <a:xfrm>
            <a:off x="7291552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234D7-B2E7-9043-AC0F-8EC3EF3EA360}"/>
              </a:ext>
            </a:extLst>
          </p:cNvPr>
          <p:cNvSpPr/>
          <p:nvPr/>
        </p:nvSpPr>
        <p:spPr>
          <a:xfrm>
            <a:off x="7824952" y="2438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9CE2733-7752-AB40-8DA1-582263EAAE6D}"/>
              </a:ext>
            </a:extLst>
          </p:cNvPr>
          <p:cNvSpPr/>
          <p:nvPr/>
        </p:nvSpPr>
        <p:spPr>
          <a:xfrm>
            <a:off x="4558862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A4EEC9-2422-C747-B468-571ACA4E6BEA}"/>
              </a:ext>
            </a:extLst>
          </p:cNvPr>
          <p:cNvSpPr/>
          <p:nvPr/>
        </p:nvSpPr>
        <p:spPr>
          <a:xfrm>
            <a:off x="5105400" y="29718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52CB39-5D10-5642-B164-75D7406AA822}"/>
              </a:ext>
            </a:extLst>
          </p:cNvPr>
          <p:cNvSpPr/>
          <p:nvPr/>
        </p:nvSpPr>
        <p:spPr>
          <a:xfrm>
            <a:off x="5651938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0039812-2180-B640-9B05-B666265B207E}"/>
              </a:ext>
            </a:extLst>
          </p:cNvPr>
          <p:cNvSpPr/>
          <p:nvPr/>
        </p:nvSpPr>
        <p:spPr>
          <a:xfrm>
            <a:off x="6198476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CA7A4C-D8E9-4841-A020-EEF68F1974C7}"/>
              </a:ext>
            </a:extLst>
          </p:cNvPr>
          <p:cNvSpPr/>
          <p:nvPr/>
        </p:nvSpPr>
        <p:spPr>
          <a:xfrm>
            <a:off x="6745014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FB9F6E-EAE1-1F48-8557-FFE38EE8B5DB}"/>
              </a:ext>
            </a:extLst>
          </p:cNvPr>
          <p:cNvSpPr/>
          <p:nvPr/>
        </p:nvSpPr>
        <p:spPr>
          <a:xfrm>
            <a:off x="7291552" y="29718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33F8BC-0DE0-BA48-A161-0DBFEA3B03F3}"/>
              </a:ext>
            </a:extLst>
          </p:cNvPr>
          <p:cNvSpPr/>
          <p:nvPr/>
        </p:nvSpPr>
        <p:spPr>
          <a:xfrm>
            <a:off x="7824952" y="2971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A6C116-4762-F841-91BA-77D529256D6C}"/>
              </a:ext>
            </a:extLst>
          </p:cNvPr>
          <p:cNvSpPr/>
          <p:nvPr/>
        </p:nvSpPr>
        <p:spPr>
          <a:xfrm>
            <a:off x="4558862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205FA0-B3A0-F04E-A0DF-4821365A5621}"/>
              </a:ext>
            </a:extLst>
          </p:cNvPr>
          <p:cNvSpPr/>
          <p:nvPr/>
        </p:nvSpPr>
        <p:spPr>
          <a:xfrm>
            <a:off x="5105400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A676F30-41D7-E94F-AA1D-8C66D6723668}"/>
              </a:ext>
            </a:extLst>
          </p:cNvPr>
          <p:cNvSpPr/>
          <p:nvPr/>
        </p:nvSpPr>
        <p:spPr>
          <a:xfrm>
            <a:off x="5651938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08BB7F-28AB-B943-BE94-C1BC6653712C}"/>
              </a:ext>
            </a:extLst>
          </p:cNvPr>
          <p:cNvSpPr/>
          <p:nvPr/>
        </p:nvSpPr>
        <p:spPr>
          <a:xfrm>
            <a:off x="6198476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650D705-BB6F-C44C-B844-A5D235DFEFD7}"/>
              </a:ext>
            </a:extLst>
          </p:cNvPr>
          <p:cNvSpPr/>
          <p:nvPr/>
        </p:nvSpPr>
        <p:spPr>
          <a:xfrm>
            <a:off x="6745014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FCC48F0-12E3-A44F-88CB-06BFDB2F8D1F}"/>
              </a:ext>
            </a:extLst>
          </p:cNvPr>
          <p:cNvSpPr/>
          <p:nvPr/>
        </p:nvSpPr>
        <p:spPr>
          <a:xfrm>
            <a:off x="7291552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3C0582-CD5B-9B4B-87D2-2FD451B672AB}"/>
              </a:ext>
            </a:extLst>
          </p:cNvPr>
          <p:cNvSpPr/>
          <p:nvPr/>
        </p:nvSpPr>
        <p:spPr>
          <a:xfrm>
            <a:off x="7824952" y="3505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4A1DC0-A880-D345-9272-A76A0A09B5FC}"/>
              </a:ext>
            </a:extLst>
          </p:cNvPr>
          <p:cNvSpPr txBox="1"/>
          <p:nvPr/>
        </p:nvSpPr>
        <p:spPr>
          <a:xfrm>
            <a:off x="4008383" y="19870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C4B3DC-C4EC-1D44-8CD9-9444BCCDB8AA}"/>
              </a:ext>
            </a:extLst>
          </p:cNvPr>
          <p:cNvSpPr txBox="1"/>
          <p:nvPr/>
        </p:nvSpPr>
        <p:spPr>
          <a:xfrm>
            <a:off x="4004441" y="25204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C01AC5-EEC1-1F46-B4EE-F096FA2EE414}"/>
              </a:ext>
            </a:extLst>
          </p:cNvPr>
          <p:cNvSpPr txBox="1"/>
          <p:nvPr/>
        </p:nvSpPr>
        <p:spPr>
          <a:xfrm>
            <a:off x="4004441" y="30919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014D66F-1EAE-8C46-A4F9-0D770E135F34}"/>
              </a:ext>
            </a:extLst>
          </p:cNvPr>
          <p:cNvSpPr txBox="1"/>
          <p:nvPr/>
        </p:nvSpPr>
        <p:spPr>
          <a:xfrm>
            <a:off x="4012324" y="36115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B2569BD-D48D-B64C-97CA-FBA61CF11778}"/>
              </a:ext>
            </a:extLst>
          </p:cNvPr>
          <p:cNvSpPr/>
          <p:nvPr/>
        </p:nvSpPr>
        <p:spPr>
          <a:xfrm>
            <a:off x="6350876" y="2696349"/>
            <a:ext cx="228600" cy="22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02BE7-3A74-7340-B9BF-8EFF8339E7FC}"/>
              </a:ext>
            </a:extLst>
          </p:cNvPr>
          <p:cNvCxnSpPr>
            <a:cxnSpLocks/>
            <a:stCxn id="12" idx="0"/>
            <a:endCxn id="22" idx="0"/>
          </p:cNvCxnSpPr>
          <p:nvPr/>
        </p:nvCxnSpPr>
        <p:spPr>
          <a:xfrm flipV="1">
            <a:off x="6465176" y="2438400"/>
            <a:ext cx="0" cy="257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88C34F4-95B8-5F40-9499-17B3C06EA013}"/>
              </a:ext>
            </a:extLst>
          </p:cNvPr>
          <p:cNvSpPr/>
          <p:nvPr/>
        </p:nvSpPr>
        <p:spPr>
          <a:xfrm>
            <a:off x="6032938" y="46863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forwardLeft</a:t>
            </a:r>
            <a:endParaRPr lang="en-US" sz="7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EA44419-62DF-5842-A0E1-860EA20168B9}"/>
              </a:ext>
            </a:extLst>
          </p:cNvPr>
          <p:cNvSpPr/>
          <p:nvPr/>
        </p:nvSpPr>
        <p:spPr>
          <a:xfrm>
            <a:off x="6579476" y="46863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forward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3B1512D-DE47-3648-960A-070F3DD5B6FC}"/>
              </a:ext>
            </a:extLst>
          </p:cNvPr>
          <p:cNvSpPr/>
          <p:nvPr/>
        </p:nvSpPr>
        <p:spPr>
          <a:xfrm>
            <a:off x="7112876" y="46863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/>
              <a:t>forwardRight</a:t>
            </a:r>
            <a:endParaRPr lang="en-US" sz="7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97233A8-4DAC-5342-86E4-296B39FB10C1}"/>
              </a:ext>
            </a:extLst>
          </p:cNvPr>
          <p:cNvSpPr/>
          <p:nvPr/>
        </p:nvSpPr>
        <p:spPr>
          <a:xfrm>
            <a:off x="6579476" y="5219701"/>
            <a:ext cx="533400" cy="533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E36D714-99F8-0C43-B009-240F145F9679}"/>
              </a:ext>
            </a:extLst>
          </p:cNvPr>
          <p:cNvSpPr/>
          <p:nvPr/>
        </p:nvSpPr>
        <p:spPr>
          <a:xfrm>
            <a:off x="6032938" y="52197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left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92DDD7-5212-BA4E-8BA9-5288AC076143}"/>
              </a:ext>
            </a:extLst>
          </p:cNvPr>
          <p:cNvSpPr/>
          <p:nvPr/>
        </p:nvSpPr>
        <p:spPr>
          <a:xfrm>
            <a:off x="7112876" y="52197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right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873E0E-89C0-5C43-A399-A0B33148E3B6}"/>
              </a:ext>
            </a:extLst>
          </p:cNvPr>
          <p:cNvSpPr/>
          <p:nvPr/>
        </p:nvSpPr>
        <p:spPr>
          <a:xfrm>
            <a:off x="6032938" y="57531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89AACB3-A646-AB4D-B0C5-1B09CA265C01}"/>
              </a:ext>
            </a:extLst>
          </p:cNvPr>
          <p:cNvSpPr/>
          <p:nvPr/>
        </p:nvSpPr>
        <p:spPr>
          <a:xfrm>
            <a:off x="6579476" y="57531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C21AEFA-4800-BA49-ADB0-61F9347576F3}"/>
              </a:ext>
            </a:extLst>
          </p:cNvPr>
          <p:cNvSpPr/>
          <p:nvPr/>
        </p:nvSpPr>
        <p:spPr>
          <a:xfrm>
            <a:off x="7112876" y="5753101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3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1CA5-4100-B247-9D4C-9D824F20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7281E-48FD-204C-A211-D412BACD00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Again, given the state shown on the following slides, write out the set of facts that models the robots’ knowledge.</a:t>
            </a:r>
          </a:p>
          <a:p>
            <a:pPr lvl="1"/>
            <a:r>
              <a:rPr lang="en-US" sz="1800" dirty="0"/>
              <a:t>The key here is that you define facts </a:t>
            </a:r>
            <a:r>
              <a:rPr lang="en-US" sz="1800" b="1" i="1" u="sng" dirty="0"/>
              <a:t>only</a:t>
            </a:r>
            <a:r>
              <a:rPr lang="en-US" sz="1800" dirty="0"/>
              <a:t> for the part of the state that is relevant to the robot.</a:t>
            </a:r>
          </a:p>
          <a:p>
            <a:pPr lvl="1"/>
            <a:r>
              <a:rPr lang="en-US" sz="1800" dirty="0"/>
              <a:t>You do </a:t>
            </a:r>
            <a:r>
              <a:rPr lang="en-US" sz="1800" b="1" i="1" u="sng" dirty="0"/>
              <a:t>not</a:t>
            </a:r>
            <a:r>
              <a:rPr lang="en-US" sz="1800" dirty="0"/>
              <a:t> model the full state.</a:t>
            </a:r>
          </a:p>
          <a:p>
            <a:pPr lvl="1"/>
            <a:r>
              <a:rPr lang="en-US" sz="1800" dirty="0"/>
              <a:t>I will hopefully do a similar example in class, but if not, I will record one for the start of the lab.</a:t>
            </a:r>
          </a:p>
          <a:p>
            <a:pPr lvl="1"/>
            <a:endParaRPr lang="en-US" sz="1700" dirty="0"/>
          </a:p>
          <a:p>
            <a:r>
              <a:rPr lang="en-US" sz="2000" dirty="0"/>
              <a:t>Predicates:</a:t>
            </a:r>
          </a:p>
          <a:p>
            <a:pPr lvl="1"/>
            <a:r>
              <a:rPr lang="en-US" sz="1800" b="1" dirty="0"/>
              <a:t>location(X, Y)</a:t>
            </a:r>
            <a:r>
              <a:rPr lang="en-US" sz="1800" dirty="0"/>
              <a:t>: the location of the robot (X and Y are numbers)</a:t>
            </a:r>
          </a:p>
          <a:p>
            <a:pPr lvl="1"/>
            <a:r>
              <a:rPr lang="en-US" sz="1800" b="1" dirty="0"/>
              <a:t>direction(X)</a:t>
            </a:r>
            <a:r>
              <a:rPr lang="en-US" sz="1800" dirty="0"/>
              <a:t>: an orientation (north, south, east, west)</a:t>
            </a:r>
          </a:p>
          <a:p>
            <a:pPr lvl="1"/>
            <a:r>
              <a:rPr lang="en-US" sz="1800" b="1" dirty="0"/>
              <a:t>square(X,Y)</a:t>
            </a:r>
            <a:r>
              <a:rPr lang="en-US" sz="1800" dirty="0"/>
              <a:t>: X is part of the field of vision (forwards, left, right, …_ and Y is the contents (obstacle, dust, clear).</a:t>
            </a:r>
          </a:p>
        </p:txBody>
      </p:sp>
    </p:spTree>
    <p:extLst>
      <p:ext uri="{BB962C8B-B14F-4D97-AF65-F5344CB8AC3E}">
        <p14:creationId xmlns:p14="http://schemas.microsoft.com/office/powerpoint/2010/main" val="106390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976-65D7-FB4D-ACF2-06EA1DF4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FB8D-47C8-7346-83B9-5371D1ECE1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178690"/>
            <a:ext cx="4595648" cy="3295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Location(4,2)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Direction(N)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Square(left, clear)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forwardLeft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obstacle)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Square(forward, clear)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forwardRight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dust)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Square(right, clear)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Square(here, dust)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95291-4F5A-964F-A848-BA7FCE80A756}"/>
              </a:ext>
            </a:extLst>
          </p:cNvPr>
          <p:cNvSpPr/>
          <p:nvPr/>
        </p:nvSpPr>
        <p:spPr>
          <a:xfrm>
            <a:off x="458251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43AA-6D04-2541-AB8D-DA2DA343686D}"/>
              </a:ext>
            </a:extLst>
          </p:cNvPr>
          <p:cNvSpPr/>
          <p:nvPr/>
        </p:nvSpPr>
        <p:spPr>
          <a:xfrm>
            <a:off x="5129048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BB9AA-DAF2-014B-92B5-7889FCB21871}"/>
              </a:ext>
            </a:extLst>
          </p:cNvPr>
          <p:cNvSpPr/>
          <p:nvPr/>
        </p:nvSpPr>
        <p:spPr>
          <a:xfrm>
            <a:off x="5675586" y="12192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53BCE-5541-4E48-81AF-7DB36A89F98A}"/>
              </a:ext>
            </a:extLst>
          </p:cNvPr>
          <p:cNvSpPr/>
          <p:nvPr/>
        </p:nvSpPr>
        <p:spPr>
          <a:xfrm>
            <a:off x="6222124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C06D6-F8B5-E742-90FD-C0068FA53BA1}"/>
              </a:ext>
            </a:extLst>
          </p:cNvPr>
          <p:cNvSpPr/>
          <p:nvPr/>
        </p:nvSpPr>
        <p:spPr>
          <a:xfrm>
            <a:off x="6768662" y="12192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63F1B-049A-E943-A690-8790BD197845}"/>
              </a:ext>
            </a:extLst>
          </p:cNvPr>
          <p:cNvSpPr/>
          <p:nvPr/>
        </p:nvSpPr>
        <p:spPr>
          <a:xfrm>
            <a:off x="73152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9DF16-A6DF-F14D-82B1-A57216D1F010}"/>
              </a:ext>
            </a:extLst>
          </p:cNvPr>
          <p:cNvSpPr/>
          <p:nvPr/>
        </p:nvSpPr>
        <p:spPr>
          <a:xfrm>
            <a:off x="78486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BA4A8-8459-054D-85E1-86B1582DF6CF}"/>
              </a:ext>
            </a:extLst>
          </p:cNvPr>
          <p:cNvSpPr txBox="1"/>
          <p:nvPr/>
        </p:nvSpPr>
        <p:spPr>
          <a:xfrm>
            <a:off x="458251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3ACEE-2302-4C48-98B8-66BB700457F5}"/>
              </a:ext>
            </a:extLst>
          </p:cNvPr>
          <p:cNvSpPr txBox="1"/>
          <p:nvPr/>
        </p:nvSpPr>
        <p:spPr>
          <a:xfrm>
            <a:off x="512642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C482F-B268-0940-BBFD-28A09A839927}"/>
              </a:ext>
            </a:extLst>
          </p:cNvPr>
          <p:cNvSpPr txBox="1"/>
          <p:nvPr/>
        </p:nvSpPr>
        <p:spPr>
          <a:xfrm>
            <a:off x="567164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3E44A-6479-7941-BC93-E42A6687627F}"/>
              </a:ext>
            </a:extLst>
          </p:cNvPr>
          <p:cNvSpPr txBox="1"/>
          <p:nvPr/>
        </p:nvSpPr>
        <p:spPr>
          <a:xfrm>
            <a:off x="621555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9747D-7030-C145-A666-DEEB4BBDAF73}"/>
              </a:ext>
            </a:extLst>
          </p:cNvPr>
          <p:cNvSpPr txBox="1"/>
          <p:nvPr/>
        </p:nvSpPr>
        <p:spPr>
          <a:xfrm>
            <a:off x="675946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42FCE-CAAE-1149-B662-25AD2ABB017E}"/>
              </a:ext>
            </a:extLst>
          </p:cNvPr>
          <p:cNvSpPr txBox="1"/>
          <p:nvPr/>
        </p:nvSpPr>
        <p:spPr>
          <a:xfrm>
            <a:off x="730469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C0596-61A2-FE49-8903-C4F9D47E7EDF}"/>
              </a:ext>
            </a:extLst>
          </p:cNvPr>
          <p:cNvSpPr txBox="1"/>
          <p:nvPr/>
        </p:nvSpPr>
        <p:spPr>
          <a:xfrm>
            <a:off x="784860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617BB-1FFE-9148-B898-9246747CB3C3}"/>
              </a:ext>
            </a:extLst>
          </p:cNvPr>
          <p:cNvSpPr/>
          <p:nvPr/>
        </p:nvSpPr>
        <p:spPr>
          <a:xfrm>
            <a:off x="458251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F227EC-A252-E949-8B20-2C859684206E}"/>
              </a:ext>
            </a:extLst>
          </p:cNvPr>
          <p:cNvSpPr/>
          <p:nvPr/>
        </p:nvSpPr>
        <p:spPr>
          <a:xfrm>
            <a:off x="5129048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BEADA-EC86-2F43-A9BD-5B0D5ED997AA}"/>
              </a:ext>
            </a:extLst>
          </p:cNvPr>
          <p:cNvSpPr/>
          <p:nvPr/>
        </p:nvSpPr>
        <p:spPr>
          <a:xfrm>
            <a:off x="5675586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3203B-5632-2246-B90B-613A621F7B35}"/>
              </a:ext>
            </a:extLst>
          </p:cNvPr>
          <p:cNvSpPr/>
          <p:nvPr/>
        </p:nvSpPr>
        <p:spPr>
          <a:xfrm>
            <a:off x="6222124" y="17526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C46669-CE23-7749-A23D-ECD2FDE50A38}"/>
              </a:ext>
            </a:extLst>
          </p:cNvPr>
          <p:cNvSpPr/>
          <p:nvPr/>
        </p:nvSpPr>
        <p:spPr>
          <a:xfrm>
            <a:off x="6768662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354DD-8215-6045-B12B-356FC865A716}"/>
              </a:ext>
            </a:extLst>
          </p:cNvPr>
          <p:cNvSpPr/>
          <p:nvPr/>
        </p:nvSpPr>
        <p:spPr>
          <a:xfrm>
            <a:off x="731520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5FC31-31F4-F343-9316-FA57571EFA88}"/>
              </a:ext>
            </a:extLst>
          </p:cNvPr>
          <p:cNvSpPr/>
          <p:nvPr/>
        </p:nvSpPr>
        <p:spPr>
          <a:xfrm>
            <a:off x="784860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60376-0751-0D49-A11C-BED1CDD52461}"/>
              </a:ext>
            </a:extLst>
          </p:cNvPr>
          <p:cNvSpPr/>
          <p:nvPr/>
        </p:nvSpPr>
        <p:spPr>
          <a:xfrm>
            <a:off x="458251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4621B2-395D-1848-AB4B-1A51DE923AAC}"/>
              </a:ext>
            </a:extLst>
          </p:cNvPr>
          <p:cNvSpPr/>
          <p:nvPr/>
        </p:nvSpPr>
        <p:spPr>
          <a:xfrm>
            <a:off x="5129048" y="22860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128019-58B3-444A-A507-AEFFECFE83C3}"/>
              </a:ext>
            </a:extLst>
          </p:cNvPr>
          <p:cNvSpPr/>
          <p:nvPr/>
        </p:nvSpPr>
        <p:spPr>
          <a:xfrm>
            <a:off x="5675586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414167-B3EC-564B-AFC8-049F0764D67B}"/>
              </a:ext>
            </a:extLst>
          </p:cNvPr>
          <p:cNvSpPr/>
          <p:nvPr/>
        </p:nvSpPr>
        <p:spPr>
          <a:xfrm>
            <a:off x="6222124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A95DD7-EE23-9444-8E69-8FD019387FE1}"/>
              </a:ext>
            </a:extLst>
          </p:cNvPr>
          <p:cNvSpPr/>
          <p:nvPr/>
        </p:nvSpPr>
        <p:spPr>
          <a:xfrm>
            <a:off x="6768662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D46D6C-8C6A-354C-9FA8-63154A23245A}"/>
              </a:ext>
            </a:extLst>
          </p:cNvPr>
          <p:cNvSpPr/>
          <p:nvPr/>
        </p:nvSpPr>
        <p:spPr>
          <a:xfrm>
            <a:off x="7315200" y="22860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AD436-7244-C142-A980-856B3A97D910}"/>
              </a:ext>
            </a:extLst>
          </p:cNvPr>
          <p:cNvSpPr/>
          <p:nvPr/>
        </p:nvSpPr>
        <p:spPr>
          <a:xfrm>
            <a:off x="784860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4435E-C44A-CC4E-9C04-059E065F562A}"/>
              </a:ext>
            </a:extLst>
          </p:cNvPr>
          <p:cNvSpPr/>
          <p:nvPr/>
        </p:nvSpPr>
        <p:spPr>
          <a:xfrm>
            <a:off x="458251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A858EF-5CD0-244A-83D3-47212F17B7B6}"/>
              </a:ext>
            </a:extLst>
          </p:cNvPr>
          <p:cNvSpPr/>
          <p:nvPr/>
        </p:nvSpPr>
        <p:spPr>
          <a:xfrm>
            <a:off x="5129048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F65F68-8933-7249-A83E-65EF96AA3220}"/>
              </a:ext>
            </a:extLst>
          </p:cNvPr>
          <p:cNvSpPr/>
          <p:nvPr/>
        </p:nvSpPr>
        <p:spPr>
          <a:xfrm>
            <a:off x="5675586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207D9A-3264-1849-8DA4-6BB8F1232D42}"/>
              </a:ext>
            </a:extLst>
          </p:cNvPr>
          <p:cNvSpPr/>
          <p:nvPr/>
        </p:nvSpPr>
        <p:spPr>
          <a:xfrm>
            <a:off x="6222124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9E2A30-6F02-A840-9506-C5827DF91B8E}"/>
              </a:ext>
            </a:extLst>
          </p:cNvPr>
          <p:cNvSpPr/>
          <p:nvPr/>
        </p:nvSpPr>
        <p:spPr>
          <a:xfrm>
            <a:off x="6768662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070C61-5767-504A-B046-05778FDE1FA6}"/>
              </a:ext>
            </a:extLst>
          </p:cNvPr>
          <p:cNvSpPr/>
          <p:nvPr/>
        </p:nvSpPr>
        <p:spPr>
          <a:xfrm>
            <a:off x="73152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7C0324-356B-D94E-8DDE-BDC56E8BFAD7}"/>
              </a:ext>
            </a:extLst>
          </p:cNvPr>
          <p:cNvSpPr/>
          <p:nvPr/>
        </p:nvSpPr>
        <p:spPr>
          <a:xfrm>
            <a:off x="78486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7CA66-64F3-844B-A5E0-BDE8A94CF61A}"/>
              </a:ext>
            </a:extLst>
          </p:cNvPr>
          <p:cNvSpPr txBox="1"/>
          <p:nvPr/>
        </p:nvSpPr>
        <p:spPr>
          <a:xfrm>
            <a:off x="4032031" y="13012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544F1C-AD27-EC45-B5DB-A8398AB0D2A1}"/>
              </a:ext>
            </a:extLst>
          </p:cNvPr>
          <p:cNvSpPr txBox="1"/>
          <p:nvPr/>
        </p:nvSpPr>
        <p:spPr>
          <a:xfrm>
            <a:off x="4028089" y="18346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54BD7-ADE6-1B4D-983F-B9538AEEC39F}"/>
              </a:ext>
            </a:extLst>
          </p:cNvPr>
          <p:cNvSpPr txBox="1"/>
          <p:nvPr/>
        </p:nvSpPr>
        <p:spPr>
          <a:xfrm>
            <a:off x="4028089" y="2406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F78EFD-0711-DB4A-8CF4-6A0ADCA0D47A}"/>
              </a:ext>
            </a:extLst>
          </p:cNvPr>
          <p:cNvSpPr txBox="1"/>
          <p:nvPr/>
        </p:nvSpPr>
        <p:spPr>
          <a:xfrm>
            <a:off x="4035972" y="29257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C57E9A-F4EF-4F41-B5CE-2605430405D1}"/>
              </a:ext>
            </a:extLst>
          </p:cNvPr>
          <p:cNvSpPr/>
          <p:nvPr/>
        </p:nvSpPr>
        <p:spPr>
          <a:xfrm>
            <a:off x="6374524" y="2010549"/>
            <a:ext cx="228600" cy="22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604D86-9A5D-C249-B3CB-81ECEF34F164}"/>
              </a:ext>
            </a:extLst>
          </p:cNvPr>
          <p:cNvCxnSpPr>
            <a:cxnSpLocks/>
            <a:stCxn id="43" idx="0"/>
            <a:endCxn id="21" idx="0"/>
          </p:cNvCxnSpPr>
          <p:nvPr/>
        </p:nvCxnSpPr>
        <p:spPr>
          <a:xfrm flipV="1">
            <a:off x="6488824" y="1752600"/>
            <a:ext cx="0" cy="257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8628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98976-65D7-FB4D-ACF2-06EA1DF4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FB8D-47C8-7346-83B9-5371D1ECE18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3178690"/>
            <a:ext cx="4674476" cy="3295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Location(1,1)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Direction(W)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Square(left, dust)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forwardLeft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obstacle)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Square(forward, obstacle)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forwardRight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obstacle)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Square(right, obstacle)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Square(here, clear)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95291-4F5A-964F-A848-BA7FCE80A756}"/>
              </a:ext>
            </a:extLst>
          </p:cNvPr>
          <p:cNvSpPr/>
          <p:nvPr/>
        </p:nvSpPr>
        <p:spPr>
          <a:xfrm>
            <a:off x="457200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43AA-6D04-2541-AB8D-DA2DA343686D}"/>
              </a:ext>
            </a:extLst>
          </p:cNvPr>
          <p:cNvSpPr/>
          <p:nvPr/>
        </p:nvSpPr>
        <p:spPr>
          <a:xfrm>
            <a:off x="5118538" y="12192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BB9AA-DAF2-014B-92B5-7889FCB21871}"/>
              </a:ext>
            </a:extLst>
          </p:cNvPr>
          <p:cNvSpPr/>
          <p:nvPr/>
        </p:nvSpPr>
        <p:spPr>
          <a:xfrm>
            <a:off x="5665076" y="12192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53BCE-5541-4E48-81AF-7DB36A89F98A}"/>
              </a:ext>
            </a:extLst>
          </p:cNvPr>
          <p:cNvSpPr/>
          <p:nvPr/>
        </p:nvSpPr>
        <p:spPr>
          <a:xfrm>
            <a:off x="6211614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5C06D6-F8B5-E742-90FD-C0068FA53BA1}"/>
              </a:ext>
            </a:extLst>
          </p:cNvPr>
          <p:cNvSpPr/>
          <p:nvPr/>
        </p:nvSpPr>
        <p:spPr>
          <a:xfrm>
            <a:off x="6758152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463F1B-049A-E943-A690-8790BD197845}"/>
              </a:ext>
            </a:extLst>
          </p:cNvPr>
          <p:cNvSpPr/>
          <p:nvPr/>
        </p:nvSpPr>
        <p:spPr>
          <a:xfrm>
            <a:off x="730469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9DF16-A6DF-F14D-82B1-A57216D1F010}"/>
              </a:ext>
            </a:extLst>
          </p:cNvPr>
          <p:cNvSpPr/>
          <p:nvPr/>
        </p:nvSpPr>
        <p:spPr>
          <a:xfrm>
            <a:off x="7838090" y="12192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8BA4A8-8459-054D-85E1-86B1582DF6CF}"/>
              </a:ext>
            </a:extLst>
          </p:cNvPr>
          <p:cNvSpPr txBox="1"/>
          <p:nvPr/>
        </p:nvSpPr>
        <p:spPr>
          <a:xfrm>
            <a:off x="457200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73ACEE-2302-4C48-98B8-66BB700457F5}"/>
              </a:ext>
            </a:extLst>
          </p:cNvPr>
          <p:cNvSpPr txBox="1"/>
          <p:nvPr/>
        </p:nvSpPr>
        <p:spPr>
          <a:xfrm>
            <a:off x="511591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3C482F-B268-0940-BBFD-28A09A839927}"/>
              </a:ext>
            </a:extLst>
          </p:cNvPr>
          <p:cNvSpPr txBox="1"/>
          <p:nvPr/>
        </p:nvSpPr>
        <p:spPr>
          <a:xfrm>
            <a:off x="566113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3E44A-6479-7941-BC93-E42A6687627F}"/>
              </a:ext>
            </a:extLst>
          </p:cNvPr>
          <p:cNvSpPr txBox="1"/>
          <p:nvPr/>
        </p:nvSpPr>
        <p:spPr>
          <a:xfrm>
            <a:off x="620504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29747D-7030-C145-A666-DEEB4BBDAF73}"/>
              </a:ext>
            </a:extLst>
          </p:cNvPr>
          <p:cNvSpPr txBox="1"/>
          <p:nvPr/>
        </p:nvSpPr>
        <p:spPr>
          <a:xfrm>
            <a:off x="6748955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042FCE-CAAE-1149-B662-25AD2ABB017E}"/>
              </a:ext>
            </a:extLst>
          </p:cNvPr>
          <p:cNvSpPr txBox="1"/>
          <p:nvPr/>
        </p:nvSpPr>
        <p:spPr>
          <a:xfrm>
            <a:off x="729418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2C0596-61A2-FE49-8903-C4F9D47E7EDF}"/>
              </a:ext>
            </a:extLst>
          </p:cNvPr>
          <p:cNvSpPr txBox="1"/>
          <p:nvPr/>
        </p:nvSpPr>
        <p:spPr>
          <a:xfrm>
            <a:off x="7838090" y="8498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D617BB-1FFE-9148-B898-9246747CB3C3}"/>
              </a:ext>
            </a:extLst>
          </p:cNvPr>
          <p:cNvSpPr/>
          <p:nvPr/>
        </p:nvSpPr>
        <p:spPr>
          <a:xfrm>
            <a:off x="4572000" y="1752600"/>
            <a:ext cx="533400" cy="533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F227EC-A252-E949-8B20-2C859684206E}"/>
              </a:ext>
            </a:extLst>
          </p:cNvPr>
          <p:cNvSpPr/>
          <p:nvPr/>
        </p:nvSpPr>
        <p:spPr>
          <a:xfrm>
            <a:off x="5118538" y="1752600"/>
            <a:ext cx="533400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BEADA-EC86-2F43-A9BD-5B0D5ED997AA}"/>
              </a:ext>
            </a:extLst>
          </p:cNvPr>
          <p:cNvSpPr/>
          <p:nvPr/>
        </p:nvSpPr>
        <p:spPr>
          <a:xfrm>
            <a:off x="5665076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C3203B-5632-2246-B90B-613A621F7B35}"/>
              </a:ext>
            </a:extLst>
          </p:cNvPr>
          <p:cNvSpPr/>
          <p:nvPr/>
        </p:nvSpPr>
        <p:spPr>
          <a:xfrm>
            <a:off x="6211614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C46669-CE23-7749-A23D-ECD2FDE50A38}"/>
              </a:ext>
            </a:extLst>
          </p:cNvPr>
          <p:cNvSpPr/>
          <p:nvPr/>
        </p:nvSpPr>
        <p:spPr>
          <a:xfrm>
            <a:off x="6758152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5354DD-8215-6045-B12B-356FC865A716}"/>
              </a:ext>
            </a:extLst>
          </p:cNvPr>
          <p:cNvSpPr/>
          <p:nvPr/>
        </p:nvSpPr>
        <p:spPr>
          <a:xfrm>
            <a:off x="730469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65FC31-31F4-F343-9316-FA57571EFA88}"/>
              </a:ext>
            </a:extLst>
          </p:cNvPr>
          <p:cNvSpPr/>
          <p:nvPr/>
        </p:nvSpPr>
        <p:spPr>
          <a:xfrm>
            <a:off x="7838090" y="17526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60376-0751-0D49-A11C-BED1CDD52461}"/>
              </a:ext>
            </a:extLst>
          </p:cNvPr>
          <p:cNvSpPr/>
          <p:nvPr/>
        </p:nvSpPr>
        <p:spPr>
          <a:xfrm>
            <a:off x="457200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4621B2-395D-1848-AB4B-1A51DE923AAC}"/>
              </a:ext>
            </a:extLst>
          </p:cNvPr>
          <p:cNvSpPr/>
          <p:nvPr/>
        </p:nvSpPr>
        <p:spPr>
          <a:xfrm>
            <a:off x="5118538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128019-58B3-444A-A507-AEFFECFE83C3}"/>
              </a:ext>
            </a:extLst>
          </p:cNvPr>
          <p:cNvSpPr/>
          <p:nvPr/>
        </p:nvSpPr>
        <p:spPr>
          <a:xfrm>
            <a:off x="5665076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414167-B3EC-564B-AFC8-049F0764D67B}"/>
              </a:ext>
            </a:extLst>
          </p:cNvPr>
          <p:cNvSpPr/>
          <p:nvPr/>
        </p:nvSpPr>
        <p:spPr>
          <a:xfrm>
            <a:off x="6211614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8A95DD7-EE23-9444-8E69-8FD019387FE1}"/>
              </a:ext>
            </a:extLst>
          </p:cNvPr>
          <p:cNvSpPr/>
          <p:nvPr/>
        </p:nvSpPr>
        <p:spPr>
          <a:xfrm>
            <a:off x="6758152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4D46D6C-8C6A-354C-9FA8-63154A23245A}"/>
              </a:ext>
            </a:extLst>
          </p:cNvPr>
          <p:cNvSpPr/>
          <p:nvPr/>
        </p:nvSpPr>
        <p:spPr>
          <a:xfrm>
            <a:off x="730469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DAD436-7244-C142-A980-856B3A97D910}"/>
              </a:ext>
            </a:extLst>
          </p:cNvPr>
          <p:cNvSpPr/>
          <p:nvPr/>
        </p:nvSpPr>
        <p:spPr>
          <a:xfrm>
            <a:off x="7838090" y="22860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44435E-C44A-CC4E-9C04-059E065F562A}"/>
              </a:ext>
            </a:extLst>
          </p:cNvPr>
          <p:cNvSpPr/>
          <p:nvPr/>
        </p:nvSpPr>
        <p:spPr>
          <a:xfrm>
            <a:off x="457200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A858EF-5CD0-244A-83D3-47212F17B7B6}"/>
              </a:ext>
            </a:extLst>
          </p:cNvPr>
          <p:cNvSpPr/>
          <p:nvPr/>
        </p:nvSpPr>
        <p:spPr>
          <a:xfrm>
            <a:off x="5118538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F65F68-8933-7249-A83E-65EF96AA3220}"/>
              </a:ext>
            </a:extLst>
          </p:cNvPr>
          <p:cNvSpPr/>
          <p:nvPr/>
        </p:nvSpPr>
        <p:spPr>
          <a:xfrm>
            <a:off x="5665076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3207D9A-3264-1849-8DA4-6BB8F1232D42}"/>
              </a:ext>
            </a:extLst>
          </p:cNvPr>
          <p:cNvSpPr/>
          <p:nvPr/>
        </p:nvSpPr>
        <p:spPr>
          <a:xfrm>
            <a:off x="6211614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9E2A30-6F02-A840-9506-C5827DF91B8E}"/>
              </a:ext>
            </a:extLst>
          </p:cNvPr>
          <p:cNvSpPr/>
          <p:nvPr/>
        </p:nvSpPr>
        <p:spPr>
          <a:xfrm>
            <a:off x="6758152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070C61-5767-504A-B046-05778FDE1FA6}"/>
              </a:ext>
            </a:extLst>
          </p:cNvPr>
          <p:cNvSpPr/>
          <p:nvPr/>
        </p:nvSpPr>
        <p:spPr>
          <a:xfrm>
            <a:off x="730469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D7C0324-356B-D94E-8DDE-BDC56E8BFAD7}"/>
              </a:ext>
            </a:extLst>
          </p:cNvPr>
          <p:cNvSpPr/>
          <p:nvPr/>
        </p:nvSpPr>
        <p:spPr>
          <a:xfrm>
            <a:off x="7838090" y="28194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E7CA66-64F3-844B-A5E0-BDE8A94CF61A}"/>
              </a:ext>
            </a:extLst>
          </p:cNvPr>
          <p:cNvSpPr txBox="1"/>
          <p:nvPr/>
        </p:nvSpPr>
        <p:spPr>
          <a:xfrm>
            <a:off x="4021521" y="13012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544F1C-AD27-EC45-B5DB-A8398AB0D2A1}"/>
              </a:ext>
            </a:extLst>
          </p:cNvPr>
          <p:cNvSpPr txBox="1"/>
          <p:nvPr/>
        </p:nvSpPr>
        <p:spPr>
          <a:xfrm>
            <a:off x="4017579" y="18346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154BD7-ADE6-1B4D-983F-B9538AEEC39F}"/>
              </a:ext>
            </a:extLst>
          </p:cNvPr>
          <p:cNvSpPr txBox="1"/>
          <p:nvPr/>
        </p:nvSpPr>
        <p:spPr>
          <a:xfrm>
            <a:off x="4017579" y="240613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8F78EFD-0711-DB4A-8CF4-6A0ADCA0D47A}"/>
              </a:ext>
            </a:extLst>
          </p:cNvPr>
          <p:cNvSpPr txBox="1"/>
          <p:nvPr/>
        </p:nvSpPr>
        <p:spPr>
          <a:xfrm>
            <a:off x="4025462" y="292576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DC57E9A-F4EF-4F41-B5CE-2605430405D1}"/>
              </a:ext>
            </a:extLst>
          </p:cNvPr>
          <p:cNvSpPr/>
          <p:nvPr/>
        </p:nvSpPr>
        <p:spPr>
          <a:xfrm>
            <a:off x="4858407" y="1374907"/>
            <a:ext cx="228600" cy="2227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1604D86-9A5D-C249-B3CB-81ECEF34F164}"/>
              </a:ext>
            </a:extLst>
          </p:cNvPr>
          <p:cNvCxnSpPr>
            <a:cxnSpLocks/>
            <a:endCxn id="4" idx="1"/>
          </p:cNvCxnSpPr>
          <p:nvPr/>
        </p:nvCxnSpPr>
        <p:spPr>
          <a:xfrm flipH="1">
            <a:off x="4572000" y="1485900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A: Interpreting The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2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r>
              <a:rPr lang="en-US" dirty="0"/>
              <a:t>Over the next few slides, you will be presented with different states of the Tower World domain.</a:t>
            </a:r>
          </a:p>
          <a:p>
            <a:pPr lvl="1"/>
            <a:r>
              <a:rPr lang="en-US" dirty="0"/>
              <a:t>For each state, write out all the facts that describe that state.</a:t>
            </a:r>
          </a:p>
          <a:p>
            <a:pPr lvl="1"/>
            <a:r>
              <a:rPr lang="en-US" dirty="0"/>
              <a:t>The facts should be based on the predicates used in the in-class examples:</a:t>
            </a:r>
          </a:p>
          <a:p>
            <a:pPr lvl="2"/>
            <a:r>
              <a:rPr lang="en-GB" dirty="0"/>
              <a:t>block(X) – X is a block</a:t>
            </a:r>
          </a:p>
          <a:p>
            <a:pPr lvl="2"/>
            <a:r>
              <a:rPr lang="en-GB" dirty="0"/>
              <a:t>table(X) – X is a table</a:t>
            </a:r>
          </a:p>
          <a:p>
            <a:pPr lvl="2"/>
            <a:r>
              <a:rPr lang="en-GB" dirty="0"/>
              <a:t>on(X, Y) –X is sitting on top of Y</a:t>
            </a:r>
          </a:p>
          <a:p>
            <a:pPr lvl="2"/>
            <a:r>
              <a:rPr lang="en-GB" dirty="0"/>
              <a:t>free(X) –block X has nothing on it</a:t>
            </a:r>
          </a:p>
          <a:p>
            <a:pPr lvl="2"/>
            <a:r>
              <a:rPr lang="en-GB" dirty="0"/>
              <a:t>holding(X) – X is held by the gripper</a:t>
            </a:r>
          </a:p>
          <a:p>
            <a:r>
              <a:rPr lang="en-GB" dirty="0"/>
              <a:t>For this part, each missing fact will be considered a mistake.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8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1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block(a)	block(b)	block(c)	block(d)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on(d, table)		on(a, d)	on(b, a)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holding(c)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free(b)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833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518154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1B42B-B06A-460D-93B4-020672D430DE}"/>
              </a:ext>
            </a:extLst>
          </p:cNvPr>
          <p:cNvSpPr/>
          <p:nvPr/>
        </p:nvSpPr>
        <p:spPr>
          <a:xfrm>
            <a:off x="6891482" y="483370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8695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2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block(a)	block(b)	block(d)	block(v)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table(table)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on(d, table)		on(a, d)	on(b, a)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on(v, b)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free(v)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833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518154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E1B42B-B06A-460D-93B4-020672D430DE}"/>
              </a:ext>
            </a:extLst>
          </p:cNvPr>
          <p:cNvSpPr/>
          <p:nvPr/>
        </p:nvSpPr>
        <p:spPr>
          <a:xfrm>
            <a:off x="2819400" y="4872228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512583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3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Autofit/>
          </a:bodyPr>
          <a:lstStyle/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block(a)	block(b)	block(c)	block(d)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block(t)	table(table)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on(t, table)		on(a, t)	on(c, a)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on(d, table)		on(b, d)</a:t>
            </a:r>
          </a:p>
          <a:p>
            <a:pPr marL="365760" lvl="1" indent="0">
              <a:buNone/>
            </a:pPr>
            <a:r>
              <a:rPr lang="en-GB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free(c)	free(b)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43000" y="6096000"/>
            <a:ext cx="6400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table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19400" y="54833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2819400" y="518154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57881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3FBE14-A23B-4A4B-BF7D-6939D1C7EE73}"/>
              </a:ext>
            </a:extLst>
          </p:cNvPr>
          <p:cNvCxnSpPr>
            <a:cxnSpLocks/>
          </p:cNvCxnSpPr>
          <p:nvPr/>
        </p:nvCxnSpPr>
        <p:spPr>
          <a:xfrm>
            <a:off x="7043882" y="4268303"/>
            <a:ext cx="0" cy="5654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CAB3AA-C4B5-4AD3-A8B2-CECD699CC91B}"/>
              </a:ext>
            </a:extLst>
          </p:cNvPr>
          <p:cNvCxnSpPr>
            <a:cxnSpLocks/>
          </p:cNvCxnSpPr>
          <p:nvPr/>
        </p:nvCxnSpPr>
        <p:spPr>
          <a:xfrm>
            <a:off x="6874164" y="4833707"/>
            <a:ext cx="3382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211DB2-CB8B-45AA-B6E0-A572F62094C0}"/>
              </a:ext>
            </a:extLst>
          </p:cNvPr>
          <p:cNvCxnSpPr>
            <a:cxnSpLocks/>
          </p:cNvCxnSpPr>
          <p:nvPr/>
        </p:nvCxnSpPr>
        <p:spPr>
          <a:xfrm flipV="1">
            <a:off x="7212446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C1D2F0-A507-48BE-BFA2-11447FCA26BE}"/>
              </a:ext>
            </a:extLst>
          </p:cNvPr>
          <p:cNvCxnSpPr>
            <a:cxnSpLocks/>
          </p:cNvCxnSpPr>
          <p:nvPr/>
        </p:nvCxnSpPr>
        <p:spPr>
          <a:xfrm flipV="1">
            <a:off x="6874164" y="4833707"/>
            <a:ext cx="0" cy="3474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2CA431A-8E87-8142-B94C-A80975B806F1}"/>
              </a:ext>
            </a:extLst>
          </p:cNvPr>
          <p:cNvSpPr/>
          <p:nvPr/>
        </p:nvSpPr>
        <p:spPr>
          <a:xfrm>
            <a:off x="4114800" y="5785157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E6B392-5F4A-E247-BB86-66467603F27A}"/>
              </a:ext>
            </a:extLst>
          </p:cNvPr>
          <p:cNvSpPr/>
          <p:nvPr/>
        </p:nvSpPr>
        <p:spPr>
          <a:xfrm>
            <a:off x="4114800" y="5483352"/>
            <a:ext cx="3048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10361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D341-BFAF-B74F-AE9A-D4C4F9EC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Knowledge Comprehension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C66DA-F9D4-C243-8D8F-EB9342A50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6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F690-6A5A-5F49-9B79-AFA5F7357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/>
              <a:t>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0A421-818A-9B49-89EB-6D14274349B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>
            <a:normAutofit/>
          </a:bodyPr>
          <a:lstStyle/>
          <a:p>
            <a:r>
              <a:rPr lang="en-US" dirty="0"/>
              <a:t>Over the next few slides, you will be given a set of facts relating to a state of Tower World.</a:t>
            </a:r>
          </a:p>
          <a:p>
            <a:pPr lvl="1"/>
            <a:r>
              <a:rPr lang="en-US" dirty="0"/>
              <a:t>For each set of facts, draw the corresponding Tower World state.</a:t>
            </a:r>
          </a:p>
          <a:p>
            <a:pPr lvl="1"/>
            <a:r>
              <a:rPr lang="en-US" dirty="0"/>
              <a:t>This is the opposite of what you did in Part A.</a:t>
            </a:r>
          </a:p>
          <a:p>
            <a:pPr lvl="1"/>
            <a:r>
              <a:rPr lang="en-US" dirty="0"/>
              <a:t>Try to think about the various predicates and what they tell you.</a:t>
            </a:r>
          </a:p>
          <a:p>
            <a:pPr lvl="1"/>
            <a:r>
              <a:rPr lang="en-US" dirty="0"/>
              <a:t>Use that information to understand what objects exist in the domain and how they are related.</a:t>
            </a:r>
          </a:p>
          <a:p>
            <a:pPr lvl="1"/>
            <a:r>
              <a:rPr lang="en-US" dirty="0"/>
              <a:t>You can use my PowerPoint slides as a template for drawing out the domain.</a:t>
            </a:r>
          </a:p>
          <a:p>
            <a:r>
              <a:rPr lang="en-GB" dirty="0"/>
              <a:t>For this part, each error in the state will be considered a mistake.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7307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252</TotalTime>
  <Words>1579</Words>
  <Application>Microsoft Macintosh PowerPoint</Application>
  <PresentationFormat>On-screen Show (4:3)</PresentationFormat>
  <Paragraphs>296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Century Schoolbook</vt:lpstr>
      <vt:lpstr>Courier New</vt:lpstr>
      <vt:lpstr>Wingdings</vt:lpstr>
      <vt:lpstr>Wingdings 2</vt:lpstr>
      <vt:lpstr>Oriel</vt:lpstr>
      <vt:lpstr>Activity Sheet: Domain Modelling</vt:lpstr>
      <vt:lpstr>Introduction</vt:lpstr>
      <vt:lpstr>Part A: Interpreting The Environment</vt:lpstr>
      <vt:lpstr>What to do</vt:lpstr>
      <vt:lpstr>State 1</vt:lpstr>
      <vt:lpstr>State 2</vt:lpstr>
      <vt:lpstr>State 3</vt:lpstr>
      <vt:lpstr>Part B: Knowledge Comprehension</vt:lpstr>
      <vt:lpstr>What to do</vt:lpstr>
      <vt:lpstr>Set of Facts 1</vt:lpstr>
      <vt:lpstr>Set of Facts 2</vt:lpstr>
      <vt:lpstr>Part C: Tic-Tac-Toe</vt:lpstr>
      <vt:lpstr>What to do</vt:lpstr>
      <vt:lpstr>What to do</vt:lpstr>
      <vt:lpstr>State 1</vt:lpstr>
      <vt:lpstr>State 2</vt:lpstr>
      <vt:lpstr>State 3</vt:lpstr>
      <vt:lpstr>State 4</vt:lpstr>
      <vt:lpstr>Part D: Vacuumworld</vt:lpstr>
      <vt:lpstr>What to do</vt:lpstr>
      <vt:lpstr>Vacuumworld</vt:lpstr>
      <vt:lpstr>What to do</vt:lpstr>
      <vt:lpstr>State 1</vt:lpstr>
      <vt:lpstr>State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187</cp:revision>
  <cp:lastPrinted>2015-01-12T14:27:45Z</cp:lastPrinted>
  <dcterms:created xsi:type="dcterms:W3CDTF">2006-08-16T00:00:00Z</dcterms:created>
  <dcterms:modified xsi:type="dcterms:W3CDTF">2024-09-25T06:46:21Z</dcterms:modified>
</cp:coreProperties>
</file>