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389" r:id="rId4"/>
    <p:sldId id="284" r:id="rId5"/>
    <p:sldId id="391" r:id="rId6"/>
    <p:sldId id="390" r:id="rId7"/>
    <p:sldId id="387" r:id="rId8"/>
    <p:sldId id="287" r:id="rId9"/>
    <p:sldId id="392" r:id="rId10"/>
    <p:sldId id="393" r:id="rId11"/>
    <p:sldId id="395" r:id="rId12"/>
    <p:sldId id="396" r:id="rId13"/>
    <p:sldId id="394" r:id="rId14"/>
    <p:sldId id="409" r:id="rId15"/>
    <p:sldId id="410" r:id="rId16"/>
    <p:sldId id="397" r:id="rId17"/>
    <p:sldId id="453" r:id="rId18"/>
    <p:sldId id="454" r:id="rId19"/>
    <p:sldId id="455" r:id="rId20"/>
    <p:sldId id="456" r:id="rId21"/>
    <p:sldId id="452" r:id="rId22"/>
    <p:sldId id="457" r:id="rId23"/>
    <p:sldId id="447" r:id="rId24"/>
    <p:sldId id="411" r:id="rId25"/>
    <p:sldId id="450" r:id="rId26"/>
    <p:sldId id="448" r:id="rId27"/>
    <p:sldId id="449" r:id="rId28"/>
    <p:sldId id="419" r:id="rId29"/>
    <p:sldId id="427" r:id="rId30"/>
    <p:sldId id="421" r:id="rId31"/>
    <p:sldId id="437" r:id="rId32"/>
    <p:sldId id="438" r:id="rId33"/>
    <p:sldId id="423" r:id="rId34"/>
    <p:sldId id="439" r:id="rId35"/>
    <p:sldId id="424" r:id="rId36"/>
    <p:sldId id="433" r:id="rId37"/>
    <p:sldId id="434" r:id="rId38"/>
    <p:sldId id="435" r:id="rId39"/>
    <p:sldId id="426" r:id="rId40"/>
    <p:sldId id="436" r:id="rId41"/>
    <p:sldId id="398" r:id="rId42"/>
    <p:sldId id="399" r:id="rId43"/>
    <p:sldId id="384" r:id="rId44"/>
    <p:sldId id="406" r:id="rId45"/>
    <p:sldId id="407" r:id="rId46"/>
    <p:sldId id="286" r:id="rId47"/>
    <p:sldId id="402" r:id="rId48"/>
    <p:sldId id="408" r:id="rId49"/>
    <p:sldId id="403" r:id="rId50"/>
  </p:sldIdLst>
  <p:sldSz cx="12192000" cy="6858000"/>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56" autoAdjust="0"/>
    <p:restoredTop sz="94744"/>
  </p:normalViewPr>
  <p:slideViewPr>
    <p:cSldViewPr>
      <p:cViewPr varScale="1">
        <p:scale>
          <a:sx n="101" d="100"/>
          <a:sy n="101" d="100"/>
        </p:scale>
        <p:origin x="224" y="4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5AC4CC19-9882-4668-84DA-A2096A6957EE}" type="datetimeFigureOut">
              <a:rPr lang="en-IE" smtClean="0"/>
              <a:pPr/>
              <a:t>20/09/2024</a:t>
            </a:fld>
            <a:endParaRPr lang="en-IE" dirty="0"/>
          </a:p>
        </p:txBody>
      </p:sp>
      <p:sp>
        <p:nvSpPr>
          <p:cNvPr id="4" name="Slide Image Placeholder 3"/>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77E259BD-FEC8-44F8-84E1-0B473DBE4ACF}" type="slidenum">
              <a:rPr lang="en-IE" smtClean="0"/>
              <a:pPr/>
              <a:t>‹#›</a:t>
            </a:fld>
            <a:endParaRPr lang="en-IE" dirty="0"/>
          </a:p>
        </p:txBody>
      </p:sp>
    </p:spTree>
    <p:extLst>
      <p:ext uri="{BB962C8B-B14F-4D97-AF65-F5344CB8AC3E}">
        <p14:creationId xmlns:p14="http://schemas.microsoft.com/office/powerpoint/2010/main" val="3299187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2EF54A1-4BDB-4872-A2B5-91CABCD76AF7}" type="slidenum">
              <a:rPr lang="en-US"/>
              <a:pPr/>
              <a:t>8</a:t>
            </a:fld>
            <a:endParaRPr lang="en-US" dirty="0"/>
          </a:p>
        </p:txBody>
      </p:sp>
      <p:sp>
        <p:nvSpPr>
          <p:cNvPr id="57347" name="Rectangle 2"/>
          <p:cNvSpPr>
            <a:spLocks noGrp="1" noRot="1" noChangeAspect="1" noChangeArrowheads="1" noTextEdit="1"/>
          </p:cNvSpPr>
          <p:nvPr>
            <p:ph type="sldImg"/>
          </p:nvPr>
        </p:nvSpPr>
        <p:spPr>
          <a:xfrm>
            <a:off x="95250" y="742950"/>
            <a:ext cx="6604000" cy="3714750"/>
          </a:xfrm>
          <a:ln/>
        </p:spPr>
      </p:sp>
      <p:sp>
        <p:nvSpPr>
          <p:cNvPr id="5734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6832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r>
              <a:rPr lang="en-US" dirty="0"/>
              <a:t>Planners – genetic planners</a:t>
            </a:r>
          </a:p>
          <a:p>
            <a:r>
              <a:rPr lang="en-US" dirty="0"/>
              <a:t>Reactive Plans – are state-action mappings = reinforcement learning…</a:t>
            </a:r>
            <a:endParaRPr lang="en-IE" dirty="0"/>
          </a:p>
        </p:txBody>
      </p:sp>
      <p:sp>
        <p:nvSpPr>
          <p:cNvPr id="4" name="Slide Number Placeholder 3"/>
          <p:cNvSpPr>
            <a:spLocks noGrp="1"/>
          </p:cNvSpPr>
          <p:nvPr>
            <p:ph type="sldNum" sz="quarter" idx="5"/>
          </p:nvPr>
        </p:nvSpPr>
        <p:spPr/>
        <p:txBody>
          <a:bodyPr/>
          <a:lstStyle/>
          <a:p>
            <a:fld id="{77E259BD-FEC8-44F8-84E1-0B473DBE4ACF}" type="slidenum">
              <a:rPr lang="en-IE" smtClean="0"/>
              <a:pPr/>
              <a:t>13</a:t>
            </a:fld>
            <a:endParaRPr lang="en-IE" dirty="0"/>
          </a:p>
        </p:txBody>
      </p:sp>
    </p:spTree>
    <p:extLst>
      <p:ext uri="{BB962C8B-B14F-4D97-AF65-F5344CB8AC3E}">
        <p14:creationId xmlns:p14="http://schemas.microsoft.com/office/powerpoint/2010/main" val="1481436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1D8BD707-D9CF-40AE-B4C6-C98DA3205C09}" type="datetimeFigureOut">
              <a:rPr lang="en-US" smtClean="0"/>
              <a:pPr/>
              <a:t>9/20/24</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9/20/24</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1D8BD707-D9CF-40AE-B4C6-C98DA3205C09}" type="datetimeFigureOut">
              <a:rPr lang="en-US" smtClean="0"/>
              <a:pPr/>
              <a:t>9/20/24</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6" name="Slide Number Placeholder 5"/>
          <p:cNvSpPr>
            <a:spLocks noGrp="1"/>
          </p:cNvSpPr>
          <p:nvPr>
            <p:ph type="sldNum" sz="quarter" idx="12"/>
          </p:nvPr>
        </p:nvSpPr>
        <p:spPr bwMode="auto">
          <a:xfrm>
            <a:off x="1787488" y="4928702"/>
            <a:ext cx="8128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9/20/24</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9/20/24</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9/20/24</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9/20/24</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freepngimg.com/png/15562-red-cross-mark-png-imag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freepngimg.com/png/15562-red-cross-mark-png-imag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svgsilh.com/4caf50/image/40143.html"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hyperlink" Target="https://freepngimg.com/png/15562-red-cross-mark-png-imag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svgsilh.com/4caf50/image/40143.html"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2057400"/>
            <a:ext cx="6477000" cy="1752600"/>
          </a:xfrm>
        </p:spPr>
        <p:txBody>
          <a:bodyPr>
            <a:normAutofit/>
          </a:bodyPr>
          <a:lstStyle/>
          <a:p>
            <a:r>
              <a:rPr lang="en-IE" dirty="0"/>
              <a:t>Practical Reasoning</a:t>
            </a:r>
          </a:p>
        </p:txBody>
      </p:sp>
      <p:sp>
        <p:nvSpPr>
          <p:cNvPr id="3" name="Subtitle 2"/>
          <p:cNvSpPr>
            <a:spLocks noGrp="1"/>
          </p:cNvSpPr>
          <p:nvPr>
            <p:ph type="subTitle" idx="1"/>
          </p:nvPr>
        </p:nvSpPr>
        <p:spPr>
          <a:xfrm>
            <a:off x="3810000" y="3886200"/>
            <a:ext cx="6172200" cy="2488722"/>
          </a:xfrm>
        </p:spPr>
        <p:txBody>
          <a:bodyPr>
            <a:normAutofit/>
          </a:bodyPr>
          <a:lstStyle/>
          <a:p>
            <a:r>
              <a:rPr lang="en-IE" dirty="0"/>
              <a:t>COMP 41400: Multi-Agent Systems</a:t>
            </a:r>
          </a:p>
          <a:p>
            <a:r>
              <a:rPr lang="en-IE" b="0" dirty="0"/>
              <a:t>Lecturer: Rem Collier</a:t>
            </a:r>
          </a:p>
          <a:p>
            <a:r>
              <a:rPr lang="en-IE" b="0" dirty="0"/>
              <a:t>Email: rem.collier@ucd.ie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A9D1-6B1D-4B67-830F-D980A1A212E4}"/>
              </a:ext>
            </a:extLst>
          </p:cNvPr>
          <p:cNvSpPr>
            <a:spLocks noGrp="1"/>
          </p:cNvSpPr>
          <p:nvPr>
            <p:ph type="title"/>
          </p:nvPr>
        </p:nvSpPr>
        <p:spPr>
          <a:xfrm>
            <a:off x="609600" y="274638"/>
            <a:ext cx="9956800" cy="1143000"/>
          </a:xfrm>
        </p:spPr>
        <p:txBody>
          <a:bodyPr/>
          <a:lstStyle/>
          <a:p>
            <a:r>
              <a:rPr lang="en-US" dirty="0"/>
              <a:t>The Role of Intentions in Practical Reasoning</a:t>
            </a:r>
            <a:endParaRPr lang="en-IE" dirty="0"/>
          </a:p>
        </p:txBody>
      </p:sp>
      <p:sp>
        <p:nvSpPr>
          <p:cNvPr id="3" name="Content Placeholder 2">
            <a:extLst>
              <a:ext uri="{FF2B5EF4-FFF2-40B4-BE49-F238E27FC236}">
                <a16:creationId xmlns:a16="http://schemas.microsoft.com/office/drawing/2014/main" id="{F136C386-D98A-43C6-8509-C7B56A420217}"/>
              </a:ext>
            </a:extLst>
          </p:cNvPr>
          <p:cNvSpPr>
            <a:spLocks noGrp="1"/>
          </p:cNvSpPr>
          <p:nvPr>
            <p:ph sz="quarter" idx="1"/>
          </p:nvPr>
        </p:nvSpPr>
        <p:spPr>
          <a:xfrm>
            <a:off x="609600" y="1600200"/>
            <a:ext cx="9956800" cy="4873752"/>
          </a:xfrm>
        </p:spPr>
        <p:txBody>
          <a:bodyPr>
            <a:normAutofit/>
          </a:bodyPr>
          <a:lstStyle/>
          <a:p>
            <a:pPr marL="457200" indent="-457200">
              <a:buFont typeface="+mj-lt"/>
              <a:buAutoNum type="arabicPeriod"/>
            </a:pPr>
            <a:r>
              <a:rPr lang="en-US" altLang="en-US" sz="2000" dirty="0"/>
              <a:t>Agents believe their intentions are possible.</a:t>
            </a:r>
            <a:br>
              <a:rPr lang="en-US" altLang="en-US" sz="2000" dirty="0"/>
            </a:br>
            <a:r>
              <a:rPr lang="en-US" altLang="en-US" sz="2000" i="1" dirty="0"/>
              <a:t>That is, they believe there is at least some way that the intentions could be brought about.</a:t>
            </a:r>
          </a:p>
          <a:p>
            <a:pPr lvl="3"/>
            <a:endParaRPr lang="en-US" altLang="en-US" sz="1600" dirty="0"/>
          </a:p>
          <a:p>
            <a:pPr marL="457200" indent="-457200">
              <a:buFont typeface="+mj-lt"/>
              <a:buAutoNum type="arabicPeriod"/>
            </a:pPr>
            <a:r>
              <a:rPr lang="en-US" altLang="en-US" sz="2000" dirty="0"/>
              <a:t>Agents do not believe they will not bring about their intentions.</a:t>
            </a:r>
            <a:br>
              <a:rPr lang="en-US" altLang="en-US" sz="2000" dirty="0"/>
            </a:br>
            <a:r>
              <a:rPr lang="en-US" altLang="en-US" sz="2000" i="1" dirty="0"/>
              <a:t>It would not be rational of me to adopt an intention to </a:t>
            </a:r>
            <a:r>
              <a:rPr lang="en-US" altLang="en-US" sz="2000" i="1" dirty="0">
                <a:sym typeface="Symbol" panose="05050102010706020507" pitchFamily="18" charset="2"/>
              </a:rPr>
              <a:t> </a:t>
            </a:r>
            <a:r>
              <a:rPr lang="en-US" altLang="en-US" sz="2000" i="1" dirty="0"/>
              <a:t>if I believed </a:t>
            </a:r>
            <a:r>
              <a:rPr lang="en-US" altLang="en-US" sz="2000" i="1" dirty="0">
                <a:sym typeface="Symbol" panose="05050102010706020507" pitchFamily="18" charset="2"/>
              </a:rPr>
              <a:t> </a:t>
            </a:r>
            <a:r>
              <a:rPr lang="en-US" altLang="en-US" sz="2000" i="1" dirty="0"/>
              <a:t>was not possible.</a:t>
            </a:r>
          </a:p>
          <a:p>
            <a:pPr lvl="3"/>
            <a:endParaRPr lang="en-US" altLang="en-US" sz="1600" dirty="0"/>
          </a:p>
          <a:p>
            <a:pPr marL="457200" indent="-457200">
              <a:buFont typeface="+mj-lt"/>
              <a:buAutoNum type="arabicPeriod"/>
            </a:pPr>
            <a:r>
              <a:rPr lang="en-US" altLang="en-US" sz="2000" dirty="0"/>
              <a:t>Under certain circumstances, agents believe they will bring about their intentions.</a:t>
            </a:r>
            <a:br>
              <a:rPr lang="en-US" altLang="en-US" sz="2000" dirty="0"/>
            </a:br>
            <a:r>
              <a:rPr lang="en-US" altLang="en-US" sz="2000" i="1" dirty="0"/>
              <a:t>It would not normally be rational of me to believe that I would bring my intentions about; intentions can fail. Moreover, it does not make sense that if I believe </a:t>
            </a:r>
            <a:r>
              <a:rPr lang="en-US" altLang="en-US" sz="2000" i="1" dirty="0">
                <a:sym typeface="Symbol" panose="05050102010706020507" pitchFamily="18" charset="2"/>
              </a:rPr>
              <a:t> </a:t>
            </a:r>
            <a:r>
              <a:rPr lang="en-US" altLang="en-US" sz="2000" i="1" dirty="0"/>
              <a:t>is inevitable that I would adopt it as an intention.</a:t>
            </a:r>
          </a:p>
        </p:txBody>
      </p:sp>
    </p:spTree>
    <p:extLst>
      <p:ext uri="{BB962C8B-B14F-4D97-AF65-F5344CB8AC3E}">
        <p14:creationId xmlns:p14="http://schemas.microsoft.com/office/powerpoint/2010/main" val="163405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6449-0CE2-485D-8C8C-F17F43224DFA}"/>
              </a:ext>
            </a:extLst>
          </p:cNvPr>
          <p:cNvSpPr>
            <a:spLocks noGrp="1"/>
          </p:cNvSpPr>
          <p:nvPr>
            <p:ph type="title"/>
          </p:nvPr>
        </p:nvSpPr>
        <p:spPr>
          <a:xfrm>
            <a:off x="609600" y="274638"/>
            <a:ext cx="9956800" cy="1143000"/>
          </a:xfrm>
        </p:spPr>
        <p:txBody>
          <a:bodyPr/>
          <a:lstStyle/>
          <a:p>
            <a:r>
              <a:rPr lang="en-US" dirty="0"/>
              <a:t>The Role of Intentions in Practical Reasoning</a:t>
            </a:r>
            <a:endParaRPr lang="en-IE" dirty="0"/>
          </a:p>
        </p:txBody>
      </p:sp>
      <p:sp>
        <p:nvSpPr>
          <p:cNvPr id="3" name="Content Placeholder 2">
            <a:extLst>
              <a:ext uri="{FF2B5EF4-FFF2-40B4-BE49-F238E27FC236}">
                <a16:creationId xmlns:a16="http://schemas.microsoft.com/office/drawing/2014/main" id="{D5E86175-6A01-46D7-A6C3-0967DFA5108E}"/>
              </a:ext>
            </a:extLst>
          </p:cNvPr>
          <p:cNvSpPr>
            <a:spLocks noGrp="1"/>
          </p:cNvSpPr>
          <p:nvPr>
            <p:ph sz="quarter" idx="1"/>
          </p:nvPr>
        </p:nvSpPr>
        <p:spPr>
          <a:xfrm>
            <a:off x="609600" y="1600200"/>
            <a:ext cx="9956800" cy="4873752"/>
          </a:xfrm>
        </p:spPr>
        <p:txBody>
          <a:bodyPr>
            <a:normAutofit/>
          </a:bodyPr>
          <a:lstStyle/>
          <a:p>
            <a:r>
              <a:rPr lang="en-US" altLang="en-US" sz="2000" dirty="0"/>
              <a:t>Agents need not intend all the expected side effects of their intentions.</a:t>
            </a:r>
            <a:br>
              <a:rPr lang="en-US" altLang="en-US" sz="2000" dirty="0"/>
            </a:br>
            <a:r>
              <a:rPr lang="en-US" altLang="en-US" sz="2000" i="1" dirty="0"/>
              <a:t>If I believe </a:t>
            </a:r>
            <a:r>
              <a:rPr lang="en-US" altLang="en-US" sz="2000" i="1" dirty="0">
                <a:sym typeface="Symbol" panose="05050102010706020507" pitchFamily="18" charset="2"/>
              </a:rPr>
              <a:t> and I intend that , I do not necessarily intend  also.</a:t>
            </a:r>
            <a:br>
              <a:rPr lang="en-US" altLang="en-US" sz="2000" i="1" dirty="0">
                <a:sym typeface="Symbol" panose="05050102010706020507" pitchFamily="18" charset="2"/>
              </a:rPr>
            </a:br>
            <a:br>
              <a:rPr lang="en-US" altLang="en-US" sz="2000" i="1" dirty="0">
                <a:sym typeface="Symbol" panose="05050102010706020507" pitchFamily="18" charset="2"/>
              </a:rPr>
            </a:br>
            <a:r>
              <a:rPr lang="en-US" altLang="en-US" sz="2000" i="1" dirty="0">
                <a:sym typeface="Symbol" panose="05050102010706020507" pitchFamily="18" charset="2"/>
              </a:rPr>
              <a:t>This last problem is known as the side effect or package deal problem.</a:t>
            </a:r>
            <a:br>
              <a:rPr lang="en-US" altLang="en-US" sz="2000" i="1" dirty="0">
                <a:sym typeface="Symbol" panose="05050102010706020507" pitchFamily="18" charset="2"/>
              </a:rPr>
            </a:br>
            <a:br>
              <a:rPr lang="en-US" altLang="en-US" sz="2000" i="1" dirty="0">
                <a:sym typeface="Symbol" panose="05050102010706020507" pitchFamily="18" charset="2"/>
              </a:rPr>
            </a:br>
            <a:r>
              <a:rPr lang="en-US" altLang="en-US" sz="2000" i="1" dirty="0">
                <a:sym typeface="Symbol" panose="05050102010706020507" pitchFamily="18" charset="2"/>
              </a:rPr>
              <a:t>I may believe that going to the dentist involves pain, and I may also intend to go to the dentist — but this does not imply that I intend to suffer pain!</a:t>
            </a:r>
            <a:endParaRPr lang="en-US" altLang="en-US" sz="2000" i="1" dirty="0"/>
          </a:p>
          <a:p>
            <a:endParaRPr lang="en-IE" sz="2000" dirty="0"/>
          </a:p>
        </p:txBody>
      </p:sp>
    </p:spTree>
    <p:extLst>
      <p:ext uri="{BB962C8B-B14F-4D97-AF65-F5344CB8AC3E}">
        <p14:creationId xmlns:p14="http://schemas.microsoft.com/office/powerpoint/2010/main" val="234065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CC44-0AE9-47C5-A138-CE6852364C5A}"/>
              </a:ext>
            </a:extLst>
          </p:cNvPr>
          <p:cNvSpPr>
            <a:spLocks noGrp="1"/>
          </p:cNvSpPr>
          <p:nvPr>
            <p:ph type="title"/>
          </p:nvPr>
        </p:nvSpPr>
        <p:spPr>
          <a:xfrm>
            <a:off x="609600" y="274638"/>
            <a:ext cx="9956800" cy="1143000"/>
          </a:xfrm>
        </p:spPr>
        <p:txBody>
          <a:bodyPr/>
          <a:lstStyle/>
          <a:p>
            <a:r>
              <a:rPr lang="en-US" dirty="0"/>
              <a:t>Means-End Reasoning</a:t>
            </a:r>
            <a:endParaRPr lang="en-IE" dirty="0"/>
          </a:p>
        </p:txBody>
      </p:sp>
      <p:sp>
        <p:nvSpPr>
          <p:cNvPr id="3" name="Content Placeholder 2">
            <a:extLst>
              <a:ext uri="{FF2B5EF4-FFF2-40B4-BE49-F238E27FC236}">
                <a16:creationId xmlns:a16="http://schemas.microsoft.com/office/drawing/2014/main" id="{DFE5DFD9-8F59-42E6-A123-4734488A9482}"/>
              </a:ext>
            </a:extLst>
          </p:cNvPr>
          <p:cNvSpPr>
            <a:spLocks noGrp="1"/>
          </p:cNvSpPr>
          <p:nvPr>
            <p:ph sz="quarter" idx="1"/>
          </p:nvPr>
        </p:nvSpPr>
        <p:spPr>
          <a:xfrm>
            <a:off x="609600" y="1600200"/>
            <a:ext cx="9956800" cy="4873752"/>
          </a:xfrm>
        </p:spPr>
        <p:txBody>
          <a:bodyPr>
            <a:normAutofit/>
          </a:bodyPr>
          <a:lstStyle/>
          <a:p>
            <a:r>
              <a:rPr lang="en-US" altLang="en-US" sz="2000" dirty="0"/>
              <a:t>The process by we work out the plans that we will use to achieve our intentions:</a:t>
            </a:r>
          </a:p>
          <a:p>
            <a:pPr lvl="1"/>
            <a:r>
              <a:rPr lang="en-US" altLang="en-US" sz="1800" b="1" dirty="0"/>
              <a:t>Means</a:t>
            </a:r>
            <a:r>
              <a:rPr lang="en-US" altLang="en-US" sz="1800" dirty="0"/>
              <a:t>: how to achieve something (the plan)</a:t>
            </a:r>
          </a:p>
          <a:p>
            <a:pPr lvl="1"/>
            <a:r>
              <a:rPr lang="en-US" altLang="en-US" sz="1800" b="1" dirty="0"/>
              <a:t>Ends</a:t>
            </a:r>
            <a:r>
              <a:rPr lang="en-US" altLang="en-US" sz="1800" dirty="0"/>
              <a:t>: what we want to achieve (the intention)</a:t>
            </a:r>
          </a:p>
          <a:p>
            <a:pPr lvl="5"/>
            <a:endParaRPr lang="en-US" altLang="en-US" sz="1400" dirty="0"/>
          </a:p>
          <a:p>
            <a:r>
              <a:rPr lang="en-US" altLang="en-US" sz="2000" dirty="0"/>
              <a:t>A </a:t>
            </a:r>
            <a:r>
              <a:rPr lang="en-US" altLang="en-US" sz="2000" b="1" dirty="0"/>
              <a:t>plan </a:t>
            </a:r>
            <a:r>
              <a:rPr lang="en-US" altLang="en-US" sz="2000" dirty="0"/>
              <a:t>can be defined as a specific sequence of actions that the agent should perform to achieve its ends.</a:t>
            </a:r>
          </a:p>
          <a:p>
            <a:pPr lvl="1"/>
            <a:r>
              <a:rPr lang="en-US" altLang="en-US" sz="1800" i="1" dirty="0"/>
              <a:t>Go to fridge, open door, get beer, close door, go to owner, give beer,…</a:t>
            </a:r>
          </a:p>
          <a:p>
            <a:pPr lvl="5"/>
            <a:endParaRPr lang="en-US" altLang="en-US" sz="1400" dirty="0"/>
          </a:p>
          <a:p>
            <a:r>
              <a:rPr lang="en-US" altLang="en-US" sz="2000" dirty="0"/>
              <a:t>Basic idea is to give an agent:</a:t>
            </a:r>
          </a:p>
          <a:p>
            <a:pPr lvl="1"/>
            <a:r>
              <a:rPr lang="en-US" altLang="en-US" sz="1800" dirty="0"/>
              <a:t>A representation of the environment</a:t>
            </a:r>
          </a:p>
          <a:p>
            <a:pPr lvl="1"/>
            <a:r>
              <a:rPr lang="en-US" altLang="en-US" sz="1800" dirty="0"/>
              <a:t>A representation of the goal/intention to achieve</a:t>
            </a:r>
          </a:p>
          <a:p>
            <a:pPr lvl="1"/>
            <a:r>
              <a:rPr lang="en-US" altLang="en-US" sz="1800" dirty="0"/>
              <a:t>A representation of the actions/plans it can perform</a:t>
            </a:r>
          </a:p>
          <a:p>
            <a:pPr lvl="1"/>
            <a:r>
              <a:rPr lang="en-US" altLang="en-US" sz="1800" dirty="0"/>
              <a:t>and have it </a:t>
            </a:r>
            <a:r>
              <a:rPr lang="en-US" altLang="en-US" sz="1800" i="1" dirty="0"/>
              <a:t>create/choose </a:t>
            </a:r>
            <a:r>
              <a:rPr lang="en-US" altLang="en-US" sz="1800" dirty="0"/>
              <a:t>a plan to achieve the goal.</a:t>
            </a:r>
          </a:p>
          <a:p>
            <a:pPr lvl="4"/>
            <a:endParaRPr lang="en-US" altLang="en-US" sz="1400" dirty="0"/>
          </a:p>
        </p:txBody>
      </p:sp>
    </p:spTree>
    <p:extLst>
      <p:ext uri="{BB962C8B-B14F-4D97-AF65-F5344CB8AC3E}">
        <p14:creationId xmlns:p14="http://schemas.microsoft.com/office/powerpoint/2010/main" val="4177969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5CE4-E70C-4902-8519-EA426BC8EC86}"/>
              </a:ext>
            </a:extLst>
          </p:cNvPr>
          <p:cNvSpPr>
            <a:spLocks noGrp="1"/>
          </p:cNvSpPr>
          <p:nvPr>
            <p:ph type="title"/>
          </p:nvPr>
        </p:nvSpPr>
        <p:spPr>
          <a:xfrm>
            <a:off x="609600" y="274638"/>
            <a:ext cx="9956800" cy="1143000"/>
          </a:xfrm>
        </p:spPr>
        <p:txBody>
          <a:bodyPr/>
          <a:lstStyle/>
          <a:p>
            <a:r>
              <a:rPr lang="en-US" dirty="0"/>
              <a:t>(Non-Exhaustive List of)</a:t>
            </a:r>
            <a:br>
              <a:rPr lang="en-US" dirty="0"/>
            </a:br>
            <a:r>
              <a:rPr lang="en-US" dirty="0"/>
              <a:t>Means-End Reasoning Strategies</a:t>
            </a:r>
            <a:endParaRPr lang="en-IE" dirty="0"/>
          </a:p>
        </p:txBody>
      </p:sp>
      <p:sp>
        <p:nvSpPr>
          <p:cNvPr id="3" name="Content Placeholder 2">
            <a:extLst>
              <a:ext uri="{FF2B5EF4-FFF2-40B4-BE49-F238E27FC236}">
                <a16:creationId xmlns:a16="http://schemas.microsoft.com/office/drawing/2014/main" id="{5EA0CE89-6703-4849-88FE-A52CBCBF2F92}"/>
              </a:ext>
            </a:extLst>
          </p:cNvPr>
          <p:cNvSpPr>
            <a:spLocks noGrp="1"/>
          </p:cNvSpPr>
          <p:nvPr>
            <p:ph sz="quarter" idx="1"/>
          </p:nvPr>
        </p:nvSpPr>
        <p:spPr>
          <a:xfrm>
            <a:off x="609600" y="1600200"/>
            <a:ext cx="9956800" cy="4873752"/>
          </a:xfrm>
        </p:spPr>
        <p:txBody>
          <a:bodyPr>
            <a:normAutofit lnSpcReduction="10000"/>
          </a:bodyPr>
          <a:lstStyle/>
          <a:p>
            <a:r>
              <a:rPr lang="en-US" sz="2000" b="1" dirty="0"/>
              <a:t>Planners</a:t>
            </a:r>
            <a:r>
              <a:rPr lang="en-US" sz="2000" dirty="0"/>
              <a:t>: automatic programming – plans are created on demand to achieve each end as it arises.</a:t>
            </a:r>
          </a:p>
          <a:p>
            <a:pPr lvl="1"/>
            <a:r>
              <a:rPr lang="en-US" sz="1800" i="1" dirty="0"/>
              <a:t>E.g. STRIPS (see </a:t>
            </a:r>
            <a:r>
              <a:rPr lang="en-US" sz="1800" i="1" dirty="0" err="1"/>
              <a:t>Shakey</a:t>
            </a:r>
            <a:r>
              <a:rPr lang="en-US" sz="1800" i="1" dirty="0"/>
              <a:t>)</a:t>
            </a:r>
          </a:p>
          <a:p>
            <a:pPr lvl="3"/>
            <a:endParaRPr lang="en-US" sz="1600" dirty="0"/>
          </a:p>
          <a:p>
            <a:r>
              <a:rPr lang="en-US" sz="2000" b="1" dirty="0"/>
              <a:t>Plan Libraries</a:t>
            </a:r>
            <a:r>
              <a:rPr lang="en-US" sz="2000" dirty="0"/>
              <a:t>: procedural programming – (partial) plans are written in advance and are selected based on current ends.</a:t>
            </a:r>
          </a:p>
          <a:p>
            <a:pPr lvl="1"/>
            <a:r>
              <a:rPr lang="en-US" sz="1800" i="1" dirty="0"/>
              <a:t>E.g. </a:t>
            </a:r>
            <a:r>
              <a:rPr lang="en-US" sz="1800" i="1" dirty="0" err="1"/>
              <a:t>AgentSpeak</a:t>
            </a:r>
            <a:r>
              <a:rPr lang="en-US" sz="1800" i="1" dirty="0"/>
              <a:t>(L) (see later)</a:t>
            </a:r>
          </a:p>
          <a:p>
            <a:pPr lvl="3"/>
            <a:endParaRPr lang="en-US" sz="1600" dirty="0"/>
          </a:p>
          <a:p>
            <a:r>
              <a:rPr lang="en-US" sz="2000" b="1" dirty="0"/>
              <a:t>Hybrid Systems</a:t>
            </a:r>
            <a:r>
              <a:rPr lang="en-US" sz="2000" dirty="0"/>
              <a:t>: combined approach –planning is used where no suitable pre-existing plan exists.</a:t>
            </a:r>
          </a:p>
          <a:p>
            <a:pPr lvl="1"/>
            <a:r>
              <a:rPr lang="en-US" sz="1800" i="1" dirty="0"/>
              <a:t>E.g. Hierarchical Task Networks (not covered here)</a:t>
            </a:r>
          </a:p>
          <a:p>
            <a:pPr lvl="3"/>
            <a:endParaRPr lang="en-US" sz="1600" dirty="0"/>
          </a:p>
          <a:p>
            <a:r>
              <a:rPr lang="en-US" sz="2000" b="1" dirty="0"/>
              <a:t>Reactive Plans</a:t>
            </a:r>
            <a:r>
              <a:rPr lang="en-US" sz="2000" dirty="0"/>
              <a:t>: plans are collections of reactions that define what action to perform in each state.</a:t>
            </a:r>
          </a:p>
          <a:p>
            <a:pPr lvl="1"/>
            <a:r>
              <a:rPr lang="en-US" sz="1800" i="1" dirty="0"/>
              <a:t>E.g. </a:t>
            </a:r>
            <a:r>
              <a:rPr lang="en-US" sz="1800" i="1" dirty="0" err="1"/>
              <a:t>Teleo</a:t>
            </a:r>
            <a:r>
              <a:rPr lang="en-US" sz="1800" i="1" dirty="0"/>
              <a:t>-Reactive Programming, GOAL (maybe later)</a:t>
            </a:r>
            <a:endParaRPr lang="en-IE" sz="1800" i="1" dirty="0"/>
          </a:p>
        </p:txBody>
      </p:sp>
    </p:spTree>
    <p:extLst>
      <p:ext uri="{BB962C8B-B14F-4D97-AF65-F5344CB8AC3E}">
        <p14:creationId xmlns:p14="http://schemas.microsoft.com/office/powerpoint/2010/main" val="136054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DC1A0-E0B2-5D34-EBB2-A1D950F42EE0}"/>
              </a:ext>
            </a:extLst>
          </p:cNvPr>
          <p:cNvSpPr>
            <a:spLocks noGrp="1"/>
          </p:cNvSpPr>
          <p:nvPr>
            <p:ph type="title"/>
          </p:nvPr>
        </p:nvSpPr>
        <p:spPr/>
        <p:txBody>
          <a:bodyPr/>
          <a:lstStyle/>
          <a:p>
            <a:r>
              <a:rPr lang="en-IE" dirty="0"/>
              <a:t>Planning</a:t>
            </a:r>
          </a:p>
        </p:txBody>
      </p:sp>
      <p:sp>
        <p:nvSpPr>
          <p:cNvPr id="3" name="Text Placeholder 2">
            <a:extLst>
              <a:ext uri="{FF2B5EF4-FFF2-40B4-BE49-F238E27FC236}">
                <a16:creationId xmlns:a16="http://schemas.microsoft.com/office/drawing/2014/main" id="{924B5842-B571-612E-E16C-3CE969515B9A}"/>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205175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385B-3DB7-A344-8852-0D73C14C2E4B}"/>
              </a:ext>
            </a:extLst>
          </p:cNvPr>
          <p:cNvSpPr>
            <a:spLocks noGrp="1"/>
          </p:cNvSpPr>
          <p:nvPr>
            <p:ph type="title"/>
          </p:nvPr>
        </p:nvSpPr>
        <p:spPr>
          <a:xfrm>
            <a:off x="609600" y="274638"/>
            <a:ext cx="9956800" cy="1143000"/>
          </a:xfrm>
        </p:spPr>
        <p:txBody>
          <a:bodyPr/>
          <a:lstStyle/>
          <a:p>
            <a:r>
              <a:rPr lang="en-US"/>
              <a:t>What is Planning?</a:t>
            </a:r>
            <a:endParaRPr lang="en-US" dirty="0"/>
          </a:p>
        </p:txBody>
      </p:sp>
      <p:sp>
        <p:nvSpPr>
          <p:cNvPr id="3" name="Content Placeholder 2">
            <a:extLst>
              <a:ext uri="{FF2B5EF4-FFF2-40B4-BE49-F238E27FC236}">
                <a16:creationId xmlns:a16="http://schemas.microsoft.com/office/drawing/2014/main" id="{2B458213-BF20-1941-AF0F-863B316FE5B7}"/>
              </a:ext>
            </a:extLst>
          </p:cNvPr>
          <p:cNvSpPr>
            <a:spLocks noGrp="1"/>
          </p:cNvSpPr>
          <p:nvPr>
            <p:ph sz="quarter" idx="1"/>
          </p:nvPr>
        </p:nvSpPr>
        <p:spPr>
          <a:xfrm>
            <a:off x="609600" y="1600200"/>
            <a:ext cx="9956800" cy="4873752"/>
          </a:xfrm>
        </p:spPr>
        <p:txBody>
          <a:bodyPr>
            <a:normAutofit/>
          </a:bodyPr>
          <a:lstStyle/>
          <a:p>
            <a:r>
              <a:rPr lang="en-IE" sz="2000" i="1" dirty="0"/>
              <a:t>A planning problem is one in which we have some initial starting state, which we wish to transform into a desired goal state through the application of a set of actions.</a:t>
            </a:r>
          </a:p>
          <a:p>
            <a:endParaRPr lang="en-IE" sz="2000" dirty="0"/>
          </a:p>
          <a:p>
            <a:r>
              <a:rPr lang="en-IE" sz="2000" dirty="0"/>
              <a:t>Planning is about finding a way to achieve your goals…</a:t>
            </a:r>
          </a:p>
          <a:p>
            <a:pPr lvl="1"/>
            <a:r>
              <a:rPr lang="en-IE" sz="1800" dirty="0"/>
              <a:t>Planning for a holiday…</a:t>
            </a:r>
          </a:p>
          <a:p>
            <a:pPr lvl="1"/>
            <a:r>
              <a:rPr lang="en-IE" sz="1800" dirty="0"/>
              <a:t>Planning your wedding…</a:t>
            </a:r>
          </a:p>
          <a:p>
            <a:pPr lvl="1"/>
            <a:r>
              <a:rPr lang="en-IE" sz="1800" dirty="0"/>
              <a:t>Planning to make a cup of tea…</a:t>
            </a:r>
          </a:p>
          <a:p>
            <a:pPr lvl="1"/>
            <a:endParaRPr lang="en-IE" sz="1800" dirty="0"/>
          </a:p>
          <a:p>
            <a:r>
              <a:rPr lang="en-IE" sz="2000" b="1" dirty="0"/>
              <a:t>Planners</a:t>
            </a:r>
            <a:r>
              <a:rPr lang="en-IE" sz="2000" dirty="0"/>
              <a:t> are software systems that can automatically create </a:t>
            </a:r>
            <a:r>
              <a:rPr lang="en-IE" sz="2000" b="1" dirty="0"/>
              <a:t>plans</a:t>
            </a:r>
            <a:r>
              <a:rPr lang="en-IE" sz="2000" dirty="0"/>
              <a:t>.</a:t>
            </a:r>
          </a:p>
          <a:p>
            <a:pPr lvl="1"/>
            <a:r>
              <a:rPr lang="en-IE" sz="1800" dirty="0"/>
              <a:t>The inputs are a description of the current state and the goal state and the available set of actions (in some agreed format).</a:t>
            </a:r>
          </a:p>
          <a:p>
            <a:pPr lvl="1"/>
            <a:r>
              <a:rPr lang="en-IE" sz="1800" dirty="0"/>
              <a:t>The output is a sequence of actions (the plan).</a:t>
            </a:r>
          </a:p>
        </p:txBody>
      </p:sp>
    </p:spTree>
    <p:extLst>
      <p:ext uri="{BB962C8B-B14F-4D97-AF65-F5344CB8AC3E}">
        <p14:creationId xmlns:p14="http://schemas.microsoft.com/office/powerpoint/2010/main" val="1381430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5A43-6D11-4C36-9FDE-C4D48FABCA2E}"/>
              </a:ext>
            </a:extLst>
          </p:cNvPr>
          <p:cNvSpPr>
            <a:spLocks noGrp="1"/>
          </p:cNvSpPr>
          <p:nvPr>
            <p:ph type="title"/>
          </p:nvPr>
        </p:nvSpPr>
        <p:spPr>
          <a:xfrm>
            <a:off x="609600" y="274638"/>
            <a:ext cx="9956800" cy="1143000"/>
          </a:xfrm>
        </p:spPr>
        <p:txBody>
          <a:bodyPr/>
          <a:lstStyle/>
          <a:p>
            <a:r>
              <a:rPr lang="en-US" dirty="0"/>
              <a:t>Planners: Inputs</a:t>
            </a:r>
            <a:endParaRPr lang="en-IE" dirty="0"/>
          </a:p>
        </p:txBody>
      </p:sp>
      <p:sp>
        <p:nvSpPr>
          <p:cNvPr id="11" name="Oval 10">
            <a:extLst>
              <a:ext uri="{FF2B5EF4-FFF2-40B4-BE49-F238E27FC236}">
                <a16:creationId xmlns:a16="http://schemas.microsoft.com/office/drawing/2014/main" id="{89C9C9B7-97A6-0DEA-D9A6-89969F8E84D6}"/>
              </a:ext>
            </a:extLst>
          </p:cNvPr>
          <p:cNvSpPr/>
          <p:nvPr/>
        </p:nvSpPr>
        <p:spPr>
          <a:xfrm>
            <a:off x="1828800" y="3276600"/>
            <a:ext cx="685800" cy="6096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TextBox 11">
            <a:extLst>
              <a:ext uri="{FF2B5EF4-FFF2-40B4-BE49-F238E27FC236}">
                <a16:creationId xmlns:a16="http://schemas.microsoft.com/office/drawing/2014/main" id="{F1F48281-7403-84B5-5805-D72B6451331F}"/>
              </a:ext>
            </a:extLst>
          </p:cNvPr>
          <p:cNvSpPr txBox="1"/>
          <p:nvPr/>
        </p:nvSpPr>
        <p:spPr>
          <a:xfrm>
            <a:off x="1922138" y="1488638"/>
            <a:ext cx="854721" cy="646331"/>
          </a:xfrm>
          <a:prstGeom prst="rect">
            <a:avLst/>
          </a:prstGeom>
          <a:noFill/>
        </p:spPr>
        <p:txBody>
          <a:bodyPr wrap="none" rtlCol="0">
            <a:spAutoFit/>
          </a:bodyPr>
          <a:lstStyle/>
          <a:p>
            <a:pPr algn="ctr"/>
            <a:r>
              <a:rPr lang="en-IE" dirty="0"/>
              <a:t>Initial</a:t>
            </a:r>
          </a:p>
          <a:p>
            <a:pPr algn="ctr"/>
            <a:r>
              <a:rPr lang="en-IE" dirty="0"/>
              <a:t>State</a:t>
            </a:r>
          </a:p>
        </p:txBody>
      </p:sp>
      <p:cxnSp>
        <p:nvCxnSpPr>
          <p:cNvPr id="19" name="Straight Connector 18">
            <a:extLst>
              <a:ext uri="{FF2B5EF4-FFF2-40B4-BE49-F238E27FC236}">
                <a16:creationId xmlns:a16="http://schemas.microsoft.com/office/drawing/2014/main" id="{9CC9D7D6-D6AC-F6F3-8AE1-752F6820FEF2}"/>
              </a:ext>
            </a:extLst>
          </p:cNvPr>
          <p:cNvCxnSpPr/>
          <p:nvPr/>
        </p:nvCxnSpPr>
        <p:spPr>
          <a:xfrm flipH="1">
            <a:off x="3048000"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59" name="Content Placeholder 155">
            <a:extLst>
              <a:ext uri="{FF2B5EF4-FFF2-40B4-BE49-F238E27FC236}">
                <a16:creationId xmlns:a16="http://schemas.microsoft.com/office/drawing/2014/main" id="{47A009CF-FAC5-8CD7-C2E2-4D715CABC673}"/>
              </a:ext>
            </a:extLst>
          </p:cNvPr>
          <p:cNvSpPr>
            <a:spLocks noGrp="1"/>
          </p:cNvSpPr>
          <p:nvPr>
            <p:ph sz="quarter" idx="1"/>
          </p:nvPr>
        </p:nvSpPr>
        <p:spPr>
          <a:xfrm>
            <a:off x="3375184" y="1612900"/>
            <a:ext cx="4069724" cy="4873752"/>
          </a:xfrm>
        </p:spPr>
        <p:txBody>
          <a:bodyPr>
            <a:normAutofit/>
          </a:bodyPr>
          <a:lstStyle/>
          <a:p>
            <a:r>
              <a:rPr lang="en-IE" sz="2000" dirty="0"/>
              <a:t>The </a:t>
            </a:r>
            <a:r>
              <a:rPr lang="en-IE" sz="2000" b="1" dirty="0"/>
              <a:t>current / starting </a:t>
            </a:r>
            <a:r>
              <a:rPr lang="en-IE" sz="2000" dirty="0"/>
              <a:t>state of the plan</a:t>
            </a:r>
          </a:p>
          <a:p>
            <a:pPr lvl="1"/>
            <a:r>
              <a:rPr lang="en-IE" sz="1800" dirty="0"/>
              <a:t>Defined as a set of propositions using some KR technique</a:t>
            </a:r>
          </a:p>
        </p:txBody>
      </p:sp>
    </p:spTree>
    <p:extLst>
      <p:ext uri="{BB962C8B-B14F-4D97-AF65-F5344CB8AC3E}">
        <p14:creationId xmlns:p14="http://schemas.microsoft.com/office/powerpoint/2010/main" val="94528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5A43-6D11-4C36-9FDE-C4D48FABCA2E}"/>
              </a:ext>
            </a:extLst>
          </p:cNvPr>
          <p:cNvSpPr>
            <a:spLocks noGrp="1"/>
          </p:cNvSpPr>
          <p:nvPr>
            <p:ph type="title"/>
          </p:nvPr>
        </p:nvSpPr>
        <p:spPr>
          <a:xfrm>
            <a:off x="609600" y="274638"/>
            <a:ext cx="9956800" cy="1143000"/>
          </a:xfrm>
        </p:spPr>
        <p:txBody>
          <a:bodyPr/>
          <a:lstStyle/>
          <a:p>
            <a:r>
              <a:rPr lang="en-US" dirty="0"/>
              <a:t>Planners: Inputs</a:t>
            </a:r>
            <a:endParaRPr lang="en-IE" dirty="0"/>
          </a:p>
        </p:txBody>
      </p:sp>
      <p:sp>
        <p:nvSpPr>
          <p:cNvPr id="156" name="Content Placeholder 155">
            <a:extLst>
              <a:ext uri="{FF2B5EF4-FFF2-40B4-BE49-F238E27FC236}">
                <a16:creationId xmlns:a16="http://schemas.microsoft.com/office/drawing/2014/main" id="{CC1253B0-D416-2227-9A88-0E5CE0D24F7F}"/>
              </a:ext>
            </a:extLst>
          </p:cNvPr>
          <p:cNvSpPr>
            <a:spLocks noGrp="1"/>
          </p:cNvSpPr>
          <p:nvPr>
            <p:ph sz="quarter" idx="1"/>
          </p:nvPr>
        </p:nvSpPr>
        <p:spPr>
          <a:xfrm>
            <a:off x="3375184" y="1612900"/>
            <a:ext cx="4069724" cy="4873752"/>
          </a:xfrm>
        </p:spPr>
        <p:txBody>
          <a:bodyPr>
            <a:normAutofit/>
          </a:bodyPr>
          <a:lstStyle/>
          <a:p>
            <a:r>
              <a:rPr lang="en-IE" sz="2000" dirty="0"/>
              <a:t>The current / starting state of the plan</a:t>
            </a:r>
          </a:p>
          <a:p>
            <a:pPr lvl="1"/>
            <a:r>
              <a:rPr lang="en-IE" sz="1800" dirty="0"/>
              <a:t>Defined as a set of propositions using some KR technique</a:t>
            </a:r>
          </a:p>
          <a:p>
            <a:pPr lvl="2"/>
            <a:endParaRPr lang="en-IE" sz="1700" dirty="0"/>
          </a:p>
          <a:p>
            <a:r>
              <a:rPr lang="en-IE" sz="2000" dirty="0"/>
              <a:t>The </a:t>
            </a:r>
            <a:r>
              <a:rPr lang="en-IE" sz="2000" b="1" dirty="0"/>
              <a:t>target</a:t>
            </a:r>
            <a:r>
              <a:rPr lang="en-IE" sz="2000" dirty="0"/>
              <a:t> state of the plan</a:t>
            </a:r>
          </a:p>
          <a:p>
            <a:pPr lvl="1"/>
            <a:r>
              <a:rPr lang="en-IE" sz="1800" dirty="0"/>
              <a:t>Also defined as a set of propositions using some KR technique</a:t>
            </a:r>
          </a:p>
          <a:p>
            <a:pPr lvl="1"/>
            <a:endParaRPr lang="en-IE" sz="2000" dirty="0"/>
          </a:p>
        </p:txBody>
      </p:sp>
      <p:sp>
        <p:nvSpPr>
          <p:cNvPr id="11" name="Oval 10">
            <a:extLst>
              <a:ext uri="{FF2B5EF4-FFF2-40B4-BE49-F238E27FC236}">
                <a16:creationId xmlns:a16="http://schemas.microsoft.com/office/drawing/2014/main" id="{89C9C9B7-97A6-0DEA-D9A6-89969F8E84D6}"/>
              </a:ext>
            </a:extLst>
          </p:cNvPr>
          <p:cNvSpPr/>
          <p:nvPr/>
        </p:nvSpPr>
        <p:spPr>
          <a:xfrm>
            <a:off x="1828800" y="3276600"/>
            <a:ext cx="685800" cy="6096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TextBox 11">
            <a:extLst>
              <a:ext uri="{FF2B5EF4-FFF2-40B4-BE49-F238E27FC236}">
                <a16:creationId xmlns:a16="http://schemas.microsoft.com/office/drawing/2014/main" id="{F1F48281-7403-84B5-5805-D72B6451331F}"/>
              </a:ext>
            </a:extLst>
          </p:cNvPr>
          <p:cNvSpPr txBox="1"/>
          <p:nvPr/>
        </p:nvSpPr>
        <p:spPr>
          <a:xfrm>
            <a:off x="1922138" y="1488638"/>
            <a:ext cx="854721" cy="646331"/>
          </a:xfrm>
          <a:prstGeom prst="rect">
            <a:avLst/>
          </a:prstGeom>
          <a:noFill/>
        </p:spPr>
        <p:txBody>
          <a:bodyPr wrap="none" rtlCol="0">
            <a:spAutoFit/>
          </a:bodyPr>
          <a:lstStyle/>
          <a:p>
            <a:pPr algn="ctr"/>
            <a:r>
              <a:rPr lang="en-IE" dirty="0"/>
              <a:t>Initial</a:t>
            </a:r>
          </a:p>
          <a:p>
            <a:pPr algn="ctr"/>
            <a:r>
              <a:rPr lang="en-IE" dirty="0"/>
              <a:t>State</a:t>
            </a:r>
          </a:p>
        </p:txBody>
      </p:sp>
      <p:cxnSp>
        <p:nvCxnSpPr>
          <p:cNvPr id="19" name="Straight Connector 18">
            <a:extLst>
              <a:ext uri="{FF2B5EF4-FFF2-40B4-BE49-F238E27FC236}">
                <a16:creationId xmlns:a16="http://schemas.microsoft.com/office/drawing/2014/main" id="{9CC9D7D6-D6AC-F6F3-8AE1-752F6820FEF2}"/>
              </a:ext>
            </a:extLst>
          </p:cNvPr>
          <p:cNvCxnSpPr/>
          <p:nvPr/>
        </p:nvCxnSpPr>
        <p:spPr>
          <a:xfrm flipH="1">
            <a:off x="3048000"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 name="Oval 2">
            <a:extLst>
              <a:ext uri="{FF2B5EF4-FFF2-40B4-BE49-F238E27FC236}">
                <a16:creationId xmlns:a16="http://schemas.microsoft.com/office/drawing/2014/main" id="{350BFAB3-9CEE-7B5A-6F67-88BCA30EB53B}"/>
              </a:ext>
            </a:extLst>
          </p:cNvPr>
          <p:cNvSpPr/>
          <p:nvPr/>
        </p:nvSpPr>
        <p:spPr>
          <a:xfrm>
            <a:off x="8077200" y="3276600"/>
            <a:ext cx="685800" cy="609600"/>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TextBox 3">
            <a:extLst>
              <a:ext uri="{FF2B5EF4-FFF2-40B4-BE49-F238E27FC236}">
                <a16:creationId xmlns:a16="http://schemas.microsoft.com/office/drawing/2014/main" id="{64BFCA69-D0A9-8124-B68A-B2494B32E4E8}"/>
              </a:ext>
            </a:extLst>
          </p:cNvPr>
          <p:cNvSpPr txBox="1"/>
          <p:nvPr/>
        </p:nvSpPr>
        <p:spPr>
          <a:xfrm>
            <a:off x="8043234" y="1587500"/>
            <a:ext cx="753731" cy="646331"/>
          </a:xfrm>
          <a:prstGeom prst="rect">
            <a:avLst/>
          </a:prstGeom>
          <a:noFill/>
        </p:spPr>
        <p:txBody>
          <a:bodyPr wrap="none" rtlCol="0">
            <a:spAutoFit/>
          </a:bodyPr>
          <a:lstStyle/>
          <a:p>
            <a:pPr algn="ctr"/>
            <a:r>
              <a:rPr lang="en-IE" dirty="0"/>
              <a:t>Goal</a:t>
            </a:r>
          </a:p>
          <a:p>
            <a:pPr algn="ctr"/>
            <a:r>
              <a:rPr lang="en-IE" dirty="0"/>
              <a:t>State</a:t>
            </a:r>
          </a:p>
        </p:txBody>
      </p:sp>
      <p:cxnSp>
        <p:nvCxnSpPr>
          <p:cNvPr id="5" name="Straight Connector 4">
            <a:extLst>
              <a:ext uri="{FF2B5EF4-FFF2-40B4-BE49-F238E27FC236}">
                <a16:creationId xmlns:a16="http://schemas.microsoft.com/office/drawing/2014/main" id="{EC3FBC66-4CD3-99A6-FF3D-B45051AE500D}"/>
              </a:ext>
            </a:extLst>
          </p:cNvPr>
          <p:cNvCxnSpPr/>
          <p:nvPr/>
        </p:nvCxnSpPr>
        <p:spPr>
          <a:xfrm flipH="1">
            <a:off x="7745764"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4828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5A43-6D11-4C36-9FDE-C4D48FABCA2E}"/>
              </a:ext>
            </a:extLst>
          </p:cNvPr>
          <p:cNvSpPr>
            <a:spLocks noGrp="1"/>
          </p:cNvSpPr>
          <p:nvPr>
            <p:ph type="title"/>
          </p:nvPr>
        </p:nvSpPr>
        <p:spPr>
          <a:xfrm>
            <a:off x="609600" y="274638"/>
            <a:ext cx="9956800" cy="1143000"/>
          </a:xfrm>
        </p:spPr>
        <p:txBody>
          <a:bodyPr/>
          <a:lstStyle/>
          <a:p>
            <a:r>
              <a:rPr lang="en-US" dirty="0"/>
              <a:t>Planners: Inputs</a:t>
            </a:r>
            <a:endParaRPr lang="en-IE" dirty="0"/>
          </a:p>
        </p:txBody>
      </p:sp>
      <p:sp>
        <p:nvSpPr>
          <p:cNvPr id="156" name="Content Placeholder 155">
            <a:extLst>
              <a:ext uri="{FF2B5EF4-FFF2-40B4-BE49-F238E27FC236}">
                <a16:creationId xmlns:a16="http://schemas.microsoft.com/office/drawing/2014/main" id="{CC1253B0-D416-2227-9A88-0E5CE0D24F7F}"/>
              </a:ext>
            </a:extLst>
          </p:cNvPr>
          <p:cNvSpPr>
            <a:spLocks noGrp="1"/>
          </p:cNvSpPr>
          <p:nvPr>
            <p:ph sz="quarter" idx="1"/>
          </p:nvPr>
        </p:nvSpPr>
        <p:spPr>
          <a:xfrm>
            <a:off x="3375184" y="1612900"/>
            <a:ext cx="4069724" cy="4873752"/>
          </a:xfrm>
        </p:spPr>
        <p:txBody>
          <a:bodyPr>
            <a:normAutofit/>
          </a:bodyPr>
          <a:lstStyle/>
          <a:p>
            <a:r>
              <a:rPr lang="en-IE" sz="2000" dirty="0"/>
              <a:t>The current / starting state of the plan</a:t>
            </a:r>
          </a:p>
          <a:p>
            <a:pPr lvl="1"/>
            <a:r>
              <a:rPr lang="en-IE" sz="1800" dirty="0"/>
              <a:t>Defined as a set of propositions using some KR technique</a:t>
            </a:r>
          </a:p>
          <a:p>
            <a:pPr lvl="2"/>
            <a:endParaRPr lang="en-IE" sz="1700" dirty="0"/>
          </a:p>
          <a:p>
            <a:r>
              <a:rPr lang="en-IE" sz="2000" dirty="0"/>
              <a:t>The target state of the plan</a:t>
            </a:r>
          </a:p>
          <a:p>
            <a:pPr lvl="1"/>
            <a:r>
              <a:rPr lang="en-IE" sz="1800" dirty="0"/>
              <a:t>Also defined as a set of propositions using some KR technique</a:t>
            </a:r>
          </a:p>
          <a:p>
            <a:pPr lvl="1"/>
            <a:endParaRPr lang="en-IE" sz="2000" dirty="0"/>
          </a:p>
          <a:p>
            <a:r>
              <a:rPr lang="en-IE" sz="2000" b="1" dirty="0"/>
              <a:t>How to get from the initial state to the goal state?</a:t>
            </a:r>
          </a:p>
        </p:txBody>
      </p:sp>
      <p:sp>
        <p:nvSpPr>
          <p:cNvPr id="11" name="Oval 10">
            <a:extLst>
              <a:ext uri="{FF2B5EF4-FFF2-40B4-BE49-F238E27FC236}">
                <a16:creationId xmlns:a16="http://schemas.microsoft.com/office/drawing/2014/main" id="{89C9C9B7-97A6-0DEA-D9A6-89969F8E84D6}"/>
              </a:ext>
            </a:extLst>
          </p:cNvPr>
          <p:cNvSpPr/>
          <p:nvPr/>
        </p:nvSpPr>
        <p:spPr>
          <a:xfrm>
            <a:off x="1828800" y="3276600"/>
            <a:ext cx="685800" cy="6096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TextBox 11">
            <a:extLst>
              <a:ext uri="{FF2B5EF4-FFF2-40B4-BE49-F238E27FC236}">
                <a16:creationId xmlns:a16="http://schemas.microsoft.com/office/drawing/2014/main" id="{F1F48281-7403-84B5-5805-D72B6451331F}"/>
              </a:ext>
            </a:extLst>
          </p:cNvPr>
          <p:cNvSpPr txBox="1"/>
          <p:nvPr/>
        </p:nvSpPr>
        <p:spPr>
          <a:xfrm>
            <a:off x="1922138" y="1488638"/>
            <a:ext cx="854721" cy="646331"/>
          </a:xfrm>
          <a:prstGeom prst="rect">
            <a:avLst/>
          </a:prstGeom>
          <a:noFill/>
        </p:spPr>
        <p:txBody>
          <a:bodyPr wrap="none" rtlCol="0">
            <a:spAutoFit/>
          </a:bodyPr>
          <a:lstStyle/>
          <a:p>
            <a:pPr algn="ctr"/>
            <a:r>
              <a:rPr lang="en-IE" dirty="0"/>
              <a:t>Initial</a:t>
            </a:r>
          </a:p>
          <a:p>
            <a:pPr algn="ctr"/>
            <a:r>
              <a:rPr lang="en-IE" dirty="0"/>
              <a:t>State</a:t>
            </a:r>
          </a:p>
        </p:txBody>
      </p:sp>
      <p:cxnSp>
        <p:nvCxnSpPr>
          <p:cNvPr id="19" name="Straight Connector 18">
            <a:extLst>
              <a:ext uri="{FF2B5EF4-FFF2-40B4-BE49-F238E27FC236}">
                <a16:creationId xmlns:a16="http://schemas.microsoft.com/office/drawing/2014/main" id="{9CC9D7D6-D6AC-F6F3-8AE1-752F6820FEF2}"/>
              </a:ext>
            </a:extLst>
          </p:cNvPr>
          <p:cNvCxnSpPr/>
          <p:nvPr/>
        </p:nvCxnSpPr>
        <p:spPr>
          <a:xfrm flipH="1">
            <a:off x="3048000"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 name="Oval 2">
            <a:extLst>
              <a:ext uri="{FF2B5EF4-FFF2-40B4-BE49-F238E27FC236}">
                <a16:creationId xmlns:a16="http://schemas.microsoft.com/office/drawing/2014/main" id="{350BFAB3-9CEE-7B5A-6F67-88BCA30EB53B}"/>
              </a:ext>
            </a:extLst>
          </p:cNvPr>
          <p:cNvSpPr/>
          <p:nvPr/>
        </p:nvSpPr>
        <p:spPr>
          <a:xfrm>
            <a:off x="8077200" y="3276600"/>
            <a:ext cx="685800" cy="609600"/>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TextBox 3">
            <a:extLst>
              <a:ext uri="{FF2B5EF4-FFF2-40B4-BE49-F238E27FC236}">
                <a16:creationId xmlns:a16="http://schemas.microsoft.com/office/drawing/2014/main" id="{64BFCA69-D0A9-8124-B68A-B2494B32E4E8}"/>
              </a:ext>
            </a:extLst>
          </p:cNvPr>
          <p:cNvSpPr txBox="1"/>
          <p:nvPr/>
        </p:nvSpPr>
        <p:spPr>
          <a:xfrm>
            <a:off x="8043234" y="1587500"/>
            <a:ext cx="753731" cy="646331"/>
          </a:xfrm>
          <a:prstGeom prst="rect">
            <a:avLst/>
          </a:prstGeom>
          <a:noFill/>
        </p:spPr>
        <p:txBody>
          <a:bodyPr wrap="none" rtlCol="0">
            <a:spAutoFit/>
          </a:bodyPr>
          <a:lstStyle/>
          <a:p>
            <a:pPr algn="ctr"/>
            <a:r>
              <a:rPr lang="en-IE" dirty="0"/>
              <a:t>Goal</a:t>
            </a:r>
          </a:p>
          <a:p>
            <a:pPr algn="ctr"/>
            <a:r>
              <a:rPr lang="en-IE" dirty="0"/>
              <a:t>State</a:t>
            </a:r>
          </a:p>
        </p:txBody>
      </p:sp>
      <p:cxnSp>
        <p:nvCxnSpPr>
          <p:cNvPr id="5" name="Straight Connector 4">
            <a:extLst>
              <a:ext uri="{FF2B5EF4-FFF2-40B4-BE49-F238E27FC236}">
                <a16:creationId xmlns:a16="http://schemas.microsoft.com/office/drawing/2014/main" id="{EC3FBC66-4CD3-99A6-FF3D-B45051AE500D}"/>
              </a:ext>
            </a:extLst>
          </p:cNvPr>
          <p:cNvCxnSpPr/>
          <p:nvPr/>
        </p:nvCxnSpPr>
        <p:spPr>
          <a:xfrm flipH="1">
            <a:off x="7745764"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00059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5A43-6D11-4C36-9FDE-C4D48FABCA2E}"/>
              </a:ext>
            </a:extLst>
          </p:cNvPr>
          <p:cNvSpPr>
            <a:spLocks noGrp="1"/>
          </p:cNvSpPr>
          <p:nvPr>
            <p:ph type="title"/>
          </p:nvPr>
        </p:nvSpPr>
        <p:spPr>
          <a:xfrm>
            <a:off x="609600" y="274638"/>
            <a:ext cx="9956800" cy="1143000"/>
          </a:xfrm>
        </p:spPr>
        <p:txBody>
          <a:bodyPr/>
          <a:lstStyle/>
          <a:p>
            <a:r>
              <a:rPr lang="en-US" dirty="0"/>
              <a:t>Planners: Inputs</a:t>
            </a:r>
            <a:endParaRPr lang="en-IE" dirty="0"/>
          </a:p>
        </p:txBody>
      </p:sp>
      <p:sp>
        <p:nvSpPr>
          <p:cNvPr id="156" name="Content Placeholder 155">
            <a:extLst>
              <a:ext uri="{FF2B5EF4-FFF2-40B4-BE49-F238E27FC236}">
                <a16:creationId xmlns:a16="http://schemas.microsoft.com/office/drawing/2014/main" id="{CC1253B0-D416-2227-9A88-0E5CE0D24F7F}"/>
              </a:ext>
            </a:extLst>
          </p:cNvPr>
          <p:cNvSpPr>
            <a:spLocks noGrp="1"/>
          </p:cNvSpPr>
          <p:nvPr>
            <p:ph sz="quarter" idx="1"/>
          </p:nvPr>
        </p:nvSpPr>
        <p:spPr>
          <a:xfrm>
            <a:off x="3375184" y="1612900"/>
            <a:ext cx="4069724" cy="4873752"/>
          </a:xfrm>
        </p:spPr>
        <p:txBody>
          <a:bodyPr>
            <a:normAutofit/>
          </a:bodyPr>
          <a:lstStyle/>
          <a:p>
            <a:r>
              <a:rPr lang="en-IE" sz="2000" b="1" dirty="0"/>
              <a:t>Action Descriptions </a:t>
            </a:r>
            <a:r>
              <a:rPr lang="en-IE" sz="2000" dirty="0"/>
              <a:t>define what can be done and combine:</a:t>
            </a:r>
          </a:p>
          <a:p>
            <a:pPr lvl="1"/>
            <a:r>
              <a:rPr lang="en-IE" sz="1800" b="1" dirty="0"/>
              <a:t>Identifier</a:t>
            </a:r>
            <a:r>
              <a:rPr lang="en-IE" sz="1800" dirty="0"/>
              <a:t>: the name of the action </a:t>
            </a:r>
          </a:p>
          <a:p>
            <a:pPr lvl="2"/>
            <a:r>
              <a:rPr lang="en-IE" sz="1600" dirty="0"/>
              <a:t>e.g. pickup(X)</a:t>
            </a:r>
          </a:p>
          <a:p>
            <a:pPr lvl="1"/>
            <a:r>
              <a:rPr lang="en-IE" sz="1800" b="1" dirty="0"/>
              <a:t>Pre-Conditions/Context</a:t>
            </a:r>
            <a:r>
              <a:rPr lang="en-IE" sz="1800" dirty="0"/>
              <a:t>: what must be true for the action to be performable</a:t>
            </a:r>
          </a:p>
          <a:p>
            <a:pPr lvl="2"/>
            <a:r>
              <a:rPr lang="en-IE" sz="1600" dirty="0"/>
              <a:t>e.g. gripper(empty)</a:t>
            </a:r>
          </a:p>
          <a:p>
            <a:pPr lvl="1"/>
            <a:r>
              <a:rPr lang="en-IE" sz="1800" b="1" dirty="0"/>
              <a:t>Post-Conditions/Effect</a:t>
            </a:r>
            <a:r>
              <a:rPr lang="en-IE" sz="1800" dirty="0"/>
              <a:t>: what changes if the the action is performed successfully</a:t>
            </a:r>
          </a:p>
          <a:p>
            <a:pPr lvl="2"/>
            <a:r>
              <a:rPr lang="en-IE" sz="1600" dirty="0"/>
              <a:t>e.g. </a:t>
            </a:r>
            <a:r>
              <a:rPr lang="en-IE" sz="1600" b="1" dirty="0"/>
              <a:t>drop </a:t>
            </a:r>
            <a:r>
              <a:rPr lang="en-IE" sz="1600" dirty="0"/>
              <a:t>gripper(empty), </a:t>
            </a:r>
            <a:r>
              <a:rPr lang="en-IE" sz="1600" b="1" dirty="0"/>
              <a:t>add</a:t>
            </a:r>
            <a:r>
              <a:rPr lang="en-IE" sz="1600" dirty="0"/>
              <a:t> gripper(X)</a:t>
            </a:r>
          </a:p>
          <a:p>
            <a:pPr lvl="2"/>
            <a:endParaRPr lang="en-IE" sz="1600" dirty="0"/>
          </a:p>
          <a:p>
            <a:pPr lvl="2"/>
            <a:endParaRPr lang="en-IE" sz="1600" dirty="0"/>
          </a:p>
        </p:txBody>
      </p:sp>
      <p:sp>
        <p:nvSpPr>
          <p:cNvPr id="11" name="Oval 10">
            <a:extLst>
              <a:ext uri="{FF2B5EF4-FFF2-40B4-BE49-F238E27FC236}">
                <a16:creationId xmlns:a16="http://schemas.microsoft.com/office/drawing/2014/main" id="{89C9C9B7-97A6-0DEA-D9A6-89969F8E84D6}"/>
              </a:ext>
            </a:extLst>
          </p:cNvPr>
          <p:cNvSpPr/>
          <p:nvPr/>
        </p:nvSpPr>
        <p:spPr>
          <a:xfrm>
            <a:off x="1828800" y="3276600"/>
            <a:ext cx="685800" cy="6096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TextBox 11">
            <a:extLst>
              <a:ext uri="{FF2B5EF4-FFF2-40B4-BE49-F238E27FC236}">
                <a16:creationId xmlns:a16="http://schemas.microsoft.com/office/drawing/2014/main" id="{F1F48281-7403-84B5-5805-D72B6451331F}"/>
              </a:ext>
            </a:extLst>
          </p:cNvPr>
          <p:cNvSpPr txBox="1"/>
          <p:nvPr/>
        </p:nvSpPr>
        <p:spPr>
          <a:xfrm>
            <a:off x="1922138" y="1488638"/>
            <a:ext cx="854721" cy="646331"/>
          </a:xfrm>
          <a:prstGeom prst="rect">
            <a:avLst/>
          </a:prstGeom>
          <a:noFill/>
        </p:spPr>
        <p:txBody>
          <a:bodyPr wrap="none" rtlCol="0">
            <a:spAutoFit/>
          </a:bodyPr>
          <a:lstStyle/>
          <a:p>
            <a:pPr algn="ctr"/>
            <a:r>
              <a:rPr lang="en-IE" dirty="0"/>
              <a:t>Initial</a:t>
            </a:r>
          </a:p>
          <a:p>
            <a:pPr algn="ctr"/>
            <a:r>
              <a:rPr lang="en-IE" dirty="0"/>
              <a:t>State</a:t>
            </a:r>
          </a:p>
        </p:txBody>
      </p:sp>
      <p:cxnSp>
        <p:nvCxnSpPr>
          <p:cNvPr id="19" name="Straight Connector 18">
            <a:extLst>
              <a:ext uri="{FF2B5EF4-FFF2-40B4-BE49-F238E27FC236}">
                <a16:creationId xmlns:a16="http://schemas.microsoft.com/office/drawing/2014/main" id="{9CC9D7D6-D6AC-F6F3-8AE1-752F6820FEF2}"/>
              </a:ext>
            </a:extLst>
          </p:cNvPr>
          <p:cNvCxnSpPr/>
          <p:nvPr/>
        </p:nvCxnSpPr>
        <p:spPr>
          <a:xfrm flipH="1">
            <a:off x="3048000"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 name="Oval 2">
            <a:extLst>
              <a:ext uri="{FF2B5EF4-FFF2-40B4-BE49-F238E27FC236}">
                <a16:creationId xmlns:a16="http://schemas.microsoft.com/office/drawing/2014/main" id="{350BFAB3-9CEE-7B5A-6F67-88BCA30EB53B}"/>
              </a:ext>
            </a:extLst>
          </p:cNvPr>
          <p:cNvSpPr/>
          <p:nvPr/>
        </p:nvSpPr>
        <p:spPr>
          <a:xfrm>
            <a:off x="8077200" y="3276600"/>
            <a:ext cx="685800" cy="609600"/>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TextBox 3">
            <a:extLst>
              <a:ext uri="{FF2B5EF4-FFF2-40B4-BE49-F238E27FC236}">
                <a16:creationId xmlns:a16="http://schemas.microsoft.com/office/drawing/2014/main" id="{64BFCA69-D0A9-8124-B68A-B2494B32E4E8}"/>
              </a:ext>
            </a:extLst>
          </p:cNvPr>
          <p:cNvSpPr txBox="1"/>
          <p:nvPr/>
        </p:nvSpPr>
        <p:spPr>
          <a:xfrm>
            <a:off x="8043234" y="1587500"/>
            <a:ext cx="753731" cy="646331"/>
          </a:xfrm>
          <a:prstGeom prst="rect">
            <a:avLst/>
          </a:prstGeom>
          <a:noFill/>
        </p:spPr>
        <p:txBody>
          <a:bodyPr wrap="none" rtlCol="0">
            <a:spAutoFit/>
          </a:bodyPr>
          <a:lstStyle/>
          <a:p>
            <a:pPr algn="ctr"/>
            <a:r>
              <a:rPr lang="en-IE" dirty="0"/>
              <a:t>Goal</a:t>
            </a:r>
          </a:p>
          <a:p>
            <a:pPr algn="ctr"/>
            <a:r>
              <a:rPr lang="en-IE" dirty="0"/>
              <a:t>State</a:t>
            </a:r>
          </a:p>
        </p:txBody>
      </p:sp>
      <p:cxnSp>
        <p:nvCxnSpPr>
          <p:cNvPr id="5" name="Straight Connector 4">
            <a:extLst>
              <a:ext uri="{FF2B5EF4-FFF2-40B4-BE49-F238E27FC236}">
                <a16:creationId xmlns:a16="http://schemas.microsoft.com/office/drawing/2014/main" id="{EC3FBC66-4CD3-99A6-FF3D-B45051AE500D}"/>
              </a:ext>
            </a:extLst>
          </p:cNvPr>
          <p:cNvCxnSpPr/>
          <p:nvPr/>
        </p:nvCxnSpPr>
        <p:spPr>
          <a:xfrm flipH="1">
            <a:off x="7745764"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 name="Rounded Rectangle 5">
            <a:extLst>
              <a:ext uri="{FF2B5EF4-FFF2-40B4-BE49-F238E27FC236}">
                <a16:creationId xmlns:a16="http://schemas.microsoft.com/office/drawing/2014/main" id="{2C6775DA-A41E-B4EB-9594-258C9F84F06D}"/>
              </a:ext>
            </a:extLst>
          </p:cNvPr>
          <p:cNvSpPr/>
          <p:nvPr/>
        </p:nvSpPr>
        <p:spPr>
          <a:xfrm>
            <a:off x="9306325" y="1390264"/>
            <a:ext cx="2266804" cy="226733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1400" b="1" dirty="0"/>
              <a:t>Action Description</a:t>
            </a:r>
          </a:p>
        </p:txBody>
      </p:sp>
      <p:sp>
        <p:nvSpPr>
          <p:cNvPr id="7" name="Rounded Rectangle 6">
            <a:extLst>
              <a:ext uri="{FF2B5EF4-FFF2-40B4-BE49-F238E27FC236}">
                <a16:creationId xmlns:a16="http://schemas.microsoft.com/office/drawing/2014/main" id="{41816772-0ADB-3041-2C28-51DB86FD34C1}"/>
              </a:ext>
            </a:extLst>
          </p:cNvPr>
          <p:cNvSpPr/>
          <p:nvPr/>
        </p:nvSpPr>
        <p:spPr>
          <a:xfrm>
            <a:off x="9415457" y="2152339"/>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Identifier</a:t>
            </a:r>
          </a:p>
        </p:txBody>
      </p:sp>
      <p:sp>
        <p:nvSpPr>
          <p:cNvPr id="8" name="Rounded Rectangle 7">
            <a:extLst>
              <a:ext uri="{FF2B5EF4-FFF2-40B4-BE49-F238E27FC236}">
                <a16:creationId xmlns:a16="http://schemas.microsoft.com/office/drawing/2014/main" id="{C4124246-E275-757B-73D3-F07017D3F81B}"/>
              </a:ext>
            </a:extLst>
          </p:cNvPr>
          <p:cNvSpPr/>
          <p:nvPr/>
        </p:nvSpPr>
        <p:spPr>
          <a:xfrm>
            <a:off x="9415457" y="2594691"/>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Pre-Conditions</a:t>
            </a:r>
          </a:p>
        </p:txBody>
      </p:sp>
      <p:sp>
        <p:nvSpPr>
          <p:cNvPr id="9" name="Rounded Rectangle 8">
            <a:extLst>
              <a:ext uri="{FF2B5EF4-FFF2-40B4-BE49-F238E27FC236}">
                <a16:creationId xmlns:a16="http://schemas.microsoft.com/office/drawing/2014/main" id="{5A03B1BA-0E04-2285-3FAF-D7C9716BF6D1}"/>
              </a:ext>
            </a:extLst>
          </p:cNvPr>
          <p:cNvSpPr/>
          <p:nvPr/>
        </p:nvSpPr>
        <p:spPr>
          <a:xfrm>
            <a:off x="9415457" y="3029634"/>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Post-Conditions</a:t>
            </a:r>
          </a:p>
        </p:txBody>
      </p:sp>
    </p:spTree>
    <p:extLst>
      <p:ext uri="{BB962C8B-B14F-4D97-AF65-F5344CB8AC3E}">
        <p14:creationId xmlns:p14="http://schemas.microsoft.com/office/powerpoint/2010/main" val="32684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385B-3DB7-A344-8852-0D73C14C2E4B}"/>
              </a:ext>
            </a:extLst>
          </p:cNvPr>
          <p:cNvSpPr>
            <a:spLocks noGrp="1"/>
          </p:cNvSpPr>
          <p:nvPr>
            <p:ph type="title"/>
          </p:nvPr>
        </p:nvSpPr>
        <p:spPr>
          <a:xfrm>
            <a:off x="609600" y="274638"/>
            <a:ext cx="9956800" cy="1143000"/>
          </a:xfrm>
        </p:spPr>
        <p:txBody>
          <a:bodyPr/>
          <a:lstStyle/>
          <a:p>
            <a:r>
              <a:rPr lang="en-US" dirty="0"/>
              <a:t>Main Topics</a:t>
            </a:r>
          </a:p>
        </p:txBody>
      </p:sp>
      <p:sp>
        <p:nvSpPr>
          <p:cNvPr id="3" name="Content Placeholder 2">
            <a:extLst>
              <a:ext uri="{FF2B5EF4-FFF2-40B4-BE49-F238E27FC236}">
                <a16:creationId xmlns:a16="http://schemas.microsoft.com/office/drawing/2014/main" id="{2B458213-BF20-1941-AF0F-863B316FE5B7}"/>
              </a:ext>
            </a:extLst>
          </p:cNvPr>
          <p:cNvSpPr>
            <a:spLocks noGrp="1"/>
          </p:cNvSpPr>
          <p:nvPr>
            <p:ph sz="quarter" idx="1"/>
          </p:nvPr>
        </p:nvSpPr>
        <p:spPr>
          <a:xfrm>
            <a:off x="609600" y="1600200"/>
            <a:ext cx="9956800" cy="4873752"/>
          </a:xfrm>
        </p:spPr>
        <p:txBody>
          <a:bodyPr>
            <a:normAutofit/>
          </a:bodyPr>
          <a:lstStyle/>
          <a:p>
            <a:r>
              <a:rPr lang="en-US" sz="2000" b="1" dirty="0"/>
              <a:t>Intentional Stance: </a:t>
            </a:r>
            <a:r>
              <a:rPr lang="en-US" sz="2000" dirty="0"/>
              <a:t>a philosophical theory outlining how humans describe </a:t>
            </a:r>
            <a:r>
              <a:rPr lang="en-US" sz="2000" dirty="0" err="1"/>
              <a:t>behaviour</a:t>
            </a:r>
            <a:r>
              <a:rPr lang="en-US" sz="2000" dirty="0"/>
              <a:t>.</a:t>
            </a:r>
          </a:p>
          <a:p>
            <a:endParaRPr lang="en-US" sz="2000" dirty="0"/>
          </a:p>
          <a:p>
            <a:r>
              <a:rPr lang="en-US" sz="2000" b="1" dirty="0"/>
              <a:t>Practical Reasoning: </a:t>
            </a:r>
            <a:r>
              <a:rPr lang="en-US" sz="2000" dirty="0"/>
              <a:t>concepts and techniques that underpin how to make and act upon decisions?</a:t>
            </a:r>
          </a:p>
          <a:p>
            <a:endParaRPr lang="en-US" sz="2000" dirty="0"/>
          </a:p>
          <a:p>
            <a:r>
              <a:rPr lang="en-US" sz="2000" b="1" dirty="0"/>
              <a:t>Practical Reasoning Systems:</a:t>
            </a:r>
          </a:p>
          <a:p>
            <a:pPr lvl="1"/>
            <a:r>
              <a:rPr lang="en-US" sz="1800" dirty="0"/>
              <a:t>Algorithms: encoding of concepts</a:t>
            </a:r>
          </a:p>
          <a:p>
            <a:pPr lvl="1"/>
            <a:r>
              <a:rPr lang="en-US" sz="1800" dirty="0"/>
              <a:t>Architectures: putting it all together</a:t>
            </a:r>
          </a:p>
        </p:txBody>
      </p:sp>
    </p:spTree>
    <p:extLst>
      <p:ext uri="{BB962C8B-B14F-4D97-AF65-F5344CB8AC3E}">
        <p14:creationId xmlns:p14="http://schemas.microsoft.com/office/powerpoint/2010/main" val="3771787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5A43-6D11-4C36-9FDE-C4D48FABCA2E}"/>
              </a:ext>
            </a:extLst>
          </p:cNvPr>
          <p:cNvSpPr>
            <a:spLocks noGrp="1"/>
          </p:cNvSpPr>
          <p:nvPr>
            <p:ph type="title"/>
          </p:nvPr>
        </p:nvSpPr>
        <p:spPr>
          <a:xfrm>
            <a:off x="609600" y="274638"/>
            <a:ext cx="9956800" cy="1143000"/>
          </a:xfrm>
        </p:spPr>
        <p:txBody>
          <a:bodyPr/>
          <a:lstStyle/>
          <a:p>
            <a:r>
              <a:rPr lang="en-US" dirty="0"/>
              <a:t>Planners: State Space Construction</a:t>
            </a:r>
            <a:endParaRPr lang="en-IE" dirty="0"/>
          </a:p>
        </p:txBody>
      </p:sp>
      <p:sp>
        <p:nvSpPr>
          <p:cNvPr id="156" name="Content Placeholder 155">
            <a:extLst>
              <a:ext uri="{FF2B5EF4-FFF2-40B4-BE49-F238E27FC236}">
                <a16:creationId xmlns:a16="http://schemas.microsoft.com/office/drawing/2014/main" id="{CC1253B0-D416-2227-9A88-0E5CE0D24F7F}"/>
              </a:ext>
            </a:extLst>
          </p:cNvPr>
          <p:cNvSpPr>
            <a:spLocks noGrp="1"/>
          </p:cNvSpPr>
          <p:nvPr>
            <p:ph sz="quarter" idx="1"/>
          </p:nvPr>
        </p:nvSpPr>
        <p:spPr>
          <a:xfrm>
            <a:off x="3375184" y="1612900"/>
            <a:ext cx="4069724" cy="4873752"/>
          </a:xfrm>
        </p:spPr>
        <p:txBody>
          <a:bodyPr>
            <a:normAutofit/>
          </a:bodyPr>
          <a:lstStyle/>
          <a:p>
            <a:r>
              <a:rPr lang="en-IE" sz="2000" dirty="0"/>
              <a:t>To build the planning search space, we must:</a:t>
            </a:r>
          </a:p>
          <a:p>
            <a:pPr lvl="1"/>
            <a:r>
              <a:rPr lang="en-IE" sz="1800" dirty="0"/>
              <a:t>Select a node</a:t>
            </a:r>
          </a:p>
          <a:p>
            <a:pPr lvl="1"/>
            <a:r>
              <a:rPr lang="en-IE" sz="1800" dirty="0"/>
              <a:t>Identify all applicable actions</a:t>
            </a:r>
          </a:p>
          <a:p>
            <a:pPr lvl="1"/>
            <a:r>
              <a:rPr lang="en-IE" sz="1800" dirty="0"/>
              <a:t>Expand the state space to include the application of each action.</a:t>
            </a:r>
          </a:p>
          <a:p>
            <a:pPr lvl="2"/>
            <a:endParaRPr lang="en-IE" sz="1500" dirty="0"/>
          </a:p>
          <a:p>
            <a:r>
              <a:rPr lang="en-IE" sz="2000" dirty="0"/>
              <a:t>Extending the state space:</a:t>
            </a:r>
          </a:p>
          <a:p>
            <a:pPr lvl="1"/>
            <a:r>
              <a:rPr lang="en-IE" sz="1800" dirty="0"/>
              <a:t>Actions are modelled as directed edges</a:t>
            </a:r>
          </a:p>
          <a:p>
            <a:pPr lvl="1"/>
            <a:r>
              <a:rPr lang="en-IE" sz="1800" dirty="0"/>
              <a:t>Edges link the selected node to states nodes representing the state after the action is performed.</a:t>
            </a:r>
          </a:p>
        </p:txBody>
      </p:sp>
      <p:sp>
        <p:nvSpPr>
          <p:cNvPr id="11" name="Oval 10">
            <a:extLst>
              <a:ext uri="{FF2B5EF4-FFF2-40B4-BE49-F238E27FC236}">
                <a16:creationId xmlns:a16="http://schemas.microsoft.com/office/drawing/2014/main" id="{89C9C9B7-97A6-0DEA-D9A6-89969F8E84D6}"/>
              </a:ext>
            </a:extLst>
          </p:cNvPr>
          <p:cNvSpPr/>
          <p:nvPr/>
        </p:nvSpPr>
        <p:spPr>
          <a:xfrm>
            <a:off x="1828800" y="3276600"/>
            <a:ext cx="685800" cy="6096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TextBox 11">
            <a:extLst>
              <a:ext uri="{FF2B5EF4-FFF2-40B4-BE49-F238E27FC236}">
                <a16:creationId xmlns:a16="http://schemas.microsoft.com/office/drawing/2014/main" id="{F1F48281-7403-84B5-5805-D72B6451331F}"/>
              </a:ext>
            </a:extLst>
          </p:cNvPr>
          <p:cNvSpPr txBox="1"/>
          <p:nvPr/>
        </p:nvSpPr>
        <p:spPr>
          <a:xfrm>
            <a:off x="1922138" y="1488638"/>
            <a:ext cx="854721" cy="646331"/>
          </a:xfrm>
          <a:prstGeom prst="rect">
            <a:avLst/>
          </a:prstGeom>
          <a:noFill/>
        </p:spPr>
        <p:txBody>
          <a:bodyPr wrap="none" rtlCol="0">
            <a:spAutoFit/>
          </a:bodyPr>
          <a:lstStyle/>
          <a:p>
            <a:pPr algn="ctr"/>
            <a:r>
              <a:rPr lang="en-IE" dirty="0"/>
              <a:t>Initial</a:t>
            </a:r>
          </a:p>
          <a:p>
            <a:pPr algn="ctr"/>
            <a:r>
              <a:rPr lang="en-IE" dirty="0"/>
              <a:t>State</a:t>
            </a:r>
          </a:p>
        </p:txBody>
      </p:sp>
      <p:cxnSp>
        <p:nvCxnSpPr>
          <p:cNvPr id="19" name="Straight Connector 18">
            <a:extLst>
              <a:ext uri="{FF2B5EF4-FFF2-40B4-BE49-F238E27FC236}">
                <a16:creationId xmlns:a16="http://schemas.microsoft.com/office/drawing/2014/main" id="{9CC9D7D6-D6AC-F6F3-8AE1-752F6820FEF2}"/>
              </a:ext>
            </a:extLst>
          </p:cNvPr>
          <p:cNvCxnSpPr/>
          <p:nvPr/>
        </p:nvCxnSpPr>
        <p:spPr>
          <a:xfrm flipH="1">
            <a:off x="3048000"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 name="Oval 2">
            <a:extLst>
              <a:ext uri="{FF2B5EF4-FFF2-40B4-BE49-F238E27FC236}">
                <a16:creationId xmlns:a16="http://schemas.microsoft.com/office/drawing/2014/main" id="{350BFAB3-9CEE-7B5A-6F67-88BCA30EB53B}"/>
              </a:ext>
            </a:extLst>
          </p:cNvPr>
          <p:cNvSpPr/>
          <p:nvPr/>
        </p:nvSpPr>
        <p:spPr>
          <a:xfrm>
            <a:off x="8077200" y="3276600"/>
            <a:ext cx="685800" cy="609600"/>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 name="TextBox 3">
            <a:extLst>
              <a:ext uri="{FF2B5EF4-FFF2-40B4-BE49-F238E27FC236}">
                <a16:creationId xmlns:a16="http://schemas.microsoft.com/office/drawing/2014/main" id="{64BFCA69-D0A9-8124-B68A-B2494B32E4E8}"/>
              </a:ext>
            </a:extLst>
          </p:cNvPr>
          <p:cNvSpPr txBox="1"/>
          <p:nvPr/>
        </p:nvSpPr>
        <p:spPr>
          <a:xfrm>
            <a:off x="8043234" y="1587500"/>
            <a:ext cx="753731" cy="646331"/>
          </a:xfrm>
          <a:prstGeom prst="rect">
            <a:avLst/>
          </a:prstGeom>
          <a:noFill/>
        </p:spPr>
        <p:txBody>
          <a:bodyPr wrap="none" rtlCol="0">
            <a:spAutoFit/>
          </a:bodyPr>
          <a:lstStyle/>
          <a:p>
            <a:pPr algn="ctr"/>
            <a:r>
              <a:rPr lang="en-IE" dirty="0"/>
              <a:t>Goal</a:t>
            </a:r>
          </a:p>
          <a:p>
            <a:pPr algn="ctr"/>
            <a:r>
              <a:rPr lang="en-IE" dirty="0"/>
              <a:t>State</a:t>
            </a:r>
          </a:p>
        </p:txBody>
      </p:sp>
      <p:cxnSp>
        <p:nvCxnSpPr>
          <p:cNvPr id="5" name="Straight Connector 4">
            <a:extLst>
              <a:ext uri="{FF2B5EF4-FFF2-40B4-BE49-F238E27FC236}">
                <a16:creationId xmlns:a16="http://schemas.microsoft.com/office/drawing/2014/main" id="{EC3FBC66-4CD3-99A6-FF3D-B45051AE500D}"/>
              </a:ext>
            </a:extLst>
          </p:cNvPr>
          <p:cNvCxnSpPr/>
          <p:nvPr/>
        </p:nvCxnSpPr>
        <p:spPr>
          <a:xfrm flipH="1">
            <a:off x="7745764"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 name="Rounded Rectangle 5">
            <a:extLst>
              <a:ext uri="{FF2B5EF4-FFF2-40B4-BE49-F238E27FC236}">
                <a16:creationId xmlns:a16="http://schemas.microsoft.com/office/drawing/2014/main" id="{2C6775DA-A41E-B4EB-9594-258C9F84F06D}"/>
              </a:ext>
            </a:extLst>
          </p:cNvPr>
          <p:cNvSpPr/>
          <p:nvPr/>
        </p:nvSpPr>
        <p:spPr>
          <a:xfrm>
            <a:off x="9306325" y="1390264"/>
            <a:ext cx="2266804" cy="226733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1400" b="1" dirty="0"/>
              <a:t>Action Description</a:t>
            </a:r>
          </a:p>
        </p:txBody>
      </p:sp>
      <p:sp>
        <p:nvSpPr>
          <p:cNvPr id="7" name="Rounded Rectangle 6">
            <a:extLst>
              <a:ext uri="{FF2B5EF4-FFF2-40B4-BE49-F238E27FC236}">
                <a16:creationId xmlns:a16="http://schemas.microsoft.com/office/drawing/2014/main" id="{41816772-0ADB-3041-2C28-51DB86FD34C1}"/>
              </a:ext>
            </a:extLst>
          </p:cNvPr>
          <p:cNvSpPr/>
          <p:nvPr/>
        </p:nvSpPr>
        <p:spPr>
          <a:xfrm>
            <a:off x="9415457" y="2152339"/>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Identifier</a:t>
            </a:r>
          </a:p>
        </p:txBody>
      </p:sp>
      <p:sp>
        <p:nvSpPr>
          <p:cNvPr id="8" name="Rounded Rectangle 7">
            <a:extLst>
              <a:ext uri="{FF2B5EF4-FFF2-40B4-BE49-F238E27FC236}">
                <a16:creationId xmlns:a16="http://schemas.microsoft.com/office/drawing/2014/main" id="{C4124246-E275-757B-73D3-F07017D3F81B}"/>
              </a:ext>
            </a:extLst>
          </p:cNvPr>
          <p:cNvSpPr/>
          <p:nvPr/>
        </p:nvSpPr>
        <p:spPr>
          <a:xfrm>
            <a:off x="9415457" y="2594691"/>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Pre-Conditions</a:t>
            </a:r>
          </a:p>
        </p:txBody>
      </p:sp>
      <p:sp>
        <p:nvSpPr>
          <p:cNvPr id="9" name="Rounded Rectangle 8">
            <a:extLst>
              <a:ext uri="{FF2B5EF4-FFF2-40B4-BE49-F238E27FC236}">
                <a16:creationId xmlns:a16="http://schemas.microsoft.com/office/drawing/2014/main" id="{5A03B1BA-0E04-2285-3FAF-D7C9716BF6D1}"/>
              </a:ext>
            </a:extLst>
          </p:cNvPr>
          <p:cNvSpPr/>
          <p:nvPr/>
        </p:nvSpPr>
        <p:spPr>
          <a:xfrm>
            <a:off x="9415457" y="3029634"/>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Post-Conditions</a:t>
            </a:r>
          </a:p>
        </p:txBody>
      </p:sp>
    </p:spTree>
    <p:extLst>
      <p:ext uri="{BB962C8B-B14F-4D97-AF65-F5344CB8AC3E}">
        <p14:creationId xmlns:p14="http://schemas.microsoft.com/office/powerpoint/2010/main" val="340151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5A43-6D11-4C36-9FDE-C4D48FABCA2E}"/>
              </a:ext>
            </a:extLst>
          </p:cNvPr>
          <p:cNvSpPr>
            <a:spLocks noGrp="1"/>
          </p:cNvSpPr>
          <p:nvPr>
            <p:ph type="title"/>
          </p:nvPr>
        </p:nvSpPr>
        <p:spPr>
          <a:xfrm>
            <a:off x="609600" y="274638"/>
            <a:ext cx="9956800" cy="1143000"/>
          </a:xfrm>
        </p:spPr>
        <p:txBody>
          <a:bodyPr/>
          <a:lstStyle/>
          <a:p>
            <a:r>
              <a:rPr lang="en-US" dirty="0"/>
              <a:t>Planners: State Space Construction</a:t>
            </a:r>
            <a:endParaRPr lang="en-IE" dirty="0"/>
          </a:p>
        </p:txBody>
      </p:sp>
      <p:sp>
        <p:nvSpPr>
          <p:cNvPr id="11" name="Oval 10">
            <a:extLst>
              <a:ext uri="{FF2B5EF4-FFF2-40B4-BE49-F238E27FC236}">
                <a16:creationId xmlns:a16="http://schemas.microsoft.com/office/drawing/2014/main" id="{89C9C9B7-97A6-0DEA-D9A6-89969F8E84D6}"/>
              </a:ext>
            </a:extLst>
          </p:cNvPr>
          <p:cNvSpPr/>
          <p:nvPr/>
        </p:nvSpPr>
        <p:spPr>
          <a:xfrm>
            <a:off x="1828800" y="3276600"/>
            <a:ext cx="685800" cy="6096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TextBox 11">
            <a:extLst>
              <a:ext uri="{FF2B5EF4-FFF2-40B4-BE49-F238E27FC236}">
                <a16:creationId xmlns:a16="http://schemas.microsoft.com/office/drawing/2014/main" id="{F1F48281-7403-84B5-5805-D72B6451331F}"/>
              </a:ext>
            </a:extLst>
          </p:cNvPr>
          <p:cNvSpPr txBox="1"/>
          <p:nvPr/>
        </p:nvSpPr>
        <p:spPr>
          <a:xfrm>
            <a:off x="1922138" y="1488638"/>
            <a:ext cx="854721" cy="646331"/>
          </a:xfrm>
          <a:prstGeom prst="rect">
            <a:avLst/>
          </a:prstGeom>
          <a:noFill/>
        </p:spPr>
        <p:txBody>
          <a:bodyPr wrap="none" rtlCol="0">
            <a:spAutoFit/>
          </a:bodyPr>
          <a:lstStyle/>
          <a:p>
            <a:pPr algn="ctr"/>
            <a:r>
              <a:rPr lang="en-IE" dirty="0"/>
              <a:t>Initial</a:t>
            </a:r>
          </a:p>
          <a:p>
            <a:pPr algn="ctr"/>
            <a:r>
              <a:rPr lang="en-IE" dirty="0"/>
              <a:t>State</a:t>
            </a:r>
          </a:p>
        </p:txBody>
      </p:sp>
      <p:sp>
        <p:nvSpPr>
          <p:cNvPr id="13" name="Oval 12">
            <a:extLst>
              <a:ext uri="{FF2B5EF4-FFF2-40B4-BE49-F238E27FC236}">
                <a16:creationId xmlns:a16="http://schemas.microsoft.com/office/drawing/2014/main" id="{66026AFB-3B7F-ED38-0FC8-385958BD54E9}"/>
              </a:ext>
            </a:extLst>
          </p:cNvPr>
          <p:cNvSpPr/>
          <p:nvPr/>
        </p:nvSpPr>
        <p:spPr>
          <a:xfrm>
            <a:off x="8077200" y="3276600"/>
            <a:ext cx="685800" cy="609600"/>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TextBox 13">
            <a:extLst>
              <a:ext uri="{FF2B5EF4-FFF2-40B4-BE49-F238E27FC236}">
                <a16:creationId xmlns:a16="http://schemas.microsoft.com/office/drawing/2014/main" id="{DA9192F5-0364-9223-54FC-D055BE0B604A}"/>
              </a:ext>
            </a:extLst>
          </p:cNvPr>
          <p:cNvSpPr txBox="1"/>
          <p:nvPr/>
        </p:nvSpPr>
        <p:spPr>
          <a:xfrm>
            <a:off x="8043234" y="1587500"/>
            <a:ext cx="753731" cy="646331"/>
          </a:xfrm>
          <a:prstGeom prst="rect">
            <a:avLst/>
          </a:prstGeom>
          <a:noFill/>
        </p:spPr>
        <p:txBody>
          <a:bodyPr wrap="none" rtlCol="0">
            <a:spAutoFit/>
          </a:bodyPr>
          <a:lstStyle/>
          <a:p>
            <a:pPr algn="ctr"/>
            <a:r>
              <a:rPr lang="en-IE" dirty="0"/>
              <a:t>Goal</a:t>
            </a:r>
          </a:p>
          <a:p>
            <a:pPr algn="ctr"/>
            <a:r>
              <a:rPr lang="en-IE" dirty="0"/>
              <a:t>State</a:t>
            </a:r>
          </a:p>
        </p:txBody>
      </p:sp>
      <p:sp>
        <p:nvSpPr>
          <p:cNvPr id="16" name="Oval 15">
            <a:extLst>
              <a:ext uri="{FF2B5EF4-FFF2-40B4-BE49-F238E27FC236}">
                <a16:creationId xmlns:a16="http://schemas.microsoft.com/office/drawing/2014/main" id="{EC6A06B2-D0BA-D5C7-D489-9B771720510A}"/>
              </a:ext>
            </a:extLst>
          </p:cNvPr>
          <p:cNvSpPr/>
          <p:nvPr/>
        </p:nvSpPr>
        <p:spPr>
          <a:xfrm>
            <a:off x="3583936" y="25908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TextBox 16">
            <a:extLst>
              <a:ext uri="{FF2B5EF4-FFF2-40B4-BE49-F238E27FC236}">
                <a16:creationId xmlns:a16="http://schemas.microsoft.com/office/drawing/2014/main" id="{01D371A5-8F81-B4BF-E645-2D9E771117D0}"/>
              </a:ext>
            </a:extLst>
          </p:cNvPr>
          <p:cNvSpPr txBox="1"/>
          <p:nvPr/>
        </p:nvSpPr>
        <p:spPr>
          <a:xfrm>
            <a:off x="4653270" y="1478676"/>
            <a:ext cx="1608133" cy="646331"/>
          </a:xfrm>
          <a:prstGeom prst="rect">
            <a:avLst/>
          </a:prstGeom>
          <a:noFill/>
        </p:spPr>
        <p:txBody>
          <a:bodyPr wrap="none" rtlCol="0">
            <a:spAutoFit/>
          </a:bodyPr>
          <a:lstStyle/>
          <a:p>
            <a:pPr algn="ctr"/>
            <a:r>
              <a:rPr lang="en-IE" dirty="0"/>
              <a:t>Intermediary</a:t>
            </a:r>
          </a:p>
          <a:p>
            <a:pPr algn="ctr"/>
            <a:r>
              <a:rPr lang="en-IE" dirty="0"/>
              <a:t>States</a:t>
            </a:r>
          </a:p>
        </p:txBody>
      </p:sp>
      <p:cxnSp>
        <p:nvCxnSpPr>
          <p:cNvPr id="19" name="Straight Connector 18">
            <a:extLst>
              <a:ext uri="{FF2B5EF4-FFF2-40B4-BE49-F238E27FC236}">
                <a16:creationId xmlns:a16="http://schemas.microsoft.com/office/drawing/2014/main" id="{9CC9D7D6-D6AC-F6F3-8AE1-752F6820FEF2}"/>
              </a:ext>
            </a:extLst>
          </p:cNvPr>
          <p:cNvCxnSpPr/>
          <p:nvPr/>
        </p:nvCxnSpPr>
        <p:spPr>
          <a:xfrm flipH="1">
            <a:off x="3048000"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0C00FC19-A98F-480C-A3BD-74969E27E483}"/>
              </a:ext>
            </a:extLst>
          </p:cNvPr>
          <p:cNvCxnSpPr/>
          <p:nvPr/>
        </p:nvCxnSpPr>
        <p:spPr>
          <a:xfrm flipH="1">
            <a:off x="7745764"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1" name="Oval 20">
            <a:extLst>
              <a:ext uri="{FF2B5EF4-FFF2-40B4-BE49-F238E27FC236}">
                <a16:creationId xmlns:a16="http://schemas.microsoft.com/office/drawing/2014/main" id="{05D7837C-997F-6917-CFB6-51EEFA7E50D3}"/>
              </a:ext>
            </a:extLst>
          </p:cNvPr>
          <p:cNvSpPr/>
          <p:nvPr/>
        </p:nvSpPr>
        <p:spPr>
          <a:xfrm>
            <a:off x="3583936" y="42672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a:extLst>
              <a:ext uri="{FF2B5EF4-FFF2-40B4-BE49-F238E27FC236}">
                <a16:creationId xmlns:a16="http://schemas.microsoft.com/office/drawing/2014/main" id="{5F1EFDBA-73DE-5419-FEFC-FEFB79C909DA}"/>
              </a:ext>
            </a:extLst>
          </p:cNvPr>
          <p:cNvSpPr/>
          <p:nvPr/>
        </p:nvSpPr>
        <p:spPr>
          <a:xfrm>
            <a:off x="4572000" y="42672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a:extLst>
              <a:ext uri="{FF2B5EF4-FFF2-40B4-BE49-F238E27FC236}">
                <a16:creationId xmlns:a16="http://schemas.microsoft.com/office/drawing/2014/main" id="{818975D7-80A8-A541-A2A8-27DE31C5702F}"/>
              </a:ext>
            </a:extLst>
          </p:cNvPr>
          <p:cNvSpPr/>
          <p:nvPr/>
        </p:nvSpPr>
        <p:spPr>
          <a:xfrm>
            <a:off x="4591710" y="5074524"/>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a:extLst>
              <a:ext uri="{FF2B5EF4-FFF2-40B4-BE49-F238E27FC236}">
                <a16:creationId xmlns:a16="http://schemas.microsoft.com/office/drawing/2014/main" id="{C0CF0BF1-997D-14C4-D6C6-2DF396B512F5}"/>
              </a:ext>
            </a:extLst>
          </p:cNvPr>
          <p:cNvSpPr/>
          <p:nvPr/>
        </p:nvSpPr>
        <p:spPr>
          <a:xfrm>
            <a:off x="4591710" y="32766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6" name="Straight Arrow Connector 25">
            <a:extLst>
              <a:ext uri="{FF2B5EF4-FFF2-40B4-BE49-F238E27FC236}">
                <a16:creationId xmlns:a16="http://schemas.microsoft.com/office/drawing/2014/main" id="{3AD30E9B-8582-7F4E-35DF-C6E351EBC49D}"/>
              </a:ext>
            </a:extLst>
          </p:cNvPr>
          <p:cNvCxnSpPr>
            <a:cxnSpLocks/>
            <a:stCxn id="21" idx="7"/>
            <a:endCxn id="24" idx="2"/>
          </p:cNvCxnSpPr>
          <p:nvPr/>
        </p:nvCxnSpPr>
        <p:spPr>
          <a:xfrm flipV="1">
            <a:off x="4169303" y="3581400"/>
            <a:ext cx="422407" cy="775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1EBAAD8-F586-9708-7298-5FE5976FFE49}"/>
              </a:ext>
            </a:extLst>
          </p:cNvPr>
          <p:cNvCxnSpPr>
            <a:cxnSpLocks/>
            <a:stCxn id="21" idx="6"/>
            <a:endCxn id="22" idx="2"/>
          </p:cNvCxnSpPr>
          <p:nvPr/>
        </p:nvCxnSpPr>
        <p:spPr>
          <a:xfrm>
            <a:off x="4269736" y="4572000"/>
            <a:ext cx="3022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04C0E3A-2861-96D6-BB95-A674CCAEDEF7}"/>
              </a:ext>
            </a:extLst>
          </p:cNvPr>
          <p:cNvCxnSpPr>
            <a:cxnSpLocks/>
            <a:stCxn id="21" idx="5"/>
            <a:endCxn id="23" idx="2"/>
          </p:cNvCxnSpPr>
          <p:nvPr/>
        </p:nvCxnSpPr>
        <p:spPr>
          <a:xfrm>
            <a:off x="4169303" y="4787526"/>
            <a:ext cx="422407" cy="591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1F53AF24-DDB4-D3CA-03F5-7035123AA1C4}"/>
              </a:ext>
            </a:extLst>
          </p:cNvPr>
          <p:cNvSpPr/>
          <p:nvPr/>
        </p:nvSpPr>
        <p:spPr>
          <a:xfrm>
            <a:off x="4572000" y="2319803"/>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4" name="Straight Arrow Connector 33">
            <a:extLst>
              <a:ext uri="{FF2B5EF4-FFF2-40B4-BE49-F238E27FC236}">
                <a16:creationId xmlns:a16="http://schemas.microsoft.com/office/drawing/2014/main" id="{4D3F3255-1E39-8683-A785-1B77BC84C13C}"/>
              </a:ext>
            </a:extLst>
          </p:cNvPr>
          <p:cNvCxnSpPr>
            <a:cxnSpLocks/>
            <a:stCxn id="16" idx="6"/>
            <a:endCxn id="33" idx="2"/>
          </p:cNvCxnSpPr>
          <p:nvPr/>
        </p:nvCxnSpPr>
        <p:spPr>
          <a:xfrm flipV="1">
            <a:off x="4269736" y="2624603"/>
            <a:ext cx="302264" cy="270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6DECCF2-AFC0-4E0D-B4F8-0A2FD8903E10}"/>
              </a:ext>
            </a:extLst>
          </p:cNvPr>
          <p:cNvCxnSpPr>
            <a:cxnSpLocks/>
            <a:stCxn id="16" idx="5"/>
            <a:endCxn id="24" idx="2"/>
          </p:cNvCxnSpPr>
          <p:nvPr/>
        </p:nvCxnSpPr>
        <p:spPr>
          <a:xfrm>
            <a:off x="4169303" y="3111126"/>
            <a:ext cx="422407" cy="470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250FBB75-E02F-6D87-7E26-12B022A8CB4E}"/>
              </a:ext>
            </a:extLst>
          </p:cNvPr>
          <p:cNvSpPr/>
          <p:nvPr/>
        </p:nvSpPr>
        <p:spPr>
          <a:xfrm>
            <a:off x="6705600" y="25146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41" name="Straight Arrow Connector 40">
            <a:extLst>
              <a:ext uri="{FF2B5EF4-FFF2-40B4-BE49-F238E27FC236}">
                <a16:creationId xmlns:a16="http://schemas.microsoft.com/office/drawing/2014/main" id="{6FFE1E17-C575-84E1-83DA-13FE67C9AC8B}"/>
              </a:ext>
            </a:extLst>
          </p:cNvPr>
          <p:cNvCxnSpPr>
            <a:cxnSpLocks/>
            <a:stCxn id="11" idx="7"/>
            <a:endCxn id="16" idx="2"/>
          </p:cNvCxnSpPr>
          <p:nvPr/>
        </p:nvCxnSpPr>
        <p:spPr>
          <a:xfrm flipV="1">
            <a:off x="2414167" y="2895600"/>
            <a:ext cx="1169769" cy="470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926109C-C3FB-30E6-C19A-22C2EBAB3683}"/>
              </a:ext>
            </a:extLst>
          </p:cNvPr>
          <p:cNvCxnSpPr>
            <a:cxnSpLocks/>
            <a:stCxn id="11" idx="5"/>
            <a:endCxn id="21" idx="2"/>
          </p:cNvCxnSpPr>
          <p:nvPr/>
        </p:nvCxnSpPr>
        <p:spPr>
          <a:xfrm>
            <a:off x="2414167" y="3796926"/>
            <a:ext cx="1169769" cy="775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9E4960F5-32FC-75D4-C01D-FFB5766E14DE}"/>
              </a:ext>
            </a:extLst>
          </p:cNvPr>
          <p:cNvCxnSpPr>
            <a:cxnSpLocks/>
            <a:stCxn id="40" idx="5"/>
            <a:endCxn id="13" idx="2"/>
          </p:cNvCxnSpPr>
          <p:nvPr/>
        </p:nvCxnSpPr>
        <p:spPr>
          <a:xfrm>
            <a:off x="7290967" y="3034926"/>
            <a:ext cx="786233" cy="546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12E06E06-BDFF-1C6A-E516-5FDD1AF804CE}"/>
              </a:ext>
            </a:extLst>
          </p:cNvPr>
          <p:cNvSpPr/>
          <p:nvPr/>
        </p:nvSpPr>
        <p:spPr>
          <a:xfrm>
            <a:off x="6669719" y="40386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5" name="Straight Arrow Connector 54">
            <a:extLst>
              <a:ext uri="{FF2B5EF4-FFF2-40B4-BE49-F238E27FC236}">
                <a16:creationId xmlns:a16="http://schemas.microsoft.com/office/drawing/2014/main" id="{6743D6E2-DFAA-B1FD-7485-08F18AD7824E}"/>
              </a:ext>
            </a:extLst>
          </p:cNvPr>
          <p:cNvCxnSpPr>
            <a:cxnSpLocks/>
            <a:stCxn id="54" idx="7"/>
            <a:endCxn id="13" idx="2"/>
          </p:cNvCxnSpPr>
          <p:nvPr/>
        </p:nvCxnSpPr>
        <p:spPr>
          <a:xfrm flipV="1">
            <a:off x="7255086" y="3581400"/>
            <a:ext cx="822114" cy="546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Oval 59">
            <a:extLst>
              <a:ext uri="{FF2B5EF4-FFF2-40B4-BE49-F238E27FC236}">
                <a16:creationId xmlns:a16="http://schemas.microsoft.com/office/drawing/2014/main" id="{2D602E86-45C0-8CFA-E930-CE481432FE2B}"/>
              </a:ext>
            </a:extLst>
          </p:cNvPr>
          <p:cNvSpPr/>
          <p:nvPr/>
        </p:nvSpPr>
        <p:spPr>
          <a:xfrm>
            <a:off x="6172200" y="32766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61" name="Straight Arrow Connector 60">
            <a:extLst>
              <a:ext uri="{FF2B5EF4-FFF2-40B4-BE49-F238E27FC236}">
                <a16:creationId xmlns:a16="http://schemas.microsoft.com/office/drawing/2014/main" id="{4C7DC23E-11FF-DAF7-9558-B8D5F735561A}"/>
              </a:ext>
            </a:extLst>
          </p:cNvPr>
          <p:cNvCxnSpPr>
            <a:cxnSpLocks/>
            <a:stCxn id="60" idx="6"/>
            <a:endCxn id="13" idx="2"/>
          </p:cNvCxnSpPr>
          <p:nvPr/>
        </p:nvCxnSpPr>
        <p:spPr>
          <a:xfrm>
            <a:off x="6858000" y="3581400"/>
            <a:ext cx="1219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4231717-82DD-B9A1-4093-E2A32166288A}"/>
              </a:ext>
            </a:extLst>
          </p:cNvPr>
          <p:cNvCxnSpPr>
            <a:stCxn id="33" idx="7"/>
          </p:cNvCxnSpPr>
          <p:nvPr/>
        </p:nvCxnSpPr>
        <p:spPr>
          <a:xfrm flipV="1">
            <a:off x="5157367" y="2233831"/>
            <a:ext cx="430633" cy="17524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Connector 65">
            <a:extLst>
              <a:ext uri="{FF2B5EF4-FFF2-40B4-BE49-F238E27FC236}">
                <a16:creationId xmlns:a16="http://schemas.microsoft.com/office/drawing/2014/main" id="{22ACF2AC-7B57-5A12-33A9-2F1B43EF682E}"/>
              </a:ext>
            </a:extLst>
          </p:cNvPr>
          <p:cNvCxnSpPr>
            <a:cxnSpLocks/>
            <a:stCxn id="33" idx="6"/>
          </p:cNvCxnSpPr>
          <p:nvPr/>
        </p:nvCxnSpPr>
        <p:spPr>
          <a:xfrm>
            <a:off x="5257800" y="2624603"/>
            <a:ext cx="330200" cy="657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Straight Connector 68">
            <a:extLst>
              <a:ext uri="{FF2B5EF4-FFF2-40B4-BE49-F238E27FC236}">
                <a16:creationId xmlns:a16="http://schemas.microsoft.com/office/drawing/2014/main" id="{2F5463F9-1B62-D477-56F9-F0BAD3DC838C}"/>
              </a:ext>
            </a:extLst>
          </p:cNvPr>
          <p:cNvCxnSpPr>
            <a:cxnSpLocks/>
            <a:stCxn id="33" idx="5"/>
          </p:cNvCxnSpPr>
          <p:nvPr/>
        </p:nvCxnSpPr>
        <p:spPr>
          <a:xfrm>
            <a:off x="5157367" y="2840129"/>
            <a:ext cx="454797" cy="16935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4D83A25F-1D39-E681-BA43-00B64FE1138D}"/>
              </a:ext>
            </a:extLst>
          </p:cNvPr>
          <p:cNvCxnSpPr>
            <a:cxnSpLocks/>
            <a:stCxn id="24" idx="7"/>
          </p:cNvCxnSpPr>
          <p:nvPr/>
        </p:nvCxnSpPr>
        <p:spPr>
          <a:xfrm flipV="1">
            <a:off x="5177077" y="3182655"/>
            <a:ext cx="438037" cy="18321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1AD09D3E-0094-B3A8-1C45-C8E0E5ACF039}"/>
              </a:ext>
            </a:extLst>
          </p:cNvPr>
          <p:cNvCxnSpPr>
            <a:cxnSpLocks/>
            <a:stCxn id="24" idx="6"/>
          </p:cNvCxnSpPr>
          <p:nvPr/>
        </p:nvCxnSpPr>
        <p:spPr>
          <a:xfrm flipV="1">
            <a:off x="5277510" y="3579999"/>
            <a:ext cx="337604" cy="140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0B8F5B57-9D20-FB71-310D-09B72A61460D}"/>
              </a:ext>
            </a:extLst>
          </p:cNvPr>
          <p:cNvCxnSpPr>
            <a:cxnSpLocks/>
            <a:stCxn id="24" idx="5"/>
          </p:cNvCxnSpPr>
          <p:nvPr/>
        </p:nvCxnSpPr>
        <p:spPr>
          <a:xfrm>
            <a:off x="5177077" y="3796926"/>
            <a:ext cx="462201" cy="16137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Connector 83">
            <a:extLst>
              <a:ext uri="{FF2B5EF4-FFF2-40B4-BE49-F238E27FC236}">
                <a16:creationId xmlns:a16="http://schemas.microsoft.com/office/drawing/2014/main" id="{65E0A2DA-5520-FF6A-C678-C613741F8758}"/>
              </a:ext>
            </a:extLst>
          </p:cNvPr>
          <p:cNvCxnSpPr>
            <a:cxnSpLocks/>
            <a:stCxn id="22" idx="7"/>
          </p:cNvCxnSpPr>
          <p:nvPr/>
        </p:nvCxnSpPr>
        <p:spPr>
          <a:xfrm flipV="1">
            <a:off x="5157367" y="4233397"/>
            <a:ext cx="477602" cy="12307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E5679701-6436-3955-870E-65C5F8885967}"/>
              </a:ext>
            </a:extLst>
          </p:cNvPr>
          <p:cNvCxnSpPr>
            <a:cxnSpLocks/>
            <a:stCxn id="22" idx="6"/>
          </p:cNvCxnSpPr>
          <p:nvPr/>
        </p:nvCxnSpPr>
        <p:spPr>
          <a:xfrm>
            <a:off x="5257800" y="4572000"/>
            <a:ext cx="419604"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246FA0E1-0017-F9E3-8C72-4636B3ADD26B}"/>
              </a:ext>
            </a:extLst>
          </p:cNvPr>
          <p:cNvCxnSpPr>
            <a:cxnSpLocks/>
            <a:stCxn id="22" idx="5"/>
          </p:cNvCxnSpPr>
          <p:nvPr/>
        </p:nvCxnSpPr>
        <p:spPr>
          <a:xfrm>
            <a:off x="5157367" y="4787526"/>
            <a:ext cx="402697" cy="112025"/>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12FDA3A2-C858-69EA-B87F-8C8320958311}"/>
              </a:ext>
            </a:extLst>
          </p:cNvPr>
          <p:cNvCxnSpPr>
            <a:cxnSpLocks/>
            <a:stCxn id="23" idx="7"/>
          </p:cNvCxnSpPr>
          <p:nvPr/>
        </p:nvCxnSpPr>
        <p:spPr>
          <a:xfrm flipV="1">
            <a:off x="5177077" y="5089399"/>
            <a:ext cx="410923" cy="7439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FE9C43B1-1AD0-6846-EB81-7E45BB6FF0FD}"/>
              </a:ext>
            </a:extLst>
          </p:cNvPr>
          <p:cNvCxnSpPr>
            <a:cxnSpLocks/>
            <a:stCxn id="23" idx="6"/>
          </p:cNvCxnSpPr>
          <p:nvPr/>
        </p:nvCxnSpPr>
        <p:spPr>
          <a:xfrm>
            <a:off x="5277510" y="5379324"/>
            <a:ext cx="334654"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Straight Connector 94">
            <a:extLst>
              <a:ext uri="{FF2B5EF4-FFF2-40B4-BE49-F238E27FC236}">
                <a16:creationId xmlns:a16="http://schemas.microsoft.com/office/drawing/2014/main" id="{E2247458-5005-2B2B-DCD5-05799CBA7CBF}"/>
              </a:ext>
            </a:extLst>
          </p:cNvPr>
          <p:cNvCxnSpPr>
            <a:cxnSpLocks/>
            <a:stCxn id="23" idx="5"/>
          </p:cNvCxnSpPr>
          <p:nvPr/>
        </p:nvCxnSpPr>
        <p:spPr>
          <a:xfrm>
            <a:off x="5177077" y="5594850"/>
            <a:ext cx="410923" cy="11202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a:extLst>
              <a:ext uri="{FF2B5EF4-FFF2-40B4-BE49-F238E27FC236}">
                <a16:creationId xmlns:a16="http://schemas.microsoft.com/office/drawing/2014/main" id="{F2D3D3CB-8D6F-34C0-4716-0C22C540DCDC}"/>
              </a:ext>
            </a:extLst>
          </p:cNvPr>
          <p:cNvCxnSpPr>
            <a:cxnSpLocks/>
            <a:endCxn id="54" idx="1"/>
          </p:cNvCxnSpPr>
          <p:nvPr/>
        </p:nvCxnSpPr>
        <p:spPr>
          <a:xfrm>
            <a:off x="6576888" y="4038600"/>
            <a:ext cx="193264" cy="8927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Straight Connector 104">
            <a:extLst>
              <a:ext uri="{FF2B5EF4-FFF2-40B4-BE49-F238E27FC236}">
                <a16:creationId xmlns:a16="http://schemas.microsoft.com/office/drawing/2014/main" id="{C153FF0A-F8DB-4FDA-2D65-006256F3F1E3}"/>
              </a:ext>
            </a:extLst>
          </p:cNvPr>
          <p:cNvCxnSpPr>
            <a:cxnSpLocks/>
            <a:endCxn id="60" idx="3"/>
          </p:cNvCxnSpPr>
          <p:nvPr/>
        </p:nvCxnSpPr>
        <p:spPr>
          <a:xfrm flipV="1">
            <a:off x="6034235" y="3796926"/>
            <a:ext cx="238398" cy="13967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Connector 115">
            <a:extLst>
              <a:ext uri="{FF2B5EF4-FFF2-40B4-BE49-F238E27FC236}">
                <a16:creationId xmlns:a16="http://schemas.microsoft.com/office/drawing/2014/main" id="{062C964F-BCC6-669C-D7C3-7112EC79BE24}"/>
              </a:ext>
            </a:extLst>
          </p:cNvPr>
          <p:cNvCxnSpPr>
            <a:cxnSpLocks/>
            <a:stCxn id="60" idx="1"/>
          </p:cNvCxnSpPr>
          <p:nvPr/>
        </p:nvCxnSpPr>
        <p:spPr>
          <a:xfrm flipH="1" flipV="1">
            <a:off x="6092537" y="3226198"/>
            <a:ext cx="180096" cy="13967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 name="Straight Connector 116">
            <a:extLst>
              <a:ext uri="{FF2B5EF4-FFF2-40B4-BE49-F238E27FC236}">
                <a16:creationId xmlns:a16="http://schemas.microsoft.com/office/drawing/2014/main" id="{45B6FB58-9828-5CCB-15F3-6DB0ADD7F531}"/>
              </a:ext>
            </a:extLst>
          </p:cNvPr>
          <p:cNvCxnSpPr>
            <a:cxnSpLocks/>
            <a:endCxn id="54" idx="3"/>
          </p:cNvCxnSpPr>
          <p:nvPr/>
        </p:nvCxnSpPr>
        <p:spPr>
          <a:xfrm flipV="1">
            <a:off x="6576888" y="4558926"/>
            <a:ext cx="193264" cy="20713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5" name="Straight Connector 124">
            <a:extLst>
              <a:ext uri="{FF2B5EF4-FFF2-40B4-BE49-F238E27FC236}">
                <a16:creationId xmlns:a16="http://schemas.microsoft.com/office/drawing/2014/main" id="{ADFACF69-14F4-C3D3-3731-B3A5E6394CDD}"/>
              </a:ext>
            </a:extLst>
          </p:cNvPr>
          <p:cNvCxnSpPr>
            <a:cxnSpLocks/>
            <a:endCxn id="40" idx="1"/>
          </p:cNvCxnSpPr>
          <p:nvPr/>
        </p:nvCxnSpPr>
        <p:spPr>
          <a:xfrm>
            <a:off x="6669719" y="2464198"/>
            <a:ext cx="136314" cy="13967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6" name="Straight Connector 125">
            <a:extLst>
              <a:ext uri="{FF2B5EF4-FFF2-40B4-BE49-F238E27FC236}">
                <a16:creationId xmlns:a16="http://schemas.microsoft.com/office/drawing/2014/main" id="{80719B6D-F599-A6B2-22CD-0D66E58349D1}"/>
              </a:ext>
            </a:extLst>
          </p:cNvPr>
          <p:cNvCxnSpPr>
            <a:cxnSpLocks/>
            <a:endCxn id="40" idx="3"/>
          </p:cNvCxnSpPr>
          <p:nvPr/>
        </p:nvCxnSpPr>
        <p:spPr>
          <a:xfrm flipV="1">
            <a:off x="6605167" y="3034926"/>
            <a:ext cx="200866" cy="9581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6" name="Straight Connector 135">
            <a:extLst>
              <a:ext uri="{FF2B5EF4-FFF2-40B4-BE49-F238E27FC236}">
                <a16:creationId xmlns:a16="http://schemas.microsoft.com/office/drawing/2014/main" id="{568EDE86-8390-1EB2-F9D3-D4652E9E99C0}"/>
              </a:ext>
            </a:extLst>
          </p:cNvPr>
          <p:cNvCxnSpPr>
            <a:cxnSpLocks/>
            <a:endCxn id="40" idx="2"/>
          </p:cNvCxnSpPr>
          <p:nvPr/>
        </p:nvCxnSpPr>
        <p:spPr>
          <a:xfrm flipV="1">
            <a:off x="6527731" y="2819400"/>
            <a:ext cx="177869" cy="1943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9" name="Rounded Rectangle 138">
            <a:extLst>
              <a:ext uri="{FF2B5EF4-FFF2-40B4-BE49-F238E27FC236}">
                <a16:creationId xmlns:a16="http://schemas.microsoft.com/office/drawing/2014/main" id="{72B7E3B5-843A-9007-3502-E3C6305B509F}"/>
              </a:ext>
            </a:extLst>
          </p:cNvPr>
          <p:cNvSpPr/>
          <p:nvPr/>
        </p:nvSpPr>
        <p:spPr>
          <a:xfrm>
            <a:off x="9306325" y="1390264"/>
            <a:ext cx="2266804" cy="226733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1400" b="1" dirty="0"/>
              <a:t>Action Description</a:t>
            </a:r>
          </a:p>
        </p:txBody>
      </p:sp>
      <p:sp>
        <p:nvSpPr>
          <p:cNvPr id="140" name="Rounded Rectangle 139">
            <a:extLst>
              <a:ext uri="{FF2B5EF4-FFF2-40B4-BE49-F238E27FC236}">
                <a16:creationId xmlns:a16="http://schemas.microsoft.com/office/drawing/2014/main" id="{86AE834A-25F7-D71E-8CBC-C695CA076DA8}"/>
              </a:ext>
            </a:extLst>
          </p:cNvPr>
          <p:cNvSpPr/>
          <p:nvPr/>
        </p:nvSpPr>
        <p:spPr>
          <a:xfrm>
            <a:off x="9415457" y="2152339"/>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Identifier</a:t>
            </a:r>
          </a:p>
        </p:txBody>
      </p:sp>
      <p:sp>
        <p:nvSpPr>
          <p:cNvPr id="141" name="Rounded Rectangle 140">
            <a:extLst>
              <a:ext uri="{FF2B5EF4-FFF2-40B4-BE49-F238E27FC236}">
                <a16:creationId xmlns:a16="http://schemas.microsoft.com/office/drawing/2014/main" id="{0B9F3F27-0AF4-F742-C4B0-091008D67FCD}"/>
              </a:ext>
            </a:extLst>
          </p:cNvPr>
          <p:cNvSpPr/>
          <p:nvPr/>
        </p:nvSpPr>
        <p:spPr>
          <a:xfrm>
            <a:off x="9415457" y="2594691"/>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Pre-Conditions</a:t>
            </a:r>
          </a:p>
        </p:txBody>
      </p:sp>
      <p:sp>
        <p:nvSpPr>
          <p:cNvPr id="142" name="Rounded Rectangle 141">
            <a:extLst>
              <a:ext uri="{FF2B5EF4-FFF2-40B4-BE49-F238E27FC236}">
                <a16:creationId xmlns:a16="http://schemas.microsoft.com/office/drawing/2014/main" id="{56FF62E8-E76B-E243-0A72-0DAB309A54A6}"/>
              </a:ext>
            </a:extLst>
          </p:cNvPr>
          <p:cNvSpPr/>
          <p:nvPr/>
        </p:nvSpPr>
        <p:spPr>
          <a:xfrm>
            <a:off x="9415457" y="3029634"/>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Post-Conditions</a:t>
            </a:r>
          </a:p>
        </p:txBody>
      </p:sp>
      <p:cxnSp>
        <p:nvCxnSpPr>
          <p:cNvPr id="144" name="Straight Arrow Connector 143">
            <a:extLst>
              <a:ext uri="{FF2B5EF4-FFF2-40B4-BE49-F238E27FC236}">
                <a16:creationId xmlns:a16="http://schemas.microsoft.com/office/drawing/2014/main" id="{32749DB4-A976-599A-F712-EF92F8C3022F}"/>
              </a:ext>
            </a:extLst>
          </p:cNvPr>
          <p:cNvCxnSpPr>
            <a:cxnSpLocks/>
            <a:stCxn id="139" idx="1"/>
          </p:cNvCxnSpPr>
          <p:nvPr/>
        </p:nvCxnSpPr>
        <p:spPr>
          <a:xfrm flipH="1">
            <a:off x="7585363" y="2523932"/>
            <a:ext cx="1720962" cy="1056067"/>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Straight Arrow Connector 144">
            <a:extLst>
              <a:ext uri="{FF2B5EF4-FFF2-40B4-BE49-F238E27FC236}">
                <a16:creationId xmlns:a16="http://schemas.microsoft.com/office/drawing/2014/main" id="{21C0A718-3701-6957-CCF8-51A8C89C8A01}"/>
              </a:ext>
            </a:extLst>
          </p:cNvPr>
          <p:cNvCxnSpPr>
            <a:cxnSpLocks/>
            <a:stCxn id="139" idx="1"/>
          </p:cNvCxnSpPr>
          <p:nvPr/>
        </p:nvCxnSpPr>
        <p:spPr>
          <a:xfrm flipH="1" flipV="1">
            <a:off x="5560064" y="2319803"/>
            <a:ext cx="3746261" cy="204129"/>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8" name="Straight Arrow Connector 147">
            <a:extLst>
              <a:ext uri="{FF2B5EF4-FFF2-40B4-BE49-F238E27FC236}">
                <a16:creationId xmlns:a16="http://schemas.microsoft.com/office/drawing/2014/main" id="{0AA22BAB-482D-75AA-3EDC-1677026956C9}"/>
              </a:ext>
            </a:extLst>
          </p:cNvPr>
          <p:cNvCxnSpPr>
            <a:cxnSpLocks/>
            <a:stCxn id="139" idx="1"/>
          </p:cNvCxnSpPr>
          <p:nvPr/>
        </p:nvCxnSpPr>
        <p:spPr>
          <a:xfrm flipH="1">
            <a:off x="5408177" y="2523932"/>
            <a:ext cx="3898148" cy="2062944"/>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5542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5A43-6D11-4C36-9FDE-C4D48FABCA2E}"/>
              </a:ext>
            </a:extLst>
          </p:cNvPr>
          <p:cNvSpPr>
            <a:spLocks noGrp="1"/>
          </p:cNvSpPr>
          <p:nvPr>
            <p:ph type="title"/>
          </p:nvPr>
        </p:nvSpPr>
        <p:spPr>
          <a:xfrm>
            <a:off x="609600" y="274638"/>
            <a:ext cx="9956800" cy="1143000"/>
          </a:xfrm>
        </p:spPr>
        <p:txBody>
          <a:bodyPr/>
          <a:lstStyle/>
          <a:p>
            <a:r>
              <a:rPr lang="en-US" dirty="0"/>
              <a:t>Planners: State Space Construction</a:t>
            </a:r>
            <a:endParaRPr lang="en-IE" dirty="0"/>
          </a:p>
        </p:txBody>
      </p:sp>
      <p:sp>
        <p:nvSpPr>
          <p:cNvPr id="11" name="Oval 10">
            <a:extLst>
              <a:ext uri="{FF2B5EF4-FFF2-40B4-BE49-F238E27FC236}">
                <a16:creationId xmlns:a16="http://schemas.microsoft.com/office/drawing/2014/main" id="{89C9C9B7-97A6-0DEA-D9A6-89969F8E84D6}"/>
              </a:ext>
            </a:extLst>
          </p:cNvPr>
          <p:cNvSpPr/>
          <p:nvPr/>
        </p:nvSpPr>
        <p:spPr>
          <a:xfrm>
            <a:off x="1828800" y="3276600"/>
            <a:ext cx="685800" cy="6096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TextBox 11">
            <a:extLst>
              <a:ext uri="{FF2B5EF4-FFF2-40B4-BE49-F238E27FC236}">
                <a16:creationId xmlns:a16="http://schemas.microsoft.com/office/drawing/2014/main" id="{F1F48281-7403-84B5-5805-D72B6451331F}"/>
              </a:ext>
            </a:extLst>
          </p:cNvPr>
          <p:cNvSpPr txBox="1"/>
          <p:nvPr/>
        </p:nvSpPr>
        <p:spPr>
          <a:xfrm>
            <a:off x="1922138" y="1488638"/>
            <a:ext cx="854721" cy="646331"/>
          </a:xfrm>
          <a:prstGeom prst="rect">
            <a:avLst/>
          </a:prstGeom>
          <a:noFill/>
        </p:spPr>
        <p:txBody>
          <a:bodyPr wrap="none" rtlCol="0">
            <a:spAutoFit/>
          </a:bodyPr>
          <a:lstStyle/>
          <a:p>
            <a:pPr algn="ctr"/>
            <a:r>
              <a:rPr lang="en-IE" dirty="0"/>
              <a:t>Initial</a:t>
            </a:r>
          </a:p>
          <a:p>
            <a:pPr algn="ctr"/>
            <a:r>
              <a:rPr lang="en-IE" dirty="0"/>
              <a:t>State</a:t>
            </a:r>
          </a:p>
        </p:txBody>
      </p:sp>
      <p:sp>
        <p:nvSpPr>
          <p:cNvPr id="13" name="Oval 12">
            <a:extLst>
              <a:ext uri="{FF2B5EF4-FFF2-40B4-BE49-F238E27FC236}">
                <a16:creationId xmlns:a16="http://schemas.microsoft.com/office/drawing/2014/main" id="{66026AFB-3B7F-ED38-0FC8-385958BD54E9}"/>
              </a:ext>
            </a:extLst>
          </p:cNvPr>
          <p:cNvSpPr/>
          <p:nvPr/>
        </p:nvSpPr>
        <p:spPr>
          <a:xfrm>
            <a:off x="8077200" y="3276600"/>
            <a:ext cx="685800" cy="609600"/>
          </a:xfrm>
          <a:prstGeom prst="ellipse">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TextBox 13">
            <a:extLst>
              <a:ext uri="{FF2B5EF4-FFF2-40B4-BE49-F238E27FC236}">
                <a16:creationId xmlns:a16="http://schemas.microsoft.com/office/drawing/2014/main" id="{DA9192F5-0364-9223-54FC-D055BE0B604A}"/>
              </a:ext>
            </a:extLst>
          </p:cNvPr>
          <p:cNvSpPr txBox="1"/>
          <p:nvPr/>
        </p:nvSpPr>
        <p:spPr>
          <a:xfrm>
            <a:off x="8043234" y="1587500"/>
            <a:ext cx="753731" cy="646331"/>
          </a:xfrm>
          <a:prstGeom prst="rect">
            <a:avLst/>
          </a:prstGeom>
          <a:noFill/>
        </p:spPr>
        <p:txBody>
          <a:bodyPr wrap="none" rtlCol="0">
            <a:spAutoFit/>
          </a:bodyPr>
          <a:lstStyle/>
          <a:p>
            <a:pPr algn="ctr"/>
            <a:r>
              <a:rPr lang="en-IE" dirty="0"/>
              <a:t>Goal</a:t>
            </a:r>
          </a:p>
          <a:p>
            <a:pPr algn="ctr"/>
            <a:r>
              <a:rPr lang="en-IE" dirty="0"/>
              <a:t>State</a:t>
            </a:r>
          </a:p>
        </p:txBody>
      </p:sp>
      <p:sp>
        <p:nvSpPr>
          <p:cNvPr id="16" name="Oval 15">
            <a:extLst>
              <a:ext uri="{FF2B5EF4-FFF2-40B4-BE49-F238E27FC236}">
                <a16:creationId xmlns:a16="http://schemas.microsoft.com/office/drawing/2014/main" id="{EC6A06B2-D0BA-D5C7-D489-9B771720510A}"/>
              </a:ext>
            </a:extLst>
          </p:cNvPr>
          <p:cNvSpPr/>
          <p:nvPr/>
        </p:nvSpPr>
        <p:spPr>
          <a:xfrm>
            <a:off x="3583936" y="25908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TextBox 16">
            <a:extLst>
              <a:ext uri="{FF2B5EF4-FFF2-40B4-BE49-F238E27FC236}">
                <a16:creationId xmlns:a16="http://schemas.microsoft.com/office/drawing/2014/main" id="{01D371A5-8F81-B4BF-E645-2D9E771117D0}"/>
              </a:ext>
            </a:extLst>
          </p:cNvPr>
          <p:cNvSpPr txBox="1"/>
          <p:nvPr/>
        </p:nvSpPr>
        <p:spPr>
          <a:xfrm>
            <a:off x="4653270" y="1478676"/>
            <a:ext cx="1608133" cy="646331"/>
          </a:xfrm>
          <a:prstGeom prst="rect">
            <a:avLst/>
          </a:prstGeom>
          <a:noFill/>
        </p:spPr>
        <p:txBody>
          <a:bodyPr wrap="none" rtlCol="0">
            <a:spAutoFit/>
          </a:bodyPr>
          <a:lstStyle/>
          <a:p>
            <a:pPr algn="ctr"/>
            <a:r>
              <a:rPr lang="en-IE" dirty="0"/>
              <a:t>Intermediary</a:t>
            </a:r>
          </a:p>
          <a:p>
            <a:pPr algn="ctr"/>
            <a:r>
              <a:rPr lang="en-IE" dirty="0"/>
              <a:t>States</a:t>
            </a:r>
          </a:p>
        </p:txBody>
      </p:sp>
      <p:cxnSp>
        <p:nvCxnSpPr>
          <p:cNvPr id="19" name="Straight Connector 18">
            <a:extLst>
              <a:ext uri="{FF2B5EF4-FFF2-40B4-BE49-F238E27FC236}">
                <a16:creationId xmlns:a16="http://schemas.microsoft.com/office/drawing/2014/main" id="{9CC9D7D6-D6AC-F6F3-8AE1-752F6820FEF2}"/>
              </a:ext>
            </a:extLst>
          </p:cNvPr>
          <p:cNvCxnSpPr/>
          <p:nvPr/>
        </p:nvCxnSpPr>
        <p:spPr>
          <a:xfrm flipH="1">
            <a:off x="3048000"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0C00FC19-A98F-480C-A3BD-74969E27E483}"/>
              </a:ext>
            </a:extLst>
          </p:cNvPr>
          <p:cNvCxnSpPr/>
          <p:nvPr/>
        </p:nvCxnSpPr>
        <p:spPr>
          <a:xfrm flipH="1">
            <a:off x="7745764" y="1600200"/>
            <a:ext cx="76200" cy="45720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1" name="Oval 20">
            <a:extLst>
              <a:ext uri="{FF2B5EF4-FFF2-40B4-BE49-F238E27FC236}">
                <a16:creationId xmlns:a16="http://schemas.microsoft.com/office/drawing/2014/main" id="{05D7837C-997F-6917-CFB6-51EEFA7E50D3}"/>
              </a:ext>
            </a:extLst>
          </p:cNvPr>
          <p:cNvSpPr/>
          <p:nvPr/>
        </p:nvSpPr>
        <p:spPr>
          <a:xfrm>
            <a:off x="3583936" y="42672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2" name="Oval 21">
            <a:extLst>
              <a:ext uri="{FF2B5EF4-FFF2-40B4-BE49-F238E27FC236}">
                <a16:creationId xmlns:a16="http://schemas.microsoft.com/office/drawing/2014/main" id="{5F1EFDBA-73DE-5419-FEFC-FEFB79C909DA}"/>
              </a:ext>
            </a:extLst>
          </p:cNvPr>
          <p:cNvSpPr/>
          <p:nvPr/>
        </p:nvSpPr>
        <p:spPr>
          <a:xfrm>
            <a:off x="4572000" y="42672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Oval 22">
            <a:extLst>
              <a:ext uri="{FF2B5EF4-FFF2-40B4-BE49-F238E27FC236}">
                <a16:creationId xmlns:a16="http://schemas.microsoft.com/office/drawing/2014/main" id="{818975D7-80A8-A541-A2A8-27DE31C5702F}"/>
              </a:ext>
            </a:extLst>
          </p:cNvPr>
          <p:cNvSpPr/>
          <p:nvPr/>
        </p:nvSpPr>
        <p:spPr>
          <a:xfrm>
            <a:off x="4591710" y="5074524"/>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Oval 23">
            <a:extLst>
              <a:ext uri="{FF2B5EF4-FFF2-40B4-BE49-F238E27FC236}">
                <a16:creationId xmlns:a16="http://schemas.microsoft.com/office/drawing/2014/main" id="{C0CF0BF1-997D-14C4-D6C6-2DF396B512F5}"/>
              </a:ext>
            </a:extLst>
          </p:cNvPr>
          <p:cNvSpPr/>
          <p:nvPr/>
        </p:nvSpPr>
        <p:spPr>
          <a:xfrm>
            <a:off x="4591710" y="32766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6" name="Straight Arrow Connector 25">
            <a:extLst>
              <a:ext uri="{FF2B5EF4-FFF2-40B4-BE49-F238E27FC236}">
                <a16:creationId xmlns:a16="http://schemas.microsoft.com/office/drawing/2014/main" id="{3AD30E9B-8582-7F4E-35DF-C6E351EBC49D}"/>
              </a:ext>
            </a:extLst>
          </p:cNvPr>
          <p:cNvCxnSpPr>
            <a:cxnSpLocks/>
            <a:stCxn id="21" idx="7"/>
            <a:endCxn id="24" idx="2"/>
          </p:cNvCxnSpPr>
          <p:nvPr/>
        </p:nvCxnSpPr>
        <p:spPr>
          <a:xfrm flipV="1">
            <a:off x="4169303" y="3581400"/>
            <a:ext cx="422407" cy="775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1EBAAD8-F586-9708-7298-5FE5976FFE49}"/>
              </a:ext>
            </a:extLst>
          </p:cNvPr>
          <p:cNvCxnSpPr>
            <a:cxnSpLocks/>
            <a:stCxn id="21" idx="6"/>
            <a:endCxn id="22" idx="2"/>
          </p:cNvCxnSpPr>
          <p:nvPr/>
        </p:nvCxnSpPr>
        <p:spPr>
          <a:xfrm>
            <a:off x="4269736" y="4572000"/>
            <a:ext cx="3022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04C0E3A-2861-96D6-BB95-A674CCAEDEF7}"/>
              </a:ext>
            </a:extLst>
          </p:cNvPr>
          <p:cNvCxnSpPr>
            <a:cxnSpLocks/>
            <a:stCxn id="21" idx="5"/>
            <a:endCxn id="23" idx="2"/>
          </p:cNvCxnSpPr>
          <p:nvPr/>
        </p:nvCxnSpPr>
        <p:spPr>
          <a:xfrm>
            <a:off x="4169303" y="4787526"/>
            <a:ext cx="422407" cy="591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1F53AF24-DDB4-D3CA-03F5-7035123AA1C4}"/>
              </a:ext>
            </a:extLst>
          </p:cNvPr>
          <p:cNvSpPr/>
          <p:nvPr/>
        </p:nvSpPr>
        <p:spPr>
          <a:xfrm>
            <a:off x="4572000" y="2319803"/>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34" name="Straight Arrow Connector 33">
            <a:extLst>
              <a:ext uri="{FF2B5EF4-FFF2-40B4-BE49-F238E27FC236}">
                <a16:creationId xmlns:a16="http://schemas.microsoft.com/office/drawing/2014/main" id="{4D3F3255-1E39-8683-A785-1B77BC84C13C}"/>
              </a:ext>
            </a:extLst>
          </p:cNvPr>
          <p:cNvCxnSpPr>
            <a:cxnSpLocks/>
            <a:stCxn id="16" idx="6"/>
            <a:endCxn id="33" idx="2"/>
          </p:cNvCxnSpPr>
          <p:nvPr/>
        </p:nvCxnSpPr>
        <p:spPr>
          <a:xfrm flipV="1">
            <a:off x="4269736" y="2624603"/>
            <a:ext cx="302264" cy="270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6DECCF2-AFC0-4E0D-B4F8-0A2FD8903E10}"/>
              </a:ext>
            </a:extLst>
          </p:cNvPr>
          <p:cNvCxnSpPr>
            <a:cxnSpLocks/>
            <a:stCxn id="16" idx="5"/>
            <a:endCxn id="24" idx="2"/>
          </p:cNvCxnSpPr>
          <p:nvPr/>
        </p:nvCxnSpPr>
        <p:spPr>
          <a:xfrm>
            <a:off x="4169303" y="3111126"/>
            <a:ext cx="422407" cy="470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250FBB75-E02F-6D87-7E26-12B022A8CB4E}"/>
              </a:ext>
            </a:extLst>
          </p:cNvPr>
          <p:cNvSpPr/>
          <p:nvPr/>
        </p:nvSpPr>
        <p:spPr>
          <a:xfrm>
            <a:off x="6705600" y="25146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41" name="Straight Arrow Connector 40">
            <a:extLst>
              <a:ext uri="{FF2B5EF4-FFF2-40B4-BE49-F238E27FC236}">
                <a16:creationId xmlns:a16="http://schemas.microsoft.com/office/drawing/2014/main" id="{6FFE1E17-C575-84E1-83DA-13FE67C9AC8B}"/>
              </a:ext>
            </a:extLst>
          </p:cNvPr>
          <p:cNvCxnSpPr>
            <a:cxnSpLocks/>
            <a:stCxn id="11" idx="7"/>
            <a:endCxn id="16" idx="2"/>
          </p:cNvCxnSpPr>
          <p:nvPr/>
        </p:nvCxnSpPr>
        <p:spPr>
          <a:xfrm flipV="1">
            <a:off x="2414167" y="2895600"/>
            <a:ext cx="1169769" cy="470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926109C-C3FB-30E6-C19A-22C2EBAB3683}"/>
              </a:ext>
            </a:extLst>
          </p:cNvPr>
          <p:cNvCxnSpPr>
            <a:cxnSpLocks/>
            <a:stCxn id="11" idx="5"/>
            <a:endCxn id="21" idx="2"/>
          </p:cNvCxnSpPr>
          <p:nvPr/>
        </p:nvCxnSpPr>
        <p:spPr>
          <a:xfrm>
            <a:off x="2414167" y="3796926"/>
            <a:ext cx="1169769" cy="775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9E4960F5-32FC-75D4-C01D-FFB5766E14DE}"/>
              </a:ext>
            </a:extLst>
          </p:cNvPr>
          <p:cNvCxnSpPr>
            <a:cxnSpLocks/>
            <a:stCxn id="40" idx="5"/>
            <a:endCxn id="13" idx="2"/>
          </p:cNvCxnSpPr>
          <p:nvPr/>
        </p:nvCxnSpPr>
        <p:spPr>
          <a:xfrm>
            <a:off x="7290967" y="3034926"/>
            <a:ext cx="786233" cy="546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12E06E06-BDFF-1C6A-E516-5FDD1AF804CE}"/>
              </a:ext>
            </a:extLst>
          </p:cNvPr>
          <p:cNvSpPr/>
          <p:nvPr/>
        </p:nvSpPr>
        <p:spPr>
          <a:xfrm>
            <a:off x="6669719" y="40386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5" name="Straight Arrow Connector 54">
            <a:extLst>
              <a:ext uri="{FF2B5EF4-FFF2-40B4-BE49-F238E27FC236}">
                <a16:creationId xmlns:a16="http://schemas.microsoft.com/office/drawing/2014/main" id="{6743D6E2-DFAA-B1FD-7485-08F18AD7824E}"/>
              </a:ext>
            </a:extLst>
          </p:cNvPr>
          <p:cNvCxnSpPr>
            <a:cxnSpLocks/>
            <a:stCxn id="54" idx="7"/>
            <a:endCxn id="13" idx="2"/>
          </p:cNvCxnSpPr>
          <p:nvPr/>
        </p:nvCxnSpPr>
        <p:spPr>
          <a:xfrm flipV="1">
            <a:off x="7255086" y="3581400"/>
            <a:ext cx="822114" cy="546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Oval 59">
            <a:extLst>
              <a:ext uri="{FF2B5EF4-FFF2-40B4-BE49-F238E27FC236}">
                <a16:creationId xmlns:a16="http://schemas.microsoft.com/office/drawing/2014/main" id="{2D602E86-45C0-8CFA-E930-CE481432FE2B}"/>
              </a:ext>
            </a:extLst>
          </p:cNvPr>
          <p:cNvSpPr/>
          <p:nvPr/>
        </p:nvSpPr>
        <p:spPr>
          <a:xfrm>
            <a:off x="6172200" y="3276600"/>
            <a:ext cx="685800" cy="609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61" name="Straight Arrow Connector 60">
            <a:extLst>
              <a:ext uri="{FF2B5EF4-FFF2-40B4-BE49-F238E27FC236}">
                <a16:creationId xmlns:a16="http://schemas.microsoft.com/office/drawing/2014/main" id="{4C7DC23E-11FF-DAF7-9558-B8D5F735561A}"/>
              </a:ext>
            </a:extLst>
          </p:cNvPr>
          <p:cNvCxnSpPr>
            <a:cxnSpLocks/>
            <a:stCxn id="60" idx="6"/>
            <a:endCxn id="13" idx="2"/>
          </p:cNvCxnSpPr>
          <p:nvPr/>
        </p:nvCxnSpPr>
        <p:spPr>
          <a:xfrm>
            <a:off x="6858000" y="3581400"/>
            <a:ext cx="1219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4231717-82DD-B9A1-4093-E2A32166288A}"/>
              </a:ext>
            </a:extLst>
          </p:cNvPr>
          <p:cNvCxnSpPr>
            <a:stCxn id="33" idx="7"/>
          </p:cNvCxnSpPr>
          <p:nvPr/>
        </p:nvCxnSpPr>
        <p:spPr>
          <a:xfrm flipV="1">
            <a:off x="5157367" y="2233831"/>
            <a:ext cx="430633" cy="17524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Connector 65">
            <a:extLst>
              <a:ext uri="{FF2B5EF4-FFF2-40B4-BE49-F238E27FC236}">
                <a16:creationId xmlns:a16="http://schemas.microsoft.com/office/drawing/2014/main" id="{22ACF2AC-7B57-5A12-33A9-2F1B43EF682E}"/>
              </a:ext>
            </a:extLst>
          </p:cNvPr>
          <p:cNvCxnSpPr>
            <a:cxnSpLocks/>
            <a:stCxn id="33" idx="6"/>
          </p:cNvCxnSpPr>
          <p:nvPr/>
        </p:nvCxnSpPr>
        <p:spPr>
          <a:xfrm>
            <a:off x="5257800" y="2624603"/>
            <a:ext cx="330200" cy="657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Straight Connector 68">
            <a:extLst>
              <a:ext uri="{FF2B5EF4-FFF2-40B4-BE49-F238E27FC236}">
                <a16:creationId xmlns:a16="http://schemas.microsoft.com/office/drawing/2014/main" id="{2F5463F9-1B62-D477-56F9-F0BAD3DC838C}"/>
              </a:ext>
            </a:extLst>
          </p:cNvPr>
          <p:cNvCxnSpPr>
            <a:cxnSpLocks/>
            <a:stCxn id="33" idx="5"/>
          </p:cNvCxnSpPr>
          <p:nvPr/>
        </p:nvCxnSpPr>
        <p:spPr>
          <a:xfrm>
            <a:off x="5157367" y="2840129"/>
            <a:ext cx="454797" cy="16935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4D83A25F-1D39-E681-BA43-00B64FE1138D}"/>
              </a:ext>
            </a:extLst>
          </p:cNvPr>
          <p:cNvCxnSpPr>
            <a:cxnSpLocks/>
            <a:stCxn id="24" idx="7"/>
          </p:cNvCxnSpPr>
          <p:nvPr/>
        </p:nvCxnSpPr>
        <p:spPr>
          <a:xfrm flipV="1">
            <a:off x="5177077" y="3182655"/>
            <a:ext cx="438037" cy="18321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1AD09D3E-0094-B3A8-1C45-C8E0E5ACF039}"/>
              </a:ext>
            </a:extLst>
          </p:cNvPr>
          <p:cNvCxnSpPr>
            <a:cxnSpLocks/>
            <a:stCxn id="24" idx="6"/>
          </p:cNvCxnSpPr>
          <p:nvPr/>
        </p:nvCxnSpPr>
        <p:spPr>
          <a:xfrm flipV="1">
            <a:off x="5277510" y="3579999"/>
            <a:ext cx="337604" cy="140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0B8F5B57-9D20-FB71-310D-09B72A61460D}"/>
              </a:ext>
            </a:extLst>
          </p:cNvPr>
          <p:cNvCxnSpPr>
            <a:cxnSpLocks/>
            <a:stCxn id="24" idx="5"/>
          </p:cNvCxnSpPr>
          <p:nvPr/>
        </p:nvCxnSpPr>
        <p:spPr>
          <a:xfrm>
            <a:off x="5177077" y="3796926"/>
            <a:ext cx="462201" cy="16137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Connector 83">
            <a:extLst>
              <a:ext uri="{FF2B5EF4-FFF2-40B4-BE49-F238E27FC236}">
                <a16:creationId xmlns:a16="http://schemas.microsoft.com/office/drawing/2014/main" id="{65E0A2DA-5520-FF6A-C678-C613741F8758}"/>
              </a:ext>
            </a:extLst>
          </p:cNvPr>
          <p:cNvCxnSpPr>
            <a:cxnSpLocks/>
            <a:stCxn id="22" idx="7"/>
          </p:cNvCxnSpPr>
          <p:nvPr/>
        </p:nvCxnSpPr>
        <p:spPr>
          <a:xfrm flipV="1">
            <a:off x="5157367" y="4233397"/>
            <a:ext cx="477602" cy="123077"/>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E5679701-6436-3955-870E-65C5F8885967}"/>
              </a:ext>
            </a:extLst>
          </p:cNvPr>
          <p:cNvCxnSpPr>
            <a:cxnSpLocks/>
            <a:stCxn id="22" idx="6"/>
          </p:cNvCxnSpPr>
          <p:nvPr/>
        </p:nvCxnSpPr>
        <p:spPr>
          <a:xfrm>
            <a:off x="5257800" y="4572000"/>
            <a:ext cx="419604"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246FA0E1-0017-F9E3-8C72-4636B3ADD26B}"/>
              </a:ext>
            </a:extLst>
          </p:cNvPr>
          <p:cNvCxnSpPr>
            <a:cxnSpLocks/>
            <a:stCxn id="22" idx="5"/>
          </p:cNvCxnSpPr>
          <p:nvPr/>
        </p:nvCxnSpPr>
        <p:spPr>
          <a:xfrm>
            <a:off x="5157367" y="4787526"/>
            <a:ext cx="402697" cy="112025"/>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12FDA3A2-C858-69EA-B87F-8C8320958311}"/>
              </a:ext>
            </a:extLst>
          </p:cNvPr>
          <p:cNvCxnSpPr>
            <a:cxnSpLocks/>
            <a:stCxn id="23" idx="7"/>
          </p:cNvCxnSpPr>
          <p:nvPr/>
        </p:nvCxnSpPr>
        <p:spPr>
          <a:xfrm flipV="1">
            <a:off x="5177077" y="5089399"/>
            <a:ext cx="410923" cy="7439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FE9C43B1-1AD0-6846-EB81-7E45BB6FF0FD}"/>
              </a:ext>
            </a:extLst>
          </p:cNvPr>
          <p:cNvCxnSpPr>
            <a:cxnSpLocks/>
            <a:stCxn id="23" idx="6"/>
          </p:cNvCxnSpPr>
          <p:nvPr/>
        </p:nvCxnSpPr>
        <p:spPr>
          <a:xfrm>
            <a:off x="5277510" y="5379324"/>
            <a:ext cx="334654"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Straight Connector 94">
            <a:extLst>
              <a:ext uri="{FF2B5EF4-FFF2-40B4-BE49-F238E27FC236}">
                <a16:creationId xmlns:a16="http://schemas.microsoft.com/office/drawing/2014/main" id="{E2247458-5005-2B2B-DCD5-05799CBA7CBF}"/>
              </a:ext>
            </a:extLst>
          </p:cNvPr>
          <p:cNvCxnSpPr>
            <a:cxnSpLocks/>
            <a:stCxn id="23" idx="5"/>
          </p:cNvCxnSpPr>
          <p:nvPr/>
        </p:nvCxnSpPr>
        <p:spPr>
          <a:xfrm>
            <a:off x="5177077" y="5594850"/>
            <a:ext cx="410923" cy="11202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a:extLst>
              <a:ext uri="{FF2B5EF4-FFF2-40B4-BE49-F238E27FC236}">
                <a16:creationId xmlns:a16="http://schemas.microsoft.com/office/drawing/2014/main" id="{F2D3D3CB-8D6F-34C0-4716-0C22C540DCDC}"/>
              </a:ext>
            </a:extLst>
          </p:cNvPr>
          <p:cNvCxnSpPr>
            <a:cxnSpLocks/>
            <a:endCxn id="54" idx="1"/>
          </p:cNvCxnSpPr>
          <p:nvPr/>
        </p:nvCxnSpPr>
        <p:spPr>
          <a:xfrm>
            <a:off x="6576888" y="4038600"/>
            <a:ext cx="193264" cy="8927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5" name="Straight Connector 104">
            <a:extLst>
              <a:ext uri="{FF2B5EF4-FFF2-40B4-BE49-F238E27FC236}">
                <a16:creationId xmlns:a16="http://schemas.microsoft.com/office/drawing/2014/main" id="{C153FF0A-F8DB-4FDA-2D65-006256F3F1E3}"/>
              </a:ext>
            </a:extLst>
          </p:cNvPr>
          <p:cNvCxnSpPr>
            <a:cxnSpLocks/>
            <a:endCxn id="60" idx="3"/>
          </p:cNvCxnSpPr>
          <p:nvPr/>
        </p:nvCxnSpPr>
        <p:spPr>
          <a:xfrm flipV="1">
            <a:off x="6034235" y="3796926"/>
            <a:ext cx="238398" cy="13967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Connector 115">
            <a:extLst>
              <a:ext uri="{FF2B5EF4-FFF2-40B4-BE49-F238E27FC236}">
                <a16:creationId xmlns:a16="http://schemas.microsoft.com/office/drawing/2014/main" id="{062C964F-BCC6-669C-D7C3-7112EC79BE24}"/>
              </a:ext>
            </a:extLst>
          </p:cNvPr>
          <p:cNvCxnSpPr>
            <a:cxnSpLocks/>
            <a:stCxn id="60" idx="1"/>
          </p:cNvCxnSpPr>
          <p:nvPr/>
        </p:nvCxnSpPr>
        <p:spPr>
          <a:xfrm flipH="1" flipV="1">
            <a:off x="6092537" y="3226198"/>
            <a:ext cx="180096" cy="13967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 name="Straight Connector 116">
            <a:extLst>
              <a:ext uri="{FF2B5EF4-FFF2-40B4-BE49-F238E27FC236}">
                <a16:creationId xmlns:a16="http://schemas.microsoft.com/office/drawing/2014/main" id="{45B6FB58-9828-5CCB-15F3-6DB0ADD7F531}"/>
              </a:ext>
            </a:extLst>
          </p:cNvPr>
          <p:cNvCxnSpPr>
            <a:cxnSpLocks/>
            <a:endCxn id="54" idx="3"/>
          </p:cNvCxnSpPr>
          <p:nvPr/>
        </p:nvCxnSpPr>
        <p:spPr>
          <a:xfrm flipV="1">
            <a:off x="6576888" y="4558926"/>
            <a:ext cx="193264" cy="20713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5" name="Straight Connector 124">
            <a:extLst>
              <a:ext uri="{FF2B5EF4-FFF2-40B4-BE49-F238E27FC236}">
                <a16:creationId xmlns:a16="http://schemas.microsoft.com/office/drawing/2014/main" id="{ADFACF69-14F4-C3D3-3731-B3A5E6394CDD}"/>
              </a:ext>
            </a:extLst>
          </p:cNvPr>
          <p:cNvCxnSpPr>
            <a:cxnSpLocks/>
            <a:endCxn id="40" idx="1"/>
          </p:cNvCxnSpPr>
          <p:nvPr/>
        </p:nvCxnSpPr>
        <p:spPr>
          <a:xfrm>
            <a:off x="6669719" y="2464198"/>
            <a:ext cx="136314" cy="13967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6" name="Straight Connector 125">
            <a:extLst>
              <a:ext uri="{FF2B5EF4-FFF2-40B4-BE49-F238E27FC236}">
                <a16:creationId xmlns:a16="http://schemas.microsoft.com/office/drawing/2014/main" id="{80719B6D-F599-A6B2-22CD-0D66E58349D1}"/>
              </a:ext>
            </a:extLst>
          </p:cNvPr>
          <p:cNvCxnSpPr>
            <a:cxnSpLocks/>
            <a:endCxn id="40" idx="3"/>
          </p:cNvCxnSpPr>
          <p:nvPr/>
        </p:nvCxnSpPr>
        <p:spPr>
          <a:xfrm flipV="1">
            <a:off x="6605167" y="3034926"/>
            <a:ext cx="200866" cy="9581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6" name="Straight Connector 135">
            <a:extLst>
              <a:ext uri="{FF2B5EF4-FFF2-40B4-BE49-F238E27FC236}">
                <a16:creationId xmlns:a16="http://schemas.microsoft.com/office/drawing/2014/main" id="{568EDE86-8390-1EB2-F9D3-D4652E9E99C0}"/>
              </a:ext>
            </a:extLst>
          </p:cNvPr>
          <p:cNvCxnSpPr>
            <a:cxnSpLocks/>
            <a:endCxn id="40" idx="2"/>
          </p:cNvCxnSpPr>
          <p:nvPr/>
        </p:nvCxnSpPr>
        <p:spPr>
          <a:xfrm flipV="1">
            <a:off x="6527731" y="2819400"/>
            <a:ext cx="177869" cy="1943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9" name="Rounded Rectangle 138">
            <a:extLst>
              <a:ext uri="{FF2B5EF4-FFF2-40B4-BE49-F238E27FC236}">
                <a16:creationId xmlns:a16="http://schemas.microsoft.com/office/drawing/2014/main" id="{72B7E3B5-843A-9007-3502-E3C6305B509F}"/>
              </a:ext>
            </a:extLst>
          </p:cNvPr>
          <p:cNvSpPr/>
          <p:nvPr/>
        </p:nvSpPr>
        <p:spPr>
          <a:xfrm>
            <a:off x="9306325" y="1390264"/>
            <a:ext cx="2266804" cy="226733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1400" b="1" dirty="0"/>
              <a:t>Action Description</a:t>
            </a:r>
          </a:p>
        </p:txBody>
      </p:sp>
      <p:sp>
        <p:nvSpPr>
          <p:cNvPr id="140" name="Rounded Rectangle 139">
            <a:extLst>
              <a:ext uri="{FF2B5EF4-FFF2-40B4-BE49-F238E27FC236}">
                <a16:creationId xmlns:a16="http://schemas.microsoft.com/office/drawing/2014/main" id="{86AE834A-25F7-D71E-8CBC-C695CA076DA8}"/>
              </a:ext>
            </a:extLst>
          </p:cNvPr>
          <p:cNvSpPr/>
          <p:nvPr/>
        </p:nvSpPr>
        <p:spPr>
          <a:xfrm>
            <a:off x="9415457" y="2152339"/>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Identifier</a:t>
            </a:r>
          </a:p>
        </p:txBody>
      </p:sp>
      <p:sp>
        <p:nvSpPr>
          <p:cNvPr id="141" name="Rounded Rectangle 140">
            <a:extLst>
              <a:ext uri="{FF2B5EF4-FFF2-40B4-BE49-F238E27FC236}">
                <a16:creationId xmlns:a16="http://schemas.microsoft.com/office/drawing/2014/main" id="{0B9F3F27-0AF4-F742-C4B0-091008D67FCD}"/>
              </a:ext>
            </a:extLst>
          </p:cNvPr>
          <p:cNvSpPr/>
          <p:nvPr/>
        </p:nvSpPr>
        <p:spPr>
          <a:xfrm>
            <a:off x="9415457" y="2594691"/>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Pre-Conditions</a:t>
            </a:r>
          </a:p>
        </p:txBody>
      </p:sp>
      <p:sp>
        <p:nvSpPr>
          <p:cNvPr id="142" name="Rounded Rectangle 141">
            <a:extLst>
              <a:ext uri="{FF2B5EF4-FFF2-40B4-BE49-F238E27FC236}">
                <a16:creationId xmlns:a16="http://schemas.microsoft.com/office/drawing/2014/main" id="{56FF62E8-E76B-E243-0A72-0DAB309A54A6}"/>
              </a:ext>
            </a:extLst>
          </p:cNvPr>
          <p:cNvSpPr/>
          <p:nvPr/>
        </p:nvSpPr>
        <p:spPr>
          <a:xfrm>
            <a:off x="9415457" y="3029634"/>
            <a:ext cx="2014543" cy="3231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400" dirty="0"/>
              <a:t>Post-Conditions</a:t>
            </a:r>
          </a:p>
        </p:txBody>
      </p:sp>
      <p:cxnSp>
        <p:nvCxnSpPr>
          <p:cNvPr id="144" name="Straight Arrow Connector 143">
            <a:extLst>
              <a:ext uri="{FF2B5EF4-FFF2-40B4-BE49-F238E27FC236}">
                <a16:creationId xmlns:a16="http://schemas.microsoft.com/office/drawing/2014/main" id="{32749DB4-A976-599A-F712-EF92F8C3022F}"/>
              </a:ext>
            </a:extLst>
          </p:cNvPr>
          <p:cNvCxnSpPr>
            <a:cxnSpLocks/>
            <a:stCxn id="139" idx="1"/>
          </p:cNvCxnSpPr>
          <p:nvPr/>
        </p:nvCxnSpPr>
        <p:spPr>
          <a:xfrm flipH="1">
            <a:off x="7585363" y="2523932"/>
            <a:ext cx="1720962" cy="1056067"/>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Straight Arrow Connector 144">
            <a:extLst>
              <a:ext uri="{FF2B5EF4-FFF2-40B4-BE49-F238E27FC236}">
                <a16:creationId xmlns:a16="http://schemas.microsoft.com/office/drawing/2014/main" id="{21C0A718-3701-6957-CCF8-51A8C89C8A01}"/>
              </a:ext>
            </a:extLst>
          </p:cNvPr>
          <p:cNvCxnSpPr>
            <a:cxnSpLocks/>
            <a:stCxn id="139" idx="1"/>
          </p:cNvCxnSpPr>
          <p:nvPr/>
        </p:nvCxnSpPr>
        <p:spPr>
          <a:xfrm flipH="1" flipV="1">
            <a:off x="5560064" y="2319803"/>
            <a:ext cx="3746261" cy="204129"/>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8" name="Straight Arrow Connector 147">
            <a:extLst>
              <a:ext uri="{FF2B5EF4-FFF2-40B4-BE49-F238E27FC236}">
                <a16:creationId xmlns:a16="http://schemas.microsoft.com/office/drawing/2014/main" id="{0AA22BAB-482D-75AA-3EDC-1677026956C9}"/>
              </a:ext>
            </a:extLst>
          </p:cNvPr>
          <p:cNvCxnSpPr>
            <a:cxnSpLocks/>
            <a:stCxn id="139" idx="1"/>
          </p:cNvCxnSpPr>
          <p:nvPr/>
        </p:nvCxnSpPr>
        <p:spPr>
          <a:xfrm flipH="1">
            <a:off x="5408177" y="2523932"/>
            <a:ext cx="3898148" cy="2062944"/>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Rounded Rectangle 2">
            <a:extLst>
              <a:ext uri="{FF2B5EF4-FFF2-40B4-BE49-F238E27FC236}">
                <a16:creationId xmlns:a16="http://schemas.microsoft.com/office/drawing/2014/main" id="{63C7E4C9-0B8D-15B4-215B-1CD427D67003}"/>
              </a:ext>
            </a:extLst>
          </p:cNvPr>
          <p:cNvSpPr/>
          <p:nvPr/>
        </p:nvSpPr>
        <p:spPr>
          <a:xfrm>
            <a:off x="2157595" y="5842555"/>
            <a:ext cx="6477000" cy="533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Enumerating the state space is often impossible</a:t>
            </a:r>
          </a:p>
        </p:txBody>
      </p:sp>
    </p:spTree>
    <p:extLst>
      <p:ext uri="{BB962C8B-B14F-4D97-AF65-F5344CB8AC3E}">
        <p14:creationId xmlns:p14="http://schemas.microsoft.com/office/powerpoint/2010/main" val="3705196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1961-DD51-A34F-9C73-A0A06B6F3E87}"/>
              </a:ext>
            </a:extLst>
          </p:cNvPr>
          <p:cNvSpPr>
            <a:spLocks noGrp="1"/>
          </p:cNvSpPr>
          <p:nvPr>
            <p:ph type="title"/>
          </p:nvPr>
        </p:nvSpPr>
        <p:spPr/>
        <p:txBody>
          <a:bodyPr/>
          <a:lstStyle/>
          <a:p>
            <a:r>
              <a:rPr lang="en-US" dirty="0"/>
              <a:t>STRIPS:</a:t>
            </a:r>
            <a:br>
              <a:rPr lang="en-US" dirty="0"/>
            </a:br>
            <a:r>
              <a:rPr lang="en-US" dirty="0" err="1"/>
              <a:t>STanford</a:t>
            </a:r>
            <a:r>
              <a:rPr lang="en-US" dirty="0"/>
              <a:t> Research Institute Problem Solver</a:t>
            </a:r>
          </a:p>
        </p:txBody>
      </p:sp>
      <p:sp>
        <p:nvSpPr>
          <p:cNvPr id="3" name="Text Placeholder 2">
            <a:extLst>
              <a:ext uri="{FF2B5EF4-FFF2-40B4-BE49-F238E27FC236}">
                <a16:creationId xmlns:a16="http://schemas.microsoft.com/office/drawing/2014/main" id="{C2A5AD0E-7FDA-F040-8CD4-DB115DB515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4882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936B-C971-AB20-F347-691642EEF00C}"/>
              </a:ext>
            </a:extLst>
          </p:cNvPr>
          <p:cNvSpPr>
            <a:spLocks noGrp="1"/>
          </p:cNvSpPr>
          <p:nvPr>
            <p:ph type="title"/>
          </p:nvPr>
        </p:nvSpPr>
        <p:spPr>
          <a:xfrm>
            <a:off x="609600" y="274638"/>
            <a:ext cx="9956800" cy="1143000"/>
          </a:xfrm>
        </p:spPr>
        <p:txBody>
          <a:bodyPr/>
          <a:lstStyle/>
          <a:p>
            <a:r>
              <a:rPr lang="en-IE" dirty="0"/>
              <a:t>Scenario: </a:t>
            </a:r>
            <a:r>
              <a:rPr lang="en-IE" dirty="0" err="1"/>
              <a:t>Blocksworld</a:t>
            </a:r>
            <a:endParaRPr lang="en-IE" dirty="0"/>
          </a:p>
        </p:txBody>
      </p:sp>
      <p:sp>
        <p:nvSpPr>
          <p:cNvPr id="3" name="Content Placeholder 2">
            <a:extLst>
              <a:ext uri="{FF2B5EF4-FFF2-40B4-BE49-F238E27FC236}">
                <a16:creationId xmlns:a16="http://schemas.microsoft.com/office/drawing/2014/main" id="{04881EF8-FFB2-15C3-4C78-22B2554CAA5B}"/>
              </a:ext>
            </a:extLst>
          </p:cNvPr>
          <p:cNvSpPr>
            <a:spLocks noGrp="1"/>
          </p:cNvSpPr>
          <p:nvPr>
            <p:ph sz="quarter" idx="1"/>
          </p:nvPr>
        </p:nvSpPr>
        <p:spPr>
          <a:xfrm>
            <a:off x="609600" y="1600200"/>
            <a:ext cx="9956800" cy="4873752"/>
          </a:xfrm>
        </p:spPr>
        <p:txBody>
          <a:bodyPr>
            <a:normAutofit/>
          </a:bodyPr>
          <a:lstStyle/>
          <a:p>
            <a:r>
              <a:rPr lang="en-IE" sz="2000" dirty="0"/>
              <a:t>Environmental Constraints:</a:t>
            </a:r>
          </a:p>
          <a:p>
            <a:pPr lvl="1"/>
            <a:r>
              <a:rPr lang="en-IE" sz="1800" dirty="0"/>
              <a:t>The gripper must be empty to pick up a block</a:t>
            </a:r>
          </a:p>
          <a:p>
            <a:pPr lvl="1"/>
            <a:r>
              <a:rPr lang="en-IE" sz="1800" dirty="0"/>
              <a:t>The gripper can only pick up one block at a time</a:t>
            </a:r>
          </a:p>
          <a:p>
            <a:pPr lvl="1"/>
            <a:r>
              <a:rPr lang="en-IE" sz="1800" dirty="0"/>
              <a:t>The gripper can only pick up a block if the top of the block is clear.</a:t>
            </a:r>
          </a:p>
          <a:p>
            <a:pPr lvl="1"/>
            <a:r>
              <a:rPr lang="en-IE" sz="1800" dirty="0"/>
              <a:t>4 actions: </a:t>
            </a:r>
            <a:r>
              <a:rPr lang="en-IE" sz="1800" dirty="0">
                <a:latin typeface="Courier New" panose="02070309020205020404" pitchFamily="49" charset="0"/>
                <a:cs typeface="Courier New" panose="02070309020205020404" pitchFamily="49" charset="0"/>
              </a:rPr>
              <a:t>pickup(X),putdown(x),stack(X,Y),unstack(X,Y)</a:t>
            </a:r>
          </a:p>
        </p:txBody>
      </p:sp>
      <p:sp>
        <p:nvSpPr>
          <p:cNvPr id="17" name="Rounded Rectangle 16">
            <a:extLst>
              <a:ext uri="{FF2B5EF4-FFF2-40B4-BE49-F238E27FC236}">
                <a16:creationId xmlns:a16="http://schemas.microsoft.com/office/drawing/2014/main" id="{4EDC7B43-7067-EB9A-3871-B07E30803AAB}"/>
              </a:ext>
            </a:extLst>
          </p:cNvPr>
          <p:cNvSpPr/>
          <p:nvPr/>
        </p:nvSpPr>
        <p:spPr>
          <a:xfrm>
            <a:off x="1905000" y="4572001"/>
            <a:ext cx="7620000" cy="21498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E"/>
          </a:p>
        </p:txBody>
      </p:sp>
      <p:cxnSp>
        <p:nvCxnSpPr>
          <p:cNvPr id="5" name="Straight Connector 4">
            <a:extLst>
              <a:ext uri="{FF2B5EF4-FFF2-40B4-BE49-F238E27FC236}">
                <a16:creationId xmlns:a16="http://schemas.microsoft.com/office/drawing/2014/main" id="{1D388488-FCC6-9F6E-86AD-4FDF1D993E7F}"/>
              </a:ext>
            </a:extLst>
          </p:cNvPr>
          <p:cNvCxnSpPr>
            <a:cxnSpLocks/>
          </p:cNvCxnSpPr>
          <p:nvPr/>
        </p:nvCxnSpPr>
        <p:spPr>
          <a:xfrm>
            <a:off x="2895600" y="6248401"/>
            <a:ext cx="2286000" cy="0"/>
          </a:xfrm>
          <a:prstGeom prst="line">
            <a:avLst/>
          </a:prstGeom>
        </p:spPr>
        <p:style>
          <a:lnRef idx="2">
            <a:schemeClr val="dk1"/>
          </a:lnRef>
          <a:fillRef idx="0">
            <a:schemeClr val="dk1"/>
          </a:fillRef>
          <a:effectRef idx="1">
            <a:schemeClr val="dk1"/>
          </a:effectRef>
          <a:fontRef idx="minor">
            <a:schemeClr val="tx1"/>
          </a:fontRef>
        </p:style>
      </p:cxnSp>
      <p:sp>
        <p:nvSpPr>
          <p:cNvPr id="6" name="Rectangle 5">
            <a:extLst>
              <a:ext uri="{FF2B5EF4-FFF2-40B4-BE49-F238E27FC236}">
                <a16:creationId xmlns:a16="http://schemas.microsoft.com/office/drawing/2014/main" id="{606A1054-B387-A200-B9DD-D20CBC013DC1}"/>
              </a:ext>
            </a:extLst>
          </p:cNvPr>
          <p:cNvSpPr/>
          <p:nvPr/>
        </p:nvSpPr>
        <p:spPr>
          <a:xfrm>
            <a:off x="3429000" y="5791201"/>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B</a:t>
            </a:r>
          </a:p>
        </p:txBody>
      </p:sp>
      <p:sp>
        <p:nvSpPr>
          <p:cNvPr id="7" name="Rectangle 6">
            <a:extLst>
              <a:ext uri="{FF2B5EF4-FFF2-40B4-BE49-F238E27FC236}">
                <a16:creationId xmlns:a16="http://schemas.microsoft.com/office/drawing/2014/main" id="{EC0B74BF-6025-36D8-2FA8-0EA3BEB2312E}"/>
              </a:ext>
            </a:extLst>
          </p:cNvPr>
          <p:cNvSpPr/>
          <p:nvPr/>
        </p:nvSpPr>
        <p:spPr>
          <a:xfrm>
            <a:off x="4267200" y="5791201"/>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A</a:t>
            </a:r>
          </a:p>
        </p:txBody>
      </p:sp>
      <p:sp>
        <p:nvSpPr>
          <p:cNvPr id="9" name="Rectangle 8">
            <a:extLst>
              <a:ext uri="{FF2B5EF4-FFF2-40B4-BE49-F238E27FC236}">
                <a16:creationId xmlns:a16="http://schemas.microsoft.com/office/drawing/2014/main" id="{4805FDED-D4FF-B44C-D763-1D2C006674F7}"/>
              </a:ext>
            </a:extLst>
          </p:cNvPr>
          <p:cNvSpPr/>
          <p:nvPr/>
        </p:nvSpPr>
        <p:spPr>
          <a:xfrm>
            <a:off x="4267200" y="5334000"/>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C</a:t>
            </a:r>
          </a:p>
        </p:txBody>
      </p:sp>
      <p:sp>
        <p:nvSpPr>
          <p:cNvPr id="11" name="TextBox 10">
            <a:extLst>
              <a:ext uri="{FF2B5EF4-FFF2-40B4-BE49-F238E27FC236}">
                <a16:creationId xmlns:a16="http://schemas.microsoft.com/office/drawing/2014/main" id="{4E840CD1-8BAB-FFFF-D922-AD4F1F23F26C}"/>
              </a:ext>
            </a:extLst>
          </p:cNvPr>
          <p:cNvSpPr txBox="1"/>
          <p:nvPr/>
        </p:nvSpPr>
        <p:spPr>
          <a:xfrm>
            <a:off x="3294646" y="6352497"/>
            <a:ext cx="1487908" cy="369332"/>
          </a:xfrm>
          <a:prstGeom prst="rect">
            <a:avLst/>
          </a:prstGeom>
          <a:noFill/>
        </p:spPr>
        <p:txBody>
          <a:bodyPr wrap="none" rtlCol="0">
            <a:spAutoFit/>
          </a:bodyPr>
          <a:lstStyle/>
          <a:p>
            <a:r>
              <a:rPr lang="en-IE" dirty="0"/>
              <a:t>Initial State</a:t>
            </a:r>
          </a:p>
        </p:txBody>
      </p:sp>
      <p:cxnSp>
        <p:nvCxnSpPr>
          <p:cNvPr id="12" name="Straight Connector 11">
            <a:extLst>
              <a:ext uri="{FF2B5EF4-FFF2-40B4-BE49-F238E27FC236}">
                <a16:creationId xmlns:a16="http://schemas.microsoft.com/office/drawing/2014/main" id="{C468A22F-0EDF-B19D-CE9C-2CFCE8DFEFD9}"/>
              </a:ext>
            </a:extLst>
          </p:cNvPr>
          <p:cNvCxnSpPr>
            <a:cxnSpLocks/>
          </p:cNvCxnSpPr>
          <p:nvPr/>
        </p:nvCxnSpPr>
        <p:spPr>
          <a:xfrm>
            <a:off x="6172200" y="6248402"/>
            <a:ext cx="2286000" cy="0"/>
          </a:xfrm>
          <a:prstGeom prst="line">
            <a:avLst/>
          </a:prstGeom>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778E588E-10CF-4BE2-07A8-FF651A665A8B}"/>
              </a:ext>
            </a:extLst>
          </p:cNvPr>
          <p:cNvSpPr/>
          <p:nvPr/>
        </p:nvSpPr>
        <p:spPr>
          <a:xfrm>
            <a:off x="7543800" y="4876800"/>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A</a:t>
            </a:r>
          </a:p>
        </p:txBody>
      </p:sp>
      <p:sp>
        <p:nvSpPr>
          <p:cNvPr id="14" name="Rectangle 13">
            <a:extLst>
              <a:ext uri="{FF2B5EF4-FFF2-40B4-BE49-F238E27FC236}">
                <a16:creationId xmlns:a16="http://schemas.microsoft.com/office/drawing/2014/main" id="{0E3CBCD7-A87B-A074-547D-80A4A6130592}"/>
              </a:ext>
            </a:extLst>
          </p:cNvPr>
          <p:cNvSpPr/>
          <p:nvPr/>
        </p:nvSpPr>
        <p:spPr>
          <a:xfrm>
            <a:off x="7543800" y="5791202"/>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C</a:t>
            </a:r>
          </a:p>
        </p:txBody>
      </p:sp>
      <p:sp>
        <p:nvSpPr>
          <p:cNvPr id="15" name="Rectangle 14">
            <a:extLst>
              <a:ext uri="{FF2B5EF4-FFF2-40B4-BE49-F238E27FC236}">
                <a16:creationId xmlns:a16="http://schemas.microsoft.com/office/drawing/2014/main" id="{AC8147D4-BBEE-9DE5-7C36-CC1566B7D3C1}"/>
              </a:ext>
            </a:extLst>
          </p:cNvPr>
          <p:cNvSpPr/>
          <p:nvPr/>
        </p:nvSpPr>
        <p:spPr>
          <a:xfrm>
            <a:off x="7543800" y="5334001"/>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B</a:t>
            </a:r>
          </a:p>
        </p:txBody>
      </p:sp>
      <p:sp>
        <p:nvSpPr>
          <p:cNvPr id="16" name="TextBox 15">
            <a:extLst>
              <a:ext uri="{FF2B5EF4-FFF2-40B4-BE49-F238E27FC236}">
                <a16:creationId xmlns:a16="http://schemas.microsoft.com/office/drawing/2014/main" id="{FEDA8977-F217-0CAF-0F71-660D6C90191A}"/>
              </a:ext>
            </a:extLst>
          </p:cNvPr>
          <p:cNvSpPr txBox="1"/>
          <p:nvPr/>
        </p:nvSpPr>
        <p:spPr>
          <a:xfrm>
            <a:off x="6658611" y="6352498"/>
            <a:ext cx="1313181" cy="369332"/>
          </a:xfrm>
          <a:prstGeom prst="rect">
            <a:avLst/>
          </a:prstGeom>
          <a:noFill/>
        </p:spPr>
        <p:txBody>
          <a:bodyPr wrap="none" rtlCol="0">
            <a:spAutoFit/>
          </a:bodyPr>
          <a:lstStyle/>
          <a:p>
            <a:pPr algn="ctr"/>
            <a:r>
              <a:rPr lang="en-IE" dirty="0"/>
              <a:t>Goal State</a:t>
            </a:r>
          </a:p>
        </p:txBody>
      </p:sp>
      <p:grpSp>
        <p:nvGrpSpPr>
          <p:cNvPr id="29" name="Group 28">
            <a:extLst>
              <a:ext uri="{FF2B5EF4-FFF2-40B4-BE49-F238E27FC236}">
                <a16:creationId xmlns:a16="http://schemas.microsoft.com/office/drawing/2014/main" id="{E40E3725-6420-6D66-4173-1E7DD1305FDC}"/>
              </a:ext>
            </a:extLst>
          </p:cNvPr>
          <p:cNvGrpSpPr/>
          <p:nvPr/>
        </p:nvGrpSpPr>
        <p:grpSpPr>
          <a:xfrm>
            <a:off x="3429000" y="4953001"/>
            <a:ext cx="457200" cy="685801"/>
            <a:chOff x="1905000" y="5334000"/>
            <a:chExt cx="457200" cy="685801"/>
          </a:xfrm>
        </p:grpSpPr>
        <p:cxnSp>
          <p:nvCxnSpPr>
            <p:cNvPr id="19" name="Straight Connector 18">
              <a:extLst>
                <a:ext uri="{FF2B5EF4-FFF2-40B4-BE49-F238E27FC236}">
                  <a16:creationId xmlns:a16="http://schemas.microsoft.com/office/drawing/2014/main" id="{5A959573-66BC-409D-DB19-A1734EB4BAD9}"/>
                </a:ext>
              </a:extLst>
            </p:cNvPr>
            <p:cNvCxnSpPr>
              <a:cxnSpLocks/>
            </p:cNvCxnSpPr>
            <p:nvPr/>
          </p:nvCxnSpPr>
          <p:spPr>
            <a:xfrm>
              <a:off x="2133600" y="53340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429E739-D517-8775-CE98-3FA81F16C98A}"/>
                </a:ext>
              </a:extLst>
            </p:cNvPr>
            <p:cNvCxnSpPr>
              <a:cxnSpLocks/>
            </p:cNvCxnSpPr>
            <p:nvPr/>
          </p:nvCxnSpPr>
          <p:spPr>
            <a:xfrm>
              <a:off x="1905000" y="5791200"/>
              <a:ext cx="457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09229B-B321-31D8-6C8C-5B28D49435FB}"/>
                </a:ext>
              </a:extLst>
            </p:cNvPr>
            <p:cNvCxnSpPr>
              <a:cxnSpLocks/>
              <a:endCxn id="6" idx="3"/>
            </p:cNvCxnSpPr>
            <p:nvPr/>
          </p:nvCxnSpPr>
          <p:spPr>
            <a:xfrm>
              <a:off x="2362200" y="5791201"/>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384C54F-E6F5-DBC9-F8AD-317F141DC1D7}"/>
                </a:ext>
              </a:extLst>
            </p:cNvPr>
            <p:cNvCxnSpPr>
              <a:cxnSpLocks/>
            </p:cNvCxnSpPr>
            <p:nvPr/>
          </p:nvCxnSpPr>
          <p:spPr>
            <a:xfrm>
              <a:off x="1905000" y="5791201"/>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A8F69139-2DAF-1F09-3FA9-BE9752CE12E0}"/>
              </a:ext>
            </a:extLst>
          </p:cNvPr>
          <p:cNvGrpSpPr/>
          <p:nvPr/>
        </p:nvGrpSpPr>
        <p:grpSpPr>
          <a:xfrm>
            <a:off x="6553200" y="4953001"/>
            <a:ext cx="457200" cy="685801"/>
            <a:chOff x="1905000" y="5334000"/>
            <a:chExt cx="457200" cy="685801"/>
          </a:xfrm>
        </p:grpSpPr>
        <p:cxnSp>
          <p:nvCxnSpPr>
            <p:cNvPr id="31" name="Straight Connector 30">
              <a:extLst>
                <a:ext uri="{FF2B5EF4-FFF2-40B4-BE49-F238E27FC236}">
                  <a16:creationId xmlns:a16="http://schemas.microsoft.com/office/drawing/2014/main" id="{BA1330AF-C6A0-AC01-70EB-52502D23C55F}"/>
                </a:ext>
              </a:extLst>
            </p:cNvPr>
            <p:cNvCxnSpPr>
              <a:cxnSpLocks/>
            </p:cNvCxnSpPr>
            <p:nvPr/>
          </p:nvCxnSpPr>
          <p:spPr>
            <a:xfrm>
              <a:off x="2133600" y="53340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AD163E1-A7DF-B2E6-EAC6-F12D9283FD39}"/>
                </a:ext>
              </a:extLst>
            </p:cNvPr>
            <p:cNvCxnSpPr>
              <a:cxnSpLocks/>
            </p:cNvCxnSpPr>
            <p:nvPr/>
          </p:nvCxnSpPr>
          <p:spPr>
            <a:xfrm>
              <a:off x="1905000" y="5791200"/>
              <a:ext cx="457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CFB693-8055-2C02-D0CE-B84B9CB1F18B}"/>
                </a:ext>
              </a:extLst>
            </p:cNvPr>
            <p:cNvCxnSpPr>
              <a:cxnSpLocks/>
            </p:cNvCxnSpPr>
            <p:nvPr/>
          </p:nvCxnSpPr>
          <p:spPr>
            <a:xfrm>
              <a:off x="2362200" y="5791201"/>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A9078B2-40C2-896A-70CF-C575662E9EC6}"/>
                </a:ext>
              </a:extLst>
            </p:cNvPr>
            <p:cNvCxnSpPr>
              <a:cxnSpLocks/>
            </p:cNvCxnSpPr>
            <p:nvPr/>
          </p:nvCxnSpPr>
          <p:spPr>
            <a:xfrm>
              <a:off x="1905000" y="5791201"/>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Rounded Rectangle 34">
            <a:extLst>
              <a:ext uri="{FF2B5EF4-FFF2-40B4-BE49-F238E27FC236}">
                <a16:creationId xmlns:a16="http://schemas.microsoft.com/office/drawing/2014/main" id="{85431497-7F23-5C0D-FADB-45BD7093D438}"/>
              </a:ext>
            </a:extLst>
          </p:cNvPr>
          <p:cNvSpPr/>
          <p:nvPr/>
        </p:nvSpPr>
        <p:spPr>
          <a:xfrm>
            <a:off x="3200400" y="3581400"/>
            <a:ext cx="52578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What is the solution?</a:t>
            </a:r>
          </a:p>
        </p:txBody>
      </p:sp>
    </p:spTree>
    <p:extLst>
      <p:ext uri="{BB962C8B-B14F-4D97-AF65-F5344CB8AC3E}">
        <p14:creationId xmlns:p14="http://schemas.microsoft.com/office/powerpoint/2010/main" val="665287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936B-C971-AB20-F347-691642EEF00C}"/>
              </a:ext>
            </a:extLst>
          </p:cNvPr>
          <p:cNvSpPr>
            <a:spLocks noGrp="1"/>
          </p:cNvSpPr>
          <p:nvPr>
            <p:ph type="title"/>
          </p:nvPr>
        </p:nvSpPr>
        <p:spPr>
          <a:xfrm>
            <a:off x="609600" y="274638"/>
            <a:ext cx="9956800" cy="1143000"/>
          </a:xfrm>
        </p:spPr>
        <p:txBody>
          <a:bodyPr/>
          <a:lstStyle/>
          <a:p>
            <a:r>
              <a:rPr lang="en-IE" dirty="0"/>
              <a:t>Scenario: </a:t>
            </a:r>
            <a:r>
              <a:rPr lang="en-IE" dirty="0" err="1"/>
              <a:t>Blocksworld</a:t>
            </a:r>
            <a:endParaRPr lang="en-IE" dirty="0"/>
          </a:p>
        </p:txBody>
      </p:sp>
      <p:sp>
        <p:nvSpPr>
          <p:cNvPr id="3" name="Content Placeholder 2">
            <a:extLst>
              <a:ext uri="{FF2B5EF4-FFF2-40B4-BE49-F238E27FC236}">
                <a16:creationId xmlns:a16="http://schemas.microsoft.com/office/drawing/2014/main" id="{04881EF8-FFB2-15C3-4C78-22B2554CAA5B}"/>
              </a:ext>
            </a:extLst>
          </p:cNvPr>
          <p:cNvSpPr>
            <a:spLocks noGrp="1"/>
          </p:cNvSpPr>
          <p:nvPr>
            <p:ph sz="quarter" idx="1"/>
          </p:nvPr>
        </p:nvSpPr>
        <p:spPr>
          <a:xfrm>
            <a:off x="609600" y="1600200"/>
            <a:ext cx="9956800" cy="4873752"/>
          </a:xfrm>
        </p:spPr>
        <p:txBody>
          <a:bodyPr>
            <a:normAutofit/>
          </a:bodyPr>
          <a:lstStyle/>
          <a:p>
            <a:r>
              <a:rPr lang="en-IE" sz="2000" dirty="0"/>
              <a:t>Environmental Constraints:</a:t>
            </a:r>
          </a:p>
          <a:p>
            <a:pPr lvl="1"/>
            <a:r>
              <a:rPr lang="en-IE" sz="1800" dirty="0"/>
              <a:t>The gripper must be empty to pick up a block</a:t>
            </a:r>
          </a:p>
          <a:p>
            <a:pPr lvl="1"/>
            <a:r>
              <a:rPr lang="en-IE" sz="1800" dirty="0"/>
              <a:t>The gripper can only pick up one block at a time</a:t>
            </a:r>
          </a:p>
          <a:p>
            <a:pPr lvl="1"/>
            <a:r>
              <a:rPr lang="en-IE" sz="1800" dirty="0"/>
              <a:t>The gripper can only pick up a block if the top of the block is clear.</a:t>
            </a:r>
          </a:p>
          <a:p>
            <a:pPr lvl="1"/>
            <a:r>
              <a:rPr lang="en-IE" sz="1800" dirty="0"/>
              <a:t>4 actions: </a:t>
            </a:r>
            <a:r>
              <a:rPr lang="en-IE" sz="1800" dirty="0">
                <a:latin typeface="Courier New" panose="02070309020205020404" pitchFamily="49" charset="0"/>
                <a:cs typeface="Courier New" panose="02070309020205020404" pitchFamily="49" charset="0"/>
              </a:rPr>
              <a:t>pickup(X),putdown(x),stack(X,Y),unstack(X,Y)</a:t>
            </a:r>
          </a:p>
        </p:txBody>
      </p:sp>
      <p:sp>
        <p:nvSpPr>
          <p:cNvPr id="17" name="Rounded Rectangle 16">
            <a:extLst>
              <a:ext uri="{FF2B5EF4-FFF2-40B4-BE49-F238E27FC236}">
                <a16:creationId xmlns:a16="http://schemas.microsoft.com/office/drawing/2014/main" id="{4EDC7B43-7067-EB9A-3871-B07E30803AAB}"/>
              </a:ext>
            </a:extLst>
          </p:cNvPr>
          <p:cNvSpPr/>
          <p:nvPr/>
        </p:nvSpPr>
        <p:spPr>
          <a:xfrm>
            <a:off x="1905000" y="4572001"/>
            <a:ext cx="7620000" cy="21498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E"/>
          </a:p>
        </p:txBody>
      </p:sp>
      <p:cxnSp>
        <p:nvCxnSpPr>
          <p:cNvPr id="5" name="Straight Connector 4">
            <a:extLst>
              <a:ext uri="{FF2B5EF4-FFF2-40B4-BE49-F238E27FC236}">
                <a16:creationId xmlns:a16="http://schemas.microsoft.com/office/drawing/2014/main" id="{1D388488-FCC6-9F6E-86AD-4FDF1D993E7F}"/>
              </a:ext>
            </a:extLst>
          </p:cNvPr>
          <p:cNvCxnSpPr>
            <a:cxnSpLocks/>
          </p:cNvCxnSpPr>
          <p:nvPr/>
        </p:nvCxnSpPr>
        <p:spPr>
          <a:xfrm>
            <a:off x="2895600" y="6248401"/>
            <a:ext cx="2286000" cy="0"/>
          </a:xfrm>
          <a:prstGeom prst="line">
            <a:avLst/>
          </a:prstGeom>
        </p:spPr>
        <p:style>
          <a:lnRef idx="2">
            <a:schemeClr val="dk1"/>
          </a:lnRef>
          <a:fillRef idx="0">
            <a:schemeClr val="dk1"/>
          </a:fillRef>
          <a:effectRef idx="1">
            <a:schemeClr val="dk1"/>
          </a:effectRef>
          <a:fontRef idx="minor">
            <a:schemeClr val="tx1"/>
          </a:fontRef>
        </p:style>
      </p:cxnSp>
      <p:sp>
        <p:nvSpPr>
          <p:cNvPr id="6" name="Rectangle 5">
            <a:extLst>
              <a:ext uri="{FF2B5EF4-FFF2-40B4-BE49-F238E27FC236}">
                <a16:creationId xmlns:a16="http://schemas.microsoft.com/office/drawing/2014/main" id="{606A1054-B387-A200-B9DD-D20CBC013DC1}"/>
              </a:ext>
            </a:extLst>
          </p:cNvPr>
          <p:cNvSpPr/>
          <p:nvPr/>
        </p:nvSpPr>
        <p:spPr>
          <a:xfrm>
            <a:off x="3429000" y="5791201"/>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B</a:t>
            </a:r>
          </a:p>
        </p:txBody>
      </p:sp>
      <p:sp>
        <p:nvSpPr>
          <p:cNvPr id="7" name="Rectangle 6">
            <a:extLst>
              <a:ext uri="{FF2B5EF4-FFF2-40B4-BE49-F238E27FC236}">
                <a16:creationId xmlns:a16="http://schemas.microsoft.com/office/drawing/2014/main" id="{EC0B74BF-6025-36D8-2FA8-0EA3BEB2312E}"/>
              </a:ext>
            </a:extLst>
          </p:cNvPr>
          <p:cNvSpPr/>
          <p:nvPr/>
        </p:nvSpPr>
        <p:spPr>
          <a:xfrm>
            <a:off x="4267200" y="5791201"/>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A</a:t>
            </a:r>
          </a:p>
        </p:txBody>
      </p:sp>
      <p:sp>
        <p:nvSpPr>
          <p:cNvPr id="9" name="Rectangle 8">
            <a:extLst>
              <a:ext uri="{FF2B5EF4-FFF2-40B4-BE49-F238E27FC236}">
                <a16:creationId xmlns:a16="http://schemas.microsoft.com/office/drawing/2014/main" id="{4805FDED-D4FF-B44C-D763-1D2C006674F7}"/>
              </a:ext>
            </a:extLst>
          </p:cNvPr>
          <p:cNvSpPr/>
          <p:nvPr/>
        </p:nvSpPr>
        <p:spPr>
          <a:xfrm>
            <a:off x="4267200" y="5334000"/>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C</a:t>
            </a:r>
          </a:p>
        </p:txBody>
      </p:sp>
      <p:sp>
        <p:nvSpPr>
          <p:cNvPr id="11" name="TextBox 10">
            <a:extLst>
              <a:ext uri="{FF2B5EF4-FFF2-40B4-BE49-F238E27FC236}">
                <a16:creationId xmlns:a16="http://schemas.microsoft.com/office/drawing/2014/main" id="{4E840CD1-8BAB-FFFF-D922-AD4F1F23F26C}"/>
              </a:ext>
            </a:extLst>
          </p:cNvPr>
          <p:cNvSpPr txBox="1"/>
          <p:nvPr/>
        </p:nvSpPr>
        <p:spPr>
          <a:xfrm>
            <a:off x="3294646" y="6352497"/>
            <a:ext cx="1487908" cy="369332"/>
          </a:xfrm>
          <a:prstGeom prst="rect">
            <a:avLst/>
          </a:prstGeom>
          <a:noFill/>
        </p:spPr>
        <p:txBody>
          <a:bodyPr wrap="none" rtlCol="0">
            <a:spAutoFit/>
          </a:bodyPr>
          <a:lstStyle/>
          <a:p>
            <a:r>
              <a:rPr lang="en-IE" dirty="0"/>
              <a:t>Initial State</a:t>
            </a:r>
          </a:p>
        </p:txBody>
      </p:sp>
      <p:cxnSp>
        <p:nvCxnSpPr>
          <p:cNvPr id="12" name="Straight Connector 11">
            <a:extLst>
              <a:ext uri="{FF2B5EF4-FFF2-40B4-BE49-F238E27FC236}">
                <a16:creationId xmlns:a16="http://schemas.microsoft.com/office/drawing/2014/main" id="{C468A22F-0EDF-B19D-CE9C-2CFCE8DFEFD9}"/>
              </a:ext>
            </a:extLst>
          </p:cNvPr>
          <p:cNvCxnSpPr>
            <a:cxnSpLocks/>
          </p:cNvCxnSpPr>
          <p:nvPr/>
        </p:nvCxnSpPr>
        <p:spPr>
          <a:xfrm>
            <a:off x="6172200" y="6248402"/>
            <a:ext cx="2286000" cy="0"/>
          </a:xfrm>
          <a:prstGeom prst="line">
            <a:avLst/>
          </a:prstGeom>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778E588E-10CF-4BE2-07A8-FF651A665A8B}"/>
              </a:ext>
            </a:extLst>
          </p:cNvPr>
          <p:cNvSpPr/>
          <p:nvPr/>
        </p:nvSpPr>
        <p:spPr>
          <a:xfrm>
            <a:off x="7543800" y="4876800"/>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A</a:t>
            </a:r>
          </a:p>
        </p:txBody>
      </p:sp>
      <p:sp>
        <p:nvSpPr>
          <p:cNvPr id="14" name="Rectangle 13">
            <a:extLst>
              <a:ext uri="{FF2B5EF4-FFF2-40B4-BE49-F238E27FC236}">
                <a16:creationId xmlns:a16="http://schemas.microsoft.com/office/drawing/2014/main" id="{0E3CBCD7-A87B-A074-547D-80A4A6130592}"/>
              </a:ext>
            </a:extLst>
          </p:cNvPr>
          <p:cNvSpPr/>
          <p:nvPr/>
        </p:nvSpPr>
        <p:spPr>
          <a:xfrm>
            <a:off x="7543800" y="5791202"/>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C</a:t>
            </a:r>
          </a:p>
        </p:txBody>
      </p:sp>
      <p:sp>
        <p:nvSpPr>
          <p:cNvPr id="15" name="Rectangle 14">
            <a:extLst>
              <a:ext uri="{FF2B5EF4-FFF2-40B4-BE49-F238E27FC236}">
                <a16:creationId xmlns:a16="http://schemas.microsoft.com/office/drawing/2014/main" id="{AC8147D4-BBEE-9DE5-7C36-CC1566B7D3C1}"/>
              </a:ext>
            </a:extLst>
          </p:cNvPr>
          <p:cNvSpPr/>
          <p:nvPr/>
        </p:nvSpPr>
        <p:spPr>
          <a:xfrm>
            <a:off x="7543800" y="5334001"/>
            <a:ext cx="4572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dirty="0"/>
              <a:t>B</a:t>
            </a:r>
          </a:p>
        </p:txBody>
      </p:sp>
      <p:sp>
        <p:nvSpPr>
          <p:cNvPr id="16" name="TextBox 15">
            <a:extLst>
              <a:ext uri="{FF2B5EF4-FFF2-40B4-BE49-F238E27FC236}">
                <a16:creationId xmlns:a16="http://schemas.microsoft.com/office/drawing/2014/main" id="{FEDA8977-F217-0CAF-0F71-660D6C90191A}"/>
              </a:ext>
            </a:extLst>
          </p:cNvPr>
          <p:cNvSpPr txBox="1"/>
          <p:nvPr/>
        </p:nvSpPr>
        <p:spPr>
          <a:xfrm>
            <a:off x="6658611" y="6352498"/>
            <a:ext cx="1313181" cy="369332"/>
          </a:xfrm>
          <a:prstGeom prst="rect">
            <a:avLst/>
          </a:prstGeom>
          <a:noFill/>
        </p:spPr>
        <p:txBody>
          <a:bodyPr wrap="none" rtlCol="0">
            <a:spAutoFit/>
          </a:bodyPr>
          <a:lstStyle/>
          <a:p>
            <a:pPr algn="ctr"/>
            <a:r>
              <a:rPr lang="en-IE" dirty="0"/>
              <a:t>Goal State</a:t>
            </a:r>
          </a:p>
        </p:txBody>
      </p:sp>
      <p:grpSp>
        <p:nvGrpSpPr>
          <p:cNvPr id="29" name="Group 28">
            <a:extLst>
              <a:ext uri="{FF2B5EF4-FFF2-40B4-BE49-F238E27FC236}">
                <a16:creationId xmlns:a16="http://schemas.microsoft.com/office/drawing/2014/main" id="{E40E3725-6420-6D66-4173-1E7DD1305FDC}"/>
              </a:ext>
            </a:extLst>
          </p:cNvPr>
          <p:cNvGrpSpPr/>
          <p:nvPr/>
        </p:nvGrpSpPr>
        <p:grpSpPr>
          <a:xfrm>
            <a:off x="3429000" y="4953001"/>
            <a:ext cx="457200" cy="685801"/>
            <a:chOff x="1905000" y="5334000"/>
            <a:chExt cx="457200" cy="685801"/>
          </a:xfrm>
        </p:grpSpPr>
        <p:cxnSp>
          <p:nvCxnSpPr>
            <p:cNvPr id="19" name="Straight Connector 18">
              <a:extLst>
                <a:ext uri="{FF2B5EF4-FFF2-40B4-BE49-F238E27FC236}">
                  <a16:creationId xmlns:a16="http://schemas.microsoft.com/office/drawing/2014/main" id="{5A959573-66BC-409D-DB19-A1734EB4BAD9}"/>
                </a:ext>
              </a:extLst>
            </p:cNvPr>
            <p:cNvCxnSpPr>
              <a:cxnSpLocks/>
            </p:cNvCxnSpPr>
            <p:nvPr/>
          </p:nvCxnSpPr>
          <p:spPr>
            <a:xfrm>
              <a:off x="2133600" y="53340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429E739-D517-8775-CE98-3FA81F16C98A}"/>
                </a:ext>
              </a:extLst>
            </p:cNvPr>
            <p:cNvCxnSpPr>
              <a:cxnSpLocks/>
            </p:cNvCxnSpPr>
            <p:nvPr/>
          </p:nvCxnSpPr>
          <p:spPr>
            <a:xfrm>
              <a:off x="1905000" y="5791200"/>
              <a:ext cx="457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09229B-B321-31D8-6C8C-5B28D49435FB}"/>
                </a:ext>
              </a:extLst>
            </p:cNvPr>
            <p:cNvCxnSpPr>
              <a:cxnSpLocks/>
              <a:endCxn id="6" idx="3"/>
            </p:cNvCxnSpPr>
            <p:nvPr/>
          </p:nvCxnSpPr>
          <p:spPr>
            <a:xfrm>
              <a:off x="2362200" y="5791201"/>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384C54F-E6F5-DBC9-F8AD-317F141DC1D7}"/>
                </a:ext>
              </a:extLst>
            </p:cNvPr>
            <p:cNvCxnSpPr>
              <a:cxnSpLocks/>
            </p:cNvCxnSpPr>
            <p:nvPr/>
          </p:nvCxnSpPr>
          <p:spPr>
            <a:xfrm>
              <a:off x="1905000" y="5791201"/>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A8F69139-2DAF-1F09-3FA9-BE9752CE12E0}"/>
              </a:ext>
            </a:extLst>
          </p:cNvPr>
          <p:cNvGrpSpPr/>
          <p:nvPr/>
        </p:nvGrpSpPr>
        <p:grpSpPr>
          <a:xfrm>
            <a:off x="6553200" y="4953001"/>
            <a:ext cx="457200" cy="685801"/>
            <a:chOff x="1905000" y="5334000"/>
            <a:chExt cx="457200" cy="685801"/>
          </a:xfrm>
        </p:grpSpPr>
        <p:cxnSp>
          <p:nvCxnSpPr>
            <p:cNvPr id="31" name="Straight Connector 30">
              <a:extLst>
                <a:ext uri="{FF2B5EF4-FFF2-40B4-BE49-F238E27FC236}">
                  <a16:creationId xmlns:a16="http://schemas.microsoft.com/office/drawing/2014/main" id="{BA1330AF-C6A0-AC01-70EB-52502D23C55F}"/>
                </a:ext>
              </a:extLst>
            </p:cNvPr>
            <p:cNvCxnSpPr>
              <a:cxnSpLocks/>
            </p:cNvCxnSpPr>
            <p:nvPr/>
          </p:nvCxnSpPr>
          <p:spPr>
            <a:xfrm>
              <a:off x="2133600" y="53340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AD163E1-A7DF-B2E6-EAC6-F12D9283FD39}"/>
                </a:ext>
              </a:extLst>
            </p:cNvPr>
            <p:cNvCxnSpPr>
              <a:cxnSpLocks/>
            </p:cNvCxnSpPr>
            <p:nvPr/>
          </p:nvCxnSpPr>
          <p:spPr>
            <a:xfrm>
              <a:off x="1905000" y="5791200"/>
              <a:ext cx="457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CFB693-8055-2C02-D0CE-B84B9CB1F18B}"/>
                </a:ext>
              </a:extLst>
            </p:cNvPr>
            <p:cNvCxnSpPr>
              <a:cxnSpLocks/>
            </p:cNvCxnSpPr>
            <p:nvPr/>
          </p:nvCxnSpPr>
          <p:spPr>
            <a:xfrm>
              <a:off x="2362200" y="5791201"/>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A9078B2-40C2-896A-70CF-C575662E9EC6}"/>
                </a:ext>
              </a:extLst>
            </p:cNvPr>
            <p:cNvCxnSpPr>
              <a:cxnSpLocks/>
            </p:cNvCxnSpPr>
            <p:nvPr/>
          </p:nvCxnSpPr>
          <p:spPr>
            <a:xfrm>
              <a:off x="1905000" y="5791201"/>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FDCFC903-4E4C-3774-CFD9-67BE24F35BCF}"/>
              </a:ext>
            </a:extLst>
          </p:cNvPr>
          <p:cNvSpPr txBox="1"/>
          <p:nvPr/>
        </p:nvSpPr>
        <p:spPr>
          <a:xfrm>
            <a:off x="2438400" y="3733800"/>
            <a:ext cx="7165744" cy="307777"/>
          </a:xfrm>
          <a:prstGeom prst="rect">
            <a:avLst/>
          </a:prstGeom>
          <a:noFill/>
        </p:spPr>
        <p:txBody>
          <a:bodyPr wrap="none" rtlCol="0">
            <a:spAutoFit/>
          </a:bodyPr>
          <a:lstStyle/>
          <a:p>
            <a:r>
              <a:rPr lang="en-IE" sz="1400" dirty="0">
                <a:latin typeface="Courier New" panose="02070309020205020404" pitchFamily="49" charset="0"/>
                <a:cs typeface="Courier New" panose="02070309020205020404" pitchFamily="49" charset="0"/>
              </a:rPr>
              <a:t>unstack(C,A);putdown(C);pickup(B);stack(B,C);pickup(A);stack(A,B)</a:t>
            </a:r>
          </a:p>
        </p:txBody>
      </p:sp>
    </p:spTree>
    <p:extLst>
      <p:ext uri="{BB962C8B-B14F-4D97-AF65-F5344CB8AC3E}">
        <p14:creationId xmlns:p14="http://schemas.microsoft.com/office/powerpoint/2010/main" val="2893063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686F-E551-4A49-A6B4-DF1531B36B97}"/>
              </a:ext>
            </a:extLst>
          </p:cNvPr>
          <p:cNvSpPr>
            <a:spLocks noGrp="1"/>
          </p:cNvSpPr>
          <p:nvPr>
            <p:ph type="title"/>
          </p:nvPr>
        </p:nvSpPr>
        <p:spPr>
          <a:xfrm>
            <a:off x="1981200" y="274638"/>
            <a:ext cx="7467600" cy="1143000"/>
          </a:xfrm>
        </p:spPr>
        <p:txBody>
          <a:bodyPr/>
          <a:lstStyle/>
          <a:p>
            <a:r>
              <a:rPr lang="en-US"/>
              <a:t>STRIPS</a:t>
            </a:r>
            <a:endParaRPr lang="en-IE" dirty="0"/>
          </a:p>
        </p:txBody>
      </p:sp>
      <p:sp>
        <p:nvSpPr>
          <p:cNvPr id="3" name="Content Placeholder 2">
            <a:extLst>
              <a:ext uri="{FF2B5EF4-FFF2-40B4-BE49-F238E27FC236}">
                <a16:creationId xmlns:a16="http://schemas.microsoft.com/office/drawing/2014/main" id="{9BCAD237-76F4-4612-B970-336C9D412804}"/>
              </a:ext>
            </a:extLst>
          </p:cNvPr>
          <p:cNvSpPr>
            <a:spLocks noGrp="1"/>
          </p:cNvSpPr>
          <p:nvPr>
            <p:ph sz="quarter" idx="1"/>
          </p:nvPr>
        </p:nvSpPr>
        <p:spPr>
          <a:xfrm>
            <a:off x="1981200" y="1600200"/>
            <a:ext cx="7848600" cy="5181600"/>
          </a:xfrm>
        </p:spPr>
        <p:txBody>
          <a:bodyPr>
            <a:normAutofit/>
          </a:bodyPr>
          <a:lstStyle/>
          <a:p>
            <a:r>
              <a:rPr lang="en-US" altLang="en-US" sz="2000" dirty="0"/>
              <a:t>A </a:t>
            </a:r>
            <a:r>
              <a:rPr lang="en-US" altLang="en-US" sz="2000" b="1" dirty="0"/>
              <a:t>search-based approach </a:t>
            </a:r>
            <a:r>
              <a:rPr lang="en-US" altLang="en-US" sz="2000" dirty="0"/>
              <a:t>to planning that overcomes the frame problem by distinguishing between theorem proving and planning.</a:t>
            </a:r>
          </a:p>
          <a:p>
            <a:pPr lvl="1"/>
            <a:r>
              <a:rPr lang="en-US" altLang="en-US" sz="1800" b="1" dirty="0"/>
              <a:t>States</a:t>
            </a:r>
            <a:r>
              <a:rPr lang="en-US" altLang="en-US" sz="1800" dirty="0"/>
              <a:t>: represented as sets of formulas in first order logic.</a:t>
            </a:r>
          </a:p>
          <a:p>
            <a:pPr lvl="2"/>
            <a:r>
              <a:rPr lang="en-US" altLang="en-US" sz="1600" dirty="0"/>
              <a:t>A set of facts and (potentially) inference rules.</a:t>
            </a:r>
          </a:p>
          <a:p>
            <a:pPr lvl="1"/>
            <a:r>
              <a:rPr lang="en-US" altLang="en-US" sz="1800" b="1" dirty="0"/>
              <a:t>Operators</a:t>
            </a:r>
            <a:r>
              <a:rPr lang="en-US" altLang="en-US" sz="1800" dirty="0"/>
              <a:t>: action routine descriptions that define valid potential transitions between states.</a:t>
            </a:r>
          </a:p>
          <a:p>
            <a:pPr lvl="2"/>
            <a:r>
              <a:rPr lang="en-US" altLang="en-US" sz="1600" dirty="0"/>
              <a:t>Combine a unique (action) identifier; a context for applicability (defined as a first-order logic formula); and a set of effects (the expected changes to the state).</a:t>
            </a:r>
            <a:endParaRPr lang="en-US" altLang="en-US" sz="1500" dirty="0"/>
          </a:p>
          <a:p>
            <a:pPr lvl="1"/>
            <a:endParaRPr lang="en-US" altLang="en-US" sz="1800" dirty="0"/>
          </a:p>
          <a:p>
            <a:r>
              <a:rPr lang="en-US" altLang="en-US" sz="2000" dirty="0"/>
              <a:t>A </a:t>
            </a:r>
            <a:r>
              <a:rPr lang="en-US" altLang="en-US" sz="2000" b="1" dirty="0"/>
              <a:t>theorem prover </a:t>
            </a:r>
            <a:r>
              <a:rPr lang="en-US" altLang="en-US" sz="2000" dirty="0"/>
              <a:t>is used to check the </a:t>
            </a:r>
            <a:r>
              <a:rPr lang="en-US" altLang="en-US" sz="2000" b="1" dirty="0"/>
              <a:t>validity of the operator </a:t>
            </a:r>
            <a:r>
              <a:rPr lang="en-US" altLang="en-US" sz="2000" dirty="0"/>
              <a:t>context while </a:t>
            </a:r>
            <a:r>
              <a:rPr lang="en-US" altLang="en-US" sz="2000" b="1" dirty="0"/>
              <a:t>search techniques </a:t>
            </a:r>
            <a:r>
              <a:rPr lang="en-US" altLang="en-US" sz="2000" dirty="0"/>
              <a:t>are used to explore the state space for the goal state.</a:t>
            </a:r>
          </a:p>
          <a:p>
            <a:pPr lvl="1"/>
            <a:r>
              <a:rPr lang="en-US" altLang="en-US" sz="1800" dirty="0"/>
              <a:t>The path from the current state to the goal state identifies the plan.</a:t>
            </a:r>
          </a:p>
        </p:txBody>
      </p:sp>
      <p:pic>
        <p:nvPicPr>
          <p:cNvPr id="1028" name="Picture 4" descr="Nils J. Nilsson Home Page">
            <a:extLst>
              <a:ext uri="{FF2B5EF4-FFF2-40B4-BE49-F238E27FC236}">
                <a16:creationId xmlns:a16="http://schemas.microsoft.com/office/drawing/2014/main" id="{6D6996D2-4379-5E9C-00F0-642D2C969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18289"/>
            <a:ext cx="1149096" cy="12228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CB68F6-E6EF-DF3A-E630-85FC12C6ED59}"/>
              </a:ext>
            </a:extLst>
          </p:cNvPr>
          <p:cNvSpPr txBox="1"/>
          <p:nvPr/>
        </p:nvSpPr>
        <p:spPr>
          <a:xfrm>
            <a:off x="9115601" y="1239867"/>
            <a:ext cx="1053494" cy="276999"/>
          </a:xfrm>
          <a:prstGeom prst="rect">
            <a:avLst/>
          </a:prstGeom>
          <a:noFill/>
        </p:spPr>
        <p:txBody>
          <a:bodyPr wrap="none" rtlCol="0">
            <a:spAutoFit/>
          </a:bodyPr>
          <a:lstStyle/>
          <a:p>
            <a:pPr algn="ctr"/>
            <a:r>
              <a:rPr lang="en-IE" sz="1200" dirty="0"/>
              <a:t>Nils Nilsson</a:t>
            </a:r>
          </a:p>
        </p:txBody>
      </p:sp>
    </p:spTree>
    <p:extLst>
      <p:ext uri="{BB962C8B-B14F-4D97-AF65-F5344CB8AC3E}">
        <p14:creationId xmlns:p14="http://schemas.microsoft.com/office/powerpoint/2010/main" val="858758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3505200" y="35052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3581400" y="43434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3657600" y="41148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3657600" y="3886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4267200" y="41148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29" name="Oval 28">
            <a:extLst>
              <a:ext uri="{FF2B5EF4-FFF2-40B4-BE49-F238E27FC236}">
                <a16:creationId xmlns:a16="http://schemas.microsoft.com/office/drawing/2014/main" id="{958C3FF9-C155-6DF1-5609-2DB5487BA433}"/>
              </a:ext>
            </a:extLst>
          </p:cNvPr>
          <p:cNvSpPr/>
          <p:nvPr/>
        </p:nvSpPr>
        <p:spPr>
          <a:xfrm>
            <a:off x="6562090" y="3505200"/>
            <a:ext cx="1143000" cy="1143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E"/>
          </a:p>
        </p:txBody>
      </p:sp>
      <p:cxnSp>
        <p:nvCxnSpPr>
          <p:cNvPr id="30" name="Straight Connector 29">
            <a:extLst>
              <a:ext uri="{FF2B5EF4-FFF2-40B4-BE49-F238E27FC236}">
                <a16:creationId xmlns:a16="http://schemas.microsoft.com/office/drawing/2014/main" id="{49E2E36F-3067-EC7C-F5BB-516480D548D8}"/>
              </a:ext>
            </a:extLst>
          </p:cNvPr>
          <p:cNvCxnSpPr>
            <a:cxnSpLocks/>
          </p:cNvCxnSpPr>
          <p:nvPr/>
        </p:nvCxnSpPr>
        <p:spPr>
          <a:xfrm>
            <a:off x="6638290" y="43434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A1D726E4-3CA9-3073-C8B8-A2452E47852C}"/>
              </a:ext>
            </a:extLst>
          </p:cNvPr>
          <p:cNvSpPr/>
          <p:nvPr/>
        </p:nvSpPr>
        <p:spPr>
          <a:xfrm>
            <a:off x="7019290" y="3657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32" name="Rectangle 31">
            <a:extLst>
              <a:ext uri="{FF2B5EF4-FFF2-40B4-BE49-F238E27FC236}">
                <a16:creationId xmlns:a16="http://schemas.microsoft.com/office/drawing/2014/main" id="{3BA17FE3-CF82-6662-54CA-CAA1D7453F78}"/>
              </a:ext>
            </a:extLst>
          </p:cNvPr>
          <p:cNvSpPr/>
          <p:nvPr/>
        </p:nvSpPr>
        <p:spPr>
          <a:xfrm>
            <a:off x="7019290" y="41148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33" name="Rectangle 32">
            <a:extLst>
              <a:ext uri="{FF2B5EF4-FFF2-40B4-BE49-F238E27FC236}">
                <a16:creationId xmlns:a16="http://schemas.microsoft.com/office/drawing/2014/main" id="{29DCB33D-E993-E053-EAEB-E03EA9F68B51}"/>
              </a:ext>
            </a:extLst>
          </p:cNvPr>
          <p:cNvSpPr/>
          <p:nvPr/>
        </p:nvSpPr>
        <p:spPr>
          <a:xfrm>
            <a:off x="7019290" y="3886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6" name="TextBox 35">
            <a:extLst>
              <a:ext uri="{FF2B5EF4-FFF2-40B4-BE49-F238E27FC236}">
                <a16:creationId xmlns:a16="http://schemas.microsoft.com/office/drawing/2014/main" id="{43C70077-CADF-AB24-DB3B-D11C7DE38219}"/>
              </a:ext>
            </a:extLst>
          </p:cNvPr>
          <p:cNvSpPr txBox="1"/>
          <p:nvPr/>
        </p:nvSpPr>
        <p:spPr>
          <a:xfrm>
            <a:off x="3332746" y="4754562"/>
            <a:ext cx="1487908" cy="369332"/>
          </a:xfrm>
          <a:prstGeom prst="rect">
            <a:avLst/>
          </a:prstGeom>
          <a:noFill/>
        </p:spPr>
        <p:txBody>
          <a:bodyPr wrap="none" rtlCol="0">
            <a:spAutoFit/>
          </a:bodyPr>
          <a:lstStyle/>
          <a:p>
            <a:pPr algn="ctr"/>
            <a:r>
              <a:rPr lang="en-IE" dirty="0"/>
              <a:t>Initial State</a:t>
            </a:r>
          </a:p>
        </p:txBody>
      </p:sp>
      <p:sp>
        <p:nvSpPr>
          <p:cNvPr id="37" name="TextBox 36">
            <a:extLst>
              <a:ext uri="{FF2B5EF4-FFF2-40B4-BE49-F238E27FC236}">
                <a16:creationId xmlns:a16="http://schemas.microsoft.com/office/drawing/2014/main" id="{9010CAD1-FC72-7A8B-3126-D106DD9E753C}"/>
              </a:ext>
            </a:extLst>
          </p:cNvPr>
          <p:cNvSpPr txBox="1"/>
          <p:nvPr/>
        </p:nvSpPr>
        <p:spPr>
          <a:xfrm>
            <a:off x="6477001" y="4796789"/>
            <a:ext cx="1313181" cy="369332"/>
          </a:xfrm>
          <a:prstGeom prst="rect">
            <a:avLst/>
          </a:prstGeom>
          <a:noFill/>
        </p:spPr>
        <p:txBody>
          <a:bodyPr wrap="none" rtlCol="0">
            <a:spAutoFit/>
          </a:bodyPr>
          <a:lstStyle/>
          <a:p>
            <a:pPr algn="ctr"/>
            <a:r>
              <a:rPr lang="en-IE" dirty="0"/>
              <a:t>Goal State</a:t>
            </a:r>
          </a:p>
        </p:txBody>
      </p:sp>
      <p:cxnSp>
        <p:nvCxnSpPr>
          <p:cNvPr id="38" name="Straight Connector 37">
            <a:extLst>
              <a:ext uri="{FF2B5EF4-FFF2-40B4-BE49-F238E27FC236}">
                <a16:creationId xmlns:a16="http://schemas.microsoft.com/office/drawing/2014/main" id="{355995B8-B6DC-EBE8-2B01-EA4DF303B48C}"/>
              </a:ext>
            </a:extLst>
          </p:cNvPr>
          <p:cNvCxnSpPr>
            <a:cxnSpLocks/>
          </p:cNvCxnSpPr>
          <p:nvPr/>
        </p:nvCxnSpPr>
        <p:spPr>
          <a:xfrm>
            <a:off x="4191000" y="37338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4A21214-5E54-16D4-F8BB-F84BFC5455B4}"/>
              </a:ext>
            </a:extLst>
          </p:cNvPr>
          <p:cNvCxnSpPr>
            <a:cxnSpLocks/>
          </p:cNvCxnSpPr>
          <p:nvPr/>
        </p:nvCxnSpPr>
        <p:spPr>
          <a:xfrm>
            <a:off x="4114800" y="38100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6B1C06F0-DACF-C5F0-E9DC-B29B97886016}"/>
              </a:ext>
            </a:extLst>
          </p:cNvPr>
          <p:cNvCxnSpPr>
            <a:cxnSpLocks/>
          </p:cNvCxnSpPr>
          <p:nvPr/>
        </p:nvCxnSpPr>
        <p:spPr>
          <a:xfrm flipV="1">
            <a:off x="4264446" y="38100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D0ACB128-9684-F860-7724-2BEAD8EA01CD}"/>
              </a:ext>
            </a:extLst>
          </p:cNvPr>
          <p:cNvCxnSpPr>
            <a:cxnSpLocks/>
          </p:cNvCxnSpPr>
          <p:nvPr/>
        </p:nvCxnSpPr>
        <p:spPr>
          <a:xfrm flipV="1">
            <a:off x="4114800" y="3810000"/>
            <a:ext cx="0" cy="7620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76941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 name="Rounded Rectangle 2">
            <a:extLst>
              <a:ext uri="{FF2B5EF4-FFF2-40B4-BE49-F238E27FC236}">
                <a16:creationId xmlns:a16="http://schemas.microsoft.com/office/drawing/2014/main" id="{AE9004A7-3B27-2712-EA89-8E6976B954AA}"/>
              </a:ext>
            </a:extLst>
          </p:cNvPr>
          <p:cNvSpPr/>
          <p:nvPr/>
        </p:nvSpPr>
        <p:spPr>
          <a:xfrm>
            <a:off x="2148692"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dirty="0" err="1">
                <a:latin typeface="Courier New" panose="02070309020205020404" pitchFamily="49" charset="0"/>
                <a:cs typeface="Courier New" panose="02070309020205020404" pitchFamily="49" charset="0"/>
              </a:rPr>
              <a:t>handempty</a:t>
            </a:r>
            <a:endParaRPr lang="en-IE" sz="1400" dirty="0">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20" name="Rounded Rectangle 19">
            <a:extLst>
              <a:ext uri="{FF2B5EF4-FFF2-40B4-BE49-F238E27FC236}">
                <a16:creationId xmlns:a16="http://schemas.microsoft.com/office/drawing/2014/main" id="{4B19D17F-030A-FFDB-0F39-7A70BCD306E9}"/>
              </a:ext>
            </a:extLst>
          </p:cNvPr>
          <p:cNvSpPr/>
          <p:nvPr/>
        </p:nvSpPr>
        <p:spPr>
          <a:xfrm>
            <a:off x="5206616" y="4371267"/>
            <a:ext cx="3429000" cy="857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E" sz="1200" dirty="0"/>
              <a:t>putdown(x):</a:t>
            </a:r>
          </a:p>
          <a:p>
            <a:r>
              <a:rPr lang="en-IE" sz="1200" dirty="0"/>
              <a:t> pre: </a:t>
            </a:r>
            <a:r>
              <a:rPr lang="en-IE" sz="1000" dirty="0">
                <a:latin typeface="Courier New" panose="02070309020205020404" pitchFamily="49" charset="0"/>
                <a:cs typeface="Courier New" panose="02070309020205020404" pitchFamily="49" charset="0"/>
              </a:rPr>
              <a:t>holding(x)</a:t>
            </a:r>
          </a:p>
          <a:p>
            <a:r>
              <a:rPr lang="en-IE" sz="1200" dirty="0"/>
              <a:t> effects: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a:t>
            </a:r>
          </a:p>
          <a:p>
            <a:r>
              <a:rPr lang="en-IE" sz="1000" dirty="0">
                <a:latin typeface="Courier New" panose="02070309020205020404" pitchFamily="49" charset="0"/>
                <a:cs typeface="Courier New" panose="02070309020205020404" pitchFamily="49" charset="0"/>
              </a:rPr>
              <a:t>          ~holding(x)</a:t>
            </a:r>
          </a:p>
        </p:txBody>
      </p:sp>
      <p:sp>
        <p:nvSpPr>
          <p:cNvPr id="21" name="Rounded Rectangle 20">
            <a:extLst>
              <a:ext uri="{FF2B5EF4-FFF2-40B4-BE49-F238E27FC236}">
                <a16:creationId xmlns:a16="http://schemas.microsoft.com/office/drawing/2014/main" id="{EF7746F5-0249-BD9B-4D04-01EB8EDEB5A3}"/>
              </a:ext>
            </a:extLst>
          </p:cNvPr>
          <p:cNvSpPr/>
          <p:nvPr/>
        </p:nvSpPr>
        <p:spPr>
          <a:xfrm>
            <a:off x="2344968"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22" name="Rounded Rectangle 21">
            <a:extLst>
              <a:ext uri="{FF2B5EF4-FFF2-40B4-BE49-F238E27FC236}">
                <a16:creationId xmlns:a16="http://schemas.microsoft.com/office/drawing/2014/main" id="{7FE19418-C02C-B25B-1D88-E7AD306CF58A}"/>
              </a:ext>
            </a:extLst>
          </p:cNvPr>
          <p:cNvSpPr/>
          <p:nvPr/>
        </p:nvSpPr>
        <p:spPr>
          <a:xfrm>
            <a:off x="5206616" y="5304440"/>
            <a:ext cx="3429000" cy="857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E" sz="1200" dirty="0"/>
              <a:t>stack(x, y):</a:t>
            </a:r>
          </a:p>
          <a:p>
            <a:r>
              <a:rPr lang="en-IE" sz="1200" dirty="0"/>
              <a:t> pre: </a:t>
            </a:r>
            <a:r>
              <a:rPr lang="en-IE" sz="1000" dirty="0">
                <a:latin typeface="Courier New" panose="02070309020205020404" pitchFamily="49" charset="0"/>
                <a:cs typeface="Courier New" panose="02070309020205020404" pitchFamily="49" charset="0"/>
              </a:rPr>
              <a:t>holding(x), clear(y)</a:t>
            </a:r>
          </a:p>
          <a:p>
            <a:r>
              <a:rPr lang="en-IE" sz="1200" dirty="0"/>
              <a:t> effects: </a:t>
            </a:r>
            <a:r>
              <a:rPr lang="en-IE" sz="1000" dirty="0">
                <a:latin typeface="Courier New" panose="02070309020205020404" pitchFamily="49" charset="0"/>
                <a:cs typeface="Courier New" panose="02070309020205020404" pitchFamily="49" charset="0"/>
              </a:rPr>
              <a:t>clear(x), on(</a:t>
            </a:r>
            <a:r>
              <a:rPr lang="en-IE" sz="1000" dirty="0" err="1">
                <a:latin typeface="Courier New" panose="02070309020205020404" pitchFamily="49" charset="0"/>
                <a:cs typeface="Courier New" panose="02070309020205020404" pitchFamily="49" charset="0"/>
              </a:rPr>
              <a:t>x,y</a:t>
            </a:r>
            <a:r>
              <a:rPr lang="en-IE" sz="1000" dirty="0">
                <a:latin typeface="Courier New" panose="02070309020205020404" pitchFamily="49" charset="0"/>
                <a:cs typeface="Courier New" panose="02070309020205020404" pitchFamily="49" charset="0"/>
              </a:rPr>
              <a:t>), ~clear(y),</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~holding(x)</a:t>
            </a:r>
          </a:p>
        </p:txBody>
      </p:sp>
      <p:sp>
        <p:nvSpPr>
          <p:cNvPr id="24" name="Rounded Rectangle 23">
            <a:extLst>
              <a:ext uri="{FF2B5EF4-FFF2-40B4-BE49-F238E27FC236}">
                <a16:creationId xmlns:a16="http://schemas.microsoft.com/office/drawing/2014/main" id="{EFE7CC0D-DD3F-A5A6-46E7-D2F625BAFC40}"/>
              </a:ext>
            </a:extLst>
          </p:cNvPr>
          <p:cNvSpPr/>
          <p:nvPr/>
        </p:nvSpPr>
        <p:spPr>
          <a:xfrm>
            <a:off x="5206616" y="2514601"/>
            <a:ext cx="3429000" cy="857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E" sz="1200" dirty="0"/>
              <a:t>pickup(x):</a:t>
            </a:r>
          </a:p>
          <a:p>
            <a:r>
              <a:rPr lang="en-IE" sz="1200" dirty="0"/>
              <a:t> pre: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holding(x)</a:t>
            </a:r>
          </a:p>
        </p:txBody>
      </p:sp>
      <p:sp>
        <p:nvSpPr>
          <p:cNvPr id="25" name="Rounded Rectangle 24">
            <a:extLst>
              <a:ext uri="{FF2B5EF4-FFF2-40B4-BE49-F238E27FC236}">
                <a16:creationId xmlns:a16="http://schemas.microsoft.com/office/drawing/2014/main" id="{96A70D46-5CB7-6A53-C1F6-B9D7072A5587}"/>
              </a:ext>
            </a:extLst>
          </p:cNvPr>
          <p:cNvSpPr/>
          <p:nvPr/>
        </p:nvSpPr>
        <p:spPr>
          <a:xfrm>
            <a:off x="5206616" y="3447774"/>
            <a:ext cx="3429000" cy="857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E" sz="1200" dirty="0"/>
              <a:t>unstack(x, y):</a:t>
            </a:r>
          </a:p>
          <a:p>
            <a:r>
              <a:rPr lang="en-IE" sz="1200" dirty="0"/>
              <a:t> pre: </a:t>
            </a:r>
            <a:r>
              <a:rPr lang="en-IE" sz="1000" dirty="0">
                <a:latin typeface="Courier New" panose="02070309020205020404" pitchFamily="49" charset="0"/>
                <a:cs typeface="Courier New" panose="02070309020205020404" pitchFamily="49" charset="0"/>
              </a:rPr>
              <a:t>clear(x), on(</a:t>
            </a:r>
            <a:r>
              <a:rPr lang="en-IE" sz="1000" dirty="0" err="1">
                <a:latin typeface="Courier New" panose="02070309020205020404" pitchFamily="49" charset="0"/>
                <a:cs typeface="Courier New" panose="02070309020205020404" pitchFamily="49" charset="0"/>
              </a:rPr>
              <a:t>x,y</a:t>
            </a:r>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~clear(x), ~on(</a:t>
            </a:r>
            <a:r>
              <a:rPr lang="en-IE" sz="1000" dirty="0" err="1">
                <a:latin typeface="Courier New" panose="02070309020205020404" pitchFamily="49" charset="0"/>
                <a:cs typeface="Courier New" panose="02070309020205020404" pitchFamily="49" charset="0"/>
              </a:rPr>
              <a:t>x,y</a:t>
            </a:r>
            <a:r>
              <a:rPr lang="en-IE" sz="1000" dirty="0">
                <a:latin typeface="Courier New" panose="02070309020205020404" pitchFamily="49" charset="0"/>
                <a:cs typeface="Courier New" panose="02070309020205020404" pitchFamily="49" charset="0"/>
              </a:rPr>
              <a:t>), clear(y),</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holding(x)</a:t>
            </a:r>
          </a:p>
        </p:txBody>
      </p:sp>
      <p:sp>
        <p:nvSpPr>
          <p:cNvPr id="26" name="TextBox 25">
            <a:extLst>
              <a:ext uri="{FF2B5EF4-FFF2-40B4-BE49-F238E27FC236}">
                <a16:creationId xmlns:a16="http://schemas.microsoft.com/office/drawing/2014/main" id="{AEC26672-91CC-26B7-454A-01125367883E}"/>
              </a:ext>
            </a:extLst>
          </p:cNvPr>
          <p:cNvSpPr txBox="1"/>
          <p:nvPr/>
        </p:nvSpPr>
        <p:spPr>
          <a:xfrm rot="5400000">
            <a:off x="7813485" y="4021544"/>
            <a:ext cx="2440092" cy="369332"/>
          </a:xfrm>
          <a:prstGeom prst="rect">
            <a:avLst/>
          </a:prstGeom>
          <a:noFill/>
        </p:spPr>
        <p:txBody>
          <a:bodyPr wrap="none" rtlCol="0">
            <a:spAutoFit/>
          </a:bodyPr>
          <a:lstStyle/>
          <a:p>
            <a:r>
              <a:rPr lang="en-IE" dirty="0"/>
              <a:t>Available Operations</a:t>
            </a:r>
          </a:p>
        </p:txBody>
      </p:sp>
      <p:cxnSp>
        <p:nvCxnSpPr>
          <p:cNvPr id="28" name="Straight Connector 27">
            <a:extLst>
              <a:ext uri="{FF2B5EF4-FFF2-40B4-BE49-F238E27FC236}">
                <a16:creationId xmlns:a16="http://schemas.microsoft.com/office/drawing/2014/main" id="{6103E865-F051-E0BF-3BF7-9874798AB5A6}"/>
              </a:ext>
            </a:extLst>
          </p:cNvPr>
          <p:cNvCxnSpPr/>
          <p:nvPr/>
        </p:nvCxnSpPr>
        <p:spPr>
          <a:xfrm>
            <a:off x="4495800" y="2362200"/>
            <a:ext cx="0" cy="38862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1973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 name="Rounded Rectangle 2">
            <a:extLst>
              <a:ext uri="{FF2B5EF4-FFF2-40B4-BE49-F238E27FC236}">
                <a16:creationId xmlns:a16="http://schemas.microsoft.com/office/drawing/2014/main" id="{AE9004A7-3B27-2712-EA89-8E6976B954AA}"/>
              </a:ext>
            </a:extLst>
          </p:cNvPr>
          <p:cNvSpPr/>
          <p:nvPr/>
        </p:nvSpPr>
        <p:spPr>
          <a:xfrm>
            <a:off x="2148692"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dirty="0" err="1">
                <a:latin typeface="Courier New" panose="02070309020205020404" pitchFamily="49" charset="0"/>
                <a:cs typeface="Courier New" panose="02070309020205020404" pitchFamily="49" charset="0"/>
              </a:rPr>
              <a:t>handempty</a:t>
            </a:r>
            <a:endParaRPr lang="en-IE" sz="1400" dirty="0">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20" name="Rounded Rectangle 19">
            <a:extLst>
              <a:ext uri="{FF2B5EF4-FFF2-40B4-BE49-F238E27FC236}">
                <a16:creationId xmlns:a16="http://schemas.microsoft.com/office/drawing/2014/main" id="{4B19D17F-030A-FFDB-0F39-7A70BCD306E9}"/>
              </a:ext>
            </a:extLst>
          </p:cNvPr>
          <p:cNvSpPr/>
          <p:nvPr/>
        </p:nvSpPr>
        <p:spPr>
          <a:xfrm>
            <a:off x="5206616" y="4371267"/>
            <a:ext cx="3429000" cy="857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E" sz="1200" dirty="0"/>
              <a:t>putdown(x):</a:t>
            </a:r>
          </a:p>
          <a:p>
            <a:r>
              <a:rPr lang="en-IE" sz="1200" dirty="0"/>
              <a:t> pre: </a:t>
            </a:r>
            <a:r>
              <a:rPr lang="en-IE" sz="1000" dirty="0">
                <a:latin typeface="Courier New" panose="02070309020205020404" pitchFamily="49" charset="0"/>
                <a:cs typeface="Courier New" panose="02070309020205020404" pitchFamily="49" charset="0"/>
              </a:rPr>
              <a:t>holding(x)</a:t>
            </a:r>
          </a:p>
          <a:p>
            <a:r>
              <a:rPr lang="en-IE" sz="1200" dirty="0"/>
              <a:t> effects: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a:t>
            </a:r>
          </a:p>
          <a:p>
            <a:r>
              <a:rPr lang="en-IE" sz="1000" dirty="0">
                <a:latin typeface="Courier New" panose="02070309020205020404" pitchFamily="49" charset="0"/>
                <a:cs typeface="Courier New" panose="02070309020205020404" pitchFamily="49" charset="0"/>
              </a:rPr>
              <a:t>          ~holding(x)</a:t>
            </a:r>
          </a:p>
        </p:txBody>
      </p:sp>
      <p:sp>
        <p:nvSpPr>
          <p:cNvPr id="21" name="Rounded Rectangle 20">
            <a:extLst>
              <a:ext uri="{FF2B5EF4-FFF2-40B4-BE49-F238E27FC236}">
                <a16:creationId xmlns:a16="http://schemas.microsoft.com/office/drawing/2014/main" id="{EF7746F5-0249-BD9B-4D04-01EB8EDEB5A3}"/>
              </a:ext>
            </a:extLst>
          </p:cNvPr>
          <p:cNvSpPr/>
          <p:nvPr/>
        </p:nvSpPr>
        <p:spPr>
          <a:xfrm>
            <a:off x="2344968"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22" name="Rounded Rectangle 21">
            <a:extLst>
              <a:ext uri="{FF2B5EF4-FFF2-40B4-BE49-F238E27FC236}">
                <a16:creationId xmlns:a16="http://schemas.microsoft.com/office/drawing/2014/main" id="{7FE19418-C02C-B25B-1D88-E7AD306CF58A}"/>
              </a:ext>
            </a:extLst>
          </p:cNvPr>
          <p:cNvSpPr/>
          <p:nvPr/>
        </p:nvSpPr>
        <p:spPr>
          <a:xfrm>
            <a:off x="5206616" y="5304440"/>
            <a:ext cx="3429000" cy="857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E" sz="1200" dirty="0"/>
              <a:t>stack(x, y):</a:t>
            </a:r>
          </a:p>
          <a:p>
            <a:r>
              <a:rPr lang="en-IE" sz="1200" dirty="0"/>
              <a:t> pre: </a:t>
            </a:r>
            <a:r>
              <a:rPr lang="en-IE" sz="1000" dirty="0">
                <a:latin typeface="Courier New" panose="02070309020205020404" pitchFamily="49" charset="0"/>
                <a:cs typeface="Courier New" panose="02070309020205020404" pitchFamily="49" charset="0"/>
              </a:rPr>
              <a:t>holding(x), clear(y)</a:t>
            </a:r>
          </a:p>
          <a:p>
            <a:r>
              <a:rPr lang="en-IE" sz="1200" dirty="0"/>
              <a:t> effects: </a:t>
            </a:r>
            <a:r>
              <a:rPr lang="en-IE" sz="1000" dirty="0">
                <a:latin typeface="Courier New" panose="02070309020205020404" pitchFamily="49" charset="0"/>
                <a:cs typeface="Courier New" panose="02070309020205020404" pitchFamily="49" charset="0"/>
              </a:rPr>
              <a:t>clear(x), on(</a:t>
            </a:r>
            <a:r>
              <a:rPr lang="en-IE" sz="1000" dirty="0" err="1">
                <a:latin typeface="Courier New" panose="02070309020205020404" pitchFamily="49" charset="0"/>
                <a:cs typeface="Courier New" panose="02070309020205020404" pitchFamily="49" charset="0"/>
              </a:rPr>
              <a:t>x,y</a:t>
            </a:r>
            <a:r>
              <a:rPr lang="en-IE" sz="1000" dirty="0">
                <a:latin typeface="Courier New" panose="02070309020205020404" pitchFamily="49" charset="0"/>
                <a:cs typeface="Courier New" panose="02070309020205020404" pitchFamily="49" charset="0"/>
              </a:rPr>
              <a:t>), ~clear(y),</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~holding(x)</a:t>
            </a:r>
          </a:p>
        </p:txBody>
      </p:sp>
      <p:sp>
        <p:nvSpPr>
          <p:cNvPr id="24" name="Rounded Rectangle 23">
            <a:extLst>
              <a:ext uri="{FF2B5EF4-FFF2-40B4-BE49-F238E27FC236}">
                <a16:creationId xmlns:a16="http://schemas.microsoft.com/office/drawing/2014/main" id="{EFE7CC0D-DD3F-A5A6-46E7-D2F625BAFC40}"/>
              </a:ext>
            </a:extLst>
          </p:cNvPr>
          <p:cNvSpPr/>
          <p:nvPr/>
        </p:nvSpPr>
        <p:spPr>
          <a:xfrm>
            <a:off x="5206616" y="2514601"/>
            <a:ext cx="3429000" cy="857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E" sz="1200" dirty="0"/>
              <a:t>pickup(x):</a:t>
            </a:r>
          </a:p>
          <a:p>
            <a:r>
              <a:rPr lang="en-IE" sz="1200" dirty="0"/>
              <a:t> pre: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holding(x)</a:t>
            </a:r>
          </a:p>
        </p:txBody>
      </p:sp>
      <p:sp>
        <p:nvSpPr>
          <p:cNvPr id="25" name="Rounded Rectangle 24">
            <a:extLst>
              <a:ext uri="{FF2B5EF4-FFF2-40B4-BE49-F238E27FC236}">
                <a16:creationId xmlns:a16="http://schemas.microsoft.com/office/drawing/2014/main" id="{96A70D46-5CB7-6A53-C1F6-B9D7072A5587}"/>
              </a:ext>
            </a:extLst>
          </p:cNvPr>
          <p:cNvSpPr/>
          <p:nvPr/>
        </p:nvSpPr>
        <p:spPr>
          <a:xfrm>
            <a:off x="5206616" y="3447774"/>
            <a:ext cx="3429000" cy="857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E" sz="1200" dirty="0"/>
              <a:t>unstack(x, y):</a:t>
            </a:r>
          </a:p>
          <a:p>
            <a:r>
              <a:rPr lang="en-IE" sz="1200" dirty="0"/>
              <a:t> pre: </a:t>
            </a:r>
            <a:r>
              <a:rPr lang="en-IE" sz="1000" dirty="0">
                <a:latin typeface="Courier New" panose="02070309020205020404" pitchFamily="49" charset="0"/>
                <a:cs typeface="Courier New" panose="02070309020205020404" pitchFamily="49" charset="0"/>
              </a:rPr>
              <a:t>clear(x), on(</a:t>
            </a:r>
            <a:r>
              <a:rPr lang="en-IE" sz="1000" dirty="0" err="1">
                <a:latin typeface="Courier New" panose="02070309020205020404" pitchFamily="49" charset="0"/>
                <a:cs typeface="Courier New" panose="02070309020205020404" pitchFamily="49" charset="0"/>
              </a:rPr>
              <a:t>x,y</a:t>
            </a:r>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~clear(x), ~on(</a:t>
            </a:r>
            <a:r>
              <a:rPr lang="en-IE" sz="1000" dirty="0" err="1">
                <a:latin typeface="Courier New" panose="02070309020205020404" pitchFamily="49" charset="0"/>
                <a:cs typeface="Courier New" panose="02070309020205020404" pitchFamily="49" charset="0"/>
              </a:rPr>
              <a:t>x,y</a:t>
            </a:r>
            <a:r>
              <a:rPr lang="en-IE" sz="1000" dirty="0">
                <a:latin typeface="Courier New" panose="02070309020205020404" pitchFamily="49" charset="0"/>
                <a:cs typeface="Courier New" panose="02070309020205020404" pitchFamily="49" charset="0"/>
              </a:rPr>
              <a:t>), clear(y),</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holding(x)</a:t>
            </a:r>
          </a:p>
        </p:txBody>
      </p:sp>
      <p:sp>
        <p:nvSpPr>
          <p:cNvPr id="26" name="TextBox 25">
            <a:extLst>
              <a:ext uri="{FF2B5EF4-FFF2-40B4-BE49-F238E27FC236}">
                <a16:creationId xmlns:a16="http://schemas.microsoft.com/office/drawing/2014/main" id="{AEC26672-91CC-26B7-454A-01125367883E}"/>
              </a:ext>
            </a:extLst>
          </p:cNvPr>
          <p:cNvSpPr txBox="1"/>
          <p:nvPr/>
        </p:nvSpPr>
        <p:spPr>
          <a:xfrm rot="5400000">
            <a:off x="7813485" y="4021544"/>
            <a:ext cx="2440092" cy="369332"/>
          </a:xfrm>
          <a:prstGeom prst="rect">
            <a:avLst/>
          </a:prstGeom>
          <a:noFill/>
        </p:spPr>
        <p:txBody>
          <a:bodyPr wrap="none" rtlCol="0">
            <a:spAutoFit/>
          </a:bodyPr>
          <a:lstStyle/>
          <a:p>
            <a:r>
              <a:rPr lang="en-IE" dirty="0"/>
              <a:t>Available Operations</a:t>
            </a:r>
          </a:p>
        </p:txBody>
      </p:sp>
      <p:cxnSp>
        <p:nvCxnSpPr>
          <p:cNvPr id="28" name="Straight Connector 27">
            <a:extLst>
              <a:ext uri="{FF2B5EF4-FFF2-40B4-BE49-F238E27FC236}">
                <a16:creationId xmlns:a16="http://schemas.microsoft.com/office/drawing/2014/main" id="{6103E865-F051-E0BF-3BF7-9874798AB5A6}"/>
              </a:ext>
            </a:extLst>
          </p:cNvPr>
          <p:cNvCxnSpPr/>
          <p:nvPr/>
        </p:nvCxnSpPr>
        <p:spPr>
          <a:xfrm>
            <a:off x="4495800" y="2362200"/>
            <a:ext cx="0" cy="3886200"/>
          </a:xfrm>
          <a:prstGeom prst="line">
            <a:avLst/>
          </a:prstGeom>
        </p:spPr>
        <p:style>
          <a:lnRef idx="1">
            <a:schemeClr val="dk1"/>
          </a:lnRef>
          <a:fillRef idx="0">
            <a:schemeClr val="dk1"/>
          </a:fillRef>
          <a:effectRef idx="0">
            <a:schemeClr val="dk1"/>
          </a:effectRef>
          <a:fontRef idx="minor">
            <a:schemeClr val="tx1"/>
          </a:fontRef>
        </p:style>
      </p:cxnSp>
      <p:sp>
        <p:nvSpPr>
          <p:cNvPr id="4" name="Rounded Rectangle 3">
            <a:extLst>
              <a:ext uri="{FF2B5EF4-FFF2-40B4-BE49-F238E27FC236}">
                <a16:creationId xmlns:a16="http://schemas.microsoft.com/office/drawing/2014/main" id="{0F0A7814-EBE2-89EB-1EF7-3C707900F00D}"/>
              </a:ext>
            </a:extLst>
          </p:cNvPr>
          <p:cNvSpPr/>
          <p:nvPr/>
        </p:nvSpPr>
        <p:spPr>
          <a:xfrm>
            <a:off x="3143998" y="2511200"/>
            <a:ext cx="5275032" cy="4848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To plan, select a node to explore.</a:t>
            </a:r>
          </a:p>
        </p:txBody>
      </p:sp>
      <p:sp>
        <p:nvSpPr>
          <p:cNvPr id="6" name="Rounded Rectangle 5">
            <a:extLst>
              <a:ext uri="{FF2B5EF4-FFF2-40B4-BE49-F238E27FC236}">
                <a16:creationId xmlns:a16="http://schemas.microsoft.com/office/drawing/2014/main" id="{C1033DD3-682D-FC90-8F23-756AAEBFE4F4}"/>
              </a:ext>
            </a:extLst>
          </p:cNvPr>
          <p:cNvSpPr/>
          <p:nvPr/>
        </p:nvSpPr>
        <p:spPr>
          <a:xfrm>
            <a:off x="3141500" y="4091706"/>
            <a:ext cx="5275032"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Check precondition of each ground instance against the state of the selected node.</a:t>
            </a:r>
          </a:p>
        </p:txBody>
      </p:sp>
      <p:sp>
        <p:nvSpPr>
          <p:cNvPr id="8" name="Rounded Rectangle 7">
            <a:extLst>
              <a:ext uri="{FF2B5EF4-FFF2-40B4-BE49-F238E27FC236}">
                <a16:creationId xmlns:a16="http://schemas.microsoft.com/office/drawing/2014/main" id="{63D536BF-9E38-5EAF-AC65-4942A624CC48}"/>
              </a:ext>
            </a:extLst>
          </p:cNvPr>
          <p:cNvSpPr/>
          <p:nvPr/>
        </p:nvSpPr>
        <p:spPr>
          <a:xfrm>
            <a:off x="3141500" y="3135202"/>
            <a:ext cx="5275032"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Enumerate all possible ground instances of each operation.</a:t>
            </a:r>
          </a:p>
        </p:txBody>
      </p:sp>
      <p:sp>
        <p:nvSpPr>
          <p:cNvPr id="10" name="Rounded Rectangle 9">
            <a:extLst>
              <a:ext uri="{FF2B5EF4-FFF2-40B4-BE49-F238E27FC236}">
                <a16:creationId xmlns:a16="http://schemas.microsoft.com/office/drawing/2014/main" id="{78BAF686-7016-3180-7A43-CD519AE935C3}"/>
              </a:ext>
            </a:extLst>
          </p:cNvPr>
          <p:cNvSpPr/>
          <p:nvPr/>
        </p:nvSpPr>
        <p:spPr>
          <a:xfrm>
            <a:off x="3141500" y="5059200"/>
            <a:ext cx="5275032"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Add edges for all ground instances whose preconditions are satisfied.</a:t>
            </a:r>
          </a:p>
        </p:txBody>
      </p:sp>
    </p:spTree>
    <p:extLst>
      <p:ext uri="{BB962C8B-B14F-4D97-AF65-F5344CB8AC3E}">
        <p14:creationId xmlns:p14="http://schemas.microsoft.com/office/powerpoint/2010/main" val="27912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1961-DD51-A34F-9C73-A0A06B6F3E87}"/>
              </a:ext>
            </a:extLst>
          </p:cNvPr>
          <p:cNvSpPr>
            <a:spLocks noGrp="1"/>
          </p:cNvSpPr>
          <p:nvPr>
            <p:ph type="title"/>
          </p:nvPr>
        </p:nvSpPr>
        <p:spPr/>
        <p:txBody>
          <a:bodyPr/>
          <a:lstStyle/>
          <a:p>
            <a:r>
              <a:rPr lang="en-US" dirty="0"/>
              <a:t>Intentional Stance</a:t>
            </a:r>
          </a:p>
        </p:txBody>
      </p:sp>
      <p:sp>
        <p:nvSpPr>
          <p:cNvPr id="3" name="Text Placeholder 2">
            <a:extLst>
              <a:ext uri="{FF2B5EF4-FFF2-40B4-BE49-F238E27FC236}">
                <a16:creationId xmlns:a16="http://schemas.microsoft.com/office/drawing/2014/main" id="{C2A5AD0E-7FDA-F040-8CD4-DB115DB51539}"/>
              </a:ext>
            </a:extLst>
          </p:cNvPr>
          <p:cNvSpPr>
            <a:spLocks noGrp="1"/>
          </p:cNvSpPr>
          <p:nvPr>
            <p:ph type="body" idx="1"/>
          </p:nvPr>
        </p:nvSpPr>
        <p:spPr/>
        <p:txBody>
          <a:bodyPr/>
          <a:lstStyle/>
          <a:p>
            <a:r>
              <a:rPr lang="en-US" dirty="0"/>
              <a:t>The philosophical foundations</a:t>
            </a:r>
          </a:p>
        </p:txBody>
      </p:sp>
    </p:spTree>
    <p:extLst>
      <p:ext uri="{BB962C8B-B14F-4D97-AF65-F5344CB8AC3E}">
        <p14:creationId xmlns:p14="http://schemas.microsoft.com/office/powerpoint/2010/main" val="3778919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 name="Rounded Rectangle 2">
            <a:extLst>
              <a:ext uri="{FF2B5EF4-FFF2-40B4-BE49-F238E27FC236}">
                <a16:creationId xmlns:a16="http://schemas.microsoft.com/office/drawing/2014/main" id="{AE9004A7-3B27-2712-EA89-8E6976B954AA}"/>
              </a:ext>
            </a:extLst>
          </p:cNvPr>
          <p:cNvSpPr/>
          <p:nvPr/>
        </p:nvSpPr>
        <p:spPr>
          <a:xfrm>
            <a:off x="2148692"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dirty="0" err="1">
                <a:latin typeface="Courier New" panose="02070309020205020404" pitchFamily="49" charset="0"/>
                <a:cs typeface="Courier New" panose="02070309020205020404" pitchFamily="49" charset="0"/>
              </a:rPr>
              <a:t>handempty</a:t>
            </a:r>
            <a:endParaRPr lang="en-IE" sz="1400" dirty="0">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21" name="Rounded Rectangle 20">
            <a:extLst>
              <a:ext uri="{FF2B5EF4-FFF2-40B4-BE49-F238E27FC236}">
                <a16:creationId xmlns:a16="http://schemas.microsoft.com/office/drawing/2014/main" id="{EF7746F5-0249-BD9B-4D04-01EB8EDEB5A3}"/>
              </a:ext>
            </a:extLst>
          </p:cNvPr>
          <p:cNvSpPr/>
          <p:nvPr/>
        </p:nvSpPr>
        <p:spPr>
          <a:xfrm>
            <a:off x="2344968"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24" name="Rounded Rectangle 23">
            <a:extLst>
              <a:ext uri="{FF2B5EF4-FFF2-40B4-BE49-F238E27FC236}">
                <a16:creationId xmlns:a16="http://schemas.microsoft.com/office/drawing/2014/main" id="{EFE7CC0D-DD3F-A5A6-46E7-D2F625BAFC40}"/>
              </a:ext>
            </a:extLst>
          </p:cNvPr>
          <p:cNvSpPr/>
          <p:nvPr/>
        </p:nvSpPr>
        <p:spPr>
          <a:xfrm>
            <a:off x="5206616" y="2514601"/>
            <a:ext cx="3429000" cy="857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E" sz="1200" dirty="0"/>
              <a:t>pickup(x):</a:t>
            </a:r>
          </a:p>
          <a:p>
            <a:r>
              <a:rPr lang="en-IE" sz="1200" dirty="0"/>
              <a:t> pre: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holding(x)</a:t>
            </a:r>
          </a:p>
        </p:txBody>
      </p:sp>
      <p:cxnSp>
        <p:nvCxnSpPr>
          <p:cNvPr id="28" name="Straight Connector 27">
            <a:extLst>
              <a:ext uri="{FF2B5EF4-FFF2-40B4-BE49-F238E27FC236}">
                <a16:creationId xmlns:a16="http://schemas.microsoft.com/office/drawing/2014/main" id="{6103E865-F051-E0BF-3BF7-9874798AB5A6}"/>
              </a:ext>
            </a:extLst>
          </p:cNvPr>
          <p:cNvCxnSpPr/>
          <p:nvPr/>
        </p:nvCxnSpPr>
        <p:spPr>
          <a:xfrm>
            <a:off x="4495800" y="2362200"/>
            <a:ext cx="0" cy="3886200"/>
          </a:xfrm>
          <a:prstGeom prst="line">
            <a:avLst/>
          </a:prstGeom>
        </p:spPr>
        <p:style>
          <a:lnRef idx="1">
            <a:schemeClr val="dk1"/>
          </a:lnRef>
          <a:fillRef idx="0">
            <a:schemeClr val="dk1"/>
          </a:fillRef>
          <a:effectRef idx="0">
            <a:schemeClr val="dk1"/>
          </a:effectRef>
          <a:fontRef idx="minor">
            <a:schemeClr val="tx1"/>
          </a:fontRef>
        </p:style>
      </p:cxnSp>
      <p:sp>
        <p:nvSpPr>
          <p:cNvPr id="4" name="Rounded Rectangle 3">
            <a:extLst>
              <a:ext uri="{FF2B5EF4-FFF2-40B4-BE49-F238E27FC236}">
                <a16:creationId xmlns:a16="http://schemas.microsoft.com/office/drawing/2014/main" id="{A211DAFA-BDA8-686C-2586-337C94E8462F}"/>
              </a:ext>
            </a:extLst>
          </p:cNvPr>
          <p:cNvSpPr/>
          <p:nvPr/>
        </p:nvSpPr>
        <p:spPr>
          <a:xfrm>
            <a:off x="5206616" y="3461791"/>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pickup(A):</a:t>
            </a:r>
          </a:p>
          <a:p>
            <a:r>
              <a:rPr lang="en-IE" sz="1200" dirty="0"/>
              <a:t> pre: </a:t>
            </a:r>
            <a:r>
              <a:rPr lang="en-IE" sz="1000" b="1" dirty="0">
                <a:solidFill>
                  <a:srgbClr val="FF0000"/>
                </a:solidFill>
                <a:latin typeface="Courier New" panose="02070309020205020404" pitchFamily="49" charset="0"/>
                <a:cs typeface="Courier New" panose="02070309020205020404" pitchFamily="49" charset="0"/>
              </a:rPr>
              <a:t>clear(A)</a:t>
            </a:r>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(A),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~clear(A),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(A),</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holding(A)</a:t>
            </a:r>
          </a:p>
        </p:txBody>
      </p:sp>
      <p:pic>
        <p:nvPicPr>
          <p:cNvPr id="13" name="Picture 12" descr="A red x on a black background&#10;&#10;Description automatically generated">
            <a:extLst>
              <a:ext uri="{FF2B5EF4-FFF2-40B4-BE49-F238E27FC236}">
                <a16:creationId xmlns:a16="http://schemas.microsoft.com/office/drawing/2014/main" id="{37CC8AB5-38AA-D369-6000-3DEB627B58D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11399" y="3740975"/>
            <a:ext cx="334071" cy="382524"/>
          </a:xfrm>
          <a:prstGeom prst="rect">
            <a:avLst/>
          </a:prstGeom>
        </p:spPr>
      </p:pic>
    </p:spTree>
    <p:extLst>
      <p:ext uri="{BB962C8B-B14F-4D97-AF65-F5344CB8AC3E}">
        <p14:creationId xmlns:p14="http://schemas.microsoft.com/office/powerpoint/2010/main" val="2135531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 name="Rounded Rectangle 2">
            <a:extLst>
              <a:ext uri="{FF2B5EF4-FFF2-40B4-BE49-F238E27FC236}">
                <a16:creationId xmlns:a16="http://schemas.microsoft.com/office/drawing/2014/main" id="{AE9004A7-3B27-2712-EA89-8E6976B954AA}"/>
              </a:ext>
            </a:extLst>
          </p:cNvPr>
          <p:cNvSpPr/>
          <p:nvPr/>
        </p:nvSpPr>
        <p:spPr>
          <a:xfrm>
            <a:off x="2148692"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dirty="0" err="1">
                <a:latin typeface="Courier New" panose="02070309020205020404" pitchFamily="49" charset="0"/>
                <a:cs typeface="Courier New" panose="02070309020205020404" pitchFamily="49" charset="0"/>
              </a:rPr>
              <a:t>handempty</a:t>
            </a:r>
            <a:endParaRPr lang="en-IE" sz="1400" dirty="0">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21" name="Rounded Rectangle 20">
            <a:extLst>
              <a:ext uri="{FF2B5EF4-FFF2-40B4-BE49-F238E27FC236}">
                <a16:creationId xmlns:a16="http://schemas.microsoft.com/office/drawing/2014/main" id="{EF7746F5-0249-BD9B-4D04-01EB8EDEB5A3}"/>
              </a:ext>
            </a:extLst>
          </p:cNvPr>
          <p:cNvSpPr/>
          <p:nvPr/>
        </p:nvSpPr>
        <p:spPr>
          <a:xfrm>
            <a:off x="2344968"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24" name="Rounded Rectangle 23">
            <a:extLst>
              <a:ext uri="{FF2B5EF4-FFF2-40B4-BE49-F238E27FC236}">
                <a16:creationId xmlns:a16="http://schemas.microsoft.com/office/drawing/2014/main" id="{EFE7CC0D-DD3F-A5A6-46E7-D2F625BAFC40}"/>
              </a:ext>
            </a:extLst>
          </p:cNvPr>
          <p:cNvSpPr/>
          <p:nvPr/>
        </p:nvSpPr>
        <p:spPr>
          <a:xfrm>
            <a:off x="5206616" y="2514601"/>
            <a:ext cx="3429000" cy="857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E" sz="1200" dirty="0"/>
              <a:t>pickup(x):</a:t>
            </a:r>
          </a:p>
          <a:p>
            <a:r>
              <a:rPr lang="en-IE" sz="1200" dirty="0"/>
              <a:t> pre: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holding(x)</a:t>
            </a:r>
          </a:p>
        </p:txBody>
      </p:sp>
      <p:cxnSp>
        <p:nvCxnSpPr>
          <p:cNvPr id="28" name="Straight Connector 27">
            <a:extLst>
              <a:ext uri="{FF2B5EF4-FFF2-40B4-BE49-F238E27FC236}">
                <a16:creationId xmlns:a16="http://schemas.microsoft.com/office/drawing/2014/main" id="{6103E865-F051-E0BF-3BF7-9874798AB5A6}"/>
              </a:ext>
            </a:extLst>
          </p:cNvPr>
          <p:cNvCxnSpPr/>
          <p:nvPr/>
        </p:nvCxnSpPr>
        <p:spPr>
          <a:xfrm>
            <a:off x="4495800" y="2362200"/>
            <a:ext cx="0" cy="3886200"/>
          </a:xfrm>
          <a:prstGeom prst="line">
            <a:avLst/>
          </a:prstGeom>
        </p:spPr>
        <p:style>
          <a:lnRef idx="1">
            <a:schemeClr val="dk1"/>
          </a:lnRef>
          <a:fillRef idx="0">
            <a:schemeClr val="dk1"/>
          </a:fillRef>
          <a:effectRef idx="0">
            <a:schemeClr val="dk1"/>
          </a:effectRef>
          <a:fontRef idx="minor">
            <a:schemeClr val="tx1"/>
          </a:fontRef>
        </p:style>
      </p:cxnSp>
      <p:sp>
        <p:nvSpPr>
          <p:cNvPr id="4" name="Rounded Rectangle 3">
            <a:extLst>
              <a:ext uri="{FF2B5EF4-FFF2-40B4-BE49-F238E27FC236}">
                <a16:creationId xmlns:a16="http://schemas.microsoft.com/office/drawing/2014/main" id="{A211DAFA-BDA8-686C-2586-337C94E8462F}"/>
              </a:ext>
            </a:extLst>
          </p:cNvPr>
          <p:cNvSpPr/>
          <p:nvPr/>
        </p:nvSpPr>
        <p:spPr>
          <a:xfrm>
            <a:off x="5206616" y="3461791"/>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pickup(A):</a:t>
            </a:r>
          </a:p>
          <a:p>
            <a:r>
              <a:rPr lang="en-IE" sz="1200" dirty="0"/>
              <a:t> pre: </a:t>
            </a:r>
            <a:r>
              <a:rPr lang="en-IE" sz="1000" b="1" dirty="0">
                <a:solidFill>
                  <a:srgbClr val="FF0000"/>
                </a:solidFill>
                <a:latin typeface="Courier New" panose="02070309020205020404" pitchFamily="49" charset="0"/>
                <a:cs typeface="Courier New" panose="02070309020205020404" pitchFamily="49" charset="0"/>
              </a:rPr>
              <a:t>clear(A)</a:t>
            </a:r>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(A),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~clear(A),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(A),</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holding(A)</a:t>
            </a:r>
          </a:p>
        </p:txBody>
      </p:sp>
      <p:pic>
        <p:nvPicPr>
          <p:cNvPr id="13" name="Picture 12" descr="A red x on a black background&#10;&#10;Description automatically generated">
            <a:extLst>
              <a:ext uri="{FF2B5EF4-FFF2-40B4-BE49-F238E27FC236}">
                <a16:creationId xmlns:a16="http://schemas.microsoft.com/office/drawing/2014/main" id="{37CC8AB5-38AA-D369-6000-3DEB627B58D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11399" y="3740975"/>
            <a:ext cx="334071" cy="382524"/>
          </a:xfrm>
          <a:prstGeom prst="rect">
            <a:avLst/>
          </a:prstGeom>
        </p:spPr>
      </p:pic>
      <p:pic>
        <p:nvPicPr>
          <p:cNvPr id="23" name="Graphic 22">
            <a:extLst>
              <a:ext uri="{FF2B5EF4-FFF2-40B4-BE49-F238E27FC236}">
                <a16:creationId xmlns:a16="http://schemas.microsoft.com/office/drawing/2014/main" id="{8AA12866-D32C-FA9A-0BD0-0ADCEC6027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8911397" y="4673701"/>
            <a:ext cx="334072" cy="327808"/>
          </a:xfrm>
          <a:prstGeom prst="rect">
            <a:avLst/>
          </a:prstGeom>
        </p:spPr>
      </p:pic>
      <p:sp>
        <p:nvSpPr>
          <p:cNvPr id="25" name="Rounded Rectangle 24">
            <a:extLst>
              <a:ext uri="{FF2B5EF4-FFF2-40B4-BE49-F238E27FC236}">
                <a16:creationId xmlns:a16="http://schemas.microsoft.com/office/drawing/2014/main" id="{34463AFD-2B02-A6D0-DA2C-CD0DD994D917}"/>
              </a:ext>
            </a:extLst>
          </p:cNvPr>
          <p:cNvSpPr/>
          <p:nvPr/>
        </p:nvSpPr>
        <p:spPr>
          <a:xfrm>
            <a:off x="5177885" y="4408981"/>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pickup(B):</a:t>
            </a:r>
          </a:p>
          <a:p>
            <a:r>
              <a:rPr lang="en-IE" sz="1200" dirty="0"/>
              <a:t> pre: </a:t>
            </a:r>
            <a:r>
              <a:rPr lang="en-IE" sz="1000" dirty="0">
                <a:solidFill>
                  <a:schemeClr val="tx1"/>
                </a:solidFill>
                <a:latin typeface="Courier New" panose="02070309020205020404" pitchFamily="49" charset="0"/>
                <a:cs typeface="Courier New" panose="02070309020205020404" pitchFamily="49" charset="0"/>
              </a:rPr>
              <a:t>clear(B),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(B),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~clear(B),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(B),</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holding(B)</a:t>
            </a:r>
          </a:p>
        </p:txBody>
      </p:sp>
    </p:spTree>
    <p:extLst>
      <p:ext uri="{BB962C8B-B14F-4D97-AF65-F5344CB8AC3E}">
        <p14:creationId xmlns:p14="http://schemas.microsoft.com/office/powerpoint/2010/main" val="2967288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 name="Rounded Rectangle 2">
            <a:extLst>
              <a:ext uri="{FF2B5EF4-FFF2-40B4-BE49-F238E27FC236}">
                <a16:creationId xmlns:a16="http://schemas.microsoft.com/office/drawing/2014/main" id="{AE9004A7-3B27-2712-EA89-8E6976B954AA}"/>
              </a:ext>
            </a:extLst>
          </p:cNvPr>
          <p:cNvSpPr/>
          <p:nvPr/>
        </p:nvSpPr>
        <p:spPr>
          <a:xfrm>
            <a:off x="2148692"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dirty="0" err="1">
                <a:latin typeface="Courier New" panose="02070309020205020404" pitchFamily="49" charset="0"/>
                <a:cs typeface="Courier New" panose="02070309020205020404" pitchFamily="49" charset="0"/>
              </a:rPr>
              <a:t>handempty</a:t>
            </a:r>
            <a:endParaRPr lang="en-IE" sz="1400" dirty="0">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21" name="Rounded Rectangle 20">
            <a:extLst>
              <a:ext uri="{FF2B5EF4-FFF2-40B4-BE49-F238E27FC236}">
                <a16:creationId xmlns:a16="http://schemas.microsoft.com/office/drawing/2014/main" id="{EF7746F5-0249-BD9B-4D04-01EB8EDEB5A3}"/>
              </a:ext>
            </a:extLst>
          </p:cNvPr>
          <p:cNvSpPr/>
          <p:nvPr/>
        </p:nvSpPr>
        <p:spPr>
          <a:xfrm>
            <a:off x="2344968"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24" name="Rounded Rectangle 23">
            <a:extLst>
              <a:ext uri="{FF2B5EF4-FFF2-40B4-BE49-F238E27FC236}">
                <a16:creationId xmlns:a16="http://schemas.microsoft.com/office/drawing/2014/main" id="{EFE7CC0D-DD3F-A5A6-46E7-D2F625BAFC40}"/>
              </a:ext>
            </a:extLst>
          </p:cNvPr>
          <p:cNvSpPr/>
          <p:nvPr/>
        </p:nvSpPr>
        <p:spPr>
          <a:xfrm>
            <a:off x="5206616" y="2514601"/>
            <a:ext cx="3429000" cy="857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E" sz="1200" dirty="0"/>
              <a:t>pickup(x):</a:t>
            </a:r>
          </a:p>
          <a:p>
            <a:r>
              <a:rPr lang="en-IE" sz="1200" dirty="0"/>
              <a:t> pre: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~clear(x),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(x),</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holding(x)</a:t>
            </a:r>
          </a:p>
        </p:txBody>
      </p:sp>
      <p:cxnSp>
        <p:nvCxnSpPr>
          <p:cNvPr id="28" name="Straight Connector 27">
            <a:extLst>
              <a:ext uri="{FF2B5EF4-FFF2-40B4-BE49-F238E27FC236}">
                <a16:creationId xmlns:a16="http://schemas.microsoft.com/office/drawing/2014/main" id="{6103E865-F051-E0BF-3BF7-9874798AB5A6}"/>
              </a:ext>
            </a:extLst>
          </p:cNvPr>
          <p:cNvCxnSpPr/>
          <p:nvPr/>
        </p:nvCxnSpPr>
        <p:spPr>
          <a:xfrm>
            <a:off x="4495800" y="2362200"/>
            <a:ext cx="0" cy="3886200"/>
          </a:xfrm>
          <a:prstGeom prst="line">
            <a:avLst/>
          </a:prstGeom>
        </p:spPr>
        <p:style>
          <a:lnRef idx="1">
            <a:schemeClr val="dk1"/>
          </a:lnRef>
          <a:fillRef idx="0">
            <a:schemeClr val="dk1"/>
          </a:fillRef>
          <a:effectRef idx="0">
            <a:schemeClr val="dk1"/>
          </a:effectRef>
          <a:fontRef idx="minor">
            <a:schemeClr val="tx1"/>
          </a:fontRef>
        </p:style>
      </p:cxnSp>
      <p:sp>
        <p:nvSpPr>
          <p:cNvPr id="4" name="Rounded Rectangle 3">
            <a:extLst>
              <a:ext uri="{FF2B5EF4-FFF2-40B4-BE49-F238E27FC236}">
                <a16:creationId xmlns:a16="http://schemas.microsoft.com/office/drawing/2014/main" id="{A211DAFA-BDA8-686C-2586-337C94E8462F}"/>
              </a:ext>
            </a:extLst>
          </p:cNvPr>
          <p:cNvSpPr/>
          <p:nvPr/>
        </p:nvSpPr>
        <p:spPr>
          <a:xfrm>
            <a:off x="5206616" y="3461791"/>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pickup(A):</a:t>
            </a:r>
          </a:p>
          <a:p>
            <a:r>
              <a:rPr lang="en-IE" sz="1200" dirty="0"/>
              <a:t> pre: </a:t>
            </a:r>
            <a:r>
              <a:rPr lang="en-IE" sz="1000" b="1" dirty="0">
                <a:solidFill>
                  <a:srgbClr val="FF0000"/>
                </a:solidFill>
                <a:latin typeface="Courier New" panose="02070309020205020404" pitchFamily="49" charset="0"/>
                <a:cs typeface="Courier New" panose="02070309020205020404" pitchFamily="49" charset="0"/>
              </a:rPr>
              <a:t>clear(A)</a:t>
            </a:r>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(A),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~clear(A),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(A),</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holding(A)</a:t>
            </a:r>
          </a:p>
        </p:txBody>
      </p:sp>
      <p:pic>
        <p:nvPicPr>
          <p:cNvPr id="13" name="Picture 12" descr="A red x on a black background&#10;&#10;Description automatically generated">
            <a:extLst>
              <a:ext uri="{FF2B5EF4-FFF2-40B4-BE49-F238E27FC236}">
                <a16:creationId xmlns:a16="http://schemas.microsoft.com/office/drawing/2014/main" id="{37CC8AB5-38AA-D369-6000-3DEB627B58D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11399" y="3740975"/>
            <a:ext cx="334071" cy="382524"/>
          </a:xfrm>
          <a:prstGeom prst="rect">
            <a:avLst/>
          </a:prstGeom>
        </p:spPr>
      </p:pic>
      <p:pic>
        <p:nvPicPr>
          <p:cNvPr id="23" name="Graphic 22">
            <a:extLst>
              <a:ext uri="{FF2B5EF4-FFF2-40B4-BE49-F238E27FC236}">
                <a16:creationId xmlns:a16="http://schemas.microsoft.com/office/drawing/2014/main" id="{8AA12866-D32C-FA9A-0BD0-0ADCEC6027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8911397" y="4673701"/>
            <a:ext cx="334072" cy="327808"/>
          </a:xfrm>
          <a:prstGeom prst="rect">
            <a:avLst/>
          </a:prstGeom>
        </p:spPr>
      </p:pic>
      <p:sp>
        <p:nvSpPr>
          <p:cNvPr id="25" name="Rounded Rectangle 24">
            <a:extLst>
              <a:ext uri="{FF2B5EF4-FFF2-40B4-BE49-F238E27FC236}">
                <a16:creationId xmlns:a16="http://schemas.microsoft.com/office/drawing/2014/main" id="{34463AFD-2B02-A6D0-DA2C-CD0DD994D917}"/>
              </a:ext>
            </a:extLst>
          </p:cNvPr>
          <p:cNvSpPr/>
          <p:nvPr/>
        </p:nvSpPr>
        <p:spPr>
          <a:xfrm>
            <a:off x="5177885" y="4408981"/>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pickup(B):</a:t>
            </a:r>
          </a:p>
          <a:p>
            <a:r>
              <a:rPr lang="en-IE" sz="1200" dirty="0"/>
              <a:t> pre: </a:t>
            </a:r>
            <a:r>
              <a:rPr lang="en-IE" sz="1000" dirty="0">
                <a:solidFill>
                  <a:schemeClr val="tx1"/>
                </a:solidFill>
                <a:latin typeface="Courier New" panose="02070309020205020404" pitchFamily="49" charset="0"/>
                <a:cs typeface="Courier New" panose="02070309020205020404" pitchFamily="49" charset="0"/>
              </a:rPr>
              <a:t>clear(B),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(B),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~clear(B),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(B),</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holding(B)</a:t>
            </a:r>
          </a:p>
        </p:txBody>
      </p:sp>
      <p:sp>
        <p:nvSpPr>
          <p:cNvPr id="27" name="Rounded Rectangle 26">
            <a:extLst>
              <a:ext uri="{FF2B5EF4-FFF2-40B4-BE49-F238E27FC236}">
                <a16:creationId xmlns:a16="http://schemas.microsoft.com/office/drawing/2014/main" id="{96C71630-2FF6-5F85-83CE-355571BAFF28}"/>
              </a:ext>
            </a:extLst>
          </p:cNvPr>
          <p:cNvSpPr/>
          <p:nvPr/>
        </p:nvSpPr>
        <p:spPr>
          <a:xfrm>
            <a:off x="5156585" y="5356171"/>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pickup(C):</a:t>
            </a:r>
          </a:p>
          <a:p>
            <a:r>
              <a:rPr lang="en-IE" sz="1200" dirty="0"/>
              <a:t> pre: </a:t>
            </a:r>
            <a:r>
              <a:rPr lang="en-IE" sz="1000" dirty="0">
                <a:solidFill>
                  <a:schemeClr val="tx1"/>
                </a:solidFill>
                <a:latin typeface="Courier New" panose="02070309020205020404" pitchFamily="49" charset="0"/>
                <a:cs typeface="Courier New" panose="02070309020205020404" pitchFamily="49" charset="0"/>
              </a:rPr>
              <a:t>clear(C)</a:t>
            </a:r>
            <a:r>
              <a:rPr lang="en-IE" sz="1000" dirty="0">
                <a:latin typeface="Courier New" panose="02070309020205020404" pitchFamily="49" charset="0"/>
                <a:cs typeface="Courier New" panose="02070309020205020404" pitchFamily="49" charset="0"/>
              </a:rPr>
              <a:t>, </a:t>
            </a:r>
            <a:r>
              <a:rPr lang="en-IE" sz="1000" b="1" dirty="0" err="1">
                <a:solidFill>
                  <a:srgbClr val="FF0000"/>
                </a:solidFill>
                <a:latin typeface="Courier New" panose="02070309020205020404" pitchFamily="49" charset="0"/>
                <a:cs typeface="Courier New" panose="02070309020205020404" pitchFamily="49" charset="0"/>
              </a:rPr>
              <a:t>onTable</a:t>
            </a:r>
            <a:r>
              <a:rPr lang="en-IE" sz="1000" b="1" dirty="0">
                <a:solidFill>
                  <a:srgbClr val="FF0000"/>
                </a:solidFill>
                <a:latin typeface="Courier New" panose="02070309020205020404" pitchFamily="49" charset="0"/>
                <a:cs typeface="Courier New" panose="02070309020205020404" pitchFamily="49" charset="0"/>
              </a:rPr>
              <a:t>(C)</a:t>
            </a:r>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~clear(C),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(C),</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holding(C)</a:t>
            </a:r>
          </a:p>
        </p:txBody>
      </p:sp>
      <p:pic>
        <p:nvPicPr>
          <p:cNvPr id="29" name="Picture 28" descr="A red x on a black background&#10;&#10;Description automatically generated">
            <a:extLst>
              <a:ext uri="{FF2B5EF4-FFF2-40B4-BE49-F238E27FC236}">
                <a16:creationId xmlns:a16="http://schemas.microsoft.com/office/drawing/2014/main" id="{911F0F3A-2BB1-DABC-2832-3B9B21D5FA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61368" y="5635355"/>
            <a:ext cx="334071" cy="382524"/>
          </a:xfrm>
          <a:prstGeom prst="rect">
            <a:avLst/>
          </a:prstGeom>
        </p:spPr>
      </p:pic>
    </p:spTree>
    <p:extLst>
      <p:ext uri="{BB962C8B-B14F-4D97-AF65-F5344CB8AC3E}">
        <p14:creationId xmlns:p14="http://schemas.microsoft.com/office/powerpoint/2010/main" val="3597786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 name="Rounded Rectangle 2">
            <a:extLst>
              <a:ext uri="{FF2B5EF4-FFF2-40B4-BE49-F238E27FC236}">
                <a16:creationId xmlns:a16="http://schemas.microsoft.com/office/drawing/2014/main" id="{AE9004A7-3B27-2712-EA89-8E6976B954AA}"/>
              </a:ext>
            </a:extLst>
          </p:cNvPr>
          <p:cNvSpPr/>
          <p:nvPr/>
        </p:nvSpPr>
        <p:spPr>
          <a:xfrm>
            <a:off x="2148692"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dirty="0" err="1">
                <a:latin typeface="Courier New" panose="02070309020205020404" pitchFamily="49" charset="0"/>
                <a:cs typeface="Courier New" panose="02070309020205020404" pitchFamily="49" charset="0"/>
              </a:rPr>
              <a:t>handempty</a:t>
            </a:r>
            <a:endParaRPr lang="en-IE" sz="1400" dirty="0">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21" name="Rounded Rectangle 20">
            <a:extLst>
              <a:ext uri="{FF2B5EF4-FFF2-40B4-BE49-F238E27FC236}">
                <a16:creationId xmlns:a16="http://schemas.microsoft.com/office/drawing/2014/main" id="{EF7746F5-0249-BD9B-4D04-01EB8EDEB5A3}"/>
              </a:ext>
            </a:extLst>
          </p:cNvPr>
          <p:cNvSpPr/>
          <p:nvPr/>
        </p:nvSpPr>
        <p:spPr>
          <a:xfrm>
            <a:off x="2344968"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6" name="Oval 5">
            <a:extLst>
              <a:ext uri="{FF2B5EF4-FFF2-40B4-BE49-F238E27FC236}">
                <a16:creationId xmlns:a16="http://schemas.microsoft.com/office/drawing/2014/main" id="{C49D537A-7AA3-DC85-3D93-28E8D2F36609}"/>
              </a:ext>
            </a:extLst>
          </p:cNvPr>
          <p:cNvSpPr/>
          <p:nvPr/>
        </p:nvSpPr>
        <p:spPr>
          <a:xfrm>
            <a:off x="4495800" y="2514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8" name="Straight Connector 7">
            <a:extLst>
              <a:ext uri="{FF2B5EF4-FFF2-40B4-BE49-F238E27FC236}">
                <a16:creationId xmlns:a16="http://schemas.microsoft.com/office/drawing/2014/main" id="{3227D6B7-8D7D-A201-78CC-5102C2F80774}"/>
              </a:ext>
            </a:extLst>
          </p:cNvPr>
          <p:cNvCxnSpPr>
            <a:cxnSpLocks/>
          </p:cNvCxnSpPr>
          <p:nvPr/>
        </p:nvCxnSpPr>
        <p:spPr>
          <a:xfrm>
            <a:off x="4572000"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D19CF450-C2B3-45DD-4E7E-2336078942C9}"/>
              </a:ext>
            </a:extLst>
          </p:cNvPr>
          <p:cNvSpPr/>
          <p:nvPr/>
        </p:nvSpPr>
        <p:spPr>
          <a:xfrm>
            <a:off x="4648200"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1" name="Rectangle 10">
            <a:extLst>
              <a:ext uri="{FF2B5EF4-FFF2-40B4-BE49-F238E27FC236}">
                <a16:creationId xmlns:a16="http://schemas.microsoft.com/office/drawing/2014/main" id="{8BFBA591-38BD-F0F0-27AB-89F2594962FA}"/>
              </a:ext>
            </a:extLst>
          </p:cNvPr>
          <p:cNvSpPr/>
          <p:nvPr/>
        </p:nvSpPr>
        <p:spPr>
          <a:xfrm>
            <a:off x="4648200"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2" name="Rectangle 11">
            <a:extLst>
              <a:ext uri="{FF2B5EF4-FFF2-40B4-BE49-F238E27FC236}">
                <a16:creationId xmlns:a16="http://schemas.microsoft.com/office/drawing/2014/main" id="{F8BDB7AE-88F4-3D4B-E8DE-86C5EEF80735}"/>
              </a:ext>
            </a:extLst>
          </p:cNvPr>
          <p:cNvSpPr/>
          <p:nvPr/>
        </p:nvSpPr>
        <p:spPr>
          <a:xfrm>
            <a:off x="5105400" y="2895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20" name="Straight Connector 19">
            <a:extLst>
              <a:ext uri="{FF2B5EF4-FFF2-40B4-BE49-F238E27FC236}">
                <a16:creationId xmlns:a16="http://schemas.microsoft.com/office/drawing/2014/main" id="{144EDE9E-137B-16C8-F546-A835291BE8D7}"/>
              </a:ext>
            </a:extLst>
          </p:cNvPr>
          <p:cNvCxnSpPr>
            <a:cxnSpLocks/>
          </p:cNvCxnSpPr>
          <p:nvPr/>
        </p:nvCxnSpPr>
        <p:spPr>
          <a:xfrm>
            <a:off x="5181600"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F2A570D3-E6F9-0884-08B3-4766202E1F60}"/>
              </a:ext>
            </a:extLst>
          </p:cNvPr>
          <p:cNvCxnSpPr>
            <a:cxnSpLocks/>
          </p:cNvCxnSpPr>
          <p:nvPr/>
        </p:nvCxnSpPr>
        <p:spPr>
          <a:xfrm>
            <a:off x="5105400"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DB2214C2-D159-3738-8E12-F28582488A5B}"/>
              </a:ext>
            </a:extLst>
          </p:cNvPr>
          <p:cNvCxnSpPr>
            <a:cxnSpLocks/>
          </p:cNvCxnSpPr>
          <p:nvPr/>
        </p:nvCxnSpPr>
        <p:spPr>
          <a:xfrm flipV="1">
            <a:off x="5255046"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9ACE74C-FF5D-DE8A-78D4-B4C6D24B065F}"/>
              </a:ext>
            </a:extLst>
          </p:cNvPr>
          <p:cNvCxnSpPr>
            <a:cxnSpLocks/>
          </p:cNvCxnSpPr>
          <p:nvPr/>
        </p:nvCxnSpPr>
        <p:spPr>
          <a:xfrm flipV="1">
            <a:off x="5105400"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31" name="Rounded Rectangle 30">
            <a:extLst>
              <a:ext uri="{FF2B5EF4-FFF2-40B4-BE49-F238E27FC236}">
                <a16:creationId xmlns:a16="http://schemas.microsoft.com/office/drawing/2014/main" id="{BCF17D48-A8EA-F89A-5EC2-15C9B4869E1A}"/>
              </a:ext>
            </a:extLst>
          </p:cNvPr>
          <p:cNvSpPr/>
          <p:nvPr/>
        </p:nvSpPr>
        <p:spPr>
          <a:xfrm>
            <a:off x="4262238"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solidFill>
                  <a:schemeClr val="tx1"/>
                </a:solidFill>
                <a:latin typeface="Courier New" panose="02070309020205020404" pitchFamily="49" charset="0"/>
                <a:cs typeface="Courier New" panose="02070309020205020404" pitchFamily="49" charset="0"/>
              </a:rPr>
              <a:t>onTable</a:t>
            </a:r>
            <a:r>
              <a:rPr lang="en-IE" sz="1400" dirty="0">
                <a:solidFill>
                  <a:schemeClr val="tx1"/>
                </a:solidFill>
                <a:latin typeface="Courier New" panose="02070309020205020404" pitchFamily="49" charset="0"/>
                <a:cs typeface="Courier New" panose="02070309020205020404" pitchFamily="49" charset="0"/>
              </a:rPr>
              <a:t>(A)</a:t>
            </a:r>
          </a:p>
          <a:p>
            <a:r>
              <a:rPr lang="en-IE" sz="1400" dirty="0" err="1">
                <a:solidFill>
                  <a:schemeClr val="tx1"/>
                </a:solidFill>
                <a:latin typeface="Courier New" panose="02070309020205020404" pitchFamily="49" charset="0"/>
                <a:cs typeface="Courier New" panose="02070309020205020404" pitchFamily="49" charset="0"/>
              </a:rPr>
              <a:t>onTable</a:t>
            </a:r>
            <a:r>
              <a:rPr lang="en-IE" sz="1400" dirty="0">
                <a:solidFill>
                  <a:schemeClr val="tx1"/>
                </a:solidFill>
                <a:latin typeface="Courier New" panose="02070309020205020404" pitchFamily="49" charset="0"/>
                <a:cs typeface="Courier New" panose="02070309020205020404" pitchFamily="49" charset="0"/>
              </a:rPr>
              <a:t>(B)</a:t>
            </a:r>
          </a:p>
          <a:p>
            <a:r>
              <a:rPr lang="en-IE" sz="1400" dirty="0">
                <a:solidFill>
                  <a:schemeClr val="tx1"/>
                </a:solidFill>
                <a:latin typeface="Courier New" panose="02070309020205020404" pitchFamily="49" charset="0"/>
                <a:cs typeface="Courier New" panose="02070309020205020404" pitchFamily="49" charset="0"/>
              </a:rPr>
              <a:t>on(C, A)</a:t>
            </a:r>
          </a:p>
          <a:p>
            <a:r>
              <a:rPr lang="en-IE" sz="1400" dirty="0">
                <a:solidFill>
                  <a:schemeClr val="tx1"/>
                </a:solidFill>
                <a:latin typeface="Courier New" panose="02070309020205020404" pitchFamily="49" charset="0"/>
                <a:cs typeface="Courier New" panose="02070309020205020404" pitchFamily="49" charset="0"/>
              </a:rPr>
              <a:t>clear(C)</a:t>
            </a:r>
          </a:p>
          <a:p>
            <a:r>
              <a:rPr lang="en-IE" sz="1400" dirty="0">
                <a:solidFill>
                  <a:schemeClr val="tx1"/>
                </a:solidFill>
                <a:latin typeface="Courier New" panose="02070309020205020404" pitchFamily="49" charset="0"/>
                <a:cs typeface="Courier New" panose="02070309020205020404" pitchFamily="49" charset="0"/>
              </a:rPr>
              <a:t>clear(B)</a:t>
            </a:r>
          </a:p>
          <a:p>
            <a:r>
              <a:rPr lang="en-IE" sz="1400" dirty="0" err="1">
                <a:solidFill>
                  <a:schemeClr val="tx1"/>
                </a:solidFill>
                <a:latin typeface="Courier New" panose="02070309020205020404" pitchFamily="49" charset="0"/>
                <a:cs typeface="Courier New" panose="02070309020205020404" pitchFamily="49" charset="0"/>
              </a:rPr>
              <a:t>handempty</a:t>
            </a:r>
            <a:endParaRPr lang="en-IE" sz="1400" dirty="0">
              <a:solidFill>
                <a:schemeClr val="tx1"/>
              </a:solidFill>
              <a:latin typeface="Courier New" panose="02070309020205020404" pitchFamily="49" charset="0"/>
              <a:cs typeface="Courier New" panose="02070309020205020404" pitchFamily="49" charset="0"/>
            </a:endParaRPr>
          </a:p>
        </p:txBody>
      </p:sp>
      <p:sp>
        <p:nvSpPr>
          <p:cNvPr id="32" name="Rounded Rectangle 31">
            <a:extLst>
              <a:ext uri="{FF2B5EF4-FFF2-40B4-BE49-F238E27FC236}">
                <a16:creationId xmlns:a16="http://schemas.microsoft.com/office/drawing/2014/main" id="{11AE561C-AD99-5B8B-2AB2-AAA0A95FD0D4}"/>
              </a:ext>
            </a:extLst>
          </p:cNvPr>
          <p:cNvSpPr/>
          <p:nvPr/>
        </p:nvSpPr>
        <p:spPr>
          <a:xfrm>
            <a:off x="4458514"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33" name="Rounded Rectangle 32">
            <a:extLst>
              <a:ext uri="{FF2B5EF4-FFF2-40B4-BE49-F238E27FC236}">
                <a16:creationId xmlns:a16="http://schemas.microsoft.com/office/drawing/2014/main" id="{DF7158D8-1201-C171-EA62-C540D1F1F348}"/>
              </a:ext>
            </a:extLst>
          </p:cNvPr>
          <p:cNvSpPr/>
          <p:nvPr/>
        </p:nvSpPr>
        <p:spPr>
          <a:xfrm>
            <a:off x="6290872" y="2657475"/>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pickup(B):</a:t>
            </a:r>
          </a:p>
          <a:p>
            <a:r>
              <a:rPr lang="en-IE" sz="1200" dirty="0"/>
              <a:t> pre: </a:t>
            </a:r>
            <a:r>
              <a:rPr lang="en-IE" sz="1000" dirty="0">
                <a:solidFill>
                  <a:schemeClr val="tx1"/>
                </a:solidFill>
                <a:latin typeface="Courier New" panose="02070309020205020404" pitchFamily="49" charset="0"/>
                <a:cs typeface="Courier New" panose="02070309020205020404" pitchFamily="49" charset="0"/>
              </a:rPr>
              <a:t>clear(B),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(B),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~clear(B),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(B),</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holding(B)</a:t>
            </a:r>
          </a:p>
        </p:txBody>
      </p:sp>
      <p:cxnSp>
        <p:nvCxnSpPr>
          <p:cNvPr id="36" name="Straight Arrow Connector 35">
            <a:extLst>
              <a:ext uri="{FF2B5EF4-FFF2-40B4-BE49-F238E27FC236}">
                <a16:creationId xmlns:a16="http://schemas.microsoft.com/office/drawing/2014/main" id="{D712065E-5884-5788-C5CB-E4AE5D7EEB9D}"/>
              </a:ext>
            </a:extLst>
          </p:cNvPr>
          <p:cNvCxnSpPr>
            <a:stCxn id="14" idx="6"/>
            <a:endCxn id="6" idx="2"/>
          </p:cNvCxnSpPr>
          <p:nvPr/>
        </p:nvCxnSpPr>
        <p:spPr>
          <a:xfrm>
            <a:off x="3525254" y="3086100"/>
            <a:ext cx="9705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Rounded Rectangle 36">
            <a:extLst>
              <a:ext uri="{FF2B5EF4-FFF2-40B4-BE49-F238E27FC236}">
                <a16:creationId xmlns:a16="http://schemas.microsoft.com/office/drawing/2014/main" id="{71CE2004-D7EC-AFF8-B5F0-E488E51B6A27}"/>
              </a:ext>
            </a:extLst>
          </p:cNvPr>
          <p:cNvSpPr/>
          <p:nvPr/>
        </p:nvSpPr>
        <p:spPr>
          <a:xfrm>
            <a:off x="6290872" y="3948906"/>
            <a:ext cx="3429000"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The destination node is created by combining the source node state with the effects of the operation applied.</a:t>
            </a:r>
          </a:p>
        </p:txBody>
      </p:sp>
    </p:spTree>
    <p:extLst>
      <p:ext uri="{BB962C8B-B14F-4D97-AF65-F5344CB8AC3E}">
        <p14:creationId xmlns:p14="http://schemas.microsoft.com/office/powerpoint/2010/main" val="1811195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 name="Rounded Rectangle 2">
            <a:extLst>
              <a:ext uri="{FF2B5EF4-FFF2-40B4-BE49-F238E27FC236}">
                <a16:creationId xmlns:a16="http://schemas.microsoft.com/office/drawing/2014/main" id="{AE9004A7-3B27-2712-EA89-8E6976B954AA}"/>
              </a:ext>
            </a:extLst>
          </p:cNvPr>
          <p:cNvSpPr/>
          <p:nvPr/>
        </p:nvSpPr>
        <p:spPr>
          <a:xfrm>
            <a:off x="2148692"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dirty="0" err="1">
                <a:latin typeface="Courier New" panose="02070309020205020404" pitchFamily="49" charset="0"/>
                <a:cs typeface="Courier New" panose="02070309020205020404" pitchFamily="49" charset="0"/>
              </a:rPr>
              <a:t>handempty</a:t>
            </a:r>
            <a:endParaRPr lang="en-IE" sz="1400" dirty="0">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21" name="Rounded Rectangle 20">
            <a:extLst>
              <a:ext uri="{FF2B5EF4-FFF2-40B4-BE49-F238E27FC236}">
                <a16:creationId xmlns:a16="http://schemas.microsoft.com/office/drawing/2014/main" id="{EF7746F5-0249-BD9B-4D04-01EB8EDEB5A3}"/>
              </a:ext>
            </a:extLst>
          </p:cNvPr>
          <p:cNvSpPr/>
          <p:nvPr/>
        </p:nvSpPr>
        <p:spPr>
          <a:xfrm>
            <a:off x="2344968"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6" name="Oval 5">
            <a:extLst>
              <a:ext uri="{FF2B5EF4-FFF2-40B4-BE49-F238E27FC236}">
                <a16:creationId xmlns:a16="http://schemas.microsoft.com/office/drawing/2014/main" id="{C49D537A-7AA3-DC85-3D93-28E8D2F36609}"/>
              </a:ext>
            </a:extLst>
          </p:cNvPr>
          <p:cNvSpPr/>
          <p:nvPr/>
        </p:nvSpPr>
        <p:spPr>
          <a:xfrm>
            <a:off x="4495800" y="2514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8" name="Straight Connector 7">
            <a:extLst>
              <a:ext uri="{FF2B5EF4-FFF2-40B4-BE49-F238E27FC236}">
                <a16:creationId xmlns:a16="http://schemas.microsoft.com/office/drawing/2014/main" id="{3227D6B7-8D7D-A201-78CC-5102C2F80774}"/>
              </a:ext>
            </a:extLst>
          </p:cNvPr>
          <p:cNvCxnSpPr>
            <a:cxnSpLocks/>
          </p:cNvCxnSpPr>
          <p:nvPr/>
        </p:nvCxnSpPr>
        <p:spPr>
          <a:xfrm>
            <a:off x="4572000"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D19CF450-C2B3-45DD-4E7E-2336078942C9}"/>
              </a:ext>
            </a:extLst>
          </p:cNvPr>
          <p:cNvSpPr/>
          <p:nvPr/>
        </p:nvSpPr>
        <p:spPr>
          <a:xfrm>
            <a:off x="4648200"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1" name="Rectangle 10">
            <a:extLst>
              <a:ext uri="{FF2B5EF4-FFF2-40B4-BE49-F238E27FC236}">
                <a16:creationId xmlns:a16="http://schemas.microsoft.com/office/drawing/2014/main" id="{8BFBA591-38BD-F0F0-27AB-89F2594962FA}"/>
              </a:ext>
            </a:extLst>
          </p:cNvPr>
          <p:cNvSpPr/>
          <p:nvPr/>
        </p:nvSpPr>
        <p:spPr>
          <a:xfrm>
            <a:off x="4648200"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2" name="Rectangle 11">
            <a:extLst>
              <a:ext uri="{FF2B5EF4-FFF2-40B4-BE49-F238E27FC236}">
                <a16:creationId xmlns:a16="http://schemas.microsoft.com/office/drawing/2014/main" id="{F8BDB7AE-88F4-3D4B-E8DE-86C5EEF80735}"/>
              </a:ext>
            </a:extLst>
          </p:cNvPr>
          <p:cNvSpPr/>
          <p:nvPr/>
        </p:nvSpPr>
        <p:spPr>
          <a:xfrm>
            <a:off x="5105400" y="2895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20" name="Straight Connector 19">
            <a:extLst>
              <a:ext uri="{FF2B5EF4-FFF2-40B4-BE49-F238E27FC236}">
                <a16:creationId xmlns:a16="http://schemas.microsoft.com/office/drawing/2014/main" id="{144EDE9E-137B-16C8-F546-A835291BE8D7}"/>
              </a:ext>
            </a:extLst>
          </p:cNvPr>
          <p:cNvCxnSpPr>
            <a:cxnSpLocks/>
          </p:cNvCxnSpPr>
          <p:nvPr/>
        </p:nvCxnSpPr>
        <p:spPr>
          <a:xfrm>
            <a:off x="5181600"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F2A570D3-E6F9-0884-08B3-4766202E1F60}"/>
              </a:ext>
            </a:extLst>
          </p:cNvPr>
          <p:cNvCxnSpPr>
            <a:cxnSpLocks/>
          </p:cNvCxnSpPr>
          <p:nvPr/>
        </p:nvCxnSpPr>
        <p:spPr>
          <a:xfrm>
            <a:off x="5105400"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DB2214C2-D159-3738-8E12-F28582488A5B}"/>
              </a:ext>
            </a:extLst>
          </p:cNvPr>
          <p:cNvCxnSpPr>
            <a:cxnSpLocks/>
          </p:cNvCxnSpPr>
          <p:nvPr/>
        </p:nvCxnSpPr>
        <p:spPr>
          <a:xfrm flipV="1">
            <a:off x="5255046"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9ACE74C-FF5D-DE8A-78D4-B4C6D24B065F}"/>
              </a:ext>
            </a:extLst>
          </p:cNvPr>
          <p:cNvCxnSpPr>
            <a:cxnSpLocks/>
          </p:cNvCxnSpPr>
          <p:nvPr/>
        </p:nvCxnSpPr>
        <p:spPr>
          <a:xfrm flipV="1">
            <a:off x="5105400"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31" name="Rounded Rectangle 30">
            <a:extLst>
              <a:ext uri="{FF2B5EF4-FFF2-40B4-BE49-F238E27FC236}">
                <a16:creationId xmlns:a16="http://schemas.microsoft.com/office/drawing/2014/main" id="{BCF17D48-A8EA-F89A-5EC2-15C9B4869E1A}"/>
              </a:ext>
            </a:extLst>
          </p:cNvPr>
          <p:cNvSpPr/>
          <p:nvPr/>
        </p:nvSpPr>
        <p:spPr>
          <a:xfrm>
            <a:off x="4262238"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strike="sngStrike" dirty="0" err="1">
                <a:solidFill>
                  <a:srgbClr val="FF0000"/>
                </a:solidFill>
                <a:latin typeface="Courier New" panose="02070309020205020404" pitchFamily="49" charset="0"/>
                <a:cs typeface="Courier New" panose="02070309020205020404" pitchFamily="49" charset="0"/>
              </a:rPr>
              <a:t>onTable</a:t>
            </a:r>
            <a:r>
              <a:rPr lang="en-IE" sz="1400" strike="sngStrike" dirty="0">
                <a:solidFill>
                  <a:srgbClr val="FF0000"/>
                </a:solidFill>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strike="sngStrike" dirty="0">
                <a:solidFill>
                  <a:srgbClr val="FF0000"/>
                </a:solidFill>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strike="sngStrike" dirty="0" err="1">
                <a:solidFill>
                  <a:srgbClr val="FF0000"/>
                </a:solidFill>
                <a:latin typeface="Courier New" panose="02070309020205020404" pitchFamily="49" charset="0"/>
                <a:cs typeface="Courier New" panose="02070309020205020404" pitchFamily="49" charset="0"/>
              </a:rPr>
              <a:t>handempty</a:t>
            </a:r>
            <a:endParaRPr lang="en-IE" sz="1400" strike="sngStrike" dirty="0">
              <a:solidFill>
                <a:srgbClr val="FF0000"/>
              </a:solidFill>
              <a:latin typeface="Courier New" panose="02070309020205020404" pitchFamily="49" charset="0"/>
              <a:cs typeface="Courier New" panose="02070309020205020404" pitchFamily="49" charset="0"/>
            </a:endParaRPr>
          </a:p>
          <a:p>
            <a:r>
              <a:rPr lang="en-IE" sz="1400" dirty="0">
                <a:solidFill>
                  <a:srgbClr val="00B050"/>
                </a:solidFill>
                <a:latin typeface="Courier New" panose="02070309020205020404" pitchFamily="49" charset="0"/>
                <a:cs typeface="Courier New" panose="02070309020205020404" pitchFamily="49" charset="0"/>
              </a:rPr>
              <a:t>holding(B)</a:t>
            </a:r>
          </a:p>
        </p:txBody>
      </p:sp>
      <p:sp>
        <p:nvSpPr>
          <p:cNvPr id="32" name="Rounded Rectangle 31">
            <a:extLst>
              <a:ext uri="{FF2B5EF4-FFF2-40B4-BE49-F238E27FC236}">
                <a16:creationId xmlns:a16="http://schemas.microsoft.com/office/drawing/2014/main" id="{11AE561C-AD99-5B8B-2AB2-AAA0A95FD0D4}"/>
              </a:ext>
            </a:extLst>
          </p:cNvPr>
          <p:cNvSpPr/>
          <p:nvPr/>
        </p:nvSpPr>
        <p:spPr>
          <a:xfrm>
            <a:off x="4458514"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33" name="Rounded Rectangle 32">
            <a:extLst>
              <a:ext uri="{FF2B5EF4-FFF2-40B4-BE49-F238E27FC236}">
                <a16:creationId xmlns:a16="http://schemas.microsoft.com/office/drawing/2014/main" id="{DF7158D8-1201-C171-EA62-C540D1F1F348}"/>
              </a:ext>
            </a:extLst>
          </p:cNvPr>
          <p:cNvSpPr/>
          <p:nvPr/>
        </p:nvSpPr>
        <p:spPr>
          <a:xfrm>
            <a:off x="6290872" y="2657475"/>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pickup(B):</a:t>
            </a:r>
          </a:p>
          <a:p>
            <a:r>
              <a:rPr lang="en-IE" sz="1200" dirty="0"/>
              <a:t> pre: </a:t>
            </a:r>
            <a:r>
              <a:rPr lang="en-IE" sz="1000" dirty="0">
                <a:solidFill>
                  <a:schemeClr val="tx1"/>
                </a:solidFill>
                <a:latin typeface="Courier New" panose="02070309020205020404" pitchFamily="49" charset="0"/>
                <a:cs typeface="Courier New" panose="02070309020205020404" pitchFamily="49" charset="0"/>
              </a:rPr>
              <a:t>clear(B),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(B),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~clear(B),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(B),</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holding(B)</a:t>
            </a:r>
          </a:p>
        </p:txBody>
      </p:sp>
      <p:cxnSp>
        <p:nvCxnSpPr>
          <p:cNvPr id="36" name="Straight Arrow Connector 35">
            <a:extLst>
              <a:ext uri="{FF2B5EF4-FFF2-40B4-BE49-F238E27FC236}">
                <a16:creationId xmlns:a16="http://schemas.microsoft.com/office/drawing/2014/main" id="{D712065E-5884-5788-C5CB-E4AE5D7EEB9D}"/>
              </a:ext>
            </a:extLst>
          </p:cNvPr>
          <p:cNvCxnSpPr>
            <a:stCxn id="14" idx="6"/>
            <a:endCxn id="6" idx="2"/>
          </p:cNvCxnSpPr>
          <p:nvPr/>
        </p:nvCxnSpPr>
        <p:spPr>
          <a:xfrm>
            <a:off x="3525254" y="3086100"/>
            <a:ext cx="9705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Rounded Rectangle 36">
            <a:extLst>
              <a:ext uri="{FF2B5EF4-FFF2-40B4-BE49-F238E27FC236}">
                <a16:creationId xmlns:a16="http://schemas.microsoft.com/office/drawing/2014/main" id="{71CE2004-D7EC-AFF8-B5F0-E488E51B6A27}"/>
              </a:ext>
            </a:extLst>
          </p:cNvPr>
          <p:cNvSpPr/>
          <p:nvPr/>
        </p:nvSpPr>
        <p:spPr>
          <a:xfrm>
            <a:off x="6290872" y="3948906"/>
            <a:ext cx="3429000"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The destination node is created by combining the source node state with the effects of the operation applied.</a:t>
            </a:r>
          </a:p>
        </p:txBody>
      </p:sp>
    </p:spTree>
    <p:extLst>
      <p:ext uri="{BB962C8B-B14F-4D97-AF65-F5344CB8AC3E}">
        <p14:creationId xmlns:p14="http://schemas.microsoft.com/office/powerpoint/2010/main" val="3649297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 name="Rounded Rectangle 2">
            <a:extLst>
              <a:ext uri="{FF2B5EF4-FFF2-40B4-BE49-F238E27FC236}">
                <a16:creationId xmlns:a16="http://schemas.microsoft.com/office/drawing/2014/main" id="{AE9004A7-3B27-2712-EA89-8E6976B954AA}"/>
              </a:ext>
            </a:extLst>
          </p:cNvPr>
          <p:cNvSpPr/>
          <p:nvPr/>
        </p:nvSpPr>
        <p:spPr>
          <a:xfrm>
            <a:off x="2148692"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dirty="0" err="1">
                <a:latin typeface="Courier New" panose="02070309020205020404" pitchFamily="49" charset="0"/>
                <a:cs typeface="Courier New" panose="02070309020205020404" pitchFamily="49" charset="0"/>
              </a:rPr>
              <a:t>handempty</a:t>
            </a:r>
            <a:endParaRPr lang="en-IE" sz="1400" dirty="0">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21" name="Rounded Rectangle 20">
            <a:extLst>
              <a:ext uri="{FF2B5EF4-FFF2-40B4-BE49-F238E27FC236}">
                <a16:creationId xmlns:a16="http://schemas.microsoft.com/office/drawing/2014/main" id="{EF7746F5-0249-BD9B-4D04-01EB8EDEB5A3}"/>
              </a:ext>
            </a:extLst>
          </p:cNvPr>
          <p:cNvSpPr/>
          <p:nvPr/>
        </p:nvSpPr>
        <p:spPr>
          <a:xfrm>
            <a:off x="2344968"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6" name="Oval 5">
            <a:extLst>
              <a:ext uri="{FF2B5EF4-FFF2-40B4-BE49-F238E27FC236}">
                <a16:creationId xmlns:a16="http://schemas.microsoft.com/office/drawing/2014/main" id="{C49D537A-7AA3-DC85-3D93-28E8D2F36609}"/>
              </a:ext>
            </a:extLst>
          </p:cNvPr>
          <p:cNvSpPr/>
          <p:nvPr/>
        </p:nvSpPr>
        <p:spPr>
          <a:xfrm>
            <a:off x="4495800" y="2514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8" name="Straight Connector 7">
            <a:extLst>
              <a:ext uri="{FF2B5EF4-FFF2-40B4-BE49-F238E27FC236}">
                <a16:creationId xmlns:a16="http://schemas.microsoft.com/office/drawing/2014/main" id="{3227D6B7-8D7D-A201-78CC-5102C2F80774}"/>
              </a:ext>
            </a:extLst>
          </p:cNvPr>
          <p:cNvCxnSpPr>
            <a:cxnSpLocks/>
          </p:cNvCxnSpPr>
          <p:nvPr/>
        </p:nvCxnSpPr>
        <p:spPr>
          <a:xfrm>
            <a:off x="4572000"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D19CF450-C2B3-45DD-4E7E-2336078942C9}"/>
              </a:ext>
            </a:extLst>
          </p:cNvPr>
          <p:cNvSpPr/>
          <p:nvPr/>
        </p:nvSpPr>
        <p:spPr>
          <a:xfrm>
            <a:off x="4648200"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1" name="Rectangle 10">
            <a:extLst>
              <a:ext uri="{FF2B5EF4-FFF2-40B4-BE49-F238E27FC236}">
                <a16:creationId xmlns:a16="http://schemas.microsoft.com/office/drawing/2014/main" id="{8BFBA591-38BD-F0F0-27AB-89F2594962FA}"/>
              </a:ext>
            </a:extLst>
          </p:cNvPr>
          <p:cNvSpPr/>
          <p:nvPr/>
        </p:nvSpPr>
        <p:spPr>
          <a:xfrm>
            <a:off x="4648200"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2" name="Rectangle 11">
            <a:extLst>
              <a:ext uri="{FF2B5EF4-FFF2-40B4-BE49-F238E27FC236}">
                <a16:creationId xmlns:a16="http://schemas.microsoft.com/office/drawing/2014/main" id="{F8BDB7AE-88F4-3D4B-E8DE-86C5EEF80735}"/>
              </a:ext>
            </a:extLst>
          </p:cNvPr>
          <p:cNvSpPr/>
          <p:nvPr/>
        </p:nvSpPr>
        <p:spPr>
          <a:xfrm>
            <a:off x="5105400" y="2895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20" name="Straight Connector 19">
            <a:extLst>
              <a:ext uri="{FF2B5EF4-FFF2-40B4-BE49-F238E27FC236}">
                <a16:creationId xmlns:a16="http://schemas.microsoft.com/office/drawing/2014/main" id="{144EDE9E-137B-16C8-F546-A835291BE8D7}"/>
              </a:ext>
            </a:extLst>
          </p:cNvPr>
          <p:cNvCxnSpPr>
            <a:cxnSpLocks/>
          </p:cNvCxnSpPr>
          <p:nvPr/>
        </p:nvCxnSpPr>
        <p:spPr>
          <a:xfrm>
            <a:off x="5181600"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F2A570D3-E6F9-0884-08B3-4766202E1F60}"/>
              </a:ext>
            </a:extLst>
          </p:cNvPr>
          <p:cNvCxnSpPr>
            <a:cxnSpLocks/>
          </p:cNvCxnSpPr>
          <p:nvPr/>
        </p:nvCxnSpPr>
        <p:spPr>
          <a:xfrm>
            <a:off x="5105400"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DB2214C2-D159-3738-8E12-F28582488A5B}"/>
              </a:ext>
            </a:extLst>
          </p:cNvPr>
          <p:cNvCxnSpPr>
            <a:cxnSpLocks/>
          </p:cNvCxnSpPr>
          <p:nvPr/>
        </p:nvCxnSpPr>
        <p:spPr>
          <a:xfrm flipV="1">
            <a:off x="5255046"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9ACE74C-FF5D-DE8A-78D4-B4C6D24B065F}"/>
              </a:ext>
            </a:extLst>
          </p:cNvPr>
          <p:cNvCxnSpPr>
            <a:cxnSpLocks/>
          </p:cNvCxnSpPr>
          <p:nvPr/>
        </p:nvCxnSpPr>
        <p:spPr>
          <a:xfrm flipV="1">
            <a:off x="5105400"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31" name="Rounded Rectangle 30">
            <a:extLst>
              <a:ext uri="{FF2B5EF4-FFF2-40B4-BE49-F238E27FC236}">
                <a16:creationId xmlns:a16="http://schemas.microsoft.com/office/drawing/2014/main" id="{BCF17D48-A8EA-F89A-5EC2-15C9B4869E1A}"/>
              </a:ext>
            </a:extLst>
          </p:cNvPr>
          <p:cNvSpPr/>
          <p:nvPr/>
        </p:nvSpPr>
        <p:spPr>
          <a:xfrm>
            <a:off x="4262238"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clear(B)</a:t>
            </a:r>
          </a:p>
          <a:p>
            <a:r>
              <a:rPr lang="en-IE" sz="1400" dirty="0">
                <a:solidFill>
                  <a:schemeClr val="tx1"/>
                </a:solidFill>
                <a:latin typeface="Courier New" panose="02070309020205020404" pitchFamily="49" charset="0"/>
                <a:cs typeface="Courier New" panose="02070309020205020404" pitchFamily="49" charset="0"/>
              </a:rPr>
              <a:t>holding(B)</a:t>
            </a:r>
          </a:p>
        </p:txBody>
      </p:sp>
      <p:sp>
        <p:nvSpPr>
          <p:cNvPr id="32" name="Rounded Rectangle 31">
            <a:extLst>
              <a:ext uri="{FF2B5EF4-FFF2-40B4-BE49-F238E27FC236}">
                <a16:creationId xmlns:a16="http://schemas.microsoft.com/office/drawing/2014/main" id="{11AE561C-AD99-5B8B-2AB2-AAA0A95FD0D4}"/>
              </a:ext>
            </a:extLst>
          </p:cNvPr>
          <p:cNvSpPr/>
          <p:nvPr/>
        </p:nvSpPr>
        <p:spPr>
          <a:xfrm>
            <a:off x="4458514"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33" name="Rounded Rectangle 32">
            <a:extLst>
              <a:ext uri="{FF2B5EF4-FFF2-40B4-BE49-F238E27FC236}">
                <a16:creationId xmlns:a16="http://schemas.microsoft.com/office/drawing/2014/main" id="{DF7158D8-1201-C171-EA62-C540D1F1F348}"/>
              </a:ext>
            </a:extLst>
          </p:cNvPr>
          <p:cNvSpPr/>
          <p:nvPr/>
        </p:nvSpPr>
        <p:spPr>
          <a:xfrm>
            <a:off x="6290872" y="2657475"/>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pickup(B):</a:t>
            </a:r>
          </a:p>
          <a:p>
            <a:r>
              <a:rPr lang="en-IE" sz="1200" dirty="0"/>
              <a:t> pre: </a:t>
            </a:r>
            <a:r>
              <a:rPr lang="en-IE" sz="1000" dirty="0">
                <a:solidFill>
                  <a:schemeClr val="tx1"/>
                </a:solidFill>
                <a:latin typeface="Courier New" panose="02070309020205020404" pitchFamily="49" charset="0"/>
                <a:cs typeface="Courier New" panose="02070309020205020404" pitchFamily="49" charset="0"/>
              </a:rPr>
              <a:t>clear(B),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(B),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~clear(B),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(B),</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holding(B)</a:t>
            </a:r>
          </a:p>
        </p:txBody>
      </p:sp>
      <p:cxnSp>
        <p:nvCxnSpPr>
          <p:cNvPr id="36" name="Straight Arrow Connector 35">
            <a:extLst>
              <a:ext uri="{FF2B5EF4-FFF2-40B4-BE49-F238E27FC236}">
                <a16:creationId xmlns:a16="http://schemas.microsoft.com/office/drawing/2014/main" id="{D712065E-5884-5788-C5CB-E4AE5D7EEB9D}"/>
              </a:ext>
            </a:extLst>
          </p:cNvPr>
          <p:cNvCxnSpPr>
            <a:stCxn id="14" idx="6"/>
            <a:endCxn id="6" idx="2"/>
          </p:cNvCxnSpPr>
          <p:nvPr/>
        </p:nvCxnSpPr>
        <p:spPr>
          <a:xfrm>
            <a:off x="3525254" y="3086100"/>
            <a:ext cx="9705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Rounded Rectangle 36">
            <a:extLst>
              <a:ext uri="{FF2B5EF4-FFF2-40B4-BE49-F238E27FC236}">
                <a16:creationId xmlns:a16="http://schemas.microsoft.com/office/drawing/2014/main" id="{71CE2004-D7EC-AFF8-B5F0-E488E51B6A27}"/>
              </a:ext>
            </a:extLst>
          </p:cNvPr>
          <p:cNvSpPr/>
          <p:nvPr/>
        </p:nvSpPr>
        <p:spPr>
          <a:xfrm>
            <a:off x="6290872" y="3948906"/>
            <a:ext cx="3429000"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The state of the newly created node is the old state with the effects applied.</a:t>
            </a:r>
          </a:p>
        </p:txBody>
      </p:sp>
    </p:spTree>
    <p:extLst>
      <p:ext uri="{BB962C8B-B14F-4D97-AF65-F5344CB8AC3E}">
        <p14:creationId xmlns:p14="http://schemas.microsoft.com/office/powerpoint/2010/main" val="1741842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 name="Rounded Rectangle 2">
            <a:extLst>
              <a:ext uri="{FF2B5EF4-FFF2-40B4-BE49-F238E27FC236}">
                <a16:creationId xmlns:a16="http://schemas.microsoft.com/office/drawing/2014/main" id="{AE9004A7-3B27-2712-EA89-8E6976B954AA}"/>
              </a:ext>
            </a:extLst>
          </p:cNvPr>
          <p:cNvSpPr/>
          <p:nvPr/>
        </p:nvSpPr>
        <p:spPr>
          <a:xfrm>
            <a:off x="2148692"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dirty="0" err="1">
                <a:latin typeface="Courier New" panose="02070309020205020404" pitchFamily="49" charset="0"/>
                <a:cs typeface="Courier New" panose="02070309020205020404" pitchFamily="49" charset="0"/>
              </a:rPr>
              <a:t>handempty</a:t>
            </a:r>
            <a:endParaRPr lang="en-IE" sz="1400" dirty="0">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21" name="Rounded Rectangle 20">
            <a:extLst>
              <a:ext uri="{FF2B5EF4-FFF2-40B4-BE49-F238E27FC236}">
                <a16:creationId xmlns:a16="http://schemas.microsoft.com/office/drawing/2014/main" id="{EF7746F5-0249-BD9B-4D04-01EB8EDEB5A3}"/>
              </a:ext>
            </a:extLst>
          </p:cNvPr>
          <p:cNvSpPr/>
          <p:nvPr/>
        </p:nvSpPr>
        <p:spPr>
          <a:xfrm>
            <a:off x="2344968"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6" name="Oval 5">
            <a:extLst>
              <a:ext uri="{FF2B5EF4-FFF2-40B4-BE49-F238E27FC236}">
                <a16:creationId xmlns:a16="http://schemas.microsoft.com/office/drawing/2014/main" id="{C49D537A-7AA3-DC85-3D93-28E8D2F36609}"/>
              </a:ext>
            </a:extLst>
          </p:cNvPr>
          <p:cNvSpPr/>
          <p:nvPr/>
        </p:nvSpPr>
        <p:spPr>
          <a:xfrm>
            <a:off x="4495800" y="2514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8" name="Straight Connector 7">
            <a:extLst>
              <a:ext uri="{FF2B5EF4-FFF2-40B4-BE49-F238E27FC236}">
                <a16:creationId xmlns:a16="http://schemas.microsoft.com/office/drawing/2014/main" id="{3227D6B7-8D7D-A201-78CC-5102C2F80774}"/>
              </a:ext>
            </a:extLst>
          </p:cNvPr>
          <p:cNvCxnSpPr>
            <a:cxnSpLocks/>
          </p:cNvCxnSpPr>
          <p:nvPr/>
        </p:nvCxnSpPr>
        <p:spPr>
          <a:xfrm>
            <a:off x="4572000"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D19CF450-C2B3-45DD-4E7E-2336078942C9}"/>
              </a:ext>
            </a:extLst>
          </p:cNvPr>
          <p:cNvSpPr/>
          <p:nvPr/>
        </p:nvSpPr>
        <p:spPr>
          <a:xfrm>
            <a:off x="4648200"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1" name="Rectangle 10">
            <a:extLst>
              <a:ext uri="{FF2B5EF4-FFF2-40B4-BE49-F238E27FC236}">
                <a16:creationId xmlns:a16="http://schemas.microsoft.com/office/drawing/2014/main" id="{8BFBA591-38BD-F0F0-27AB-89F2594962FA}"/>
              </a:ext>
            </a:extLst>
          </p:cNvPr>
          <p:cNvSpPr/>
          <p:nvPr/>
        </p:nvSpPr>
        <p:spPr>
          <a:xfrm>
            <a:off x="4648200"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2" name="Rectangle 11">
            <a:extLst>
              <a:ext uri="{FF2B5EF4-FFF2-40B4-BE49-F238E27FC236}">
                <a16:creationId xmlns:a16="http://schemas.microsoft.com/office/drawing/2014/main" id="{F8BDB7AE-88F4-3D4B-E8DE-86C5EEF80735}"/>
              </a:ext>
            </a:extLst>
          </p:cNvPr>
          <p:cNvSpPr/>
          <p:nvPr/>
        </p:nvSpPr>
        <p:spPr>
          <a:xfrm>
            <a:off x="5105400" y="2895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20" name="Straight Connector 19">
            <a:extLst>
              <a:ext uri="{FF2B5EF4-FFF2-40B4-BE49-F238E27FC236}">
                <a16:creationId xmlns:a16="http://schemas.microsoft.com/office/drawing/2014/main" id="{144EDE9E-137B-16C8-F546-A835291BE8D7}"/>
              </a:ext>
            </a:extLst>
          </p:cNvPr>
          <p:cNvCxnSpPr>
            <a:cxnSpLocks/>
          </p:cNvCxnSpPr>
          <p:nvPr/>
        </p:nvCxnSpPr>
        <p:spPr>
          <a:xfrm>
            <a:off x="5181600"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F2A570D3-E6F9-0884-08B3-4766202E1F60}"/>
              </a:ext>
            </a:extLst>
          </p:cNvPr>
          <p:cNvCxnSpPr>
            <a:cxnSpLocks/>
          </p:cNvCxnSpPr>
          <p:nvPr/>
        </p:nvCxnSpPr>
        <p:spPr>
          <a:xfrm>
            <a:off x="5105400"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DB2214C2-D159-3738-8E12-F28582488A5B}"/>
              </a:ext>
            </a:extLst>
          </p:cNvPr>
          <p:cNvCxnSpPr>
            <a:cxnSpLocks/>
          </p:cNvCxnSpPr>
          <p:nvPr/>
        </p:nvCxnSpPr>
        <p:spPr>
          <a:xfrm flipV="1">
            <a:off x="5255046"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9ACE74C-FF5D-DE8A-78D4-B4C6D24B065F}"/>
              </a:ext>
            </a:extLst>
          </p:cNvPr>
          <p:cNvCxnSpPr>
            <a:cxnSpLocks/>
          </p:cNvCxnSpPr>
          <p:nvPr/>
        </p:nvCxnSpPr>
        <p:spPr>
          <a:xfrm flipV="1">
            <a:off x="5105400"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33" name="Rounded Rectangle 32">
            <a:extLst>
              <a:ext uri="{FF2B5EF4-FFF2-40B4-BE49-F238E27FC236}">
                <a16:creationId xmlns:a16="http://schemas.microsoft.com/office/drawing/2014/main" id="{DF7158D8-1201-C171-EA62-C540D1F1F348}"/>
              </a:ext>
            </a:extLst>
          </p:cNvPr>
          <p:cNvSpPr/>
          <p:nvPr/>
        </p:nvSpPr>
        <p:spPr>
          <a:xfrm>
            <a:off x="6290872" y="2657475"/>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unstack(C,A):</a:t>
            </a:r>
          </a:p>
          <a:p>
            <a:r>
              <a:rPr lang="en-IE" sz="1200" dirty="0"/>
              <a:t> pre: </a:t>
            </a:r>
            <a:r>
              <a:rPr lang="en-IE" sz="1000" dirty="0">
                <a:latin typeface="Courier New" panose="02070309020205020404" pitchFamily="49" charset="0"/>
                <a:cs typeface="Courier New" panose="02070309020205020404" pitchFamily="49" charset="0"/>
              </a:rPr>
              <a:t>clear(C), on(C,A), </a:t>
            </a:r>
            <a:r>
              <a:rPr lang="en-IE" sz="1000" dirty="0" err="1">
                <a:latin typeface="Courier New" panose="02070309020205020404" pitchFamily="49" charset="0"/>
                <a:cs typeface="Courier New" panose="02070309020205020404" pitchFamily="49" charset="0"/>
              </a:rPr>
              <a:t>handempty</a:t>
            </a:r>
            <a:endParaRPr lang="en-IE" sz="1000" dirty="0">
              <a:latin typeface="Courier New" panose="02070309020205020404" pitchFamily="49" charset="0"/>
              <a:cs typeface="Courier New" panose="02070309020205020404" pitchFamily="49" charset="0"/>
            </a:endParaRPr>
          </a:p>
          <a:p>
            <a:r>
              <a:rPr lang="en-IE" sz="1200" dirty="0"/>
              <a:t> effects: </a:t>
            </a:r>
            <a:r>
              <a:rPr lang="en-IE" sz="1000" dirty="0">
                <a:latin typeface="Courier New" panose="02070309020205020404" pitchFamily="49" charset="0"/>
                <a:cs typeface="Courier New" panose="02070309020205020404" pitchFamily="49" charset="0"/>
              </a:rPr>
              <a:t>~clear(C), ~on(C,A), clear(A),</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holding(C)</a:t>
            </a:r>
          </a:p>
        </p:txBody>
      </p:sp>
      <p:cxnSp>
        <p:nvCxnSpPr>
          <p:cNvPr id="36" name="Straight Arrow Connector 35">
            <a:extLst>
              <a:ext uri="{FF2B5EF4-FFF2-40B4-BE49-F238E27FC236}">
                <a16:creationId xmlns:a16="http://schemas.microsoft.com/office/drawing/2014/main" id="{D712065E-5884-5788-C5CB-E4AE5D7EEB9D}"/>
              </a:ext>
            </a:extLst>
          </p:cNvPr>
          <p:cNvCxnSpPr>
            <a:stCxn id="14" idx="6"/>
            <a:endCxn id="6" idx="2"/>
          </p:cNvCxnSpPr>
          <p:nvPr/>
        </p:nvCxnSpPr>
        <p:spPr>
          <a:xfrm>
            <a:off x="3525254" y="3086100"/>
            <a:ext cx="9705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Rounded Rectangle 36">
            <a:extLst>
              <a:ext uri="{FF2B5EF4-FFF2-40B4-BE49-F238E27FC236}">
                <a16:creationId xmlns:a16="http://schemas.microsoft.com/office/drawing/2014/main" id="{71CE2004-D7EC-AFF8-B5F0-E488E51B6A27}"/>
              </a:ext>
            </a:extLst>
          </p:cNvPr>
          <p:cNvSpPr/>
          <p:nvPr/>
        </p:nvSpPr>
        <p:spPr>
          <a:xfrm>
            <a:off x="6290872" y="3948906"/>
            <a:ext cx="3429000"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The state of the newly created node is the old state with the effects applied.</a:t>
            </a:r>
          </a:p>
        </p:txBody>
      </p:sp>
      <p:sp>
        <p:nvSpPr>
          <p:cNvPr id="4" name="Rounded Rectangle 3">
            <a:extLst>
              <a:ext uri="{FF2B5EF4-FFF2-40B4-BE49-F238E27FC236}">
                <a16:creationId xmlns:a16="http://schemas.microsoft.com/office/drawing/2014/main" id="{D3C250D6-4690-F677-46B8-630DA2417D1C}"/>
              </a:ext>
            </a:extLst>
          </p:cNvPr>
          <p:cNvSpPr/>
          <p:nvPr/>
        </p:nvSpPr>
        <p:spPr>
          <a:xfrm>
            <a:off x="6290872" y="4853781"/>
            <a:ext cx="3429000"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This is repeated for all operations.</a:t>
            </a:r>
          </a:p>
        </p:txBody>
      </p:sp>
      <p:sp>
        <p:nvSpPr>
          <p:cNvPr id="13" name="Oval 12">
            <a:extLst>
              <a:ext uri="{FF2B5EF4-FFF2-40B4-BE49-F238E27FC236}">
                <a16:creationId xmlns:a16="http://schemas.microsoft.com/office/drawing/2014/main" id="{8C566AE3-ECCC-BB05-1025-968A0A6BDE7D}"/>
              </a:ext>
            </a:extLst>
          </p:cNvPr>
          <p:cNvSpPr/>
          <p:nvPr/>
        </p:nvSpPr>
        <p:spPr>
          <a:xfrm>
            <a:off x="4490723" y="3840162"/>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23" name="Straight Arrow Connector 22">
            <a:extLst>
              <a:ext uri="{FF2B5EF4-FFF2-40B4-BE49-F238E27FC236}">
                <a16:creationId xmlns:a16="http://schemas.microsoft.com/office/drawing/2014/main" id="{CC1E0D08-0770-DCEE-1F8D-7D3C52BAE36C}"/>
              </a:ext>
            </a:extLst>
          </p:cNvPr>
          <p:cNvCxnSpPr>
            <a:cxnSpLocks/>
            <a:endCxn id="13" idx="1"/>
          </p:cNvCxnSpPr>
          <p:nvPr/>
        </p:nvCxnSpPr>
        <p:spPr>
          <a:xfrm>
            <a:off x="3525255" y="3086100"/>
            <a:ext cx="1132857" cy="92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DC6D14DB-BE03-D046-C8F8-210B1371CB9D}"/>
              </a:ext>
            </a:extLst>
          </p:cNvPr>
          <p:cNvSpPr txBox="1"/>
          <p:nvPr/>
        </p:nvSpPr>
        <p:spPr>
          <a:xfrm rot="2340503">
            <a:off x="3618555" y="3355466"/>
            <a:ext cx="1146468" cy="276999"/>
          </a:xfrm>
          <a:prstGeom prst="rect">
            <a:avLst/>
          </a:prstGeom>
          <a:noFill/>
        </p:spPr>
        <p:txBody>
          <a:bodyPr wrap="none" rtlCol="0">
            <a:spAutoFit/>
          </a:bodyPr>
          <a:lstStyle/>
          <a:p>
            <a:r>
              <a:rPr lang="en-IE" sz="1200" dirty="0"/>
              <a:t>unstack(C,A)</a:t>
            </a:r>
          </a:p>
        </p:txBody>
      </p:sp>
      <p:cxnSp>
        <p:nvCxnSpPr>
          <p:cNvPr id="25" name="Straight Connector 24">
            <a:extLst>
              <a:ext uri="{FF2B5EF4-FFF2-40B4-BE49-F238E27FC236}">
                <a16:creationId xmlns:a16="http://schemas.microsoft.com/office/drawing/2014/main" id="{3B4A7223-7D54-DF7C-57C0-3148A3DB32DF}"/>
              </a:ext>
            </a:extLst>
          </p:cNvPr>
          <p:cNvCxnSpPr>
            <a:cxnSpLocks/>
          </p:cNvCxnSpPr>
          <p:nvPr/>
        </p:nvCxnSpPr>
        <p:spPr>
          <a:xfrm>
            <a:off x="4566923" y="4678362"/>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064487C-20DD-A917-83E0-924CAF043DF4}"/>
              </a:ext>
            </a:extLst>
          </p:cNvPr>
          <p:cNvSpPr/>
          <p:nvPr/>
        </p:nvSpPr>
        <p:spPr>
          <a:xfrm>
            <a:off x="4643123"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28" name="Rectangle 27">
            <a:extLst>
              <a:ext uri="{FF2B5EF4-FFF2-40B4-BE49-F238E27FC236}">
                <a16:creationId xmlns:a16="http://schemas.microsoft.com/office/drawing/2014/main" id="{117FB596-4637-1AF9-2041-240C2756646D}"/>
              </a:ext>
            </a:extLst>
          </p:cNvPr>
          <p:cNvSpPr/>
          <p:nvPr/>
        </p:nvSpPr>
        <p:spPr>
          <a:xfrm>
            <a:off x="4947923" y="41148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29" name="Rectangle 28">
            <a:extLst>
              <a:ext uri="{FF2B5EF4-FFF2-40B4-BE49-F238E27FC236}">
                <a16:creationId xmlns:a16="http://schemas.microsoft.com/office/drawing/2014/main" id="{92995415-311F-8B9D-B6B7-820E64C0E03E}"/>
              </a:ext>
            </a:extLst>
          </p:cNvPr>
          <p:cNvSpPr/>
          <p:nvPr/>
        </p:nvSpPr>
        <p:spPr>
          <a:xfrm>
            <a:off x="5252723"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34" name="Straight Connector 33">
            <a:extLst>
              <a:ext uri="{FF2B5EF4-FFF2-40B4-BE49-F238E27FC236}">
                <a16:creationId xmlns:a16="http://schemas.microsoft.com/office/drawing/2014/main" id="{5AC55DCC-ED14-547E-F456-A26670F40BB5}"/>
              </a:ext>
            </a:extLst>
          </p:cNvPr>
          <p:cNvCxnSpPr>
            <a:cxnSpLocks/>
          </p:cNvCxnSpPr>
          <p:nvPr/>
        </p:nvCxnSpPr>
        <p:spPr>
          <a:xfrm>
            <a:off x="5024123" y="39624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2E47D9F4-32FB-D0EE-068A-2EDA7DA8B534}"/>
              </a:ext>
            </a:extLst>
          </p:cNvPr>
          <p:cNvCxnSpPr>
            <a:cxnSpLocks/>
          </p:cNvCxnSpPr>
          <p:nvPr/>
        </p:nvCxnSpPr>
        <p:spPr>
          <a:xfrm>
            <a:off x="4947923" y="40386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5DDB467A-AF13-A9D8-7B31-8C8DC0D99E3F}"/>
              </a:ext>
            </a:extLst>
          </p:cNvPr>
          <p:cNvCxnSpPr>
            <a:cxnSpLocks/>
          </p:cNvCxnSpPr>
          <p:nvPr/>
        </p:nvCxnSpPr>
        <p:spPr>
          <a:xfrm flipV="1">
            <a:off x="5097569" y="40386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3079BFFA-3334-E46B-854B-70434C8367AD}"/>
              </a:ext>
            </a:extLst>
          </p:cNvPr>
          <p:cNvCxnSpPr>
            <a:cxnSpLocks/>
          </p:cNvCxnSpPr>
          <p:nvPr/>
        </p:nvCxnSpPr>
        <p:spPr>
          <a:xfrm flipV="1">
            <a:off x="4947923" y="4038600"/>
            <a:ext cx="0" cy="76201"/>
          </a:xfrm>
          <a:prstGeom prst="line">
            <a:avLst/>
          </a:prstGeom>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C9F7AE88-9866-30E1-7A3F-C2C4DD62E476}"/>
              </a:ext>
            </a:extLst>
          </p:cNvPr>
          <p:cNvSpPr txBox="1"/>
          <p:nvPr/>
        </p:nvSpPr>
        <p:spPr>
          <a:xfrm>
            <a:off x="3533962" y="2765039"/>
            <a:ext cx="877163" cy="276999"/>
          </a:xfrm>
          <a:prstGeom prst="rect">
            <a:avLst/>
          </a:prstGeom>
          <a:noFill/>
        </p:spPr>
        <p:txBody>
          <a:bodyPr wrap="none" rtlCol="0">
            <a:spAutoFit/>
          </a:bodyPr>
          <a:lstStyle/>
          <a:p>
            <a:r>
              <a:rPr lang="en-IE" sz="1200" dirty="0"/>
              <a:t>pickup(B)</a:t>
            </a:r>
          </a:p>
        </p:txBody>
      </p:sp>
    </p:spTree>
    <p:extLst>
      <p:ext uri="{BB962C8B-B14F-4D97-AF65-F5344CB8AC3E}">
        <p14:creationId xmlns:p14="http://schemas.microsoft.com/office/powerpoint/2010/main" val="1640417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 name="Rounded Rectangle 2">
            <a:extLst>
              <a:ext uri="{FF2B5EF4-FFF2-40B4-BE49-F238E27FC236}">
                <a16:creationId xmlns:a16="http://schemas.microsoft.com/office/drawing/2014/main" id="{AE9004A7-3B27-2712-EA89-8E6976B954AA}"/>
              </a:ext>
            </a:extLst>
          </p:cNvPr>
          <p:cNvSpPr/>
          <p:nvPr/>
        </p:nvSpPr>
        <p:spPr>
          <a:xfrm>
            <a:off x="2148692"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dirty="0" err="1">
                <a:latin typeface="Courier New" panose="02070309020205020404" pitchFamily="49" charset="0"/>
                <a:cs typeface="Courier New" panose="02070309020205020404" pitchFamily="49" charset="0"/>
              </a:rPr>
              <a:t>handempty</a:t>
            </a:r>
            <a:endParaRPr lang="en-IE" sz="1400" dirty="0">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21" name="Rounded Rectangle 20">
            <a:extLst>
              <a:ext uri="{FF2B5EF4-FFF2-40B4-BE49-F238E27FC236}">
                <a16:creationId xmlns:a16="http://schemas.microsoft.com/office/drawing/2014/main" id="{EF7746F5-0249-BD9B-4D04-01EB8EDEB5A3}"/>
              </a:ext>
            </a:extLst>
          </p:cNvPr>
          <p:cNvSpPr/>
          <p:nvPr/>
        </p:nvSpPr>
        <p:spPr>
          <a:xfrm>
            <a:off x="2344968"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6" name="Oval 5">
            <a:extLst>
              <a:ext uri="{FF2B5EF4-FFF2-40B4-BE49-F238E27FC236}">
                <a16:creationId xmlns:a16="http://schemas.microsoft.com/office/drawing/2014/main" id="{C49D537A-7AA3-DC85-3D93-28E8D2F36609}"/>
              </a:ext>
            </a:extLst>
          </p:cNvPr>
          <p:cNvSpPr/>
          <p:nvPr/>
        </p:nvSpPr>
        <p:spPr>
          <a:xfrm>
            <a:off x="4495800" y="2514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8" name="Straight Connector 7">
            <a:extLst>
              <a:ext uri="{FF2B5EF4-FFF2-40B4-BE49-F238E27FC236}">
                <a16:creationId xmlns:a16="http://schemas.microsoft.com/office/drawing/2014/main" id="{3227D6B7-8D7D-A201-78CC-5102C2F80774}"/>
              </a:ext>
            </a:extLst>
          </p:cNvPr>
          <p:cNvCxnSpPr>
            <a:cxnSpLocks/>
          </p:cNvCxnSpPr>
          <p:nvPr/>
        </p:nvCxnSpPr>
        <p:spPr>
          <a:xfrm>
            <a:off x="4572000"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D19CF450-C2B3-45DD-4E7E-2336078942C9}"/>
              </a:ext>
            </a:extLst>
          </p:cNvPr>
          <p:cNvSpPr/>
          <p:nvPr/>
        </p:nvSpPr>
        <p:spPr>
          <a:xfrm>
            <a:off x="4648200"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1" name="Rectangle 10">
            <a:extLst>
              <a:ext uri="{FF2B5EF4-FFF2-40B4-BE49-F238E27FC236}">
                <a16:creationId xmlns:a16="http://schemas.microsoft.com/office/drawing/2014/main" id="{8BFBA591-38BD-F0F0-27AB-89F2594962FA}"/>
              </a:ext>
            </a:extLst>
          </p:cNvPr>
          <p:cNvSpPr/>
          <p:nvPr/>
        </p:nvSpPr>
        <p:spPr>
          <a:xfrm>
            <a:off x="4648200"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2" name="Rectangle 11">
            <a:extLst>
              <a:ext uri="{FF2B5EF4-FFF2-40B4-BE49-F238E27FC236}">
                <a16:creationId xmlns:a16="http://schemas.microsoft.com/office/drawing/2014/main" id="{F8BDB7AE-88F4-3D4B-E8DE-86C5EEF80735}"/>
              </a:ext>
            </a:extLst>
          </p:cNvPr>
          <p:cNvSpPr/>
          <p:nvPr/>
        </p:nvSpPr>
        <p:spPr>
          <a:xfrm>
            <a:off x="5105400" y="2895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20" name="Straight Connector 19">
            <a:extLst>
              <a:ext uri="{FF2B5EF4-FFF2-40B4-BE49-F238E27FC236}">
                <a16:creationId xmlns:a16="http://schemas.microsoft.com/office/drawing/2014/main" id="{144EDE9E-137B-16C8-F546-A835291BE8D7}"/>
              </a:ext>
            </a:extLst>
          </p:cNvPr>
          <p:cNvCxnSpPr>
            <a:cxnSpLocks/>
          </p:cNvCxnSpPr>
          <p:nvPr/>
        </p:nvCxnSpPr>
        <p:spPr>
          <a:xfrm>
            <a:off x="5181600"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F2A570D3-E6F9-0884-08B3-4766202E1F60}"/>
              </a:ext>
            </a:extLst>
          </p:cNvPr>
          <p:cNvCxnSpPr>
            <a:cxnSpLocks/>
          </p:cNvCxnSpPr>
          <p:nvPr/>
        </p:nvCxnSpPr>
        <p:spPr>
          <a:xfrm>
            <a:off x="5105400"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DB2214C2-D159-3738-8E12-F28582488A5B}"/>
              </a:ext>
            </a:extLst>
          </p:cNvPr>
          <p:cNvCxnSpPr>
            <a:cxnSpLocks/>
          </p:cNvCxnSpPr>
          <p:nvPr/>
        </p:nvCxnSpPr>
        <p:spPr>
          <a:xfrm flipV="1">
            <a:off x="5255046"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9ACE74C-FF5D-DE8A-78D4-B4C6D24B065F}"/>
              </a:ext>
            </a:extLst>
          </p:cNvPr>
          <p:cNvCxnSpPr>
            <a:cxnSpLocks/>
          </p:cNvCxnSpPr>
          <p:nvPr/>
        </p:nvCxnSpPr>
        <p:spPr>
          <a:xfrm flipV="1">
            <a:off x="5105400"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33" name="Rounded Rectangle 32">
            <a:extLst>
              <a:ext uri="{FF2B5EF4-FFF2-40B4-BE49-F238E27FC236}">
                <a16:creationId xmlns:a16="http://schemas.microsoft.com/office/drawing/2014/main" id="{DF7158D8-1201-C171-EA62-C540D1F1F348}"/>
              </a:ext>
            </a:extLst>
          </p:cNvPr>
          <p:cNvSpPr/>
          <p:nvPr/>
        </p:nvSpPr>
        <p:spPr>
          <a:xfrm>
            <a:off x="6290872" y="4809807"/>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putdown(B):</a:t>
            </a:r>
          </a:p>
          <a:p>
            <a:r>
              <a:rPr lang="en-IE" sz="1000" dirty="0"/>
              <a:t> </a:t>
            </a:r>
            <a:r>
              <a:rPr lang="en-IE" sz="1200" dirty="0"/>
              <a:t>pre: </a:t>
            </a:r>
            <a:r>
              <a:rPr lang="en-IE" sz="1000" dirty="0">
                <a:latin typeface="Courier New" panose="02070309020205020404" pitchFamily="49" charset="0"/>
                <a:cs typeface="Courier New" panose="02070309020205020404" pitchFamily="49" charset="0"/>
              </a:rPr>
              <a:t>holding(B)</a:t>
            </a:r>
          </a:p>
          <a:p>
            <a:r>
              <a:rPr lang="en-IE" sz="1200" dirty="0"/>
              <a:t> effects: </a:t>
            </a:r>
            <a:r>
              <a:rPr lang="en-IE" sz="1000" dirty="0">
                <a:latin typeface="Courier New" panose="02070309020205020404" pitchFamily="49" charset="0"/>
                <a:cs typeface="Courier New" panose="02070309020205020404" pitchFamily="49" charset="0"/>
              </a:rPr>
              <a:t>clear(B), </a:t>
            </a:r>
            <a:r>
              <a:rPr lang="en-IE" sz="1000" dirty="0" err="1">
                <a:latin typeface="Courier New" panose="02070309020205020404" pitchFamily="49" charset="0"/>
                <a:cs typeface="Courier New" panose="02070309020205020404" pitchFamily="49" charset="0"/>
              </a:rPr>
              <a:t>onTable</a:t>
            </a:r>
            <a:r>
              <a:rPr lang="en-IE" sz="1000" dirty="0">
                <a:latin typeface="Courier New" panose="02070309020205020404" pitchFamily="49" charset="0"/>
                <a:cs typeface="Courier New" panose="02070309020205020404" pitchFamily="49" charset="0"/>
              </a:rPr>
              <a:t>(B),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a:t>
            </a:r>
          </a:p>
          <a:p>
            <a:r>
              <a:rPr lang="en-IE" sz="1000" dirty="0">
                <a:latin typeface="Courier New" panose="02070309020205020404" pitchFamily="49" charset="0"/>
                <a:cs typeface="Courier New" panose="02070309020205020404" pitchFamily="49" charset="0"/>
              </a:rPr>
              <a:t>          ~holding(B)</a:t>
            </a:r>
          </a:p>
        </p:txBody>
      </p:sp>
      <p:cxnSp>
        <p:nvCxnSpPr>
          <p:cNvPr id="36" name="Straight Arrow Connector 35">
            <a:extLst>
              <a:ext uri="{FF2B5EF4-FFF2-40B4-BE49-F238E27FC236}">
                <a16:creationId xmlns:a16="http://schemas.microsoft.com/office/drawing/2014/main" id="{D712065E-5884-5788-C5CB-E4AE5D7EEB9D}"/>
              </a:ext>
            </a:extLst>
          </p:cNvPr>
          <p:cNvCxnSpPr>
            <a:stCxn id="14" idx="6"/>
            <a:endCxn id="6" idx="2"/>
          </p:cNvCxnSpPr>
          <p:nvPr/>
        </p:nvCxnSpPr>
        <p:spPr>
          <a:xfrm>
            <a:off x="3525254" y="3086100"/>
            <a:ext cx="9705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8C566AE3-ECCC-BB05-1025-968A0A6BDE7D}"/>
              </a:ext>
            </a:extLst>
          </p:cNvPr>
          <p:cNvSpPr/>
          <p:nvPr/>
        </p:nvSpPr>
        <p:spPr>
          <a:xfrm>
            <a:off x="4490723" y="3840162"/>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23" name="Straight Arrow Connector 22">
            <a:extLst>
              <a:ext uri="{FF2B5EF4-FFF2-40B4-BE49-F238E27FC236}">
                <a16:creationId xmlns:a16="http://schemas.microsoft.com/office/drawing/2014/main" id="{CC1E0D08-0770-DCEE-1F8D-7D3C52BAE36C}"/>
              </a:ext>
            </a:extLst>
          </p:cNvPr>
          <p:cNvCxnSpPr>
            <a:cxnSpLocks/>
            <a:endCxn id="13" idx="1"/>
          </p:cNvCxnSpPr>
          <p:nvPr/>
        </p:nvCxnSpPr>
        <p:spPr>
          <a:xfrm>
            <a:off x="3525255" y="3086100"/>
            <a:ext cx="1132857" cy="92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DC6D14DB-BE03-D046-C8F8-210B1371CB9D}"/>
              </a:ext>
            </a:extLst>
          </p:cNvPr>
          <p:cNvSpPr txBox="1"/>
          <p:nvPr/>
        </p:nvSpPr>
        <p:spPr>
          <a:xfrm rot="2340503">
            <a:off x="3618555" y="3355466"/>
            <a:ext cx="1146468" cy="276999"/>
          </a:xfrm>
          <a:prstGeom prst="rect">
            <a:avLst/>
          </a:prstGeom>
          <a:noFill/>
        </p:spPr>
        <p:txBody>
          <a:bodyPr wrap="none" rtlCol="0">
            <a:spAutoFit/>
          </a:bodyPr>
          <a:lstStyle/>
          <a:p>
            <a:r>
              <a:rPr lang="en-IE" sz="1200" dirty="0"/>
              <a:t>unstack(C,A)</a:t>
            </a:r>
          </a:p>
        </p:txBody>
      </p:sp>
      <p:cxnSp>
        <p:nvCxnSpPr>
          <p:cNvPr id="25" name="Straight Connector 24">
            <a:extLst>
              <a:ext uri="{FF2B5EF4-FFF2-40B4-BE49-F238E27FC236}">
                <a16:creationId xmlns:a16="http://schemas.microsoft.com/office/drawing/2014/main" id="{3B4A7223-7D54-DF7C-57C0-3148A3DB32DF}"/>
              </a:ext>
            </a:extLst>
          </p:cNvPr>
          <p:cNvCxnSpPr>
            <a:cxnSpLocks/>
          </p:cNvCxnSpPr>
          <p:nvPr/>
        </p:nvCxnSpPr>
        <p:spPr>
          <a:xfrm>
            <a:off x="4566923" y="4678362"/>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064487C-20DD-A917-83E0-924CAF043DF4}"/>
              </a:ext>
            </a:extLst>
          </p:cNvPr>
          <p:cNvSpPr/>
          <p:nvPr/>
        </p:nvSpPr>
        <p:spPr>
          <a:xfrm>
            <a:off x="4643123"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28" name="Rectangle 27">
            <a:extLst>
              <a:ext uri="{FF2B5EF4-FFF2-40B4-BE49-F238E27FC236}">
                <a16:creationId xmlns:a16="http://schemas.microsoft.com/office/drawing/2014/main" id="{117FB596-4637-1AF9-2041-240C2756646D}"/>
              </a:ext>
            </a:extLst>
          </p:cNvPr>
          <p:cNvSpPr/>
          <p:nvPr/>
        </p:nvSpPr>
        <p:spPr>
          <a:xfrm>
            <a:off x="4947923" y="41148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29" name="Rectangle 28">
            <a:extLst>
              <a:ext uri="{FF2B5EF4-FFF2-40B4-BE49-F238E27FC236}">
                <a16:creationId xmlns:a16="http://schemas.microsoft.com/office/drawing/2014/main" id="{92995415-311F-8B9D-B6B7-820E64C0E03E}"/>
              </a:ext>
            </a:extLst>
          </p:cNvPr>
          <p:cNvSpPr/>
          <p:nvPr/>
        </p:nvSpPr>
        <p:spPr>
          <a:xfrm>
            <a:off x="5252723"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34" name="Straight Connector 33">
            <a:extLst>
              <a:ext uri="{FF2B5EF4-FFF2-40B4-BE49-F238E27FC236}">
                <a16:creationId xmlns:a16="http://schemas.microsoft.com/office/drawing/2014/main" id="{5AC55DCC-ED14-547E-F456-A26670F40BB5}"/>
              </a:ext>
            </a:extLst>
          </p:cNvPr>
          <p:cNvCxnSpPr>
            <a:cxnSpLocks/>
          </p:cNvCxnSpPr>
          <p:nvPr/>
        </p:nvCxnSpPr>
        <p:spPr>
          <a:xfrm>
            <a:off x="5024123" y="39624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2E47D9F4-32FB-D0EE-068A-2EDA7DA8B534}"/>
              </a:ext>
            </a:extLst>
          </p:cNvPr>
          <p:cNvCxnSpPr>
            <a:cxnSpLocks/>
          </p:cNvCxnSpPr>
          <p:nvPr/>
        </p:nvCxnSpPr>
        <p:spPr>
          <a:xfrm>
            <a:off x="4947923" y="40386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5DDB467A-AF13-A9D8-7B31-8C8DC0D99E3F}"/>
              </a:ext>
            </a:extLst>
          </p:cNvPr>
          <p:cNvCxnSpPr>
            <a:cxnSpLocks/>
          </p:cNvCxnSpPr>
          <p:nvPr/>
        </p:nvCxnSpPr>
        <p:spPr>
          <a:xfrm flipV="1">
            <a:off x="5097569" y="40386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3079BFFA-3334-E46B-854B-70434C8367AD}"/>
              </a:ext>
            </a:extLst>
          </p:cNvPr>
          <p:cNvCxnSpPr>
            <a:cxnSpLocks/>
          </p:cNvCxnSpPr>
          <p:nvPr/>
        </p:nvCxnSpPr>
        <p:spPr>
          <a:xfrm flipV="1">
            <a:off x="4947923" y="4038600"/>
            <a:ext cx="0" cy="76201"/>
          </a:xfrm>
          <a:prstGeom prst="line">
            <a:avLst/>
          </a:prstGeom>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C9F7AE88-9866-30E1-7A3F-C2C4DD62E476}"/>
              </a:ext>
            </a:extLst>
          </p:cNvPr>
          <p:cNvSpPr txBox="1"/>
          <p:nvPr/>
        </p:nvSpPr>
        <p:spPr>
          <a:xfrm>
            <a:off x="3533962" y="2765039"/>
            <a:ext cx="877163" cy="276999"/>
          </a:xfrm>
          <a:prstGeom prst="rect">
            <a:avLst/>
          </a:prstGeom>
          <a:noFill/>
        </p:spPr>
        <p:txBody>
          <a:bodyPr wrap="none" rtlCol="0">
            <a:spAutoFit/>
          </a:bodyPr>
          <a:lstStyle/>
          <a:p>
            <a:r>
              <a:rPr lang="en-IE" sz="1200" dirty="0"/>
              <a:t>pickup(B)</a:t>
            </a:r>
          </a:p>
        </p:txBody>
      </p:sp>
      <p:sp>
        <p:nvSpPr>
          <p:cNvPr id="31" name="Rounded Rectangle 30">
            <a:extLst>
              <a:ext uri="{FF2B5EF4-FFF2-40B4-BE49-F238E27FC236}">
                <a16:creationId xmlns:a16="http://schemas.microsoft.com/office/drawing/2014/main" id="{195D223B-2E38-2F27-5B72-147672E496F9}"/>
              </a:ext>
            </a:extLst>
          </p:cNvPr>
          <p:cNvSpPr/>
          <p:nvPr/>
        </p:nvSpPr>
        <p:spPr>
          <a:xfrm>
            <a:off x="6290872" y="5758338"/>
            <a:ext cx="3429000"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Another node is then selected, and the process repeated</a:t>
            </a:r>
          </a:p>
        </p:txBody>
      </p:sp>
      <p:sp>
        <p:nvSpPr>
          <p:cNvPr id="32" name="TextBox 31">
            <a:extLst>
              <a:ext uri="{FF2B5EF4-FFF2-40B4-BE49-F238E27FC236}">
                <a16:creationId xmlns:a16="http://schemas.microsoft.com/office/drawing/2014/main" id="{F11D6A70-980A-628C-016F-5DD206D899BB}"/>
              </a:ext>
            </a:extLst>
          </p:cNvPr>
          <p:cNvSpPr txBox="1"/>
          <p:nvPr/>
        </p:nvSpPr>
        <p:spPr>
          <a:xfrm>
            <a:off x="3475970" y="2286001"/>
            <a:ext cx="1019831" cy="276999"/>
          </a:xfrm>
          <a:prstGeom prst="rect">
            <a:avLst/>
          </a:prstGeom>
          <a:noFill/>
        </p:spPr>
        <p:txBody>
          <a:bodyPr wrap="none" rtlCol="0">
            <a:spAutoFit/>
          </a:bodyPr>
          <a:lstStyle/>
          <a:p>
            <a:r>
              <a:rPr lang="en-IE" sz="1200" dirty="0"/>
              <a:t>putdown(B)</a:t>
            </a:r>
          </a:p>
        </p:txBody>
      </p:sp>
      <p:cxnSp>
        <p:nvCxnSpPr>
          <p:cNvPr id="42" name="Curved Connector 41">
            <a:extLst>
              <a:ext uri="{FF2B5EF4-FFF2-40B4-BE49-F238E27FC236}">
                <a16:creationId xmlns:a16="http://schemas.microsoft.com/office/drawing/2014/main" id="{9BCF967D-8720-1BD8-6DCD-DD6C8E0112E4}"/>
              </a:ext>
            </a:extLst>
          </p:cNvPr>
          <p:cNvCxnSpPr/>
          <p:nvPr/>
        </p:nvCxnSpPr>
        <p:spPr>
          <a:xfrm rot="16200000" flipV="1">
            <a:off x="4010527" y="2029327"/>
            <a:ext cx="12700" cy="1305322"/>
          </a:xfrm>
          <a:prstGeom prst="curvedConnector3">
            <a:avLst>
              <a:gd name="adj1" fmla="val 117047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5732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sp>
        <p:nvSpPr>
          <p:cNvPr id="3" name="Rounded Rectangle 2">
            <a:extLst>
              <a:ext uri="{FF2B5EF4-FFF2-40B4-BE49-F238E27FC236}">
                <a16:creationId xmlns:a16="http://schemas.microsoft.com/office/drawing/2014/main" id="{AE9004A7-3B27-2712-EA89-8E6976B954AA}"/>
              </a:ext>
            </a:extLst>
          </p:cNvPr>
          <p:cNvSpPr/>
          <p:nvPr/>
        </p:nvSpPr>
        <p:spPr>
          <a:xfrm>
            <a:off x="2148692" y="4114799"/>
            <a:ext cx="1686324" cy="1866346"/>
          </a:xfrm>
          <a:prstGeom prst="roundRect">
            <a:avLst/>
          </a:prstGeom>
        </p:spPr>
        <p:style>
          <a:lnRef idx="2">
            <a:schemeClr val="accent1"/>
          </a:lnRef>
          <a:fillRef idx="1">
            <a:schemeClr val="lt1"/>
          </a:fillRef>
          <a:effectRef idx="0">
            <a:schemeClr val="accent1"/>
          </a:effectRef>
          <a:fontRef idx="minor">
            <a:schemeClr val="dk1"/>
          </a:fontRef>
        </p:style>
        <p:txBody>
          <a:bodyPr rtlCol="0" anchor="t"/>
          <a:lstStyle/>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(A)</a:t>
            </a:r>
          </a:p>
          <a:p>
            <a:r>
              <a:rPr lang="en-IE" sz="1400" dirty="0" err="1">
                <a:latin typeface="Courier New" panose="02070309020205020404" pitchFamily="49" charset="0"/>
                <a:cs typeface="Courier New" panose="02070309020205020404" pitchFamily="49" charset="0"/>
              </a:rPr>
              <a:t>onTable</a:t>
            </a:r>
            <a:r>
              <a:rPr lang="en-IE" sz="1400" dirty="0">
                <a:latin typeface="Courier New" panose="02070309020205020404" pitchFamily="49" charset="0"/>
                <a:cs typeface="Courier New" panose="02070309020205020404" pitchFamily="49" charset="0"/>
              </a:rPr>
              <a:t>(B)</a:t>
            </a:r>
          </a:p>
          <a:p>
            <a:r>
              <a:rPr lang="en-IE" sz="1400" dirty="0">
                <a:latin typeface="Courier New" panose="02070309020205020404" pitchFamily="49" charset="0"/>
                <a:cs typeface="Courier New" panose="02070309020205020404" pitchFamily="49" charset="0"/>
              </a:rPr>
              <a:t>on(C, A)</a:t>
            </a:r>
          </a:p>
          <a:p>
            <a:r>
              <a:rPr lang="en-IE" sz="1400" dirty="0">
                <a:latin typeface="Courier New" panose="02070309020205020404" pitchFamily="49" charset="0"/>
                <a:cs typeface="Courier New" panose="02070309020205020404" pitchFamily="49" charset="0"/>
              </a:rPr>
              <a:t>clear(C)</a:t>
            </a:r>
          </a:p>
          <a:p>
            <a:r>
              <a:rPr lang="en-IE" sz="1400" dirty="0">
                <a:latin typeface="Courier New" panose="02070309020205020404" pitchFamily="49" charset="0"/>
                <a:cs typeface="Courier New" panose="02070309020205020404" pitchFamily="49" charset="0"/>
              </a:rPr>
              <a:t>clear(B)</a:t>
            </a:r>
          </a:p>
          <a:p>
            <a:r>
              <a:rPr lang="en-IE" sz="1400" dirty="0" err="1">
                <a:latin typeface="Courier New" panose="02070309020205020404" pitchFamily="49" charset="0"/>
                <a:cs typeface="Courier New" panose="02070309020205020404" pitchFamily="49" charset="0"/>
              </a:rPr>
              <a:t>handempty</a:t>
            </a:r>
            <a:endParaRPr lang="en-IE" sz="1400" dirty="0">
              <a:latin typeface="Courier New" panose="02070309020205020404" pitchFamily="49" charset="0"/>
              <a:cs typeface="Courier New" panose="02070309020205020404" pitchFamily="49" charset="0"/>
            </a:endParaRP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21" name="Rounded Rectangle 20">
            <a:extLst>
              <a:ext uri="{FF2B5EF4-FFF2-40B4-BE49-F238E27FC236}">
                <a16:creationId xmlns:a16="http://schemas.microsoft.com/office/drawing/2014/main" id="{EF7746F5-0249-BD9B-4D04-01EB8EDEB5A3}"/>
              </a:ext>
            </a:extLst>
          </p:cNvPr>
          <p:cNvSpPr/>
          <p:nvPr/>
        </p:nvSpPr>
        <p:spPr>
          <a:xfrm>
            <a:off x="2344968" y="3932237"/>
            <a:ext cx="1295400" cy="277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State</a:t>
            </a:r>
          </a:p>
        </p:txBody>
      </p:sp>
      <p:sp>
        <p:nvSpPr>
          <p:cNvPr id="6" name="Oval 5">
            <a:extLst>
              <a:ext uri="{FF2B5EF4-FFF2-40B4-BE49-F238E27FC236}">
                <a16:creationId xmlns:a16="http://schemas.microsoft.com/office/drawing/2014/main" id="{C49D537A-7AA3-DC85-3D93-28E8D2F36609}"/>
              </a:ext>
            </a:extLst>
          </p:cNvPr>
          <p:cNvSpPr/>
          <p:nvPr/>
        </p:nvSpPr>
        <p:spPr>
          <a:xfrm>
            <a:off x="4495800" y="2514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8" name="Straight Connector 7">
            <a:extLst>
              <a:ext uri="{FF2B5EF4-FFF2-40B4-BE49-F238E27FC236}">
                <a16:creationId xmlns:a16="http://schemas.microsoft.com/office/drawing/2014/main" id="{3227D6B7-8D7D-A201-78CC-5102C2F80774}"/>
              </a:ext>
            </a:extLst>
          </p:cNvPr>
          <p:cNvCxnSpPr>
            <a:cxnSpLocks/>
          </p:cNvCxnSpPr>
          <p:nvPr/>
        </p:nvCxnSpPr>
        <p:spPr>
          <a:xfrm>
            <a:off x="4572000"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D19CF450-C2B3-45DD-4E7E-2336078942C9}"/>
              </a:ext>
            </a:extLst>
          </p:cNvPr>
          <p:cNvSpPr/>
          <p:nvPr/>
        </p:nvSpPr>
        <p:spPr>
          <a:xfrm>
            <a:off x="4648200"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1" name="Rectangle 10">
            <a:extLst>
              <a:ext uri="{FF2B5EF4-FFF2-40B4-BE49-F238E27FC236}">
                <a16:creationId xmlns:a16="http://schemas.microsoft.com/office/drawing/2014/main" id="{8BFBA591-38BD-F0F0-27AB-89F2594962FA}"/>
              </a:ext>
            </a:extLst>
          </p:cNvPr>
          <p:cNvSpPr/>
          <p:nvPr/>
        </p:nvSpPr>
        <p:spPr>
          <a:xfrm>
            <a:off x="4648200"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2" name="Rectangle 11">
            <a:extLst>
              <a:ext uri="{FF2B5EF4-FFF2-40B4-BE49-F238E27FC236}">
                <a16:creationId xmlns:a16="http://schemas.microsoft.com/office/drawing/2014/main" id="{F8BDB7AE-88F4-3D4B-E8DE-86C5EEF80735}"/>
              </a:ext>
            </a:extLst>
          </p:cNvPr>
          <p:cNvSpPr/>
          <p:nvPr/>
        </p:nvSpPr>
        <p:spPr>
          <a:xfrm>
            <a:off x="5105400" y="2895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20" name="Straight Connector 19">
            <a:extLst>
              <a:ext uri="{FF2B5EF4-FFF2-40B4-BE49-F238E27FC236}">
                <a16:creationId xmlns:a16="http://schemas.microsoft.com/office/drawing/2014/main" id="{144EDE9E-137B-16C8-F546-A835291BE8D7}"/>
              </a:ext>
            </a:extLst>
          </p:cNvPr>
          <p:cNvCxnSpPr>
            <a:cxnSpLocks/>
          </p:cNvCxnSpPr>
          <p:nvPr/>
        </p:nvCxnSpPr>
        <p:spPr>
          <a:xfrm>
            <a:off x="5181600"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F2A570D3-E6F9-0884-08B3-4766202E1F60}"/>
              </a:ext>
            </a:extLst>
          </p:cNvPr>
          <p:cNvCxnSpPr>
            <a:cxnSpLocks/>
          </p:cNvCxnSpPr>
          <p:nvPr/>
        </p:nvCxnSpPr>
        <p:spPr>
          <a:xfrm>
            <a:off x="5105400"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DB2214C2-D159-3738-8E12-F28582488A5B}"/>
              </a:ext>
            </a:extLst>
          </p:cNvPr>
          <p:cNvCxnSpPr>
            <a:cxnSpLocks/>
          </p:cNvCxnSpPr>
          <p:nvPr/>
        </p:nvCxnSpPr>
        <p:spPr>
          <a:xfrm flipV="1">
            <a:off x="5255046"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9ACE74C-FF5D-DE8A-78D4-B4C6D24B065F}"/>
              </a:ext>
            </a:extLst>
          </p:cNvPr>
          <p:cNvCxnSpPr>
            <a:cxnSpLocks/>
          </p:cNvCxnSpPr>
          <p:nvPr/>
        </p:nvCxnSpPr>
        <p:spPr>
          <a:xfrm flipV="1">
            <a:off x="5105400"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33" name="Rounded Rectangle 32">
            <a:extLst>
              <a:ext uri="{FF2B5EF4-FFF2-40B4-BE49-F238E27FC236}">
                <a16:creationId xmlns:a16="http://schemas.microsoft.com/office/drawing/2014/main" id="{DF7158D8-1201-C171-EA62-C540D1F1F348}"/>
              </a:ext>
            </a:extLst>
          </p:cNvPr>
          <p:cNvSpPr/>
          <p:nvPr/>
        </p:nvSpPr>
        <p:spPr>
          <a:xfrm>
            <a:off x="6290872" y="4809807"/>
            <a:ext cx="3429000" cy="857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IE" sz="1200" dirty="0"/>
              <a:t>stack(B, C):</a:t>
            </a:r>
          </a:p>
          <a:p>
            <a:r>
              <a:rPr lang="en-IE" sz="1200" dirty="0"/>
              <a:t> pre: </a:t>
            </a:r>
            <a:r>
              <a:rPr lang="en-IE" sz="1000" dirty="0">
                <a:latin typeface="Courier New" panose="02070309020205020404" pitchFamily="49" charset="0"/>
                <a:cs typeface="Courier New" panose="02070309020205020404" pitchFamily="49" charset="0"/>
              </a:rPr>
              <a:t>holding(B), clear(C)</a:t>
            </a:r>
          </a:p>
          <a:p>
            <a:r>
              <a:rPr lang="en-IE" sz="1200" dirty="0"/>
              <a:t> effects: </a:t>
            </a:r>
            <a:r>
              <a:rPr lang="en-IE" sz="1000" dirty="0">
                <a:latin typeface="Courier New" panose="02070309020205020404" pitchFamily="49" charset="0"/>
                <a:cs typeface="Courier New" panose="02070309020205020404" pitchFamily="49" charset="0"/>
              </a:rPr>
              <a:t>clear(B), on(B,C), ~clear(C),</a:t>
            </a:r>
          </a:p>
          <a:p>
            <a:r>
              <a:rPr lang="en-IE" sz="1000" dirty="0">
                <a:latin typeface="Courier New" panose="02070309020205020404" pitchFamily="49" charset="0"/>
                <a:cs typeface="Courier New" panose="02070309020205020404" pitchFamily="49" charset="0"/>
              </a:rPr>
              <a:t>          </a:t>
            </a:r>
            <a:r>
              <a:rPr lang="en-IE" sz="1000" dirty="0" err="1">
                <a:latin typeface="Courier New" panose="02070309020205020404" pitchFamily="49" charset="0"/>
                <a:cs typeface="Courier New" panose="02070309020205020404" pitchFamily="49" charset="0"/>
              </a:rPr>
              <a:t>handempty</a:t>
            </a:r>
            <a:r>
              <a:rPr lang="en-IE" sz="1000" dirty="0">
                <a:latin typeface="Courier New" panose="02070309020205020404" pitchFamily="49" charset="0"/>
                <a:cs typeface="Courier New" panose="02070309020205020404" pitchFamily="49" charset="0"/>
              </a:rPr>
              <a:t>, ~holding(C)</a:t>
            </a:r>
          </a:p>
        </p:txBody>
      </p:sp>
      <p:cxnSp>
        <p:nvCxnSpPr>
          <p:cNvPr id="36" name="Straight Arrow Connector 35">
            <a:extLst>
              <a:ext uri="{FF2B5EF4-FFF2-40B4-BE49-F238E27FC236}">
                <a16:creationId xmlns:a16="http://schemas.microsoft.com/office/drawing/2014/main" id="{D712065E-5884-5788-C5CB-E4AE5D7EEB9D}"/>
              </a:ext>
            </a:extLst>
          </p:cNvPr>
          <p:cNvCxnSpPr>
            <a:stCxn id="14" idx="6"/>
            <a:endCxn id="6" idx="2"/>
          </p:cNvCxnSpPr>
          <p:nvPr/>
        </p:nvCxnSpPr>
        <p:spPr>
          <a:xfrm>
            <a:off x="3525254" y="3086100"/>
            <a:ext cx="9705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8C566AE3-ECCC-BB05-1025-968A0A6BDE7D}"/>
              </a:ext>
            </a:extLst>
          </p:cNvPr>
          <p:cNvSpPr/>
          <p:nvPr/>
        </p:nvSpPr>
        <p:spPr>
          <a:xfrm>
            <a:off x="4490723" y="3840162"/>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23" name="Straight Arrow Connector 22">
            <a:extLst>
              <a:ext uri="{FF2B5EF4-FFF2-40B4-BE49-F238E27FC236}">
                <a16:creationId xmlns:a16="http://schemas.microsoft.com/office/drawing/2014/main" id="{CC1E0D08-0770-DCEE-1F8D-7D3C52BAE36C}"/>
              </a:ext>
            </a:extLst>
          </p:cNvPr>
          <p:cNvCxnSpPr>
            <a:cxnSpLocks/>
            <a:endCxn id="13" idx="1"/>
          </p:cNvCxnSpPr>
          <p:nvPr/>
        </p:nvCxnSpPr>
        <p:spPr>
          <a:xfrm>
            <a:off x="3525255" y="3086100"/>
            <a:ext cx="1132857" cy="92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DC6D14DB-BE03-D046-C8F8-210B1371CB9D}"/>
              </a:ext>
            </a:extLst>
          </p:cNvPr>
          <p:cNvSpPr txBox="1"/>
          <p:nvPr/>
        </p:nvSpPr>
        <p:spPr>
          <a:xfrm rot="2340503">
            <a:off x="3618555" y="3355466"/>
            <a:ext cx="1146468" cy="276999"/>
          </a:xfrm>
          <a:prstGeom prst="rect">
            <a:avLst/>
          </a:prstGeom>
          <a:noFill/>
        </p:spPr>
        <p:txBody>
          <a:bodyPr wrap="none" rtlCol="0">
            <a:spAutoFit/>
          </a:bodyPr>
          <a:lstStyle/>
          <a:p>
            <a:r>
              <a:rPr lang="en-IE" sz="1200" dirty="0"/>
              <a:t>unstack(C,A)</a:t>
            </a:r>
          </a:p>
        </p:txBody>
      </p:sp>
      <p:cxnSp>
        <p:nvCxnSpPr>
          <p:cNvPr id="25" name="Straight Connector 24">
            <a:extLst>
              <a:ext uri="{FF2B5EF4-FFF2-40B4-BE49-F238E27FC236}">
                <a16:creationId xmlns:a16="http://schemas.microsoft.com/office/drawing/2014/main" id="{3B4A7223-7D54-DF7C-57C0-3148A3DB32DF}"/>
              </a:ext>
            </a:extLst>
          </p:cNvPr>
          <p:cNvCxnSpPr>
            <a:cxnSpLocks/>
          </p:cNvCxnSpPr>
          <p:nvPr/>
        </p:nvCxnSpPr>
        <p:spPr>
          <a:xfrm>
            <a:off x="4566923" y="4678362"/>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064487C-20DD-A917-83E0-924CAF043DF4}"/>
              </a:ext>
            </a:extLst>
          </p:cNvPr>
          <p:cNvSpPr/>
          <p:nvPr/>
        </p:nvSpPr>
        <p:spPr>
          <a:xfrm>
            <a:off x="4643123"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28" name="Rectangle 27">
            <a:extLst>
              <a:ext uri="{FF2B5EF4-FFF2-40B4-BE49-F238E27FC236}">
                <a16:creationId xmlns:a16="http://schemas.microsoft.com/office/drawing/2014/main" id="{117FB596-4637-1AF9-2041-240C2756646D}"/>
              </a:ext>
            </a:extLst>
          </p:cNvPr>
          <p:cNvSpPr/>
          <p:nvPr/>
        </p:nvSpPr>
        <p:spPr>
          <a:xfrm>
            <a:off x="4947923" y="41148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29" name="Rectangle 28">
            <a:extLst>
              <a:ext uri="{FF2B5EF4-FFF2-40B4-BE49-F238E27FC236}">
                <a16:creationId xmlns:a16="http://schemas.microsoft.com/office/drawing/2014/main" id="{92995415-311F-8B9D-B6B7-820E64C0E03E}"/>
              </a:ext>
            </a:extLst>
          </p:cNvPr>
          <p:cNvSpPr/>
          <p:nvPr/>
        </p:nvSpPr>
        <p:spPr>
          <a:xfrm>
            <a:off x="5252723"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34" name="Straight Connector 33">
            <a:extLst>
              <a:ext uri="{FF2B5EF4-FFF2-40B4-BE49-F238E27FC236}">
                <a16:creationId xmlns:a16="http://schemas.microsoft.com/office/drawing/2014/main" id="{5AC55DCC-ED14-547E-F456-A26670F40BB5}"/>
              </a:ext>
            </a:extLst>
          </p:cNvPr>
          <p:cNvCxnSpPr>
            <a:cxnSpLocks/>
          </p:cNvCxnSpPr>
          <p:nvPr/>
        </p:nvCxnSpPr>
        <p:spPr>
          <a:xfrm>
            <a:off x="5024123" y="39624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2E47D9F4-32FB-D0EE-068A-2EDA7DA8B534}"/>
              </a:ext>
            </a:extLst>
          </p:cNvPr>
          <p:cNvCxnSpPr>
            <a:cxnSpLocks/>
          </p:cNvCxnSpPr>
          <p:nvPr/>
        </p:nvCxnSpPr>
        <p:spPr>
          <a:xfrm>
            <a:off x="4947923" y="40386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5DDB467A-AF13-A9D8-7B31-8C8DC0D99E3F}"/>
              </a:ext>
            </a:extLst>
          </p:cNvPr>
          <p:cNvCxnSpPr>
            <a:cxnSpLocks/>
          </p:cNvCxnSpPr>
          <p:nvPr/>
        </p:nvCxnSpPr>
        <p:spPr>
          <a:xfrm flipV="1">
            <a:off x="5097569" y="40386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3079BFFA-3334-E46B-854B-70434C8367AD}"/>
              </a:ext>
            </a:extLst>
          </p:cNvPr>
          <p:cNvCxnSpPr>
            <a:cxnSpLocks/>
          </p:cNvCxnSpPr>
          <p:nvPr/>
        </p:nvCxnSpPr>
        <p:spPr>
          <a:xfrm flipV="1">
            <a:off x="4947923" y="4038600"/>
            <a:ext cx="0" cy="76201"/>
          </a:xfrm>
          <a:prstGeom prst="line">
            <a:avLst/>
          </a:prstGeom>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C9F7AE88-9866-30E1-7A3F-C2C4DD62E476}"/>
              </a:ext>
            </a:extLst>
          </p:cNvPr>
          <p:cNvSpPr txBox="1"/>
          <p:nvPr/>
        </p:nvSpPr>
        <p:spPr>
          <a:xfrm>
            <a:off x="3533962" y="2765039"/>
            <a:ext cx="877163" cy="276999"/>
          </a:xfrm>
          <a:prstGeom prst="rect">
            <a:avLst/>
          </a:prstGeom>
          <a:noFill/>
        </p:spPr>
        <p:txBody>
          <a:bodyPr wrap="none" rtlCol="0">
            <a:spAutoFit/>
          </a:bodyPr>
          <a:lstStyle/>
          <a:p>
            <a:r>
              <a:rPr lang="en-IE" sz="1200" dirty="0"/>
              <a:t>pickup(B)</a:t>
            </a:r>
          </a:p>
        </p:txBody>
      </p:sp>
      <p:sp>
        <p:nvSpPr>
          <p:cNvPr id="31" name="Rounded Rectangle 30">
            <a:extLst>
              <a:ext uri="{FF2B5EF4-FFF2-40B4-BE49-F238E27FC236}">
                <a16:creationId xmlns:a16="http://schemas.microsoft.com/office/drawing/2014/main" id="{195D223B-2E38-2F27-5B72-147672E496F9}"/>
              </a:ext>
            </a:extLst>
          </p:cNvPr>
          <p:cNvSpPr/>
          <p:nvPr/>
        </p:nvSpPr>
        <p:spPr>
          <a:xfrm>
            <a:off x="6290872" y="5758338"/>
            <a:ext cx="3429000"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Another node is then selected, and the process repeated</a:t>
            </a:r>
          </a:p>
        </p:txBody>
      </p:sp>
      <p:sp>
        <p:nvSpPr>
          <p:cNvPr id="32" name="TextBox 31">
            <a:extLst>
              <a:ext uri="{FF2B5EF4-FFF2-40B4-BE49-F238E27FC236}">
                <a16:creationId xmlns:a16="http://schemas.microsoft.com/office/drawing/2014/main" id="{F11D6A70-980A-628C-016F-5DD206D899BB}"/>
              </a:ext>
            </a:extLst>
          </p:cNvPr>
          <p:cNvSpPr txBox="1"/>
          <p:nvPr/>
        </p:nvSpPr>
        <p:spPr>
          <a:xfrm>
            <a:off x="3475970" y="2286001"/>
            <a:ext cx="1019831" cy="276999"/>
          </a:xfrm>
          <a:prstGeom prst="rect">
            <a:avLst/>
          </a:prstGeom>
          <a:noFill/>
        </p:spPr>
        <p:txBody>
          <a:bodyPr wrap="none" rtlCol="0">
            <a:spAutoFit/>
          </a:bodyPr>
          <a:lstStyle/>
          <a:p>
            <a:r>
              <a:rPr lang="en-IE" sz="1200" dirty="0"/>
              <a:t>putdown(B)</a:t>
            </a:r>
          </a:p>
        </p:txBody>
      </p:sp>
      <p:cxnSp>
        <p:nvCxnSpPr>
          <p:cNvPr id="42" name="Curved Connector 41">
            <a:extLst>
              <a:ext uri="{FF2B5EF4-FFF2-40B4-BE49-F238E27FC236}">
                <a16:creationId xmlns:a16="http://schemas.microsoft.com/office/drawing/2014/main" id="{9BCF967D-8720-1BD8-6DCD-DD6C8E0112E4}"/>
              </a:ext>
            </a:extLst>
          </p:cNvPr>
          <p:cNvCxnSpPr/>
          <p:nvPr/>
        </p:nvCxnSpPr>
        <p:spPr>
          <a:xfrm rot="16200000" flipV="1">
            <a:off x="4010527" y="2029327"/>
            <a:ext cx="12700" cy="1305322"/>
          </a:xfrm>
          <a:prstGeom prst="curvedConnector3">
            <a:avLst>
              <a:gd name="adj1" fmla="val 1170472"/>
            </a:avLst>
          </a:prstGeom>
          <a:ln>
            <a:tailEnd type="triangle"/>
          </a:ln>
        </p:spPr>
        <p:style>
          <a:lnRef idx="3">
            <a:schemeClr val="dk1"/>
          </a:lnRef>
          <a:fillRef idx="0">
            <a:schemeClr val="dk1"/>
          </a:fillRef>
          <a:effectRef idx="2">
            <a:schemeClr val="dk1"/>
          </a:effectRef>
          <a:fontRef idx="minor">
            <a:schemeClr val="tx1"/>
          </a:fontRef>
        </p:style>
      </p:cxnSp>
      <p:sp>
        <p:nvSpPr>
          <p:cNvPr id="4" name="Oval 3">
            <a:extLst>
              <a:ext uri="{FF2B5EF4-FFF2-40B4-BE49-F238E27FC236}">
                <a16:creationId xmlns:a16="http://schemas.microsoft.com/office/drawing/2014/main" id="{D7CBE7BD-EECA-AC4C-A297-46347A7A8C77}"/>
              </a:ext>
            </a:extLst>
          </p:cNvPr>
          <p:cNvSpPr/>
          <p:nvPr/>
        </p:nvSpPr>
        <p:spPr>
          <a:xfrm>
            <a:off x="6609346" y="2514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37" name="Straight Connector 36">
            <a:extLst>
              <a:ext uri="{FF2B5EF4-FFF2-40B4-BE49-F238E27FC236}">
                <a16:creationId xmlns:a16="http://schemas.microsoft.com/office/drawing/2014/main" id="{0CAE922F-4392-4E75-13EF-72C2818327AE}"/>
              </a:ext>
            </a:extLst>
          </p:cNvPr>
          <p:cNvCxnSpPr>
            <a:cxnSpLocks/>
          </p:cNvCxnSpPr>
          <p:nvPr/>
        </p:nvCxnSpPr>
        <p:spPr>
          <a:xfrm>
            <a:off x="6685546"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F2A7C963-FBC6-97E8-0F0F-B45C5A3B080B}"/>
              </a:ext>
            </a:extLst>
          </p:cNvPr>
          <p:cNvSpPr/>
          <p:nvPr/>
        </p:nvSpPr>
        <p:spPr>
          <a:xfrm>
            <a:off x="6930675"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44" name="Rectangle 43">
            <a:extLst>
              <a:ext uri="{FF2B5EF4-FFF2-40B4-BE49-F238E27FC236}">
                <a16:creationId xmlns:a16="http://schemas.microsoft.com/office/drawing/2014/main" id="{E9A0BB0A-DBAD-A8E9-3FB6-842FCFACA14D}"/>
              </a:ext>
            </a:extLst>
          </p:cNvPr>
          <p:cNvSpPr/>
          <p:nvPr/>
        </p:nvSpPr>
        <p:spPr>
          <a:xfrm>
            <a:off x="6930675"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45" name="Rectangle 44">
            <a:extLst>
              <a:ext uri="{FF2B5EF4-FFF2-40B4-BE49-F238E27FC236}">
                <a16:creationId xmlns:a16="http://schemas.microsoft.com/office/drawing/2014/main" id="{2A40AAA7-8C42-3C62-66A7-7C6B9A8C14DA}"/>
              </a:ext>
            </a:extLst>
          </p:cNvPr>
          <p:cNvSpPr/>
          <p:nvPr/>
        </p:nvSpPr>
        <p:spPr>
          <a:xfrm>
            <a:off x="6934200" y="2662500"/>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46" name="Straight Connector 45">
            <a:extLst>
              <a:ext uri="{FF2B5EF4-FFF2-40B4-BE49-F238E27FC236}">
                <a16:creationId xmlns:a16="http://schemas.microsoft.com/office/drawing/2014/main" id="{447A1272-556F-1D4E-75E6-0486CC5ADC07}"/>
              </a:ext>
            </a:extLst>
          </p:cNvPr>
          <p:cNvCxnSpPr>
            <a:cxnSpLocks/>
          </p:cNvCxnSpPr>
          <p:nvPr/>
        </p:nvCxnSpPr>
        <p:spPr>
          <a:xfrm>
            <a:off x="7467600"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35AC8543-C50F-0B8C-D7DF-170D6E3FB386}"/>
              </a:ext>
            </a:extLst>
          </p:cNvPr>
          <p:cNvCxnSpPr>
            <a:cxnSpLocks/>
          </p:cNvCxnSpPr>
          <p:nvPr/>
        </p:nvCxnSpPr>
        <p:spPr>
          <a:xfrm>
            <a:off x="7391400"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1BDC2908-C254-AA0C-8CD9-5CE57C4DC97D}"/>
              </a:ext>
            </a:extLst>
          </p:cNvPr>
          <p:cNvCxnSpPr>
            <a:cxnSpLocks/>
          </p:cNvCxnSpPr>
          <p:nvPr/>
        </p:nvCxnSpPr>
        <p:spPr>
          <a:xfrm flipV="1">
            <a:off x="7541046"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5674F0FF-F8E6-E242-AA5A-EA80B1CFFD41}"/>
              </a:ext>
            </a:extLst>
          </p:cNvPr>
          <p:cNvCxnSpPr>
            <a:cxnSpLocks/>
          </p:cNvCxnSpPr>
          <p:nvPr/>
        </p:nvCxnSpPr>
        <p:spPr>
          <a:xfrm flipV="1">
            <a:off x="7391400" y="2819400"/>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ADAF7809-EEBA-F4BD-E34A-17A1608C0C14}"/>
              </a:ext>
            </a:extLst>
          </p:cNvPr>
          <p:cNvCxnSpPr>
            <a:endCxn id="4" idx="2"/>
          </p:cNvCxnSpPr>
          <p:nvPr/>
        </p:nvCxnSpPr>
        <p:spPr>
          <a:xfrm>
            <a:off x="5638800" y="3086100"/>
            <a:ext cx="9705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9F335B80-360F-6881-A775-120A964B4163}"/>
              </a:ext>
            </a:extLst>
          </p:cNvPr>
          <p:cNvSpPr txBox="1"/>
          <p:nvPr/>
        </p:nvSpPr>
        <p:spPr>
          <a:xfrm>
            <a:off x="5626344" y="2809102"/>
            <a:ext cx="926857" cy="276999"/>
          </a:xfrm>
          <a:prstGeom prst="rect">
            <a:avLst/>
          </a:prstGeom>
          <a:noFill/>
        </p:spPr>
        <p:txBody>
          <a:bodyPr wrap="none" rtlCol="0">
            <a:spAutoFit/>
          </a:bodyPr>
          <a:lstStyle/>
          <a:p>
            <a:r>
              <a:rPr lang="en-IE" sz="1200" dirty="0"/>
              <a:t>stack(B,C)</a:t>
            </a:r>
          </a:p>
        </p:txBody>
      </p:sp>
    </p:spTree>
    <p:extLst>
      <p:ext uri="{BB962C8B-B14F-4D97-AF65-F5344CB8AC3E}">
        <p14:creationId xmlns:p14="http://schemas.microsoft.com/office/powerpoint/2010/main" val="1340812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6" name="Oval 5">
            <a:extLst>
              <a:ext uri="{FF2B5EF4-FFF2-40B4-BE49-F238E27FC236}">
                <a16:creationId xmlns:a16="http://schemas.microsoft.com/office/drawing/2014/main" id="{C49D537A-7AA3-DC85-3D93-28E8D2F36609}"/>
              </a:ext>
            </a:extLst>
          </p:cNvPr>
          <p:cNvSpPr/>
          <p:nvPr/>
        </p:nvSpPr>
        <p:spPr>
          <a:xfrm>
            <a:off x="4495800" y="2514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8" name="Straight Connector 7">
            <a:extLst>
              <a:ext uri="{FF2B5EF4-FFF2-40B4-BE49-F238E27FC236}">
                <a16:creationId xmlns:a16="http://schemas.microsoft.com/office/drawing/2014/main" id="{3227D6B7-8D7D-A201-78CC-5102C2F80774}"/>
              </a:ext>
            </a:extLst>
          </p:cNvPr>
          <p:cNvCxnSpPr>
            <a:cxnSpLocks/>
          </p:cNvCxnSpPr>
          <p:nvPr/>
        </p:nvCxnSpPr>
        <p:spPr>
          <a:xfrm>
            <a:off x="4572000"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D19CF450-C2B3-45DD-4E7E-2336078942C9}"/>
              </a:ext>
            </a:extLst>
          </p:cNvPr>
          <p:cNvSpPr/>
          <p:nvPr/>
        </p:nvSpPr>
        <p:spPr>
          <a:xfrm>
            <a:off x="4648200"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1" name="Rectangle 10">
            <a:extLst>
              <a:ext uri="{FF2B5EF4-FFF2-40B4-BE49-F238E27FC236}">
                <a16:creationId xmlns:a16="http://schemas.microsoft.com/office/drawing/2014/main" id="{8BFBA591-38BD-F0F0-27AB-89F2594962FA}"/>
              </a:ext>
            </a:extLst>
          </p:cNvPr>
          <p:cNvSpPr/>
          <p:nvPr/>
        </p:nvSpPr>
        <p:spPr>
          <a:xfrm>
            <a:off x="4648200"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2" name="Rectangle 11">
            <a:extLst>
              <a:ext uri="{FF2B5EF4-FFF2-40B4-BE49-F238E27FC236}">
                <a16:creationId xmlns:a16="http://schemas.microsoft.com/office/drawing/2014/main" id="{F8BDB7AE-88F4-3D4B-E8DE-86C5EEF80735}"/>
              </a:ext>
            </a:extLst>
          </p:cNvPr>
          <p:cNvSpPr/>
          <p:nvPr/>
        </p:nvSpPr>
        <p:spPr>
          <a:xfrm>
            <a:off x="5105400" y="2895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20" name="Straight Connector 19">
            <a:extLst>
              <a:ext uri="{FF2B5EF4-FFF2-40B4-BE49-F238E27FC236}">
                <a16:creationId xmlns:a16="http://schemas.microsoft.com/office/drawing/2014/main" id="{144EDE9E-137B-16C8-F546-A835291BE8D7}"/>
              </a:ext>
            </a:extLst>
          </p:cNvPr>
          <p:cNvCxnSpPr>
            <a:cxnSpLocks/>
          </p:cNvCxnSpPr>
          <p:nvPr/>
        </p:nvCxnSpPr>
        <p:spPr>
          <a:xfrm>
            <a:off x="5181600"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F2A570D3-E6F9-0884-08B3-4766202E1F60}"/>
              </a:ext>
            </a:extLst>
          </p:cNvPr>
          <p:cNvCxnSpPr>
            <a:cxnSpLocks/>
          </p:cNvCxnSpPr>
          <p:nvPr/>
        </p:nvCxnSpPr>
        <p:spPr>
          <a:xfrm>
            <a:off x="5105400"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DB2214C2-D159-3738-8E12-F28582488A5B}"/>
              </a:ext>
            </a:extLst>
          </p:cNvPr>
          <p:cNvCxnSpPr>
            <a:cxnSpLocks/>
          </p:cNvCxnSpPr>
          <p:nvPr/>
        </p:nvCxnSpPr>
        <p:spPr>
          <a:xfrm flipV="1">
            <a:off x="5255046"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9ACE74C-FF5D-DE8A-78D4-B4C6D24B065F}"/>
              </a:ext>
            </a:extLst>
          </p:cNvPr>
          <p:cNvCxnSpPr>
            <a:cxnSpLocks/>
          </p:cNvCxnSpPr>
          <p:nvPr/>
        </p:nvCxnSpPr>
        <p:spPr>
          <a:xfrm flipV="1">
            <a:off x="5105400" y="2819400"/>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D712065E-5884-5788-C5CB-E4AE5D7EEB9D}"/>
              </a:ext>
            </a:extLst>
          </p:cNvPr>
          <p:cNvCxnSpPr>
            <a:stCxn id="14" idx="6"/>
            <a:endCxn id="6" idx="2"/>
          </p:cNvCxnSpPr>
          <p:nvPr/>
        </p:nvCxnSpPr>
        <p:spPr>
          <a:xfrm>
            <a:off x="3525254" y="3086100"/>
            <a:ext cx="9705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B1268513-D6DE-FB83-5873-81DE64D8A932}"/>
              </a:ext>
            </a:extLst>
          </p:cNvPr>
          <p:cNvSpPr/>
          <p:nvPr/>
        </p:nvSpPr>
        <p:spPr>
          <a:xfrm>
            <a:off x="4490723" y="3840162"/>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23" name="Straight Connector 22">
            <a:extLst>
              <a:ext uri="{FF2B5EF4-FFF2-40B4-BE49-F238E27FC236}">
                <a16:creationId xmlns:a16="http://schemas.microsoft.com/office/drawing/2014/main" id="{C3A2F8C8-AD9B-B021-CDB7-816C15FFF637}"/>
              </a:ext>
            </a:extLst>
          </p:cNvPr>
          <p:cNvCxnSpPr>
            <a:cxnSpLocks/>
          </p:cNvCxnSpPr>
          <p:nvPr/>
        </p:nvCxnSpPr>
        <p:spPr>
          <a:xfrm>
            <a:off x="4566923" y="4678362"/>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302097E4-9157-1BFB-BAA9-B45A889BFD85}"/>
              </a:ext>
            </a:extLst>
          </p:cNvPr>
          <p:cNvSpPr/>
          <p:nvPr/>
        </p:nvSpPr>
        <p:spPr>
          <a:xfrm>
            <a:off x="4643123"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25" name="Rectangle 24">
            <a:extLst>
              <a:ext uri="{FF2B5EF4-FFF2-40B4-BE49-F238E27FC236}">
                <a16:creationId xmlns:a16="http://schemas.microsoft.com/office/drawing/2014/main" id="{B9459A9F-6238-D21E-27C0-DE3821A4E3BF}"/>
              </a:ext>
            </a:extLst>
          </p:cNvPr>
          <p:cNvSpPr/>
          <p:nvPr/>
        </p:nvSpPr>
        <p:spPr>
          <a:xfrm>
            <a:off x="4947923" y="41148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27" name="Rectangle 26">
            <a:extLst>
              <a:ext uri="{FF2B5EF4-FFF2-40B4-BE49-F238E27FC236}">
                <a16:creationId xmlns:a16="http://schemas.microsoft.com/office/drawing/2014/main" id="{4AB3DFAC-357B-234F-0983-C05F072FFA96}"/>
              </a:ext>
            </a:extLst>
          </p:cNvPr>
          <p:cNvSpPr/>
          <p:nvPr/>
        </p:nvSpPr>
        <p:spPr>
          <a:xfrm>
            <a:off x="5252723"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28" name="Straight Connector 27">
            <a:extLst>
              <a:ext uri="{FF2B5EF4-FFF2-40B4-BE49-F238E27FC236}">
                <a16:creationId xmlns:a16="http://schemas.microsoft.com/office/drawing/2014/main" id="{11FDB563-B95E-CBDF-A181-ABB7E71B4CE5}"/>
              </a:ext>
            </a:extLst>
          </p:cNvPr>
          <p:cNvCxnSpPr>
            <a:cxnSpLocks/>
          </p:cNvCxnSpPr>
          <p:nvPr/>
        </p:nvCxnSpPr>
        <p:spPr>
          <a:xfrm>
            <a:off x="5024123" y="39624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AB3FF129-EA30-2141-78EF-24B4B49A77BC}"/>
              </a:ext>
            </a:extLst>
          </p:cNvPr>
          <p:cNvCxnSpPr>
            <a:cxnSpLocks/>
          </p:cNvCxnSpPr>
          <p:nvPr/>
        </p:nvCxnSpPr>
        <p:spPr>
          <a:xfrm>
            <a:off x="4947923" y="40386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280E2427-3B66-8C48-4467-F422B813DACE}"/>
              </a:ext>
            </a:extLst>
          </p:cNvPr>
          <p:cNvCxnSpPr>
            <a:cxnSpLocks/>
          </p:cNvCxnSpPr>
          <p:nvPr/>
        </p:nvCxnSpPr>
        <p:spPr>
          <a:xfrm flipV="1">
            <a:off x="5097569" y="40386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DA9339DC-A0EC-570B-0690-6114590507E1}"/>
              </a:ext>
            </a:extLst>
          </p:cNvPr>
          <p:cNvCxnSpPr>
            <a:cxnSpLocks/>
          </p:cNvCxnSpPr>
          <p:nvPr/>
        </p:nvCxnSpPr>
        <p:spPr>
          <a:xfrm flipV="1">
            <a:off x="4947923" y="4038600"/>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D0CCFE8-9011-EA4E-1434-8B872EA66DEE}"/>
              </a:ext>
            </a:extLst>
          </p:cNvPr>
          <p:cNvCxnSpPr>
            <a:cxnSpLocks/>
            <a:stCxn id="14" idx="6"/>
            <a:endCxn id="13" idx="1"/>
          </p:cNvCxnSpPr>
          <p:nvPr/>
        </p:nvCxnSpPr>
        <p:spPr>
          <a:xfrm>
            <a:off x="3525255" y="3086100"/>
            <a:ext cx="1132857" cy="92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C53B7177-6504-03D2-A4EC-4EDBF6EFA5BF}"/>
              </a:ext>
            </a:extLst>
          </p:cNvPr>
          <p:cNvSpPr txBox="1"/>
          <p:nvPr/>
        </p:nvSpPr>
        <p:spPr>
          <a:xfrm>
            <a:off x="3533962" y="2765039"/>
            <a:ext cx="877163" cy="276999"/>
          </a:xfrm>
          <a:prstGeom prst="rect">
            <a:avLst/>
          </a:prstGeom>
          <a:noFill/>
        </p:spPr>
        <p:txBody>
          <a:bodyPr wrap="none" rtlCol="0">
            <a:spAutoFit/>
          </a:bodyPr>
          <a:lstStyle/>
          <a:p>
            <a:r>
              <a:rPr lang="en-IE" sz="1200" dirty="0"/>
              <a:t>pickup(B)</a:t>
            </a:r>
          </a:p>
        </p:txBody>
      </p:sp>
      <p:sp>
        <p:nvSpPr>
          <p:cNvPr id="43" name="TextBox 42">
            <a:extLst>
              <a:ext uri="{FF2B5EF4-FFF2-40B4-BE49-F238E27FC236}">
                <a16:creationId xmlns:a16="http://schemas.microsoft.com/office/drawing/2014/main" id="{244E7275-66F8-2054-C5E8-42EDCBC5A9AF}"/>
              </a:ext>
            </a:extLst>
          </p:cNvPr>
          <p:cNvSpPr txBox="1"/>
          <p:nvPr/>
        </p:nvSpPr>
        <p:spPr>
          <a:xfrm rot="2340503">
            <a:off x="3618555" y="3355466"/>
            <a:ext cx="1146468" cy="276999"/>
          </a:xfrm>
          <a:prstGeom prst="rect">
            <a:avLst/>
          </a:prstGeom>
          <a:noFill/>
        </p:spPr>
        <p:txBody>
          <a:bodyPr wrap="none" rtlCol="0">
            <a:spAutoFit/>
          </a:bodyPr>
          <a:lstStyle/>
          <a:p>
            <a:r>
              <a:rPr lang="en-IE" sz="1200" dirty="0"/>
              <a:t>unstack(C,A)</a:t>
            </a:r>
          </a:p>
        </p:txBody>
      </p:sp>
      <p:sp>
        <p:nvSpPr>
          <p:cNvPr id="56" name="Oval 55">
            <a:extLst>
              <a:ext uri="{FF2B5EF4-FFF2-40B4-BE49-F238E27FC236}">
                <a16:creationId xmlns:a16="http://schemas.microsoft.com/office/drawing/2014/main" id="{CBC0398A-51E8-6ACC-39A1-70B572420886}"/>
              </a:ext>
            </a:extLst>
          </p:cNvPr>
          <p:cNvSpPr/>
          <p:nvPr/>
        </p:nvSpPr>
        <p:spPr>
          <a:xfrm>
            <a:off x="6609346" y="2514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57" name="Straight Connector 56">
            <a:extLst>
              <a:ext uri="{FF2B5EF4-FFF2-40B4-BE49-F238E27FC236}">
                <a16:creationId xmlns:a16="http://schemas.microsoft.com/office/drawing/2014/main" id="{53F6AB0A-44BC-BFB0-7ABC-362E0AF9932E}"/>
              </a:ext>
            </a:extLst>
          </p:cNvPr>
          <p:cNvCxnSpPr>
            <a:cxnSpLocks/>
          </p:cNvCxnSpPr>
          <p:nvPr/>
        </p:nvCxnSpPr>
        <p:spPr>
          <a:xfrm>
            <a:off x="6685546"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BC27B3BC-F2BC-B78D-4D15-A94C5BDBEE7E}"/>
              </a:ext>
            </a:extLst>
          </p:cNvPr>
          <p:cNvSpPr/>
          <p:nvPr/>
        </p:nvSpPr>
        <p:spPr>
          <a:xfrm>
            <a:off x="6930675"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59" name="Rectangle 58">
            <a:extLst>
              <a:ext uri="{FF2B5EF4-FFF2-40B4-BE49-F238E27FC236}">
                <a16:creationId xmlns:a16="http://schemas.microsoft.com/office/drawing/2014/main" id="{FD898E5C-0FE0-B9C6-DCAA-4523C0DC4825}"/>
              </a:ext>
            </a:extLst>
          </p:cNvPr>
          <p:cNvSpPr/>
          <p:nvPr/>
        </p:nvSpPr>
        <p:spPr>
          <a:xfrm>
            <a:off x="6930675"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60" name="Rectangle 59">
            <a:extLst>
              <a:ext uri="{FF2B5EF4-FFF2-40B4-BE49-F238E27FC236}">
                <a16:creationId xmlns:a16="http://schemas.microsoft.com/office/drawing/2014/main" id="{64E25C89-4062-9F33-D628-217E5A7BC032}"/>
              </a:ext>
            </a:extLst>
          </p:cNvPr>
          <p:cNvSpPr/>
          <p:nvPr/>
        </p:nvSpPr>
        <p:spPr>
          <a:xfrm>
            <a:off x="6934200" y="2662500"/>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61" name="Straight Connector 60">
            <a:extLst>
              <a:ext uri="{FF2B5EF4-FFF2-40B4-BE49-F238E27FC236}">
                <a16:creationId xmlns:a16="http://schemas.microsoft.com/office/drawing/2014/main" id="{9EAC26E6-9EA1-EED2-79B5-0332E197389E}"/>
              </a:ext>
            </a:extLst>
          </p:cNvPr>
          <p:cNvCxnSpPr>
            <a:cxnSpLocks/>
          </p:cNvCxnSpPr>
          <p:nvPr/>
        </p:nvCxnSpPr>
        <p:spPr>
          <a:xfrm>
            <a:off x="7467600"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A5E6D1A8-4BD2-1907-F0B7-5B0BA7C999C8}"/>
              </a:ext>
            </a:extLst>
          </p:cNvPr>
          <p:cNvCxnSpPr>
            <a:cxnSpLocks/>
          </p:cNvCxnSpPr>
          <p:nvPr/>
        </p:nvCxnSpPr>
        <p:spPr>
          <a:xfrm>
            <a:off x="7391400"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33526444-D288-1CAB-A3C3-A64DC5769BEA}"/>
              </a:ext>
            </a:extLst>
          </p:cNvPr>
          <p:cNvCxnSpPr>
            <a:cxnSpLocks/>
          </p:cNvCxnSpPr>
          <p:nvPr/>
        </p:nvCxnSpPr>
        <p:spPr>
          <a:xfrm flipV="1">
            <a:off x="7541046"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E1127128-4C03-ED3F-BBB3-0DAC7C51DA1A}"/>
              </a:ext>
            </a:extLst>
          </p:cNvPr>
          <p:cNvCxnSpPr>
            <a:cxnSpLocks/>
          </p:cNvCxnSpPr>
          <p:nvPr/>
        </p:nvCxnSpPr>
        <p:spPr>
          <a:xfrm flipV="1">
            <a:off x="7391400" y="2819400"/>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B706FA86-FDC5-72FF-C25D-910EF4B091B5}"/>
              </a:ext>
            </a:extLst>
          </p:cNvPr>
          <p:cNvCxnSpPr>
            <a:endCxn id="56" idx="2"/>
          </p:cNvCxnSpPr>
          <p:nvPr/>
        </p:nvCxnSpPr>
        <p:spPr>
          <a:xfrm>
            <a:off x="5638800" y="3086100"/>
            <a:ext cx="9705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a:extLst>
              <a:ext uri="{FF2B5EF4-FFF2-40B4-BE49-F238E27FC236}">
                <a16:creationId xmlns:a16="http://schemas.microsoft.com/office/drawing/2014/main" id="{5E375A55-1ECE-7DD7-B6A2-026DAE27EC74}"/>
              </a:ext>
            </a:extLst>
          </p:cNvPr>
          <p:cNvSpPr txBox="1"/>
          <p:nvPr/>
        </p:nvSpPr>
        <p:spPr>
          <a:xfrm>
            <a:off x="3475970" y="2286001"/>
            <a:ext cx="1019831" cy="276999"/>
          </a:xfrm>
          <a:prstGeom prst="rect">
            <a:avLst/>
          </a:prstGeom>
          <a:noFill/>
        </p:spPr>
        <p:txBody>
          <a:bodyPr wrap="none" rtlCol="0">
            <a:spAutoFit/>
          </a:bodyPr>
          <a:lstStyle/>
          <a:p>
            <a:r>
              <a:rPr lang="en-IE" sz="1200" dirty="0"/>
              <a:t>putdown(B)</a:t>
            </a:r>
          </a:p>
        </p:txBody>
      </p:sp>
      <p:cxnSp>
        <p:nvCxnSpPr>
          <p:cNvPr id="68" name="Curved Connector 67">
            <a:extLst>
              <a:ext uri="{FF2B5EF4-FFF2-40B4-BE49-F238E27FC236}">
                <a16:creationId xmlns:a16="http://schemas.microsoft.com/office/drawing/2014/main" id="{6A50E710-18AD-55D8-E7EA-A61834B09A77}"/>
              </a:ext>
            </a:extLst>
          </p:cNvPr>
          <p:cNvCxnSpPr>
            <a:stCxn id="6" idx="1"/>
            <a:endCxn id="14" idx="7"/>
          </p:cNvCxnSpPr>
          <p:nvPr/>
        </p:nvCxnSpPr>
        <p:spPr>
          <a:xfrm rot="16200000" flipV="1">
            <a:off x="4010527" y="2029327"/>
            <a:ext cx="12700" cy="1305322"/>
          </a:xfrm>
          <a:prstGeom prst="curvedConnector3">
            <a:avLst>
              <a:gd name="adj1" fmla="val 1170472"/>
            </a:avLst>
          </a:prstGeom>
          <a:ln>
            <a:tailEnd type="triangle"/>
          </a:ln>
        </p:spPr>
        <p:style>
          <a:lnRef idx="3">
            <a:schemeClr val="dk1"/>
          </a:lnRef>
          <a:fillRef idx="0">
            <a:schemeClr val="dk1"/>
          </a:fillRef>
          <a:effectRef idx="2">
            <a:schemeClr val="dk1"/>
          </a:effectRef>
          <a:fontRef idx="minor">
            <a:schemeClr val="tx1"/>
          </a:fontRef>
        </p:style>
      </p:cxnSp>
      <p:sp>
        <p:nvSpPr>
          <p:cNvPr id="70" name="TextBox 69">
            <a:extLst>
              <a:ext uri="{FF2B5EF4-FFF2-40B4-BE49-F238E27FC236}">
                <a16:creationId xmlns:a16="http://schemas.microsoft.com/office/drawing/2014/main" id="{AC703A0D-12A4-5F58-63FE-F26DE3EE210F}"/>
              </a:ext>
            </a:extLst>
          </p:cNvPr>
          <p:cNvSpPr txBox="1"/>
          <p:nvPr/>
        </p:nvSpPr>
        <p:spPr>
          <a:xfrm>
            <a:off x="5626344" y="2809102"/>
            <a:ext cx="926857" cy="276999"/>
          </a:xfrm>
          <a:prstGeom prst="rect">
            <a:avLst/>
          </a:prstGeom>
          <a:noFill/>
        </p:spPr>
        <p:txBody>
          <a:bodyPr wrap="none" rtlCol="0">
            <a:spAutoFit/>
          </a:bodyPr>
          <a:lstStyle/>
          <a:p>
            <a:r>
              <a:rPr lang="en-IE" sz="1200" dirty="0"/>
              <a:t>stack(B,C)</a:t>
            </a:r>
          </a:p>
        </p:txBody>
      </p:sp>
      <p:sp>
        <p:nvSpPr>
          <p:cNvPr id="71" name="Oval 70">
            <a:extLst>
              <a:ext uri="{FF2B5EF4-FFF2-40B4-BE49-F238E27FC236}">
                <a16:creationId xmlns:a16="http://schemas.microsoft.com/office/drawing/2014/main" id="{CCB18922-C4AD-620F-BD19-3804FEF096A0}"/>
              </a:ext>
            </a:extLst>
          </p:cNvPr>
          <p:cNvSpPr/>
          <p:nvPr/>
        </p:nvSpPr>
        <p:spPr>
          <a:xfrm>
            <a:off x="6609346" y="3837843"/>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72" name="Straight Connector 71">
            <a:extLst>
              <a:ext uri="{FF2B5EF4-FFF2-40B4-BE49-F238E27FC236}">
                <a16:creationId xmlns:a16="http://schemas.microsoft.com/office/drawing/2014/main" id="{D97AD783-3797-D545-2F61-63D552E1845C}"/>
              </a:ext>
            </a:extLst>
          </p:cNvPr>
          <p:cNvCxnSpPr>
            <a:cxnSpLocks/>
          </p:cNvCxnSpPr>
          <p:nvPr/>
        </p:nvCxnSpPr>
        <p:spPr>
          <a:xfrm>
            <a:off x="6685546" y="4676043"/>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73" name="Rectangle 72">
            <a:extLst>
              <a:ext uri="{FF2B5EF4-FFF2-40B4-BE49-F238E27FC236}">
                <a16:creationId xmlns:a16="http://schemas.microsoft.com/office/drawing/2014/main" id="{E7E247FD-051E-CE2D-DD22-B54D761CEBB2}"/>
              </a:ext>
            </a:extLst>
          </p:cNvPr>
          <p:cNvSpPr/>
          <p:nvPr/>
        </p:nvSpPr>
        <p:spPr>
          <a:xfrm>
            <a:off x="6761746"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74" name="Rectangle 73">
            <a:extLst>
              <a:ext uri="{FF2B5EF4-FFF2-40B4-BE49-F238E27FC236}">
                <a16:creationId xmlns:a16="http://schemas.microsoft.com/office/drawing/2014/main" id="{77E40565-BFD7-CD46-DFA8-448C6A92FC34}"/>
              </a:ext>
            </a:extLst>
          </p:cNvPr>
          <p:cNvSpPr/>
          <p:nvPr/>
        </p:nvSpPr>
        <p:spPr>
          <a:xfrm>
            <a:off x="7066546" y="4419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75" name="Rectangle 74">
            <a:extLst>
              <a:ext uri="{FF2B5EF4-FFF2-40B4-BE49-F238E27FC236}">
                <a16:creationId xmlns:a16="http://schemas.microsoft.com/office/drawing/2014/main" id="{024AE6DE-4C8B-A3E8-50C5-9A00A881891E}"/>
              </a:ext>
            </a:extLst>
          </p:cNvPr>
          <p:cNvSpPr/>
          <p:nvPr/>
        </p:nvSpPr>
        <p:spPr>
          <a:xfrm>
            <a:off x="7371346" y="441728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76" name="Straight Connector 75">
            <a:extLst>
              <a:ext uri="{FF2B5EF4-FFF2-40B4-BE49-F238E27FC236}">
                <a16:creationId xmlns:a16="http://schemas.microsoft.com/office/drawing/2014/main" id="{7FB7821E-604C-D920-9FD2-00AB4A0E86EA}"/>
              </a:ext>
            </a:extLst>
          </p:cNvPr>
          <p:cNvCxnSpPr>
            <a:cxnSpLocks/>
          </p:cNvCxnSpPr>
          <p:nvPr/>
        </p:nvCxnSpPr>
        <p:spPr>
          <a:xfrm>
            <a:off x="7142746" y="3960081"/>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D5B22E8E-3C2B-E18D-3EC4-4BD120553C02}"/>
              </a:ext>
            </a:extLst>
          </p:cNvPr>
          <p:cNvCxnSpPr>
            <a:cxnSpLocks/>
          </p:cNvCxnSpPr>
          <p:nvPr/>
        </p:nvCxnSpPr>
        <p:spPr>
          <a:xfrm>
            <a:off x="7066546" y="4036281"/>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15276467-05FC-7BE0-F435-A6A698EC97ED}"/>
              </a:ext>
            </a:extLst>
          </p:cNvPr>
          <p:cNvCxnSpPr>
            <a:cxnSpLocks/>
          </p:cNvCxnSpPr>
          <p:nvPr/>
        </p:nvCxnSpPr>
        <p:spPr>
          <a:xfrm flipV="1">
            <a:off x="7216192" y="4036282"/>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4581B28E-CE12-C643-80EA-08118E250DD8}"/>
              </a:ext>
            </a:extLst>
          </p:cNvPr>
          <p:cNvCxnSpPr>
            <a:cxnSpLocks/>
          </p:cNvCxnSpPr>
          <p:nvPr/>
        </p:nvCxnSpPr>
        <p:spPr>
          <a:xfrm flipV="1">
            <a:off x="7066546" y="403628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Arrow Connector 79">
            <a:extLst>
              <a:ext uri="{FF2B5EF4-FFF2-40B4-BE49-F238E27FC236}">
                <a16:creationId xmlns:a16="http://schemas.microsoft.com/office/drawing/2014/main" id="{DE3A859C-08FE-906F-AA9E-D272BB0875E0}"/>
              </a:ext>
            </a:extLst>
          </p:cNvPr>
          <p:cNvCxnSpPr>
            <a:cxnSpLocks/>
            <a:stCxn id="13" idx="6"/>
            <a:endCxn id="71" idx="2"/>
          </p:cNvCxnSpPr>
          <p:nvPr/>
        </p:nvCxnSpPr>
        <p:spPr>
          <a:xfrm flipV="1">
            <a:off x="5633724" y="4409344"/>
            <a:ext cx="975623" cy="2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TextBox 80">
            <a:extLst>
              <a:ext uri="{FF2B5EF4-FFF2-40B4-BE49-F238E27FC236}">
                <a16:creationId xmlns:a16="http://schemas.microsoft.com/office/drawing/2014/main" id="{2780C534-A4F2-17B2-A130-4A5B99B3863E}"/>
              </a:ext>
            </a:extLst>
          </p:cNvPr>
          <p:cNvSpPr txBox="1"/>
          <p:nvPr/>
        </p:nvSpPr>
        <p:spPr>
          <a:xfrm>
            <a:off x="5626344" y="4142602"/>
            <a:ext cx="1053695" cy="276999"/>
          </a:xfrm>
          <a:prstGeom prst="rect">
            <a:avLst/>
          </a:prstGeom>
          <a:noFill/>
        </p:spPr>
        <p:txBody>
          <a:bodyPr wrap="square" rtlCol="0">
            <a:spAutoFit/>
          </a:bodyPr>
          <a:lstStyle/>
          <a:p>
            <a:r>
              <a:rPr lang="en-IE" sz="1200" dirty="0"/>
              <a:t>putdown(C)</a:t>
            </a:r>
          </a:p>
        </p:txBody>
      </p:sp>
      <p:sp>
        <p:nvSpPr>
          <p:cNvPr id="84" name="Oval 83">
            <a:extLst>
              <a:ext uri="{FF2B5EF4-FFF2-40B4-BE49-F238E27FC236}">
                <a16:creationId xmlns:a16="http://schemas.microsoft.com/office/drawing/2014/main" id="{BBEBAD10-2074-CCA9-1F9F-07D699A2F9C4}"/>
              </a:ext>
            </a:extLst>
          </p:cNvPr>
          <p:cNvSpPr/>
          <p:nvPr/>
        </p:nvSpPr>
        <p:spPr>
          <a:xfrm>
            <a:off x="8742946" y="3837843"/>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85" name="Straight Connector 84">
            <a:extLst>
              <a:ext uri="{FF2B5EF4-FFF2-40B4-BE49-F238E27FC236}">
                <a16:creationId xmlns:a16="http://schemas.microsoft.com/office/drawing/2014/main" id="{DFAE5130-5110-14C4-FA47-715BDB5B0658}"/>
              </a:ext>
            </a:extLst>
          </p:cNvPr>
          <p:cNvCxnSpPr>
            <a:cxnSpLocks/>
          </p:cNvCxnSpPr>
          <p:nvPr/>
        </p:nvCxnSpPr>
        <p:spPr>
          <a:xfrm>
            <a:off x="8819146" y="4676043"/>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77A21022-264E-3291-CE2E-516101CFD23D}"/>
              </a:ext>
            </a:extLst>
          </p:cNvPr>
          <p:cNvSpPr/>
          <p:nvPr/>
        </p:nvSpPr>
        <p:spPr>
          <a:xfrm>
            <a:off x="8895346"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87" name="Rectangle 86">
            <a:extLst>
              <a:ext uri="{FF2B5EF4-FFF2-40B4-BE49-F238E27FC236}">
                <a16:creationId xmlns:a16="http://schemas.microsoft.com/office/drawing/2014/main" id="{1844A60F-DF66-A29D-9D19-8793E491E946}"/>
              </a:ext>
            </a:extLst>
          </p:cNvPr>
          <p:cNvSpPr/>
          <p:nvPr/>
        </p:nvSpPr>
        <p:spPr>
          <a:xfrm>
            <a:off x="9200146" y="4419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88" name="Rectangle 87">
            <a:extLst>
              <a:ext uri="{FF2B5EF4-FFF2-40B4-BE49-F238E27FC236}">
                <a16:creationId xmlns:a16="http://schemas.microsoft.com/office/drawing/2014/main" id="{17B7CEA1-9813-D7DF-107F-D02AC142F6F4}"/>
              </a:ext>
            </a:extLst>
          </p:cNvPr>
          <p:cNvSpPr/>
          <p:nvPr/>
        </p:nvSpPr>
        <p:spPr>
          <a:xfrm>
            <a:off x="9144000" y="41148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89" name="Straight Connector 88">
            <a:extLst>
              <a:ext uri="{FF2B5EF4-FFF2-40B4-BE49-F238E27FC236}">
                <a16:creationId xmlns:a16="http://schemas.microsoft.com/office/drawing/2014/main" id="{1D132087-A427-2D84-10BA-754B7DF08E46}"/>
              </a:ext>
            </a:extLst>
          </p:cNvPr>
          <p:cNvCxnSpPr>
            <a:cxnSpLocks/>
          </p:cNvCxnSpPr>
          <p:nvPr/>
        </p:nvCxnSpPr>
        <p:spPr>
          <a:xfrm>
            <a:off x="9276346" y="3960081"/>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id="{B5BE42DA-4743-C31B-C653-D35D6C18E3D0}"/>
              </a:ext>
            </a:extLst>
          </p:cNvPr>
          <p:cNvCxnSpPr>
            <a:cxnSpLocks/>
          </p:cNvCxnSpPr>
          <p:nvPr/>
        </p:nvCxnSpPr>
        <p:spPr>
          <a:xfrm>
            <a:off x="9200146" y="4036281"/>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a:extLst>
              <a:ext uri="{FF2B5EF4-FFF2-40B4-BE49-F238E27FC236}">
                <a16:creationId xmlns:a16="http://schemas.microsoft.com/office/drawing/2014/main" id="{DCBDC376-B256-7B35-0339-EFDCAF4EAC73}"/>
              </a:ext>
            </a:extLst>
          </p:cNvPr>
          <p:cNvCxnSpPr>
            <a:cxnSpLocks/>
          </p:cNvCxnSpPr>
          <p:nvPr/>
        </p:nvCxnSpPr>
        <p:spPr>
          <a:xfrm flipV="1">
            <a:off x="9349792" y="4036282"/>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63B2729F-2FA5-A4AA-97A4-45E0BDEC8FDA}"/>
              </a:ext>
            </a:extLst>
          </p:cNvPr>
          <p:cNvCxnSpPr>
            <a:cxnSpLocks/>
          </p:cNvCxnSpPr>
          <p:nvPr/>
        </p:nvCxnSpPr>
        <p:spPr>
          <a:xfrm flipV="1">
            <a:off x="9200146" y="403628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93" name="Straight Arrow Connector 92">
            <a:extLst>
              <a:ext uri="{FF2B5EF4-FFF2-40B4-BE49-F238E27FC236}">
                <a16:creationId xmlns:a16="http://schemas.microsoft.com/office/drawing/2014/main" id="{8EE6F1FB-3938-954E-2200-22A1069EB2E0}"/>
              </a:ext>
            </a:extLst>
          </p:cNvPr>
          <p:cNvCxnSpPr>
            <a:cxnSpLocks/>
            <a:endCxn id="84" idx="2"/>
          </p:cNvCxnSpPr>
          <p:nvPr/>
        </p:nvCxnSpPr>
        <p:spPr>
          <a:xfrm flipV="1">
            <a:off x="7767324" y="4409344"/>
            <a:ext cx="975623" cy="2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4" name="TextBox 93">
            <a:extLst>
              <a:ext uri="{FF2B5EF4-FFF2-40B4-BE49-F238E27FC236}">
                <a16:creationId xmlns:a16="http://schemas.microsoft.com/office/drawing/2014/main" id="{9AFC4E51-2187-A7DD-556F-4122E86E533F}"/>
              </a:ext>
            </a:extLst>
          </p:cNvPr>
          <p:cNvSpPr txBox="1"/>
          <p:nvPr/>
        </p:nvSpPr>
        <p:spPr>
          <a:xfrm>
            <a:off x="7759944" y="4142602"/>
            <a:ext cx="1053695" cy="276999"/>
          </a:xfrm>
          <a:prstGeom prst="rect">
            <a:avLst/>
          </a:prstGeom>
          <a:noFill/>
        </p:spPr>
        <p:txBody>
          <a:bodyPr wrap="square" rtlCol="0">
            <a:spAutoFit/>
          </a:bodyPr>
          <a:lstStyle/>
          <a:p>
            <a:r>
              <a:rPr lang="en-IE" sz="1200" dirty="0"/>
              <a:t>pickup(B)</a:t>
            </a:r>
          </a:p>
        </p:txBody>
      </p:sp>
      <p:sp>
        <p:nvSpPr>
          <p:cNvPr id="95" name="Oval 94">
            <a:extLst>
              <a:ext uri="{FF2B5EF4-FFF2-40B4-BE49-F238E27FC236}">
                <a16:creationId xmlns:a16="http://schemas.microsoft.com/office/drawing/2014/main" id="{BE5FB240-F77D-27B9-3582-E8BDBF403305}"/>
              </a:ext>
            </a:extLst>
          </p:cNvPr>
          <p:cNvSpPr/>
          <p:nvPr/>
        </p:nvSpPr>
        <p:spPr>
          <a:xfrm>
            <a:off x="7543800" y="5181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96" name="Straight Connector 95">
            <a:extLst>
              <a:ext uri="{FF2B5EF4-FFF2-40B4-BE49-F238E27FC236}">
                <a16:creationId xmlns:a16="http://schemas.microsoft.com/office/drawing/2014/main" id="{9DA9A5EE-06FA-DE6B-1B82-087445EF4E2D}"/>
              </a:ext>
            </a:extLst>
          </p:cNvPr>
          <p:cNvCxnSpPr>
            <a:cxnSpLocks/>
          </p:cNvCxnSpPr>
          <p:nvPr/>
        </p:nvCxnSpPr>
        <p:spPr>
          <a:xfrm>
            <a:off x="7620000" y="6019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A7118A3F-24E4-5606-AE09-BE2C3FE888FA}"/>
              </a:ext>
            </a:extLst>
          </p:cNvPr>
          <p:cNvSpPr/>
          <p:nvPr/>
        </p:nvSpPr>
        <p:spPr>
          <a:xfrm>
            <a:off x="7731366" y="5763358"/>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98" name="Rectangle 97">
            <a:extLst>
              <a:ext uri="{FF2B5EF4-FFF2-40B4-BE49-F238E27FC236}">
                <a16:creationId xmlns:a16="http://schemas.microsoft.com/office/drawing/2014/main" id="{8D23557B-70B6-B1C4-1D58-46DA6FC848EE}"/>
              </a:ext>
            </a:extLst>
          </p:cNvPr>
          <p:cNvSpPr/>
          <p:nvPr/>
        </p:nvSpPr>
        <p:spPr>
          <a:xfrm>
            <a:off x="8001000" y="5763359"/>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99" name="Rectangle 98">
            <a:extLst>
              <a:ext uri="{FF2B5EF4-FFF2-40B4-BE49-F238E27FC236}">
                <a16:creationId xmlns:a16="http://schemas.microsoft.com/office/drawing/2014/main" id="{D6DA8415-A25D-0FDA-BD7A-680249A2465A}"/>
              </a:ext>
            </a:extLst>
          </p:cNvPr>
          <p:cNvSpPr/>
          <p:nvPr/>
        </p:nvSpPr>
        <p:spPr>
          <a:xfrm>
            <a:off x="8001000" y="552815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100" name="Straight Connector 99">
            <a:extLst>
              <a:ext uri="{FF2B5EF4-FFF2-40B4-BE49-F238E27FC236}">
                <a16:creationId xmlns:a16="http://schemas.microsoft.com/office/drawing/2014/main" id="{5707E735-D9A2-556C-9FBC-E2FF4735EE17}"/>
              </a:ext>
            </a:extLst>
          </p:cNvPr>
          <p:cNvCxnSpPr>
            <a:cxnSpLocks/>
          </p:cNvCxnSpPr>
          <p:nvPr/>
        </p:nvCxnSpPr>
        <p:spPr>
          <a:xfrm>
            <a:off x="8112366" y="5303838"/>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6DEC66D4-3183-F830-7077-E4D4C806BD3B}"/>
              </a:ext>
            </a:extLst>
          </p:cNvPr>
          <p:cNvCxnSpPr>
            <a:cxnSpLocks/>
          </p:cNvCxnSpPr>
          <p:nvPr/>
        </p:nvCxnSpPr>
        <p:spPr>
          <a:xfrm>
            <a:off x="8036166" y="5380038"/>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511BCC95-4299-AF62-AD8E-B4EC63E50A63}"/>
              </a:ext>
            </a:extLst>
          </p:cNvPr>
          <p:cNvCxnSpPr>
            <a:cxnSpLocks/>
          </p:cNvCxnSpPr>
          <p:nvPr/>
        </p:nvCxnSpPr>
        <p:spPr>
          <a:xfrm flipV="1">
            <a:off x="8185812" y="5380039"/>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E82FEC19-ACB3-09BB-43ED-9B2FC35B1A9D}"/>
              </a:ext>
            </a:extLst>
          </p:cNvPr>
          <p:cNvCxnSpPr>
            <a:cxnSpLocks/>
          </p:cNvCxnSpPr>
          <p:nvPr/>
        </p:nvCxnSpPr>
        <p:spPr>
          <a:xfrm flipV="1">
            <a:off x="8036166" y="5380038"/>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A840B4AB-2016-0C92-C0E0-EAD8CDB4BB92}"/>
              </a:ext>
            </a:extLst>
          </p:cNvPr>
          <p:cNvCxnSpPr>
            <a:cxnSpLocks/>
            <a:stCxn id="84" idx="3"/>
            <a:endCxn id="95" idx="7"/>
          </p:cNvCxnSpPr>
          <p:nvPr/>
        </p:nvCxnSpPr>
        <p:spPr>
          <a:xfrm flipH="1">
            <a:off x="8519412" y="4813456"/>
            <a:ext cx="390922" cy="5355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a16="http://schemas.microsoft.com/office/drawing/2014/main" id="{0928E2BC-8088-E71D-1B63-7D8E09E96651}"/>
              </a:ext>
            </a:extLst>
          </p:cNvPr>
          <p:cNvSpPr txBox="1"/>
          <p:nvPr/>
        </p:nvSpPr>
        <p:spPr>
          <a:xfrm rot="18540503">
            <a:off x="8059185" y="4680916"/>
            <a:ext cx="1146468" cy="276999"/>
          </a:xfrm>
          <a:prstGeom prst="rect">
            <a:avLst/>
          </a:prstGeom>
          <a:noFill/>
        </p:spPr>
        <p:txBody>
          <a:bodyPr wrap="square" rtlCol="0">
            <a:spAutoFit/>
          </a:bodyPr>
          <a:lstStyle/>
          <a:p>
            <a:r>
              <a:rPr lang="en-IE" sz="1200" dirty="0"/>
              <a:t>stack(B,C)</a:t>
            </a:r>
          </a:p>
        </p:txBody>
      </p:sp>
      <p:sp>
        <p:nvSpPr>
          <p:cNvPr id="111" name="Oval 110">
            <a:extLst>
              <a:ext uri="{FF2B5EF4-FFF2-40B4-BE49-F238E27FC236}">
                <a16:creationId xmlns:a16="http://schemas.microsoft.com/office/drawing/2014/main" id="{50FC247B-7B32-603A-BD1F-80AFA873B236}"/>
              </a:ext>
            </a:extLst>
          </p:cNvPr>
          <p:cNvSpPr/>
          <p:nvPr/>
        </p:nvSpPr>
        <p:spPr>
          <a:xfrm>
            <a:off x="5562600" y="5181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112" name="Straight Connector 111">
            <a:extLst>
              <a:ext uri="{FF2B5EF4-FFF2-40B4-BE49-F238E27FC236}">
                <a16:creationId xmlns:a16="http://schemas.microsoft.com/office/drawing/2014/main" id="{E7871E91-19EE-42E3-B6C3-3FE6AD808AB2}"/>
              </a:ext>
            </a:extLst>
          </p:cNvPr>
          <p:cNvCxnSpPr>
            <a:cxnSpLocks/>
          </p:cNvCxnSpPr>
          <p:nvPr/>
        </p:nvCxnSpPr>
        <p:spPr>
          <a:xfrm>
            <a:off x="5638800" y="6019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13" name="Rectangle 112">
            <a:extLst>
              <a:ext uri="{FF2B5EF4-FFF2-40B4-BE49-F238E27FC236}">
                <a16:creationId xmlns:a16="http://schemas.microsoft.com/office/drawing/2014/main" id="{66760D58-00DE-BB55-5390-74584F3456F5}"/>
              </a:ext>
            </a:extLst>
          </p:cNvPr>
          <p:cNvSpPr/>
          <p:nvPr/>
        </p:nvSpPr>
        <p:spPr>
          <a:xfrm>
            <a:off x="5750166" y="5433757"/>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14" name="Rectangle 113">
            <a:extLst>
              <a:ext uri="{FF2B5EF4-FFF2-40B4-BE49-F238E27FC236}">
                <a16:creationId xmlns:a16="http://schemas.microsoft.com/office/drawing/2014/main" id="{915C1CFC-779E-A739-C442-399FE0B000E9}"/>
              </a:ext>
            </a:extLst>
          </p:cNvPr>
          <p:cNvSpPr/>
          <p:nvPr/>
        </p:nvSpPr>
        <p:spPr>
          <a:xfrm>
            <a:off x="6019800" y="5763359"/>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15" name="Rectangle 114">
            <a:extLst>
              <a:ext uri="{FF2B5EF4-FFF2-40B4-BE49-F238E27FC236}">
                <a16:creationId xmlns:a16="http://schemas.microsoft.com/office/drawing/2014/main" id="{E4A73D40-4DE2-DF71-FEF9-B1DDDB8FA5FA}"/>
              </a:ext>
            </a:extLst>
          </p:cNvPr>
          <p:cNvSpPr/>
          <p:nvPr/>
        </p:nvSpPr>
        <p:spPr>
          <a:xfrm>
            <a:off x="6019800" y="552815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116" name="Straight Connector 115">
            <a:extLst>
              <a:ext uri="{FF2B5EF4-FFF2-40B4-BE49-F238E27FC236}">
                <a16:creationId xmlns:a16="http://schemas.microsoft.com/office/drawing/2014/main" id="{6209B9C6-5DEC-9344-2B1E-392938137B63}"/>
              </a:ext>
            </a:extLst>
          </p:cNvPr>
          <p:cNvCxnSpPr>
            <a:cxnSpLocks/>
          </p:cNvCxnSpPr>
          <p:nvPr/>
        </p:nvCxnSpPr>
        <p:spPr>
          <a:xfrm>
            <a:off x="5893208" y="5303838"/>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F9F4AC46-92D6-5B59-84D9-2F43346F0261}"/>
              </a:ext>
            </a:extLst>
          </p:cNvPr>
          <p:cNvCxnSpPr>
            <a:cxnSpLocks/>
          </p:cNvCxnSpPr>
          <p:nvPr/>
        </p:nvCxnSpPr>
        <p:spPr>
          <a:xfrm>
            <a:off x="5817008" y="5380038"/>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0FFC47DC-F94A-655C-1B68-FDBCEA9D75E6}"/>
              </a:ext>
            </a:extLst>
          </p:cNvPr>
          <p:cNvCxnSpPr>
            <a:cxnSpLocks/>
          </p:cNvCxnSpPr>
          <p:nvPr/>
        </p:nvCxnSpPr>
        <p:spPr>
          <a:xfrm flipV="1">
            <a:off x="5966654" y="5380039"/>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B6B74B9A-550B-E72A-23F1-B4091AA05FD7}"/>
              </a:ext>
            </a:extLst>
          </p:cNvPr>
          <p:cNvCxnSpPr>
            <a:cxnSpLocks/>
          </p:cNvCxnSpPr>
          <p:nvPr/>
        </p:nvCxnSpPr>
        <p:spPr>
          <a:xfrm flipV="1">
            <a:off x="5817008" y="5380038"/>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20" name="Straight Arrow Connector 119">
            <a:extLst>
              <a:ext uri="{FF2B5EF4-FFF2-40B4-BE49-F238E27FC236}">
                <a16:creationId xmlns:a16="http://schemas.microsoft.com/office/drawing/2014/main" id="{B1B6A0C4-714F-09CC-3F66-8E5F57B9FF56}"/>
              </a:ext>
            </a:extLst>
          </p:cNvPr>
          <p:cNvCxnSpPr>
            <a:cxnSpLocks/>
            <a:stCxn id="95" idx="2"/>
            <a:endCxn id="111" idx="6"/>
          </p:cNvCxnSpPr>
          <p:nvPr/>
        </p:nvCxnSpPr>
        <p:spPr>
          <a:xfrm flipH="1">
            <a:off x="6705600" y="5753100"/>
            <a:ext cx="838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1" name="TextBox 120">
            <a:extLst>
              <a:ext uri="{FF2B5EF4-FFF2-40B4-BE49-F238E27FC236}">
                <a16:creationId xmlns:a16="http://schemas.microsoft.com/office/drawing/2014/main" id="{66408086-07D2-8740-C098-4FB266FF89B1}"/>
              </a:ext>
            </a:extLst>
          </p:cNvPr>
          <p:cNvSpPr txBox="1"/>
          <p:nvPr/>
        </p:nvSpPr>
        <p:spPr>
          <a:xfrm>
            <a:off x="6705601" y="5438002"/>
            <a:ext cx="1053695" cy="276999"/>
          </a:xfrm>
          <a:prstGeom prst="rect">
            <a:avLst/>
          </a:prstGeom>
          <a:noFill/>
        </p:spPr>
        <p:txBody>
          <a:bodyPr wrap="square" rtlCol="0">
            <a:spAutoFit/>
          </a:bodyPr>
          <a:lstStyle/>
          <a:p>
            <a:r>
              <a:rPr lang="en-IE" sz="1200" dirty="0"/>
              <a:t>pickup(A)</a:t>
            </a:r>
          </a:p>
        </p:txBody>
      </p:sp>
      <p:sp>
        <p:nvSpPr>
          <p:cNvPr id="124" name="Oval 123">
            <a:extLst>
              <a:ext uri="{FF2B5EF4-FFF2-40B4-BE49-F238E27FC236}">
                <a16:creationId xmlns:a16="http://schemas.microsoft.com/office/drawing/2014/main" id="{16238030-3124-71FD-AFFB-ACDFFC9457FA}"/>
              </a:ext>
            </a:extLst>
          </p:cNvPr>
          <p:cNvSpPr/>
          <p:nvPr/>
        </p:nvSpPr>
        <p:spPr>
          <a:xfrm>
            <a:off x="3246888" y="5181600"/>
            <a:ext cx="1143000" cy="1143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E"/>
          </a:p>
        </p:txBody>
      </p:sp>
      <p:cxnSp>
        <p:nvCxnSpPr>
          <p:cNvPr id="125" name="Straight Connector 124">
            <a:extLst>
              <a:ext uri="{FF2B5EF4-FFF2-40B4-BE49-F238E27FC236}">
                <a16:creationId xmlns:a16="http://schemas.microsoft.com/office/drawing/2014/main" id="{6E09F9EA-498E-960B-194B-24199537D618}"/>
              </a:ext>
            </a:extLst>
          </p:cNvPr>
          <p:cNvCxnSpPr>
            <a:cxnSpLocks/>
          </p:cNvCxnSpPr>
          <p:nvPr/>
        </p:nvCxnSpPr>
        <p:spPr>
          <a:xfrm>
            <a:off x="3323088" y="6019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26" name="Rectangle 125">
            <a:extLst>
              <a:ext uri="{FF2B5EF4-FFF2-40B4-BE49-F238E27FC236}">
                <a16:creationId xmlns:a16="http://schemas.microsoft.com/office/drawing/2014/main" id="{9EDAB88E-E746-1EA8-1E17-6A3C68C499B8}"/>
              </a:ext>
            </a:extLst>
          </p:cNvPr>
          <p:cNvSpPr/>
          <p:nvPr/>
        </p:nvSpPr>
        <p:spPr>
          <a:xfrm>
            <a:off x="3704088" y="53340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27" name="Rectangle 126">
            <a:extLst>
              <a:ext uri="{FF2B5EF4-FFF2-40B4-BE49-F238E27FC236}">
                <a16:creationId xmlns:a16="http://schemas.microsoft.com/office/drawing/2014/main" id="{439B48E9-FF2F-6C9B-CBC3-420716F243A4}"/>
              </a:ext>
            </a:extLst>
          </p:cNvPr>
          <p:cNvSpPr/>
          <p:nvPr/>
        </p:nvSpPr>
        <p:spPr>
          <a:xfrm>
            <a:off x="3704088" y="5791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28" name="Rectangle 127">
            <a:extLst>
              <a:ext uri="{FF2B5EF4-FFF2-40B4-BE49-F238E27FC236}">
                <a16:creationId xmlns:a16="http://schemas.microsoft.com/office/drawing/2014/main" id="{7E7353CA-ACE4-241C-FAB1-9313E077FD9C}"/>
              </a:ext>
            </a:extLst>
          </p:cNvPr>
          <p:cNvSpPr/>
          <p:nvPr/>
        </p:nvSpPr>
        <p:spPr>
          <a:xfrm>
            <a:off x="3704088" y="5562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129" name="Straight Arrow Connector 128">
            <a:extLst>
              <a:ext uri="{FF2B5EF4-FFF2-40B4-BE49-F238E27FC236}">
                <a16:creationId xmlns:a16="http://schemas.microsoft.com/office/drawing/2014/main" id="{08EF2D0B-00C7-0C3F-256D-D2688A2FC1BD}"/>
              </a:ext>
            </a:extLst>
          </p:cNvPr>
          <p:cNvCxnSpPr>
            <a:cxnSpLocks/>
            <a:stCxn id="111" idx="2"/>
            <a:endCxn id="124" idx="6"/>
          </p:cNvCxnSpPr>
          <p:nvPr/>
        </p:nvCxnSpPr>
        <p:spPr>
          <a:xfrm flipH="1">
            <a:off x="4389888" y="5753100"/>
            <a:ext cx="11727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2" name="TextBox 131">
            <a:extLst>
              <a:ext uri="{FF2B5EF4-FFF2-40B4-BE49-F238E27FC236}">
                <a16:creationId xmlns:a16="http://schemas.microsoft.com/office/drawing/2014/main" id="{91AD3D6E-1E6C-CAF1-6480-727152AD9072}"/>
              </a:ext>
            </a:extLst>
          </p:cNvPr>
          <p:cNvSpPr txBox="1"/>
          <p:nvPr/>
        </p:nvSpPr>
        <p:spPr>
          <a:xfrm>
            <a:off x="4488389" y="5481966"/>
            <a:ext cx="1053695" cy="276999"/>
          </a:xfrm>
          <a:prstGeom prst="rect">
            <a:avLst/>
          </a:prstGeom>
          <a:noFill/>
        </p:spPr>
        <p:txBody>
          <a:bodyPr wrap="square" rtlCol="0">
            <a:spAutoFit/>
          </a:bodyPr>
          <a:lstStyle/>
          <a:p>
            <a:r>
              <a:rPr lang="en-IE" sz="1200" dirty="0"/>
              <a:t>stack(A,B)</a:t>
            </a:r>
          </a:p>
        </p:txBody>
      </p:sp>
      <p:sp>
        <p:nvSpPr>
          <p:cNvPr id="133" name="TextBox 132">
            <a:extLst>
              <a:ext uri="{FF2B5EF4-FFF2-40B4-BE49-F238E27FC236}">
                <a16:creationId xmlns:a16="http://schemas.microsoft.com/office/drawing/2014/main" id="{8988B499-FCD4-F5A0-560D-FFC94882E421}"/>
              </a:ext>
            </a:extLst>
          </p:cNvPr>
          <p:cNvSpPr txBox="1"/>
          <p:nvPr/>
        </p:nvSpPr>
        <p:spPr>
          <a:xfrm>
            <a:off x="2345201" y="5081222"/>
            <a:ext cx="790601" cy="1323439"/>
          </a:xfrm>
          <a:prstGeom prst="rect">
            <a:avLst/>
          </a:prstGeom>
          <a:noFill/>
        </p:spPr>
        <p:txBody>
          <a:bodyPr wrap="none" rtlCol="0">
            <a:spAutoFit/>
          </a:bodyPr>
          <a:lstStyle/>
          <a:p>
            <a:r>
              <a:rPr lang="en-IE" sz="8000" b="1" dirty="0"/>
              <a:t>!!</a:t>
            </a:r>
          </a:p>
        </p:txBody>
      </p:sp>
      <p:sp>
        <p:nvSpPr>
          <p:cNvPr id="134" name="Rounded Rectangle 133">
            <a:extLst>
              <a:ext uri="{FF2B5EF4-FFF2-40B4-BE49-F238E27FC236}">
                <a16:creationId xmlns:a16="http://schemas.microsoft.com/office/drawing/2014/main" id="{8EA9E69C-285B-C38B-3B7E-881F84094812}"/>
              </a:ext>
            </a:extLst>
          </p:cNvPr>
          <p:cNvSpPr/>
          <p:nvPr/>
        </p:nvSpPr>
        <p:spPr>
          <a:xfrm>
            <a:off x="7880362" y="2628001"/>
            <a:ext cx="2254238"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This process continues until the goal state is created/reached.</a:t>
            </a:r>
          </a:p>
        </p:txBody>
      </p:sp>
    </p:spTree>
    <p:extLst>
      <p:ext uri="{BB962C8B-B14F-4D97-AF65-F5344CB8AC3E}">
        <p14:creationId xmlns:p14="http://schemas.microsoft.com/office/powerpoint/2010/main" val="63096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IE" dirty="0"/>
              <a:t>The Intentional Stance</a:t>
            </a:r>
            <a:br>
              <a:rPr lang="en-IE" dirty="0"/>
            </a:br>
            <a:r>
              <a:rPr lang="en-IE" sz="2000" dirty="0"/>
              <a:t>Dennett (1989)</a:t>
            </a:r>
          </a:p>
        </p:txBody>
      </p:sp>
      <p:sp>
        <p:nvSpPr>
          <p:cNvPr id="3" name="Content Placeholder 2"/>
          <p:cNvSpPr>
            <a:spLocks noGrp="1"/>
          </p:cNvSpPr>
          <p:nvPr>
            <p:ph sz="quarter" idx="1"/>
          </p:nvPr>
        </p:nvSpPr>
        <p:spPr>
          <a:xfrm>
            <a:off x="609600" y="1600200"/>
            <a:ext cx="10134600" cy="4873625"/>
          </a:xfrm>
        </p:spPr>
        <p:txBody>
          <a:bodyPr>
            <a:noAutofit/>
          </a:bodyPr>
          <a:lstStyle/>
          <a:p>
            <a:r>
              <a:rPr lang="en-IE" sz="2000" dirty="0"/>
              <a:t>Dennett argues that humans often us folk psychology to describe the behaviour others in terms of mental concepts.</a:t>
            </a:r>
          </a:p>
          <a:p>
            <a:pPr lvl="1"/>
            <a:r>
              <a:rPr lang="en-US" altLang="en-US" sz="1800" dirty="0"/>
              <a:t>e.g. “Joe hit Bill because he wanted his bike”.</a:t>
            </a:r>
          </a:p>
          <a:p>
            <a:pPr lvl="5"/>
            <a:endParaRPr lang="en-US" altLang="en-US" sz="1300" dirty="0"/>
          </a:p>
          <a:p>
            <a:r>
              <a:rPr lang="en-IE" sz="2000" dirty="0"/>
              <a:t>However, this is but one of three stances that we use:</a:t>
            </a:r>
          </a:p>
          <a:p>
            <a:pPr lvl="1"/>
            <a:r>
              <a:rPr lang="en-US" sz="1800" b="1" dirty="0"/>
              <a:t>Physical Stance</a:t>
            </a:r>
            <a:r>
              <a:rPr lang="en-US" sz="1800" dirty="0"/>
              <a:t>: the domain of physics and chemistry; concerned with mass, energy, velocity, chemical composition, …</a:t>
            </a:r>
          </a:p>
          <a:p>
            <a:pPr lvl="2"/>
            <a:r>
              <a:rPr lang="en-US" sz="1600" i="1" dirty="0"/>
              <a:t>Predicting where a ball will land based on trajectory.</a:t>
            </a:r>
          </a:p>
          <a:p>
            <a:pPr lvl="1"/>
            <a:r>
              <a:rPr lang="en-US" sz="1800" b="1" dirty="0"/>
              <a:t>Design Stance</a:t>
            </a:r>
            <a:r>
              <a:rPr lang="en-US" sz="1800" dirty="0"/>
              <a:t>: the domain of biology and engineering; concerned with purpose, function and design.</a:t>
            </a:r>
          </a:p>
          <a:p>
            <a:pPr lvl="2"/>
            <a:r>
              <a:rPr lang="en-US" sz="1600" i="1" dirty="0"/>
              <a:t>Predicting that a bird will fly when flapping its wings because this is what wings are for.</a:t>
            </a:r>
          </a:p>
          <a:p>
            <a:pPr lvl="1"/>
            <a:r>
              <a:rPr lang="en-US" sz="1800" b="1" dirty="0"/>
              <a:t>Intentional Stance</a:t>
            </a:r>
            <a:r>
              <a:rPr lang="en-US" sz="1800" dirty="0"/>
              <a:t>: the domain of software and minds; concerned with belief, thinking, and intent.</a:t>
            </a:r>
          </a:p>
          <a:p>
            <a:pPr lvl="2"/>
            <a:r>
              <a:rPr lang="en-US" sz="1600" i="1" dirty="0"/>
              <a:t>Predicting the bird will fly away because it knows the cat is coming and is afraid of being eaten.</a:t>
            </a:r>
          </a:p>
          <a:p>
            <a:pPr lvl="4"/>
            <a:endParaRPr lang="en-US" sz="1400" i="1" dirty="0"/>
          </a:p>
          <a:p>
            <a:r>
              <a:rPr lang="en-US" sz="2000" i="1" dirty="0"/>
              <a:t>Intentional Systems are those that can be described using the intentional stance.</a:t>
            </a:r>
          </a:p>
        </p:txBody>
      </p:sp>
    </p:spTree>
    <p:extLst>
      <p:ext uri="{BB962C8B-B14F-4D97-AF65-F5344CB8AC3E}">
        <p14:creationId xmlns:p14="http://schemas.microsoft.com/office/powerpoint/2010/main" val="188670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AC02-721B-A584-3FF0-F6D2C0E53CB0}"/>
              </a:ext>
            </a:extLst>
          </p:cNvPr>
          <p:cNvSpPr>
            <a:spLocks noGrp="1"/>
          </p:cNvSpPr>
          <p:nvPr>
            <p:ph type="title"/>
          </p:nvPr>
        </p:nvSpPr>
        <p:spPr>
          <a:xfrm>
            <a:off x="609600" y="274638"/>
            <a:ext cx="9956800" cy="1143000"/>
          </a:xfrm>
        </p:spPr>
        <p:txBody>
          <a:bodyPr/>
          <a:lstStyle/>
          <a:p>
            <a:r>
              <a:rPr lang="en-IE" dirty="0"/>
              <a:t>STRIPS Illustrated</a:t>
            </a:r>
          </a:p>
        </p:txBody>
      </p:sp>
      <p:sp>
        <p:nvSpPr>
          <p:cNvPr id="35" name="Content Placeholder 34">
            <a:extLst>
              <a:ext uri="{FF2B5EF4-FFF2-40B4-BE49-F238E27FC236}">
                <a16:creationId xmlns:a16="http://schemas.microsoft.com/office/drawing/2014/main" id="{0E9AD125-7113-9A3B-F02B-791539034916}"/>
              </a:ext>
            </a:extLst>
          </p:cNvPr>
          <p:cNvSpPr>
            <a:spLocks noGrp="1"/>
          </p:cNvSpPr>
          <p:nvPr>
            <p:ph sz="quarter" idx="1"/>
          </p:nvPr>
        </p:nvSpPr>
        <p:spPr>
          <a:xfrm>
            <a:off x="609600" y="1600200"/>
            <a:ext cx="9956800" cy="4873752"/>
          </a:xfrm>
        </p:spPr>
        <p:txBody>
          <a:bodyPr>
            <a:normAutofit/>
          </a:bodyPr>
          <a:lstStyle/>
          <a:p>
            <a:r>
              <a:rPr lang="en-IE" sz="2000" b="1" dirty="0"/>
              <a:t>Problem</a:t>
            </a:r>
            <a:r>
              <a:rPr lang="en-IE" sz="2000" dirty="0"/>
              <a:t>: find a sequence of operations that will allow me to build the tower A-&gt;B-&gt;C given the current state.</a:t>
            </a:r>
          </a:p>
        </p:txBody>
      </p:sp>
      <p:sp>
        <p:nvSpPr>
          <p:cNvPr id="14" name="Oval 13">
            <a:extLst>
              <a:ext uri="{FF2B5EF4-FFF2-40B4-BE49-F238E27FC236}">
                <a16:creationId xmlns:a16="http://schemas.microsoft.com/office/drawing/2014/main" id="{4BF081D6-0C63-BE03-FBC5-5CF1B68CB36B}"/>
              </a:ext>
            </a:extLst>
          </p:cNvPr>
          <p:cNvSpPr/>
          <p:nvPr/>
        </p:nvSpPr>
        <p:spPr>
          <a:xfrm>
            <a:off x="2382254" y="2514600"/>
            <a:ext cx="1143000" cy="1143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5" name="Straight Connector 14">
            <a:extLst>
              <a:ext uri="{FF2B5EF4-FFF2-40B4-BE49-F238E27FC236}">
                <a16:creationId xmlns:a16="http://schemas.microsoft.com/office/drawing/2014/main" id="{75BF988B-07F1-1D77-357B-0E59DFF485B1}"/>
              </a:ext>
            </a:extLst>
          </p:cNvPr>
          <p:cNvCxnSpPr>
            <a:cxnSpLocks/>
          </p:cNvCxnSpPr>
          <p:nvPr/>
        </p:nvCxnSpPr>
        <p:spPr>
          <a:xfrm>
            <a:off x="2458454"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1898ED48-010E-6928-FDDC-65DCE2AD52F9}"/>
              </a:ext>
            </a:extLst>
          </p:cNvPr>
          <p:cNvSpPr/>
          <p:nvPr/>
        </p:nvSpPr>
        <p:spPr>
          <a:xfrm>
            <a:off x="2534654"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7" name="Rectangle 16">
            <a:extLst>
              <a:ext uri="{FF2B5EF4-FFF2-40B4-BE49-F238E27FC236}">
                <a16:creationId xmlns:a16="http://schemas.microsoft.com/office/drawing/2014/main" id="{BDC6EEE4-F6D1-DC35-C39E-06F1402FED91}"/>
              </a:ext>
            </a:extLst>
          </p:cNvPr>
          <p:cNvSpPr/>
          <p:nvPr/>
        </p:nvSpPr>
        <p:spPr>
          <a:xfrm>
            <a:off x="2534654"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8" name="Rectangle 17">
            <a:extLst>
              <a:ext uri="{FF2B5EF4-FFF2-40B4-BE49-F238E27FC236}">
                <a16:creationId xmlns:a16="http://schemas.microsoft.com/office/drawing/2014/main" id="{B2B26014-B6A5-8B8D-EC1A-B114FC9C5202}"/>
              </a:ext>
            </a:extLst>
          </p:cNvPr>
          <p:cNvSpPr/>
          <p:nvPr/>
        </p:nvSpPr>
        <p:spPr>
          <a:xfrm>
            <a:off x="3144254" y="3124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5" name="Straight Connector 4">
            <a:extLst>
              <a:ext uri="{FF2B5EF4-FFF2-40B4-BE49-F238E27FC236}">
                <a16:creationId xmlns:a16="http://schemas.microsoft.com/office/drawing/2014/main" id="{D6BC42A8-8F68-6431-D4B6-6E1A110E517B}"/>
              </a:ext>
            </a:extLst>
          </p:cNvPr>
          <p:cNvCxnSpPr>
            <a:cxnSpLocks/>
          </p:cNvCxnSpPr>
          <p:nvPr/>
        </p:nvCxnSpPr>
        <p:spPr>
          <a:xfrm>
            <a:off x="3068054"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566C560-83CD-A216-259C-80EDBD12E960}"/>
              </a:ext>
            </a:extLst>
          </p:cNvPr>
          <p:cNvCxnSpPr>
            <a:cxnSpLocks/>
          </p:cNvCxnSpPr>
          <p:nvPr/>
        </p:nvCxnSpPr>
        <p:spPr>
          <a:xfrm>
            <a:off x="2991854"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8BFF9A50-1BC6-6E02-6BE7-F7B3D6DF4C61}"/>
              </a:ext>
            </a:extLst>
          </p:cNvPr>
          <p:cNvCxnSpPr>
            <a:cxnSpLocks/>
          </p:cNvCxnSpPr>
          <p:nvPr/>
        </p:nvCxnSpPr>
        <p:spPr>
          <a:xfrm flipV="1">
            <a:off x="3141500"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FB2B58E-205D-1D3C-F67F-42F299666B5E}"/>
              </a:ext>
            </a:extLst>
          </p:cNvPr>
          <p:cNvCxnSpPr>
            <a:cxnSpLocks/>
          </p:cNvCxnSpPr>
          <p:nvPr/>
        </p:nvCxnSpPr>
        <p:spPr>
          <a:xfrm flipV="1">
            <a:off x="2991854" y="2819400"/>
            <a:ext cx="0" cy="76201"/>
          </a:xfrm>
          <a:prstGeom prst="line">
            <a:avLst/>
          </a:prstGeom>
        </p:spPr>
        <p:style>
          <a:lnRef idx="2">
            <a:schemeClr val="dk1"/>
          </a:lnRef>
          <a:fillRef idx="0">
            <a:schemeClr val="dk1"/>
          </a:fillRef>
          <a:effectRef idx="1">
            <a:schemeClr val="dk1"/>
          </a:effectRef>
          <a:fontRef idx="minor">
            <a:schemeClr val="tx1"/>
          </a:fontRef>
        </p:style>
      </p:cxnSp>
      <p:sp>
        <p:nvSpPr>
          <p:cNvPr id="6" name="Oval 5">
            <a:extLst>
              <a:ext uri="{FF2B5EF4-FFF2-40B4-BE49-F238E27FC236}">
                <a16:creationId xmlns:a16="http://schemas.microsoft.com/office/drawing/2014/main" id="{C49D537A-7AA3-DC85-3D93-28E8D2F36609}"/>
              </a:ext>
            </a:extLst>
          </p:cNvPr>
          <p:cNvSpPr/>
          <p:nvPr/>
        </p:nvSpPr>
        <p:spPr>
          <a:xfrm>
            <a:off x="4495800" y="2514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8" name="Straight Connector 7">
            <a:extLst>
              <a:ext uri="{FF2B5EF4-FFF2-40B4-BE49-F238E27FC236}">
                <a16:creationId xmlns:a16="http://schemas.microsoft.com/office/drawing/2014/main" id="{3227D6B7-8D7D-A201-78CC-5102C2F80774}"/>
              </a:ext>
            </a:extLst>
          </p:cNvPr>
          <p:cNvCxnSpPr>
            <a:cxnSpLocks/>
          </p:cNvCxnSpPr>
          <p:nvPr/>
        </p:nvCxnSpPr>
        <p:spPr>
          <a:xfrm>
            <a:off x="4572000"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D19CF450-C2B3-45DD-4E7E-2336078942C9}"/>
              </a:ext>
            </a:extLst>
          </p:cNvPr>
          <p:cNvSpPr/>
          <p:nvPr/>
        </p:nvSpPr>
        <p:spPr>
          <a:xfrm>
            <a:off x="4648200"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1" name="Rectangle 10">
            <a:extLst>
              <a:ext uri="{FF2B5EF4-FFF2-40B4-BE49-F238E27FC236}">
                <a16:creationId xmlns:a16="http://schemas.microsoft.com/office/drawing/2014/main" id="{8BFBA591-38BD-F0F0-27AB-89F2594962FA}"/>
              </a:ext>
            </a:extLst>
          </p:cNvPr>
          <p:cNvSpPr/>
          <p:nvPr/>
        </p:nvSpPr>
        <p:spPr>
          <a:xfrm>
            <a:off x="4648200"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2" name="Rectangle 11">
            <a:extLst>
              <a:ext uri="{FF2B5EF4-FFF2-40B4-BE49-F238E27FC236}">
                <a16:creationId xmlns:a16="http://schemas.microsoft.com/office/drawing/2014/main" id="{F8BDB7AE-88F4-3D4B-E8DE-86C5EEF80735}"/>
              </a:ext>
            </a:extLst>
          </p:cNvPr>
          <p:cNvSpPr/>
          <p:nvPr/>
        </p:nvSpPr>
        <p:spPr>
          <a:xfrm>
            <a:off x="5105400" y="2895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20" name="Straight Connector 19">
            <a:extLst>
              <a:ext uri="{FF2B5EF4-FFF2-40B4-BE49-F238E27FC236}">
                <a16:creationId xmlns:a16="http://schemas.microsoft.com/office/drawing/2014/main" id="{144EDE9E-137B-16C8-F546-A835291BE8D7}"/>
              </a:ext>
            </a:extLst>
          </p:cNvPr>
          <p:cNvCxnSpPr>
            <a:cxnSpLocks/>
          </p:cNvCxnSpPr>
          <p:nvPr/>
        </p:nvCxnSpPr>
        <p:spPr>
          <a:xfrm>
            <a:off x="5181600"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F2A570D3-E6F9-0884-08B3-4766202E1F60}"/>
              </a:ext>
            </a:extLst>
          </p:cNvPr>
          <p:cNvCxnSpPr>
            <a:cxnSpLocks/>
          </p:cNvCxnSpPr>
          <p:nvPr/>
        </p:nvCxnSpPr>
        <p:spPr>
          <a:xfrm>
            <a:off x="5105400"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DB2214C2-D159-3738-8E12-F28582488A5B}"/>
              </a:ext>
            </a:extLst>
          </p:cNvPr>
          <p:cNvCxnSpPr>
            <a:cxnSpLocks/>
          </p:cNvCxnSpPr>
          <p:nvPr/>
        </p:nvCxnSpPr>
        <p:spPr>
          <a:xfrm flipV="1">
            <a:off x="5255046"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9ACE74C-FF5D-DE8A-78D4-B4C6D24B065F}"/>
              </a:ext>
            </a:extLst>
          </p:cNvPr>
          <p:cNvCxnSpPr>
            <a:cxnSpLocks/>
          </p:cNvCxnSpPr>
          <p:nvPr/>
        </p:nvCxnSpPr>
        <p:spPr>
          <a:xfrm flipV="1">
            <a:off x="5105400" y="2819400"/>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D712065E-5884-5788-C5CB-E4AE5D7EEB9D}"/>
              </a:ext>
            </a:extLst>
          </p:cNvPr>
          <p:cNvCxnSpPr>
            <a:stCxn id="14" idx="6"/>
            <a:endCxn id="6" idx="2"/>
          </p:cNvCxnSpPr>
          <p:nvPr/>
        </p:nvCxnSpPr>
        <p:spPr>
          <a:xfrm>
            <a:off x="3525254" y="3086100"/>
            <a:ext cx="9705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B1268513-D6DE-FB83-5873-81DE64D8A932}"/>
              </a:ext>
            </a:extLst>
          </p:cNvPr>
          <p:cNvSpPr/>
          <p:nvPr/>
        </p:nvSpPr>
        <p:spPr>
          <a:xfrm>
            <a:off x="4490723" y="3840162"/>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23" name="Straight Connector 22">
            <a:extLst>
              <a:ext uri="{FF2B5EF4-FFF2-40B4-BE49-F238E27FC236}">
                <a16:creationId xmlns:a16="http://schemas.microsoft.com/office/drawing/2014/main" id="{C3A2F8C8-AD9B-B021-CDB7-816C15FFF637}"/>
              </a:ext>
            </a:extLst>
          </p:cNvPr>
          <p:cNvCxnSpPr>
            <a:cxnSpLocks/>
          </p:cNvCxnSpPr>
          <p:nvPr/>
        </p:nvCxnSpPr>
        <p:spPr>
          <a:xfrm>
            <a:off x="4566923" y="4678362"/>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302097E4-9157-1BFB-BAA9-B45A889BFD85}"/>
              </a:ext>
            </a:extLst>
          </p:cNvPr>
          <p:cNvSpPr/>
          <p:nvPr/>
        </p:nvSpPr>
        <p:spPr>
          <a:xfrm>
            <a:off x="4643123"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25" name="Rectangle 24">
            <a:extLst>
              <a:ext uri="{FF2B5EF4-FFF2-40B4-BE49-F238E27FC236}">
                <a16:creationId xmlns:a16="http://schemas.microsoft.com/office/drawing/2014/main" id="{B9459A9F-6238-D21E-27C0-DE3821A4E3BF}"/>
              </a:ext>
            </a:extLst>
          </p:cNvPr>
          <p:cNvSpPr/>
          <p:nvPr/>
        </p:nvSpPr>
        <p:spPr>
          <a:xfrm>
            <a:off x="4947923" y="41148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27" name="Rectangle 26">
            <a:extLst>
              <a:ext uri="{FF2B5EF4-FFF2-40B4-BE49-F238E27FC236}">
                <a16:creationId xmlns:a16="http://schemas.microsoft.com/office/drawing/2014/main" id="{4AB3DFAC-357B-234F-0983-C05F072FFA96}"/>
              </a:ext>
            </a:extLst>
          </p:cNvPr>
          <p:cNvSpPr/>
          <p:nvPr/>
        </p:nvSpPr>
        <p:spPr>
          <a:xfrm>
            <a:off x="5252723"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28" name="Straight Connector 27">
            <a:extLst>
              <a:ext uri="{FF2B5EF4-FFF2-40B4-BE49-F238E27FC236}">
                <a16:creationId xmlns:a16="http://schemas.microsoft.com/office/drawing/2014/main" id="{11FDB563-B95E-CBDF-A181-ABB7E71B4CE5}"/>
              </a:ext>
            </a:extLst>
          </p:cNvPr>
          <p:cNvCxnSpPr>
            <a:cxnSpLocks/>
          </p:cNvCxnSpPr>
          <p:nvPr/>
        </p:nvCxnSpPr>
        <p:spPr>
          <a:xfrm>
            <a:off x="5024123" y="39624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AB3FF129-EA30-2141-78EF-24B4B49A77BC}"/>
              </a:ext>
            </a:extLst>
          </p:cNvPr>
          <p:cNvCxnSpPr>
            <a:cxnSpLocks/>
          </p:cNvCxnSpPr>
          <p:nvPr/>
        </p:nvCxnSpPr>
        <p:spPr>
          <a:xfrm>
            <a:off x="4947923" y="40386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280E2427-3B66-8C48-4467-F422B813DACE}"/>
              </a:ext>
            </a:extLst>
          </p:cNvPr>
          <p:cNvCxnSpPr>
            <a:cxnSpLocks/>
          </p:cNvCxnSpPr>
          <p:nvPr/>
        </p:nvCxnSpPr>
        <p:spPr>
          <a:xfrm flipV="1">
            <a:off x="5097569" y="40386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DA9339DC-A0EC-570B-0690-6114590507E1}"/>
              </a:ext>
            </a:extLst>
          </p:cNvPr>
          <p:cNvCxnSpPr>
            <a:cxnSpLocks/>
          </p:cNvCxnSpPr>
          <p:nvPr/>
        </p:nvCxnSpPr>
        <p:spPr>
          <a:xfrm flipV="1">
            <a:off x="4947923" y="4038600"/>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D0CCFE8-9011-EA4E-1434-8B872EA66DEE}"/>
              </a:ext>
            </a:extLst>
          </p:cNvPr>
          <p:cNvCxnSpPr>
            <a:cxnSpLocks/>
            <a:stCxn id="14" idx="6"/>
            <a:endCxn id="13" idx="1"/>
          </p:cNvCxnSpPr>
          <p:nvPr/>
        </p:nvCxnSpPr>
        <p:spPr>
          <a:xfrm>
            <a:off x="3525255" y="3086100"/>
            <a:ext cx="1132857" cy="9214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C53B7177-6504-03D2-A4EC-4EDBF6EFA5BF}"/>
              </a:ext>
            </a:extLst>
          </p:cNvPr>
          <p:cNvSpPr txBox="1"/>
          <p:nvPr/>
        </p:nvSpPr>
        <p:spPr>
          <a:xfrm>
            <a:off x="3533962" y="2765039"/>
            <a:ext cx="877163" cy="276999"/>
          </a:xfrm>
          <a:prstGeom prst="rect">
            <a:avLst/>
          </a:prstGeom>
          <a:noFill/>
        </p:spPr>
        <p:txBody>
          <a:bodyPr wrap="none" rtlCol="0">
            <a:spAutoFit/>
          </a:bodyPr>
          <a:lstStyle/>
          <a:p>
            <a:r>
              <a:rPr lang="en-IE" sz="1200" dirty="0"/>
              <a:t>pickup(B)</a:t>
            </a:r>
          </a:p>
        </p:txBody>
      </p:sp>
      <p:sp>
        <p:nvSpPr>
          <p:cNvPr id="43" name="TextBox 42">
            <a:extLst>
              <a:ext uri="{FF2B5EF4-FFF2-40B4-BE49-F238E27FC236}">
                <a16:creationId xmlns:a16="http://schemas.microsoft.com/office/drawing/2014/main" id="{244E7275-66F8-2054-C5E8-42EDCBC5A9AF}"/>
              </a:ext>
            </a:extLst>
          </p:cNvPr>
          <p:cNvSpPr txBox="1"/>
          <p:nvPr/>
        </p:nvSpPr>
        <p:spPr>
          <a:xfrm rot="2340503">
            <a:off x="3618555" y="3355466"/>
            <a:ext cx="1146468" cy="276999"/>
          </a:xfrm>
          <a:prstGeom prst="rect">
            <a:avLst/>
          </a:prstGeom>
          <a:noFill/>
        </p:spPr>
        <p:txBody>
          <a:bodyPr wrap="none" rtlCol="0">
            <a:spAutoFit/>
          </a:bodyPr>
          <a:lstStyle/>
          <a:p>
            <a:r>
              <a:rPr lang="en-IE" sz="1200" dirty="0"/>
              <a:t>unstack(C,A)</a:t>
            </a:r>
          </a:p>
        </p:txBody>
      </p:sp>
      <p:sp>
        <p:nvSpPr>
          <p:cNvPr id="56" name="Oval 55">
            <a:extLst>
              <a:ext uri="{FF2B5EF4-FFF2-40B4-BE49-F238E27FC236}">
                <a16:creationId xmlns:a16="http://schemas.microsoft.com/office/drawing/2014/main" id="{CBC0398A-51E8-6ACC-39A1-70B572420886}"/>
              </a:ext>
            </a:extLst>
          </p:cNvPr>
          <p:cNvSpPr/>
          <p:nvPr/>
        </p:nvSpPr>
        <p:spPr>
          <a:xfrm>
            <a:off x="6609346" y="2514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57" name="Straight Connector 56">
            <a:extLst>
              <a:ext uri="{FF2B5EF4-FFF2-40B4-BE49-F238E27FC236}">
                <a16:creationId xmlns:a16="http://schemas.microsoft.com/office/drawing/2014/main" id="{53F6AB0A-44BC-BFB0-7ABC-362E0AF9932E}"/>
              </a:ext>
            </a:extLst>
          </p:cNvPr>
          <p:cNvCxnSpPr>
            <a:cxnSpLocks/>
          </p:cNvCxnSpPr>
          <p:nvPr/>
        </p:nvCxnSpPr>
        <p:spPr>
          <a:xfrm>
            <a:off x="6685546" y="3352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BC27B3BC-F2BC-B78D-4D15-A94C5BDBEE7E}"/>
              </a:ext>
            </a:extLst>
          </p:cNvPr>
          <p:cNvSpPr/>
          <p:nvPr/>
        </p:nvSpPr>
        <p:spPr>
          <a:xfrm>
            <a:off x="6930675" y="31242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59" name="Rectangle 58">
            <a:extLst>
              <a:ext uri="{FF2B5EF4-FFF2-40B4-BE49-F238E27FC236}">
                <a16:creationId xmlns:a16="http://schemas.microsoft.com/office/drawing/2014/main" id="{FD898E5C-0FE0-B9C6-DCAA-4523C0DC4825}"/>
              </a:ext>
            </a:extLst>
          </p:cNvPr>
          <p:cNvSpPr/>
          <p:nvPr/>
        </p:nvSpPr>
        <p:spPr>
          <a:xfrm>
            <a:off x="6930675" y="2895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60" name="Rectangle 59">
            <a:extLst>
              <a:ext uri="{FF2B5EF4-FFF2-40B4-BE49-F238E27FC236}">
                <a16:creationId xmlns:a16="http://schemas.microsoft.com/office/drawing/2014/main" id="{64E25C89-4062-9F33-D628-217E5A7BC032}"/>
              </a:ext>
            </a:extLst>
          </p:cNvPr>
          <p:cNvSpPr/>
          <p:nvPr/>
        </p:nvSpPr>
        <p:spPr>
          <a:xfrm>
            <a:off x="6934200" y="2662500"/>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61" name="Straight Connector 60">
            <a:extLst>
              <a:ext uri="{FF2B5EF4-FFF2-40B4-BE49-F238E27FC236}">
                <a16:creationId xmlns:a16="http://schemas.microsoft.com/office/drawing/2014/main" id="{9EAC26E6-9EA1-EED2-79B5-0332E197389E}"/>
              </a:ext>
            </a:extLst>
          </p:cNvPr>
          <p:cNvCxnSpPr>
            <a:cxnSpLocks/>
          </p:cNvCxnSpPr>
          <p:nvPr/>
        </p:nvCxnSpPr>
        <p:spPr>
          <a:xfrm>
            <a:off x="7467600" y="2743200"/>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A5E6D1A8-4BD2-1907-F0B7-5B0BA7C999C8}"/>
              </a:ext>
            </a:extLst>
          </p:cNvPr>
          <p:cNvCxnSpPr>
            <a:cxnSpLocks/>
          </p:cNvCxnSpPr>
          <p:nvPr/>
        </p:nvCxnSpPr>
        <p:spPr>
          <a:xfrm>
            <a:off x="7391400" y="2819400"/>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33526444-D288-1CAB-A3C3-A64DC5769BEA}"/>
              </a:ext>
            </a:extLst>
          </p:cNvPr>
          <p:cNvCxnSpPr>
            <a:cxnSpLocks/>
          </p:cNvCxnSpPr>
          <p:nvPr/>
        </p:nvCxnSpPr>
        <p:spPr>
          <a:xfrm flipV="1">
            <a:off x="7541046" y="281940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E1127128-4C03-ED3F-BBB3-0DAC7C51DA1A}"/>
              </a:ext>
            </a:extLst>
          </p:cNvPr>
          <p:cNvCxnSpPr>
            <a:cxnSpLocks/>
          </p:cNvCxnSpPr>
          <p:nvPr/>
        </p:nvCxnSpPr>
        <p:spPr>
          <a:xfrm flipV="1">
            <a:off x="7391400" y="2819400"/>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B706FA86-FDC5-72FF-C25D-910EF4B091B5}"/>
              </a:ext>
            </a:extLst>
          </p:cNvPr>
          <p:cNvCxnSpPr>
            <a:endCxn id="56" idx="2"/>
          </p:cNvCxnSpPr>
          <p:nvPr/>
        </p:nvCxnSpPr>
        <p:spPr>
          <a:xfrm>
            <a:off x="5638800" y="3086100"/>
            <a:ext cx="9705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a:extLst>
              <a:ext uri="{FF2B5EF4-FFF2-40B4-BE49-F238E27FC236}">
                <a16:creationId xmlns:a16="http://schemas.microsoft.com/office/drawing/2014/main" id="{5E375A55-1ECE-7DD7-B6A2-026DAE27EC74}"/>
              </a:ext>
            </a:extLst>
          </p:cNvPr>
          <p:cNvSpPr txBox="1"/>
          <p:nvPr/>
        </p:nvSpPr>
        <p:spPr>
          <a:xfrm>
            <a:off x="3475970" y="2286001"/>
            <a:ext cx="1019831" cy="276999"/>
          </a:xfrm>
          <a:prstGeom prst="rect">
            <a:avLst/>
          </a:prstGeom>
          <a:noFill/>
        </p:spPr>
        <p:txBody>
          <a:bodyPr wrap="none" rtlCol="0">
            <a:spAutoFit/>
          </a:bodyPr>
          <a:lstStyle/>
          <a:p>
            <a:r>
              <a:rPr lang="en-IE" sz="1200" dirty="0"/>
              <a:t>putdown(B)</a:t>
            </a:r>
          </a:p>
        </p:txBody>
      </p:sp>
      <p:cxnSp>
        <p:nvCxnSpPr>
          <p:cNvPr id="68" name="Curved Connector 67">
            <a:extLst>
              <a:ext uri="{FF2B5EF4-FFF2-40B4-BE49-F238E27FC236}">
                <a16:creationId xmlns:a16="http://schemas.microsoft.com/office/drawing/2014/main" id="{6A50E710-18AD-55D8-E7EA-A61834B09A77}"/>
              </a:ext>
            </a:extLst>
          </p:cNvPr>
          <p:cNvCxnSpPr>
            <a:stCxn id="6" idx="1"/>
            <a:endCxn id="14" idx="7"/>
          </p:cNvCxnSpPr>
          <p:nvPr/>
        </p:nvCxnSpPr>
        <p:spPr>
          <a:xfrm rot="16200000" flipV="1">
            <a:off x="4010527" y="2029327"/>
            <a:ext cx="12700" cy="1305322"/>
          </a:xfrm>
          <a:prstGeom prst="curvedConnector3">
            <a:avLst>
              <a:gd name="adj1" fmla="val 1170472"/>
            </a:avLst>
          </a:prstGeom>
          <a:ln>
            <a:tailEnd type="triangle"/>
          </a:ln>
        </p:spPr>
        <p:style>
          <a:lnRef idx="3">
            <a:schemeClr val="dk1"/>
          </a:lnRef>
          <a:fillRef idx="0">
            <a:schemeClr val="dk1"/>
          </a:fillRef>
          <a:effectRef idx="2">
            <a:schemeClr val="dk1"/>
          </a:effectRef>
          <a:fontRef idx="minor">
            <a:schemeClr val="tx1"/>
          </a:fontRef>
        </p:style>
      </p:cxnSp>
      <p:sp>
        <p:nvSpPr>
          <p:cNvPr id="70" name="TextBox 69">
            <a:extLst>
              <a:ext uri="{FF2B5EF4-FFF2-40B4-BE49-F238E27FC236}">
                <a16:creationId xmlns:a16="http://schemas.microsoft.com/office/drawing/2014/main" id="{AC703A0D-12A4-5F58-63FE-F26DE3EE210F}"/>
              </a:ext>
            </a:extLst>
          </p:cNvPr>
          <p:cNvSpPr txBox="1"/>
          <p:nvPr/>
        </p:nvSpPr>
        <p:spPr>
          <a:xfrm>
            <a:off x="5626344" y="2809102"/>
            <a:ext cx="926857" cy="276999"/>
          </a:xfrm>
          <a:prstGeom prst="rect">
            <a:avLst/>
          </a:prstGeom>
          <a:noFill/>
        </p:spPr>
        <p:txBody>
          <a:bodyPr wrap="none" rtlCol="0">
            <a:spAutoFit/>
          </a:bodyPr>
          <a:lstStyle/>
          <a:p>
            <a:r>
              <a:rPr lang="en-IE" sz="1200" dirty="0"/>
              <a:t>stack(B,C)</a:t>
            </a:r>
          </a:p>
        </p:txBody>
      </p:sp>
      <p:sp>
        <p:nvSpPr>
          <p:cNvPr id="71" name="Oval 70">
            <a:extLst>
              <a:ext uri="{FF2B5EF4-FFF2-40B4-BE49-F238E27FC236}">
                <a16:creationId xmlns:a16="http://schemas.microsoft.com/office/drawing/2014/main" id="{CCB18922-C4AD-620F-BD19-3804FEF096A0}"/>
              </a:ext>
            </a:extLst>
          </p:cNvPr>
          <p:cNvSpPr/>
          <p:nvPr/>
        </p:nvSpPr>
        <p:spPr>
          <a:xfrm>
            <a:off x="6609346" y="3837843"/>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72" name="Straight Connector 71">
            <a:extLst>
              <a:ext uri="{FF2B5EF4-FFF2-40B4-BE49-F238E27FC236}">
                <a16:creationId xmlns:a16="http://schemas.microsoft.com/office/drawing/2014/main" id="{D97AD783-3797-D545-2F61-63D552E1845C}"/>
              </a:ext>
            </a:extLst>
          </p:cNvPr>
          <p:cNvCxnSpPr>
            <a:cxnSpLocks/>
          </p:cNvCxnSpPr>
          <p:nvPr/>
        </p:nvCxnSpPr>
        <p:spPr>
          <a:xfrm>
            <a:off x="6685546" y="4676043"/>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73" name="Rectangle 72">
            <a:extLst>
              <a:ext uri="{FF2B5EF4-FFF2-40B4-BE49-F238E27FC236}">
                <a16:creationId xmlns:a16="http://schemas.microsoft.com/office/drawing/2014/main" id="{E7E247FD-051E-CE2D-DD22-B54D761CEBB2}"/>
              </a:ext>
            </a:extLst>
          </p:cNvPr>
          <p:cNvSpPr/>
          <p:nvPr/>
        </p:nvSpPr>
        <p:spPr>
          <a:xfrm>
            <a:off x="6761746"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74" name="Rectangle 73">
            <a:extLst>
              <a:ext uri="{FF2B5EF4-FFF2-40B4-BE49-F238E27FC236}">
                <a16:creationId xmlns:a16="http://schemas.microsoft.com/office/drawing/2014/main" id="{77E40565-BFD7-CD46-DFA8-448C6A92FC34}"/>
              </a:ext>
            </a:extLst>
          </p:cNvPr>
          <p:cNvSpPr/>
          <p:nvPr/>
        </p:nvSpPr>
        <p:spPr>
          <a:xfrm>
            <a:off x="7066546" y="4419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75" name="Rectangle 74">
            <a:extLst>
              <a:ext uri="{FF2B5EF4-FFF2-40B4-BE49-F238E27FC236}">
                <a16:creationId xmlns:a16="http://schemas.microsoft.com/office/drawing/2014/main" id="{024AE6DE-4C8B-A3E8-50C5-9A00A881891E}"/>
              </a:ext>
            </a:extLst>
          </p:cNvPr>
          <p:cNvSpPr/>
          <p:nvPr/>
        </p:nvSpPr>
        <p:spPr>
          <a:xfrm>
            <a:off x="7371346" y="441728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76" name="Straight Connector 75">
            <a:extLst>
              <a:ext uri="{FF2B5EF4-FFF2-40B4-BE49-F238E27FC236}">
                <a16:creationId xmlns:a16="http://schemas.microsoft.com/office/drawing/2014/main" id="{7FB7821E-604C-D920-9FD2-00AB4A0E86EA}"/>
              </a:ext>
            </a:extLst>
          </p:cNvPr>
          <p:cNvCxnSpPr>
            <a:cxnSpLocks/>
          </p:cNvCxnSpPr>
          <p:nvPr/>
        </p:nvCxnSpPr>
        <p:spPr>
          <a:xfrm>
            <a:off x="7142746" y="3960081"/>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D5B22E8E-3C2B-E18D-3EC4-4BD120553C02}"/>
              </a:ext>
            </a:extLst>
          </p:cNvPr>
          <p:cNvCxnSpPr>
            <a:cxnSpLocks/>
          </p:cNvCxnSpPr>
          <p:nvPr/>
        </p:nvCxnSpPr>
        <p:spPr>
          <a:xfrm>
            <a:off x="7066546" y="4036281"/>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15276467-05FC-7BE0-F435-A6A698EC97ED}"/>
              </a:ext>
            </a:extLst>
          </p:cNvPr>
          <p:cNvCxnSpPr>
            <a:cxnSpLocks/>
          </p:cNvCxnSpPr>
          <p:nvPr/>
        </p:nvCxnSpPr>
        <p:spPr>
          <a:xfrm flipV="1">
            <a:off x="7216192" y="4036282"/>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4581B28E-CE12-C643-80EA-08118E250DD8}"/>
              </a:ext>
            </a:extLst>
          </p:cNvPr>
          <p:cNvCxnSpPr>
            <a:cxnSpLocks/>
          </p:cNvCxnSpPr>
          <p:nvPr/>
        </p:nvCxnSpPr>
        <p:spPr>
          <a:xfrm flipV="1">
            <a:off x="7066546" y="403628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Arrow Connector 79">
            <a:extLst>
              <a:ext uri="{FF2B5EF4-FFF2-40B4-BE49-F238E27FC236}">
                <a16:creationId xmlns:a16="http://schemas.microsoft.com/office/drawing/2014/main" id="{DE3A859C-08FE-906F-AA9E-D272BB0875E0}"/>
              </a:ext>
            </a:extLst>
          </p:cNvPr>
          <p:cNvCxnSpPr>
            <a:cxnSpLocks/>
            <a:stCxn id="13" idx="6"/>
            <a:endCxn id="71" idx="2"/>
          </p:cNvCxnSpPr>
          <p:nvPr/>
        </p:nvCxnSpPr>
        <p:spPr>
          <a:xfrm flipV="1">
            <a:off x="5633724" y="4409344"/>
            <a:ext cx="975623" cy="2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1" name="TextBox 80">
            <a:extLst>
              <a:ext uri="{FF2B5EF4-FFF2-40B4-BE49-F238E27FC236}">
                <a16:creationId xmlns:a16="http://schemas.microsoft.com/office/drawing/2014/main" id="{2780C534-A4F2-17B2-A130-4A5B99B3863E}"/>
              </a:ext>
            </a:extLst>
          </p:cNvPr>
          <p:cNvSpPr txBox="1"/>
          <p:nvPr/>
        </p:nvSpPr>
        <p:spPr>
          <a:xfrm>
            <a:off x="5626344" y="4142602"/>
            <a:ext cx="1053695" cy="276999"/>
          </a:xfrm>
          <a:prstGeom prst="rect">
            <a:avLst/>
          </a:prstGeom>
          <a:noFill/>
        </p:spPr>
        <p:txBody>
          <a:bodyPr wrap="square" rtlCol="0">
            <a:spAutoFit/>
          </a:bodyPr>
          <a:lstStyle/>
          <a:p>
            <a:r>
              <a:rPr lang="en-IE" sz="1200" dirty="0"/>
              <a:t>putdown(C)</a:t>
            </a:r>
          </a:p>
        </p:txBody>
      </p:sp>
      <p:sp>
        <p:nvSpPr>
          <p:cNvPr id="84" name="Oval 83">
            <a:extLst>
              <a:ext uri="{FF2B5EF4-FFF2-40B4-BE49-F238E27FC236}">
                <a16:creationId xmlns:a16="http://schemas.microsoft.com/office/drawing/2014/main" id="{BBEBAD10-2074-CCA9-1F9F-07D699A2F9C4}"/>
              </a:ext>
            </a:extLst>
          </p:cNvPr>
          <p:cNvSpPr/>
          <p:nvPr/>
        </p:nvSpPr>
        <p:spPr>
          <a:xfrm>
            <a:off x="8742946" y="3837843"/>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85" name="Straight Connector 84">
            <a:extLst>
              <a:ext uri="{FF2B5EF4-FFF2-40B4-BE49-F238E27FC236}">
                <a16:creationId xmlns:a16="http://schemas.microsoft.com/office/drawing/2014/main" id="{DFAE5130-5110-14C4-FA47-715BDB5B0658}"/>
              </a:ext>
            </a:extLst>
          </p:cNvPr>
          <p:cNvCxnSpPr>
            <a:cxnSpLocks/>
          </p:cNvCxnSpPr>
          <p:nvPr/>
        </p:nvCxnSpPr>
        <p:spPr>
          <a:xfrm>
            <a:off x="8819146" y="4676043"/>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77A21022-264E-3291-CE2E-516101CFD23D}"/>
              </a:ext>
            </a:extLst>
          </p:cNvPr>
          <p:cNvSpPr/>
          <p:nvPr/>
        </p:nvSpPr>
        <p:spPr>
          <a:xfrm>
            <a:off x="8895346" y="4419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87" name="Rectangle 86">
            <a:extLst>
              <a:ext uri="{FF2B5EF4-FFF2-40B4-BE49-F238E27FC236}">
                <a16:creationId xmlns:a16="http://schemas.microsoft.com/office/drawing/2014/main" id="{1844A60F-DF66-A29D-9D19-8793E491E946}"/>
              </a:ext>
            </a:extLst>
          </p:cNvPr>
          <p:cNvSpPr/>
          <p:nvPr/>
        </p:nvSpPr>
        <p:spPr>
          <a:xfrm>
            <a:off x="9200146" y="44196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88" name="Rectangle 87">
            <a:extLst>
              <a:ext uri="{FF2B5EF4-FFF2-40B4-BE49-F238E27FC236}">
                <a16:creationId xmlns:a16="http://schemas.microsoft.com/office/drawing/2014/main" id="{17B7CEA1-9813-D7DF-107F-D02AC142F6F4}"/>
              </a:ext>
            </a:extLst>
          </p:cNvPr>
          <p:cNvSpPr/>
          <p:nvPr/>
        </p:nvSpPr>
        <p:spPr>
          <a:xfrm>
            <a:off x="9144000" y="41148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89" name="Straight Connector 88">
            <a:extLst>
              <a:ext uri="{FF2B5EF4-FFF2-40B4-BE49-F238E27FC236}">
                <a16:creationId xmlns:a16="http://schemas.microsoft.com/office/drawing/2014/main" id="{1D132087-A427-2D84-10BA-754B7DF08E46}"/>
              </a:ext>
            </a:extLst>
          </p:cNvPr>
          <p:cNvCxnSpPr>
            <a:cxnSpLocks/>
          </p:cNvCxnSpPr>
          <p:nvPr/>
        </p:nvCxnSpPr>
        <p:spPr>
          <a:xfrm>
            <a:off x="9276346" y="3960081"/>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id="{B5BE42DA-4743-C31B-C653-D35D6C18E3D0}"/>
              </a:ext>
            </a:extLst>
          </p:cNvPr>
          <p:cNvCxnSpPr>
            <a:cxnSpLocks/>
          </p:cNvCxnSpPr>
          <p:nvPr/>
        </p:nvCxnSpPr>
        <p:spPr>
          <a:xfrm>
            <a:off x="9200146" y="4036281"/>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91" name="Straight Connector 90">
            <a:extLst>
              <a:ext uri="{FF2B5EF4-FFF2-40B4-BE49-F238E27FC236}">
                <a16:creationId xmlns:a16="http://schemas.microsoft.com/office/drawing/2014/main" id="{DCBDC376-B256-7B35-0339-EFDCAF4EAC73}"/>
              </a:ext>
            </a:extLst>
          </p:cNvPr>
          <p:cNvCxnSpPr>
            <a:cxnSpLocks/>
          </p:cNvCxnSpPr>
          <p:nvPr/>
        </p:nvCxnSpPr>
        <p:spPr>
          <a:xfrm flipV="1">
            <a:off x="9349792" y="4036282"/>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63B2729F-2FA5-A4AA-97A4-45E0BDEC8FDA}"/>
              </a:ext>
            </a:extLst>
          </p:cNvPr>
          <p:cNvCxnSpPr>
            <a:cxnSpLocks/>
          </p:cNvCxnSpPr>
          <p:nvPr/>
        </p:nvCxnSpPr>
        <p:spPr>
          <a:xfrm flipV="1">
            <a:off x="9200146" y="4036281"/>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93" name="Straight Arrow Connector 92">
            <a:extLst>
              <a:ext uri="{FF2B5EF4-FFF2-40B4-BE49-F238E27FC236}">
                <a16:creationId xmlns:a16="http://schemas.microsoft.com/office/drawing/2014/main" id="{8EE6F1FB-3938-954E-2200-22A1069EB2E0}"/>
              </a:ext>
            </a:extLst>
          </p:cNvPr>
          <p:cNvCxnSpPr>
            <a:cxnSpLocks/>
            <a:endCxn id="84" idx="2"/>
          </p:cNvCxnSpPr>
          <p:nvPr/>
        </p:nvCxnSpPr>
        <p:spPr>
          <a:xfrm flipV="1">
            <a:off x="7767324" y="4409344"/>
            <a:ext cx="975623" cy="2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4" name="TextBox 93">
            <a:extLst>
              <a:ext uri="{FF2B5EF4-FFF2-40B4-BE49-F238E27FC236}">
                <a16:creationId xmlns:a16="http://schemas.microsoft.com/office/drawing/2014/main" id="{9AFC4E51-2187-A7DD-556F-4122E86E533F}"/>
              </a:ext>
            </a:extLst>
          </p:cNvPr>
          <p:cNvSpPr txBox="1"/>
          <p:nvPr/>
        </p:nvSpPr>
        <p:spPr>
          <a:xfrm>
            <a:off x="7759944" y="4142602"/>
            <a:ext cx="1053695" cy="276999"/>
          </a:xfrm>
          <a:prstGeom prst="rect">
            <a:avLst/>
          </a:prstGeom>
          <a:noFill/>
        </p:spPr>
        <p:txBody>
          <a:bodyPr wrap="square" rtlCol="0">
            <a:spAutoFit/>
          </a:bodyPr>
          <a:lstStyle/>
          <a:p>
            <a:r>
              <a:rPr lang="en-IE" sz="1200" dirty="0"/>
              <a:t>pickup(B)</a:t>
            </a:r>
          </a:p>
        </p:txBody>
      </p:sp>
      <p:sp>
        <p:nvSpPr>
          <p:cNvPr id="95" name="Oval 94">
            <a:extLst>
              <a:ext uri="{FF2B5EF4-FFF2-40B4-BE49-F238E27FC236}">
                <a16:creationId xmlns:a16="http://schemas.microsoft.com/office/drawing/2014/main" id="{BE5FB240-F77D-27B9-3582-E8BDBF403305}"/>
              </a:ext>
            </a:extLst>
          </p:cNvPr>
          <p:cNvSpPr/>
          <p:nvPr/>
        </p:nvSpPr>
        <p:spPr>
          <a:xfrm>
            <a:off x="7543800" y="5181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96" name="Straight Connector 95">
            <a:extLst>
              <a:ext uri="{FF2B5EF4-FFF2-40B4-BE49-F238E27FC236}">
                <a16:creationId xmlns:a16="http://schemas.microsoft.com/office/drawing/2014/main" id="{9DA9A5EE-06FA-DE6B-1B82-087445EF4E2D}"/>
              </a:ext>
            </a:extLst>
          </p:cNvPr>
          <p:cNvCxnSpPr>
            <a:cxnSpLocks/>
          </p:cNvCxnSpPr>
          <p:nvPr/>
        </p:nvCxnSpPr>
        <p:spPr>
          <a:xfrm>
            <a:off x="7620000" y="6019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A7118A3F-24E4-5606-AE09-BE2C3FE888FA}"/>
              </a:ext>
            </a:extLst>
          </p:cNvPr>
          <p:cNvSpPr/>
          <p:nvPr/>
        </p:nvSpPr>
        <p:spPr>
          <a:xfrm>
            <a:off x="7731366" y="5763358"/>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98" name="Rectangle 97">
            <a:extLst>
              <a:ext uri="{FF2B5EF4-FFF2-40B4-BE49-F238E27FC236}">
                <a16:creationId xmlns:a16="http://schemas.microsoft.com/office/drawing/2014/main" id="{8D23557B-70B6-B1C4-1D58-46DA6FC848EE}"/>
              </a:ext>
            </a:extLst>
          </p:cNvPr>
          <p:cNvSpPr/>
          <p:nvPr/>
        </p:nvSpPr>
        <p:spPr>
          <a:xfrm>
            <a:off x="8001000" y="5763359"/>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99" name="Rectangle 98">
            <a:extLst>
              <a:ext uri="{FF2B5EF4-FFF2-40B4-BE49-F238E27FC236}">
                <a16:creationId xmlns:a16="http://schemas.microsoft.com/office/drawing/2014/main" id="{D6DA8415-A25D-0FDA-BD7A-680249A2465A}"/>
              </a:ext>
            </a:extLst>
          </p:cNvPr>
          <p:cNvSpPr/>
          <p:nvPr/>
        </p:nvSpPr>
        <p:spPr>
          <a:xfrm>
            <a:off x="8001000" y="552815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100" name="Straight Connector 99">
            <a:extLst>
              <a:ext uri="{FF2B5EF4-FFF2-40B4-BE49-F238E27FC236}">
                <a16:creationId xmlns:a16="http://schemas.microsoft.com/office/drawing/2014/main" id="{5707E735-D9A2-556C-9FBC-E2FF4735EE17}"/>
              </a:ext>
            </a:extLst>
          </p:cNvPr>
          <p:cNvCxnSpPr>
            <a:cxnSpLocks/>
          </p:cNvCxnSpPr>
          <p:nvPr/>
        </p:nvCxnSpPr>
        <p:spPr>
          <a:xfrm>
            <a:off x="8112366" y="5303838"/>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101" name="Straight Connector 100">
            <a:extLst>
              <a:ext uri="{FF2B5EF4-FFF2-40B4-BE49-F238E27FC236}">
                <a16:creationId xmlns:a16="http://schemas.microsoft.com/office/drawing/2014/main" id="{6DEC66D4-3183-F830-7077-E4D4C806BD3B}"/>
              </a:ext>
            </a:extLst>
          </p:cNvPr>
          <p:cNvCxnSpPr>
            <a:cxnSpLocks/>
          </p:cNvCxnSpPr>
          <p:nvPr/>
        </p:nvCxnSpPr>
        <p:spPr>
          <a:xfrm>
            <a:off x="8036166" y="5380038"/>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511BCC95-4299-AF62-AD8E-B4EC63E50A63}"/>
              </a:ext>
            </a:extLst>
          </p:cNvPr>
          <p:cNvCxnSpPr>
            <a:cxnSpLocks/>
          </p:cNvCxnSpPr>
          <p:nvPr/>
        </p:nvCxnSpPr>
        <p:spPr>
          <a:xfrm flipV="1">
            <a:off x="8185812" y="5380039"/>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E82FEC19-ACB3-09BB-43ED-9B2FC35B1A9D}"/>
              </a:ext>
            </a:extLst>
          </p:cNvPr>
          <p:cNvCxnSpPr>
            <a:cxnSpLocks/>
          </p:cNvCxnSpPr>
          <p:nvPr/>
        </p:nvCxnSpPr>
        <p:spPr>
          <a:xfrm flipV="1">
            <a:off x="8036166" y="5380038"/>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A840B4AB-2016-0C92-C0E0-EAD8CDB4BB92}"/>
              </a:ext>
            </a:extLst>
          </p:cNvPr>
          <p:cNvCxnSpPr>
            <a:cxnSpLocks/>
            <a:stCxn id="84" idx="3"/>
            <a:endCxn id="95" idx="7"/>
          </p:cNvCxnSpPr>
          <p:nvPr/>
        </p:nvCxnSpPr>
        <p:spPr>
          <a:xfrm flipH="1">
            <a:off x="8519412" y="4813456"/>
            <a:ext cx="390922" cy="5355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a16="http://schemas.microsoft.com/office/drawing/2014/main" id="{0928E2BC-8088-E71D-1B63-7D8E09E96651}"/>
              </a:ext>
            </a:extLst>
          </p:cNvPr>
          <p:cNvSpPr txBox="1"/>
          <p:nvPr/>
        </p:nvSpPr>
        <p:spPr>
          <a:xfrm rot="18540503">
            <a:off x="8059185" y="4680916"/>
            <a:ext cx="1146468" cy="276999"/>
          </a:xfrm>
          <a:prstGeom prst="rect">
            <a:avLst/>
          </a:prstGeom>
          <a:noFill/>
        </p:spPr>
        <p:txBody>
          <a:bodyPr wrap="square" rtlCol="0">
            <a:spAutoFit/>
          </a:bodyPr>
          <a:lstStyle/>
          <a:p>
            <a:r>
              <a:rPr lang="en-IE" sz="1200" dirty="0"/>
              <a:t>stack(B,C)</a:t>
            </a:r>
          </a:p>
        </p:txBody>
      </p:sp>
      <p:sp>
        <p:nvSpPr>
          <p:cNvPr id="111" name="Oval 110">
            <a:extLst>
              <a:ext uri="{FF2B5EF4-FFF2-40B4-BE49-F238E27FC236}">
                <a16:creationId xmlns:a16="http://schemas.microsoft.com/office/drawing/2014/main" id="{50FC247B-7B32-603A-BD1F-80AFA873B236}"/>
              </a:ext>
            </a:extLst>
          </p:cNvPr>
          <p:cNvSpPr/>
          <p:nvPr/>
        </p:nvSpPr>
        <p:spPr>
          <a:xfrm>
            <a:off x="5562600" y="5181600"/>
            <a:ext cx="1143000" cy="1143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cxnSp>
        <p:nvCxnSpPr>
          <p:cNvPr id="112" name="Straight Connector 111">
            <a:extLst>
              <a:ext uri="{FF2B5EF4-FFF2-40B4-BE49-F238E27FC236}">
                <a16:creationId xmlns:a16="http://schemas.microsoft.com/office/drawing/2014/main" id="{E7871E91-19EE-42E3-B6C3-3FE6AD808AB2}"/>
              </a:ext>
            </a:extLst>
          </p:cNvPr>
          <p:cNvCxnSpPr>
            <a:cxnSpLocks/>
          </p:cNvCxnSpPr>
          <p:nvPr/>
        </p:nvCxnSpPr>
        <p:spPr>
          <a:xfrm>
            <a:off x="5638800" y="6019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13" name="Rectangle 112">
            <a:extLst>
              <a:ext uri="{FF2B5EF4-FFF2-40B4-BE49-F238E27FC236}">
                <a16:creationId xmlns:a16="http://schemas.microsoft.com/office/drawing/2014/main" id="{66760D58-00DE-BB55-5390-74584F3456F5}"/>
              </a:ext>
            </a:extLst>
          </p:cNvPr>
          <p:cNvSpPr/>
          <p:nvPr/>
        </p:nvSpPr>
        <p:spPr>
          <a:xfrm>
            <a:off x="5750166" y="5433757"/>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14" name="Rectangle 113">
            <a:extLst>
              <a:ext uri="{FF2B5EF4-FFF2-40B4-BE49-F238E27FC236}">
                <a16:creationId xmlns:a16="http://schemas.microsoft.com/office/drawing/2014/main" id="{915C1CFC-779E-A739-C442-399FE0B000E9}"/>
              </a:ext>
            </a:extLst>
          </p:cNvPr>
          <p:cNvSpPr/>
          <p:nvPr/>
        </p:nvSpPr>
        <p:spPr>
          <a:xfrm>
            <a:off x="6019800" y="5763359"/>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15" name="Rectangle 114">
            <a:extLst>
              <a:ext uri="{FF2B5EF4-FFF2-40B4-BE49-F238E27FC236}">
                <a16:creationId xmlns:a16="http://schemas.microsoft.com/office/drawing/2014/main" id="{E4A73D40-4DE2-DF71-FEF9-B1DDDB8FA5FA}"/>
              </a:ext>
            </a:extLst>
          </p:cNvPr>
          <p:cNvSpPr/>
          <p:nvPr/>
        </p:nvSpPr>
        <p:spPr>
          <a:xfrm>
            <a:off x="6019800" y="552815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116" name="Straight Connector 115">
            <a:extLst>
              <a:ext uri="{FF2B5EF4-FFF2-40B4-BE49-F238E27FC236}">
                <a16:creationId xmlns:a16="http://schemas.microsoft.com/office/drawing/2014/main" id="{6209B9C6-5DEC-9344-2B1E-392938137B63}"/>
              </a:ext>
            </a:extLst>
          </p:cNvPr>
          <p:cNvCxnSpPr>
            <a:cxnSpLocks/>
          </p:cNvCxnSpPr>
          <p:nvPr/>
        </p:nvCxnSpPr>
        <p:spPr>
          <a:xfrm>
            <a:off x="5893208" y="5303838"/>
            <a:ext cx="0" cy="76200"/>
          </a:xfrm>
          <a:prstGeom prst="line">
            <a:avLst/>
          </a:prstGeom>
        </p:spPr>
        <p:style>
          <a:lnRef idx="2">
            <a:schemeClr val="dk1"/>
          </a:lnRef>
          <a:fillRef idx="0">
            <a:schemeClr val="dk1"/>
          </a:fillRef>
          <a:effectRef idx="1">
            <a:schemeClr val="dk1"/>
          </a:effectRef>
          <a:fontRef idx="minor">
            <a:schemeClr val="tx1"/>
          </a:fontRef>
        </p:style>
      </p:cxnSp>
      <p:cxnSp>
        <p:nvCxnSpPr>
          <p:cNvPr id="117" name="Straight Connector 116">
            <a:extLst>
              <a:ext uri="{FF2B5EF4-FFF2-40B4-BE49-F238E27FC236}">
                <a16:creationId xmlns:a16="http://schemas.microsoft.com/office/drawing/2014/main" id="{F9F4AC46-92D6-5B59-84D9-2F43346F0261}"/>
              </a:ext>
            </a:extLst>
          </p:cNvPr>
          <p:cNvCxnSpPr>
            <a:cxnSpLocks/>
          </p:cNvCxnSpPr>
          <p:nvPr/>
        </p:nvCxnSpPr>
        <p:spPr>
          <a:xfrm>
            <a:off x="5817008" y="5380038"/>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118" name="Straight Connector 117">
            <a:extLst>
              <a:ext uri="{FF2B5EF4-FFF2-40B4-BE49-F238E27FC236}">
                <a16:creationId xmlns:a16="http://schemas.microsoft.com/office/drawing/2014/main" id="{0FFC47DC-F94A-655C-1B68-FDBCEA9D75E6}"/>
              </a:ext>
            </a:extLst>
          </p:cNvPr>
          <p:cNvCxnSpPr>
            <a:cxnSpLocks/>
          </p:cNvCxnSpPr>
          <p:nvPr/>
        </p:nvCxnSpPr>
        <p:spPr>
          <a:xfrm flipV="1">
            <a:off x="5966654" y="5380039"/>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a:extLst>
              <a:ext uri="{FF2B5EF4-FFF2-40B4-BE49-F238E27FC236}">
                <a16:creationId xmlns:a16="http://schemas.microsoft.com/office/drawing/2014/main" id="{B6B74B9A-550B-E72A-23F1-B4091AA05FD7}"/>
              </a:ext>
            </a:extLst>
          </p:cNvPr>
          <p:cNvCxnSpPr>
            <a:cxnSpLocks/>
          </p:cNvCxnSpPr>
          <p:nvPr/>
        </p:nvCxnSpPr>
        <p:spPr>
          <a:xfrm flipV="1">
            <a:off x="5817008" y="5380038"/>
            <a:ext cx="0" cy="76201"/>
          </a:xfrm>
          <a:prstGeom prst="line">
            <a:avLst/>
          </a:prstGeom>
        </p:spPr>
        <p:style>
          <a:lnRef idx="2">
            <a:schemeClr val="dk1"/>
          </a:lnRef>
          <a:fillRef idx="0">
            <a:schemeClr val="dk1"/>
          </a:fillRef>
          <a:effectRef idx="1">
            <a:schemeClr val="dk1"/>
          </a:effectRef>
          <a:fontRef idx="minor">
            <a:schemeClr val="tx1"/>
          </a:fontRef>
        </p:style>
      </p:cxnSp>
      <p:cxnSp>
        <p:nvCxnSpPr>
          <p:cNvPr id="120" name="Straight Arrow Connector 119">
            <a:extLst>
              <a:ext uri="{FF2B5EF4-FFF2-40B4-BE49-F238E27FC236}">
                <a16:creationId xmlns:a16="http://schemas.microsoft.com/office/drawing/2014/main" id="{B1B6A0C4-714F-09CC-3F66-8E5F57B9FF56}"/>
              </a:ext>
            </a:extLst>
          </p:cNvPr>
          <p:cNvCxnSpPr>
            <a:cxnSpLocks/>
            <a:stCxn id="95" idx="2"/>
            <a:endCxn id="111" idx="6"/>
          </p:cNvCxnSpPr>
          <p:nvPr/>
        </p:nvCxnSpPr>
        <p:spPr>
          <a:xfrm flipH="1">
            <a:off x="6705600" y="5753100"/>
            <a:ext cx="838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1" name="TextBox 120">
            <a:extLst>
              <a:ext uri="{FF2B5EF4-FFF2-40B4-BE49-F238E27FC236}">
                <a16:creationId xmlns:a16="http://schemas.microsoft.com/office/drawing/2014/main" id="{66408086-07D2-8740-C098-4FB266FF89B1}"/>
              </a:ext>
            </a:extLst>
          </p:cNvPr>
          <p:cNvSpPr txBox="1"/>
          <p:nvPr/>
        </p:nvSpPr>
        <p:spPr>
          <a:xfrm>
            <a:off x="6705601" y="5438002"/>
            <a:ext cx="1053695" cy="276999"/>
          </a:xfrm>
          <a:prstGeom prst="rect">
            <a:avLst/>
          </a:prstGeom>
          <a:noFill/>
        </p:spPr>
        <p:txBody>
          <a:bodyPr wrap="square" rtlCol="0">
            <a:spAutoFit/>
          </a:bodyPr>
          <a:lstStyle/>
          <a:p>
            <a:r>
              <a:rPr lang="en-IE" sz="1200" dirty="0"/>
              <a:t>pickup(A)</a:t>
            </a:r>
          </a:p>
        </p:txBody>
      </p:sp>
      <p:sp>
        <p:nvSpPr>
          <p:cNvPr id="124" name="Oval 123">
            <a:extLst>
              <a:ext uri="{FF2B5EF4-FFF2-40B4-BE49-F238E27FC236}">
                <a16:creationId xmlns:a16="http://schemas.microsoft.com/office/drawing/2014/main" id="{16238030-3124-71FD-AFFB-ACDFFC9457FA}"/>
              </a:ext>
            </a:extLst>
          </p:cNvPr>
          <p:cNvSpPr/>
          <p:nvPr/>
        </p:nvSpPr>
        <p:spPr>
          <a:xfrm>
            <a:off x="3246888" y="5181600"/>
            <a:ext cx="1143000" cy="114300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E"/>
          </a:p>
        </p:txBody>
      </p:sp>
      <p:cxnSp>
        <p:nvCxnSpPr>
          <p:cNvPr id="125" name="Straight Connector 124">
            <a:extLst>
              <a:ext uri="{FF2B5EF4-FFF2-40B4-BE49-F238E27FC236}">
                <a16:creationId xmlns:a16="http://schemas.microsoft.com/office/drawing/2014/main" id="{6E09F9EA-498E-960B-194B-24199537D618}"/>
              </a:ext>
            </a:extLst>
          </p:cNvPr>
          <p:cNvCxnSpPr>
            <a:cxnSpLocks/>
          </p:cNvCxnSpPr>
          <p:nvPr/>
        </p:nvCxnSpPr>
        <p:spPr>
          <a:xfrm>
            <a:off x="3323088" y="6019800"/>
            <a:ext cx="990600" cy="0"/>
          </a:xfrm>
          <a:prstGeom prst="line">
            <a:avLst/>
          </a:prstGeom>
          <a:ln w="28575"/>
        </p:spPr>
        <p:style>
          <a:lnRef idx="1">
            <a:schemeClr val="dk1"/>
          </a:lnRef>
          <a:fillRef idx="0">
            <a:schemeClr val="dk1"/>
          </a:fillRef>
          <a:effectRef idx="0">
            <a:schemeClr val="dk1"/>
          </a:effectRef>
          <a:fontRef idx="minor">
            <a:schemeClr val="tx1"/>
          </a:fontRef>
        </p:style>
      </p:cxnSp>
      <p:sp>
        <p:nvSpPr>
          <p:cNvPr id="126" name="Rectangle 125">
            <a:extLst>
              <a:ext uri="{FF2B5EF4-FFF2-40B4-BE49-F238E27FC236}">
                <a16:creationId xmlns:a16="http://schemas.microsoft.com/office/drawing/2014/main" id="{9EDAB88E-E746-1EA8-1E17-6A3C68C499B8}"/>
              </a:ext>
            </a:extLst>
          </p:cNvPr>
          <p:cNvSpPr/>
          <p:nvPr/>
        </p:nvSpPr>
        <p:spPr>
          <a:xfrm>
            <a:off x="3704088" y="53340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A</a:t>
            </a:r>
          </a:p>
        </p:txBody>
      </p:sp>
      <p:sp>
        <p:nvSpPr>
          <p:cNvPr id="127" name="Rectangle 126">
            <a:extLst>
              <a:ext uri="{FF2B5EF4-FFF2-40B4-BE49-F238E27FC236}">
                <a16:creationId xmlns:a16="http://schemas.microsoft.com/office/drawing/2014/main" id="{439B48E9-FF2F-6C9B-CBC3-420716F243A4}"/>
              </a:ext>
            </a:extLst>
          </p:cNvPr>
          <p:cNvSpPr/>
          <p:nvPr/>
        </p:nvSpPr>
        <p:spPr>
          <a:xfrm>
            <a:off x="3704088" y="5791202"/>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C</a:t>
            </a:r>
          </a:p>
        </p:txBody>
      </p:sp>
      <p:sp>
        <p:nvSpPr>
          <p:cNvPr id="128" name="Rectangle 127">
            <a:extLst>
              <a:ext uri="{FF2B5EF4-FFF2-40B4-BE49-F238E27FC236}">
                <a16:creationId xmlns:a16="http://schemas.microsoft.com/office/drawing/2014/main" id="{7E7353CA-ACE4-241C-FAB1-9313E077FD9C}"/>
              </a:ext>
            </a:extLst>
          </p:cNvPr>
          <p:cNvSpPr/>
          <p:nvPr/>
        </p:nvSpPr>
        <p:spPr>
          <a:xfrm>
            <a:off x="3704088" y="5562601"/>
            <a:ext cx="228600" cy="228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E" sz="1200" dirty="0"/>
              <a:t>B</a:t>
            </a:r>
          </a:p>
        </p:txBody>
      </p:sp>
      <p:cxnSp>
        <p:nvCxnSpPr>
          <p:cNvPr id="129" name="Straight Arrow Connector 128">
            <a:extLst>
              <a:ext uri="{FF2B5EF4-FFF2-40B4-BE49-F238E27FC236}">
                <a16:creationId xmlns:a16="http://schemas.microsoft.com/office/drawing/2014/main" id="{08EF2D0B-00C7-0C3F-256D-D2688A2FC1BD}"/>
              </a:ext>
            </a:extLst>
          </p:cNvPr>
          <p:cNvCxnSpPr>
            <a:cxnSpLocks/>
            <a:stCxn id="111" idx="2"/>
            <a:endCxn id="124" idx="6"/>
          </p:cNvCxnSpPr>
          <p:nvPr/>
        </p:nvCxnSpPr>
        <p:spPr>
          <a:xfrm flipH="1">
            <a:off x="4389888" y="5753100"/>
            <a:ext cx="11727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2" name="TextBox 131">
            <a:extLst>
              <a:ext uri="{FF2B5EF4-FFF2-40B4-BE49-F238E27FC236}">
                <a16:creationId xmlns:a16="http://schemas.microsoft.com/office/drawing/2014/main" id="{91AD3D6E-1E6C-CAF1-6480-727152AD9072}"/>
              </a:ext>
            </a:extLst>
          </p:cNvPr>
          <p:cNvSpPr txBox="1"/>
          <p:nvPr/>
        </p:nvSpPr>
        <p:spPr>
          <a:xfrm>
            <a:off x="4488389" y="5481966"/>
            <a:ext cx="1053695" cy="276999"/>
          </a:xfrm>
          <a:prstGeom prst="rect">
            <a:avLst/>
          </a:prstGeom>
          <a:noFill/>
        </p:spPr>
        <p:txBody>
          <a:bodyPr wrap="square" rtlCol="0">
            <a:spAutoFit/>
          </a:bodyPr>
          <a:lstStyle/>
          <a:p>
            <a:r>
              <a:rPr lang="en-IE" sz="1200" dirty="0"/>
              <a:t>stack(A,B)</a:t>
            </a:r>
          </a:p>
        </p:txBody>
      </p:sp>
      <p:sp>
        <p:nvSpPr>
          <p:cNvPr id="133" name="TextBox 132">
            <a:extLst>
              <a:ext uri="{FF2B5EF4-FFF2-40B4-BE49-F238E27FC236}">
                <a16:creationId xmlns:a16="http://schemas.microsoft.com/office/drawing/2014/main" id="{8988B499-FCD4-F5A0-560D-FFC94882E421}"/>
              </a:ext>
            </a:extLst>
          </p:cNvPr>
          <p:cNvSpPr txBox="1"/>
          <p:nvPr/>
        </p:nvSpPr>
        <p:spPr>
          <a:xfrm>
            <a:off x="2345201" y="5081222"/>
            <a:ext cx="790601" cy="1323439"/>
          </a:xfrm>
          <a:prstGeom prst="rect">
            <a:avLst/>
          </a:prstGeom>
          <a:noFill/>
        </p:spPr>
        <p:txBody>
          <a:bodyPr wrap="none" rtlCol="0">
            <a:spAutoFit/>
          </a:bodyPr>
          <a:lstStyle/>
          <a:p>
            <a:r>
              <a:rPr lang="en-IE" sz="8000" b="1" dirty="0"/>
              <a:t>!!</a:t>
            </a:r>
          </a:p>
        </p:txBody>
      </p:sp>
      <p:sp>
        <p:nvSpPr>
          <p:cNvPr id="134" name="Rounded Rectangle 133">
            <a:extLst>
              <a:ext uri="{FF2B5EF4-FFF2-40B4-BE49-F238E27FC236}">
                <a16:creationId xmlns:a16="http://schemas.microsoft.com/office/drawing/2014/main" id="{8EA9E69C-285B-C38B-3B7E-881F84094812}"/>
              </a:ext>
            </a:extLst>
          </p:cNvPr>
          <p:cNvSpPr/>
          <p:nvPr/>
        </p:nvSpPr>
        <p:spPr>
          <a:xfrm>
            <a:off x="7880362" y="2628001"/>
            <a:ext cx="2254238" cy="8080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This process continues until the goal state is created/reached.</a:t>
            </a:r>
          </a:p>
        </p:txBody>
      </p:sp>
      <p:sp>
        <p:nvSpPr>
          <p:cNvPr id="3" name="Rounded Rectangle 2">
            <a:extLst>
              <a:ext uri="{FF2B5EF4-FFF2-40B4-BE49-F238E27FC236}">
                <a16:creationId xmlns:a16="http://schemas.microsoft.com/office/drawing/2014/main" id="{CD40AE5B-CD0E-45C5-289C-0583E55D56BC}"/>
              </a:ext>
            </a:extLst>
          </p:cNvPr>
          <p:cNvSpPr/>
          <p:nvPr/>
        </p:nvSpPr>
        <p:spPr>
          <a:xfrm>
            <a:off x="2870862" y="4005324"/>
            <a:ext cx="5275032" cy="80803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E" sz="1400" dirty="0">
                <a:latin typeface="Courier New" panose="02070309020205020404" pitchFamily="49" charset="0"/>
                <a:cs typeface="Courier New" panose="02070309020205020404" pitchFamily="49" charset="0"/>
              </a:rPr>
              <a:t>unstack(C,A), putdown(C), pickup(B), stack(B,C), pickup(A), stack(A, B)</a:t>
            </a:r>
          </a:p>
        </p:txBody>
      </p:sp>
      <p:sp>
        <p:nvSpPr>
          <p:cNvPr id="4" name="Rounded Rectangle 3">
            <a:extLst>
              <a:ext uri="{FF2B5EF4-FFF2-40B4-BE49-F238E27FC236}">
                <a16:creationId xmlns:a16="http://schemas.microsoft.com/office/drawing/2014/main" id="{45897BC5-C456-41BA-073A-C17339100069}"/>
              </a:ext>
            </a:extLst>
          </p:cNvPr>
          <p:cNvSpPr/>
          <p:nvPr/>
        </p:nvSpPr>
        <p:spPr>
          <a:xfrm>
            <a:off x="3066929" y="3821126"/>
            <a:ext cx="2019300" cy="29631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E" sz="1400" dirty="0"/>
              <a:t>Resultant Plan</a:t>
            </a:r>
          </a:p>
        </p:txBody>
      </p:sp>
    </p:spTree>
    <p:extLst>
      <p:ext uri="{BB962C8B-B14F-4D97-AF65-F5344CB8AC3E}">
        <p14:creationId xmlns:p14="http://schemas.microsoft.com/office/powerpoint/2010/main" val="4197985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5188-24F1-4748-A4CE-A4812AA86418}"/>
              </a:ext>
            </a:extLst>
          </p:cNvPr>
          <p:cNvSpPr>
            <a:spLocks noGrp="1"/>
          </p:cNvSpPr>
          <p:nvPr>
            <p:ph type="title"/>
          </p:nvPr>
        </p:nvSpPr>
        <p:spPr/>
        <p:txBody>
          <a:bodyPr/>
          <a:lstStyle/>
          <a:p>
            <a:r>
              <a:rPr lang="en-US" dirty="0"/>
              <a:t>Practical Reasoning Systems</a:t>
            </a:r>
          </a:p>
        </p:txBody>
      </p:sp>
      <p:sp>
        <p:nvSpPr>
          <p:cNvPr id="3" name="Text Placeholder 2">
            <a:extLst>
              <a:ext uri="{FF2B5EF4-FFF2-40B4-BE49-F238E27FC236}">
                <a16:creationId xmlns:a16="http://schemas.microsoft.com/office/drawing/2014/main" id="{960B3336-14B1-5C45-A1CF-1C9D93C701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1542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AA559-C63F-254F-8D89-7D63F15BE266}"/>
              </a:ext>
            </a:extLst>
          </p:cNvPr>
          <p:cNvSpPr>
            <a:spLocks noGrp="1"/>
          </p:cNvSpPr>
          <p:nvPr>
            <p:ph type="title"/>
          </p:nvPr>
        </p:nvSpPr>
        <p:spPr/>
        <p:txBody>
          <a:bodyPr/>
          <a:lstStyle/>
          <a:p>
            <a:r>
              <a:rPr lang="en-US" dirty="0"/>
              <a:t>Practical Reasoning Systems</a:t>
            </a:r>
          </a:p>
        </p:txBody>
      </p:sp>
      <p:sp>
        <p:nvSpPr>
          <p:cNvPr id="3" name="Content Placeholder 2">
            <a:extLst>
              <a:ext uri="{FF2B5EF4-FFF2-40B4-BE49-F238E27FC236}">
                <a16:creationId xmlns:a16="http://schemas.microsoft.com/office/drawing/2014/main" id="{D373B940-2B34-034B-850A-9F9F5A3CFC89}"/>
              </a:ext>
            </a:extLst>
          </p:cNvPr>
          <p:cNvSpPr>
            <a:spLocks noGrp="1"/>
          </p:cNvSpPr>
          <p:nvPr>
            <p:ph sz="quarter" idx="1"/>
          </p:nvPr>
        </p:nvSpPr>
        <p:spPr/>
        <p:txBody>
          <a:bodyPr>
            <a:normAutofit/>
          </a:bodyPr>
          <a:lstStyle/>
          <a:p>
            <a:r>
              <a:rPr lang="en-US" sz="2000" dirty="0"/>
              <a:t>…are systems that implement practical reasoning.</a:t>
            </a:r>
          </a:p>
          <a:p>
            <a:endParaRPr lang="en-US" sz="2000" dirty="0"/>
          </a:p>
          <a:p>
            <a:r>
              <a:rPr lang="en-US" sz="2000" dirty="0"/>
              <a:t>They typically combine:</a:t>
            </a:r>
          </a:p>
          <a:p>
            <a:pPr lvl="1"/>
            <a:r>
              <a:rPr lang="en-US" sz="1800" dirty="0"/>
              <a:t>A mental state architecture (normally a variant of BDI)</a:t>
            </a:r>
          </a:p>
          <a:p>
            <a:pPr lvl="1"/>
            <a:r>
              <a:rPr lang="en-US" sz="1800" dirty="0"/>
              <a:t>An algorithm that captures the dynamics of that architecture</a:t>
            </a:r>
          </a:p>
          <a:p>
            <a:pPr lvl="1"/>
            <a:endParaRPr lang="en-US" sz="1700" dirty="0"/>
          </a:p>
          <a:p>
            <a:r>
              <a:rPr lang="en-US" sz="2000" dirty="0"/>
              <a:t>Ideally, the architecture and algorithm have been formalized prior to their implementation.</a:t>
            </a:r>
          </a:p>
          <a:p>
            <a:endParaRPr lang="en-US" sz="2000" dirty="0"/>
          </a:p>
          <a:p>
            <a:r>
              <a:rPr lang="en-US" sz="2000" dirty="0"/>
              <a:t>In practice, this rarely happened (became known as the </a:t>
            </a:r>
            <a:r>
              <a:rPr lang="en-US" sz="2000" b="1" i="1" dirty="0"/>
              <a:t>theory-practice gap</a:t>
            </a:r>
            <a:r>
              <a:rPr lang="en-US" sz="2000" dirty="0"/>
              <a:t>)…</a:t>
            </a:r>
          </a:p>
        </p:txBody>
      </p:sp>
    </p:spTree>
    <p:extLst>
      <p:ext uri="{BB962C8B-B14F-4D97-AF65-F5344CB8AC3E}">
        <p14:creationId xmlns:p14="http://schemas.microsoft.com/office/powerpoint/2010/main" val="4002105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GB" dirty="0"/>
              <a:t>The BDI Agent Control Loop</a:t>
            </a:r>
          </a:p>
        </p:txBody>
      </p:sp>
      <p:sp>
        <p:nvSpPr>
          <p:cNvPr id="3" name="Content Placeholder 2"/>
          <p:cNvSpPr>
            <a:spLocks noGrp="1"/>
          </p:cNvSpPr>
          <p:nvPr>
            <p:ph sz="quarter" idx="1"/>
          </p:nvPr>
        </p:nvSpPr>
        <p:spPr>
          <a:xfrm>
            <a:off x="609600" y="3847068"/>
            <a:ext cx="9956800" cy="2626757"/>
          </a:xfrm>
        </p:spPr>
        <p:txBody>
          <a:bodyPr>
            <a:normAutofit/>
          </a:bodyPr>
          <a:lstStyle/>
          <a:p>
            <a:r>
              <a:rPr lang="en-GB" sz="2000" dirty="0"/>
              <a:t>BDI Agents typically implement the above algorithm:</a:t>
            </a:r>
          </a:p>
          <a:p>
            <a:pPr lvl="1"/>
            <a:r>
              <a:rPr lang="en-GB" sz="1800" b="1" dirty="0"/>
              <a:t>Perceive</a:t>
            </a:r>
            <a:r>
              <a:rPr lang="en-GB" sz="1800" dirty="0"/>
              <a:t>: Gather sensor data and update beliefs</a:t>
            </a:r>
          </a:p>
          <a:p>
            <a:pPr lvl="1"/>
            <a:r>
              <a:rPr lang="en-GB" sz="1800" b="1" dirty="0"/>
              <a:t>Reason</a:t>
            </a:r>
            <a:r>
              <a:rPr lang="en-GB" sz="1800" dirty="0"/>
              <a:t>: Update Desires &amp; Intentions based on modified beliefs</a:t>
            </a:r>
          </a:p>
          <a:p>
            <a:pPr lvl="1"/>
            <a:r>
              <a:rPr lang="en-GB" sz="1800" b="1" dirty="0"/>
              <a:t>Act</a:t>
            </a:r>
            <a:r>
              <a:rPr lang="en-GB" sz="1800" dirty="0"/>
              <a:t>: Execute 1 or more actions based on the current intentions of the agent.</a:t>
            </a:r>
          </a:p>
          <a:p>
            <a:pPr lvl="6"/>
            <a:endParaRPr lang="en-GB" sz="1200" dirty="0"/>
          </a:p>
          <a:p>
            <a:r>
              <a:rPr lang="en-GB" sz="2000" dirty="0"/>
              <a:t>This loop is executed continuously for the lifetime of the agent</a:t>
            </a:r>
          </a:p>
        </p:txBody>
      </p:sp>
      <p:sp>
        <p:nvSpPr>
          <p:cNvPr id="4" name="Rectangle 3"/>
          <p:cNvSpPr/>
          <p:nvPr/>
        </p:nvSpPr>
        <p:spPr>
          <a:xfrm>
            <a:off x="2133600" y="28956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Perceive</a:t>
            </a:r>
          </a:p>
        </p:txBody>
      </p:sp>
      <p:sp>
        <p:nvSpPr>
          <p:cNvPr id="5" name="Rectangle 4"/>
          <p:cNvSpPr/>
          <p:nvPr/>
        </p:nvSpPr>
        <p:spPr>
          <a:xfrm>
            <a:off x="4114800" y="28956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Reason</a:t>
            </a:r>
          </a:p>
        </p:txBody>
      </p:sp>
      <p:sp>
        <p:nvSpPr>
          <p:cNvPr id="6" name="Rectangle 5"/>
          <p:cNvSpPr/>
          <p:nvPr/>
        </p:nvSpPr>
        <p:spPr>
          <a:xfrm>
            <a:off x="6117336" y="28956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Act</a:t>
            </a:r>
          </a:p>
        </p:txBody>
      </p:sp>
      <p:cxnSp>
        <p:nvCxnSpPr>
          <p:cNvPr id="8" name="Straight Arrow Connector 7"/>
          <p:cNvCxnSpPr>
            <a:stCxn id="18" idx="3"/>
            <a:endCxn id="4" idx="1"/>
          </p:cNvCxnSpPr>
          <p:nvPr/>
        </p:nvCxnSpPr>
        <p:spPr>
          <a:xfrm>
            <a:off x="1828800" y="3124200"/>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5" idx="1"/>
          </p:cNvCxnSpPr>
          <p:nvPr/>
        </p:nvCxnSpPr>
        <p:spPr>
          <a:xfrm>
            <a:off x="3657600" y="3124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a:endCxn id="6" idx="1"/>
          </p:cNvCxnSpPr>
          <p:nvPr/>
        </p:nvCxnSpPr>
        <p:spPr>
          <a:xfrm>
            <a:off x="5638800" y="3124200"/>
            <a:ext cx="478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4" idx="2"/>
          </p:cNvCxnSpPr>
          <p:nvPr/>
        </p:nvCxnSpPr>
        <p:spPr>
          <a:xfrm rot="5400000">
            <a:off x="4887468" y="1360932"/>
            <a:ext cx="12700" cy="3983736"/>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685800" y="2743200"/>
            <a:ext cx="1143000" cy="7620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a:t>Start</a:t>
            </a:r>
          </a:p>
        </p:txBody>
      </p:sp>
      <p:sp>
        <p:nvSpPr>
          <p:cNvPr id="21" name="Down Arrow 20"/>
          <p:cNvSpPr/>
          <p:nvPr/>
        </p:nvSpPr>
        <p:spPr>
          <a:xfrm>
            <a:off x="2438400" y="2286000"/>
            <a:ext cx="914400" cy="6096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22" name="TextBox 21"/>
          <p:cNvSpPr txBox="1"/>
          <p:nvPr/>
        </p:nvSpPr>
        <p:spPr>
          <a:xfrm>
            <a:off x="2133600" y="1828800"/>
            <a:ext cx="1576072" cy="369332"/>
          </a:xfrm>
          <a:prstGeom prst="rect">
            <a:avLst/>
          </a:prstGeom>
          <a:noFill/>
        </p:spPr>
        <p:txBody>
          <a:bodyPr wrap="none" rtlCol="0">
            <a:spAutoFit/>
          </a:bodyPr>
          <a:lstStyle/>
          <a:p>
            <a:pPr algn="ctr"/>
            <a:r>
              <a:rPr lang="en-GB" dirty="0"/>
              <a:t>Sensor Input</a:t>
            </a:r>
          </a:p>
        </p:txBody>
      </p:sp>
      <p:sp>
        <p:nvSpPr>
          <p:cNvPr id="23" name="Down Arrow 22"/>
          <p:cNvSpPr/>
          <p:nvPr/>
        </p:nvSpPr>
        <p:spPr>
          <a:xfrm flipV="1">
            <a:off x="6400800" y="2286000"/>
            <a:ext cx="914400" cy="6096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24" name="TextBox 23"/>
          <p:cNvSpPr txBox="1"/>
          <p:nvPr/>
        </p:nvSpPr>
        <p:spPr>
          <a:xfrm>
            <a:off x="5904445" y="1828800"/>
            <a:ext cx="1959191" cy="369332"/>
          </a:xfrm>
          <a:prstGeom prst="rect">
            <a:avLst/>
          </a:prstGeom>
          <a:noFill/>
        </p:spPr>
        <p:txBody>
          <a:bodyPr wrap="none" rtlCol="0">
            <a:spAutoFit/>
          </a:bodyPr>
          <a:lstStyle/>
          <a:p>
            <a:pPr algn="ctr"/>
            <a:r>
              <a:rPr lang="en-GB" dirty="0"/>
              <a:t>Actuator Output</a:t>
            </a:r>
          </a:p>
        </p:txBody>
      </p:sp>
      <p:pic>
        <p:nvPicPr>
          <p:cNvPr id="10" name="Picture 9">
            <a:extLst>
              <a:ext uri="{FF2B5EF4-FFF2-40B4-BE49-F238E27FC236}">
                <a16:creationId xmlns:a16="http://schemas.microsoft.com/office/drawing/2014/main" id="{1FE5E50F-4BE7-3535-A672-B90087819E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29600" y="1676400"/>
            <a:ext cx="3357363" cy="234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a:extLst>
              <a:ext uri="{FF2B5EF4-FFF2-40B4-BE49-F238E27FC236}">
                <a16:creationId xmlns:a16="http://schemas.microsoft.com/office/drawing/2014/main" id="{FF6FD2FF-3242-B622-4E69-15BACE036CA2}"/>
              </a:ext>
            </a:extLst>
          </p:cNvPr>
          <p:cNvSpPr/>
          <p:nvPr/>
        </p:nvSpPr>
        <p:spPr>
          <a:xfrm>
            <a:off x="10171137" y="1887625"/>
            <a:ext cx="954063" cy="2130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3945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4875-BB1A-744B-9A7C-974B1D92F68F}"/>
              </a:ext>
            </a:extLst>
          </p:cNvPr>
          <p:cNvSpPr>
            <a:spLocks noGrp="1"/>
          </p:cNvSpPr>
          <p:nvPr>
            <p:ph type="title"/>
          </p:nvPr>
        </p:nvSpPr>
        <p:spPr/>
        <p:txBody>
          <a:bodyPr/>
          <a:lstStyle/>
          <a:p>
            <a:r>
              <a:rPr lang="en-US" dirty="0"/>
              <a:t>Intentions and Commitments</a:t>
            </a:r>
          </a:p>
        </p:txBody>
      </p:sp>
      <p:sp>
        <p:nvSpPr>
          <p:cNvPr id="3" name="Text Placeholder 2">
            <a:extLst>
              <a:ext uri="{FF2B5EF4-FFF2-40B4-BE49-F238E27FC236}">
                <a16:creationId xmlns:a16="http://schemas.microsoft.com/office/drawing/2014/main" id="{9AA67942-7BCB-6E48-B4BC-5185B855BF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50076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4222051E-EDEA-4878-B725-03DF661D2D1D}"/>
              </a:ext>
            </a:extLst>
          </p:cNvPr>
          <p:cNvSpPr>
            <a:spLocks noGrp="1" noChangeArrowheads="1"/>
          </p:cNvSpPr>
          <p:nvPr>
            <p:ph type="title"/>
          </p:nvPr>
        </p:nvSpPr>
        <p:spPr>
          <a:xfrm>
            <a:off x="609600" y="274638"/>
            <a:ext cx="9956800" cy="1143000"/>
          </a:xfrm>
        </p:spPr>
        <p:txBody>
          <a:bodyPr>
            <a:normAutofit/>
          </a:bodyPr>
          <a:lstStyle/>
          <a:p>
            <a:r>
              <a:rPr lang="en-US" altLang="en-US" dirty="0"/>
              <a:t>Commitment Strategies</a:t>
            </a:r>
            <a:br>
              <a:rPr lang="en-US" altLang="en-US" dirty="0"/>
            </a:br>
            <a:r>
              <a:rPr lang="en-US" altLang="en-US" sz="2000" dirty="0"/>
              <a:t>(Rao &amp; </a:t>
            </a:r>
            <a:r>
              <a:rPr lang="en-US" altLang="en-US" sz="2000" dirty="0" err="1"/>
              <a:t>Georgeff</a:t>
            </a:r>
            <a:r>
              <a:rPr lang="en-US" altLang="en-US" sz="2000" dirty="0"/>
              <a:t>)</a:t>
            </a:r>
            <a:endParaRPr lang="en-US" altLang="en-US" dirty="0"/>
          </a:p>
        </p:txBody>
      </p:sp>
      <p:sp>
        <p:nvSpPr>
          <p:cNvPr id="3" name="Content Placeholder 2">
            <a:extLst>
              <a:ext uri="{FF2B5EF4-FFF2-40B4-BE49-F238E27FC236}">
                <a16:creationId xmlns:a16="http://schemas.microsoft.com/office/drawing/2014/main" id="{C258D64B-5720-45A2-8C5C-C8AA6400B997}"/>
              </a:ext>
            </a:extLst>
          </p:cNvPr>
          <p:cNvSpPr>
            <a:spLocks noGrp="1"/>
          </p:cNvSpPr>
          <p:nvPr>
            <p:ph sz="quarter" idx="1"/>
          </p:nvPr>
        </p:nvSpPr>
        <p:spPr>
          <a:xfrm>
            <a:off x="609600" y="1600200"/>
            <a:ext cx="9956800" cy="4873752"/>
          </a:xfrm>
        </p:spPr>
        <p:txBody>
          <a:bodyPr>
            <a:normAutofit/>
          </a:bodyPr>
          <a:lstStyle/>
          <a:p>
            <a:r>
              <a:rPr lang="en-US" altLang="en-US" dirty="0"/>
              <a:t>“Some time in the not-so-distant future, you are having trouble with your new household robot.</a:t>
            </a:r>
          </a:p>
          <a:p>
            <a:r>
              <a:rPr lang="en-US" altLang="en-US" dirty="0"/>
              <a:t>You say “Willie, bring me a beer.” </a:t>
            </a:r>
          </a:p>
          <a:p>
            <a:r>
              <a:rPr lang="en-US" altLang="en-US" dirty="0"/>
              <a:t>The robot replies “OK boss.” </a:t>
            </a:r>
          </a:p>
          <a:p>
            <a:r>
              <a:rPr lang="en-US" altLang="en-US" dirty="0"/>
              <a:t>Twenty minutes later, you screech “Willie, why didn’t you bring me that beer?” </a:t>
            </a:r>
          </a:p>
          <a:p>
            <a:r>
              <a:rPr lang="en-US" altLang="en-US" dirty="0"/>
              <a:t>It answers “Well, I intended to get you the beer, but I decided to do something else.” </a:t>
            </a:r>
          </a:p>
          <a:p>
            <a:r>
              <a:rPr lang="en-US" altLang="en-US" i="1" dirty="0"/>
              <a:t>Miffed, you send the wise guy back to the manufacturer, complaining about a lack of commitment. </a:t>
            </a:r>
          </a:p>
        </p:txBody>
      </p:sp>
    </p:spTree>
    <p:extLst>
      <p:ext uri="{BB962C8B-B14F-4D97-AF65-F5344CB8AC3E}">
        <p14:creationId xmlns:p14="http://schemas.microsoft.com/office/powerpoint/2010/main" val="2631837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4222051E-EDEA-4878-B725-03DF661D2D1D}"/>
              </a:ext>
            </a:extLst>
          </p:cNvPr>
          <p:cNvSpPr>
            <a:spLocks noGrp="1" noChangeArrowheads="1"/>
          </p:cNvSpPr>
          <p:nvPr>
            <p:ph type="title"/>
          </p:nvPr>
        </p:nvSpPr>
        <p:spPr>
          <a:xfrm>
            <a:off x="609600" y="274638"/>
            <a:ext cx="9956800" cy="1143000"/>
          </a:xfrm>
        </p:spPr>
        <p:txBody>
          <a:bodyPr/>
          <a:lstStyle/>
          <a:p>
            <a:r>
              <a:rPr lang="en-US" altLang="en-US" dirty="0"/>
              <a:t>Commitment Strategies</a:t>
            </a:r>
            <a:br>
              <a:rPr lang="en-US" altLang="en-US" dirty="0"/>
            </a:br>
            <a:r>
              <a:rPr lang="en-US" altLang="en-US" sz="2000" dirty="0"/>
              <a:t>(Rao &amp; </a:t>
            </a:r>
            <a:r>
              <a:rPr lang="en-US" altLang="en-US" sz="2000" dirty="0" err="1"/>
              <a:t>Georgeff</a:t>
            </a:r>
            <a:r>
              <a:rPr lang="en-US" altLang="en-US" sz="2000" dirty="0"/>
              <a:t>)</a:t>
            </a:r>
            <a:endParaRPr lang="en-US" altLang="en-US" dirty="0"/>
          </a:p>
        </p:txBody>
      </p:sp>
      <p:sp>
        <p:nvSpPr>
          <p:cNvPr id="3" name="Content Placeholder 2">
            <a:extLst>
              <a:ext uri="{FF2B5EF4-FFF2-40B4-BE49-F238E27FC236}">
                <a16:creationId xmlns:a16="http://schemas.microsoft.com/office/drawing/2014/main" id="{C258D64B-5720-45A2-8C5C-C8AA6400B997}"/>
              </a:ext>
            </a:extLst>
          </p:cNvPr>
          <p:cNvSpPr>
            <a:spLocks noGrp="1"/>
          </p:cNvSpPr>
          <p:nvPr>
            <p:ph sz="quarter" idx="1"/>
          </p:nvPr>
        </p:nvSpPr>
        <p:spPr>
          <a:xfrm>
            <a:off x="609600" y="1600200"/>
            <a:ext cx="9956800" cy="4873752"/>
          </a:xfrm>
        </p:spPr>
        <p:txBody>
          <a:bodyPr>
            <a:normAutofit/>
          </a:bodyPr>
          <a:lstStyle/>
          <a:p>
            <a:r>
              <a:rPr lang="en-US" altLang="en-US" dirty="0"/>
              <a:t>After retrofitting, Willie is returned, marked “Model C: The Committed Assistant.” </a:t>
            </a:r>
          </a:p>
          <a:p>
            <a:r>
              <a:rPr lang="en-US" altLang="en-US" dirty="0"/>
              <a:t>Again, you ask Willie to bring you a beer. </a:t>
            </a:r>
          </a:p>
          <a:p>
            <a:r>
              <a:rPr lang="en-US" altLang="en-US" dirty="0"/>
              <a:t>Again, it accedes, replying “Sure thing.” </a:t>
            </a:r>
          </a:p>
          <a:p>
            <a:r>
              <a:rPr lang="en-US" altLang="en-US" dirty="0"/>
              <a:t>Then you ask: “What kind of beer did you buy?” </a:t>
            </a:r>
          </a:p>
          <a:p>
            <a:r>
              <a:rPr lang="en-US" altLang="en-US" dirty="0"/>
              <a:t>It answers: “Becks.” </a:t>
            </a:r>
          </a:p>
          <a:p>
            <a:r>
              <a:rPr lang="en-US" altLang="en-US" dirty="0"/>
              <a:t>You say “Never mind.” </a:t>
            </a:r>
          </a:p>
          <a:p>
            <a:r>
              <a:rPr lang="en-US" altLang="en-US" dirty="0"/>
              <a:t>One minute later, Willie trundles over with a Becks in its gripper. </a:t>
            </a:r>
          </a:p>
          <a:p>
            <a:r>
              <a:rPr lang="en-US" altLang="en-US" i="1" dirty="0"/>
              <a:t>This time, you angrily return Willie for overcommitment.</a:t>
            </a:r>
          </a:p>
        </p:txBody>
      </p:sp>
    </p:spTree>
    <p:extLst>
      <p:ext uri="{BB962C8B-B14F-4D97-AF65-F5344CB8AC3E}">
        <p14:creationId xmlns:p14="http://schemas.microsoft.com/office/powerpoint/2010/main" val="1563693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4222051E-EDEA-4878-B725-03DF661D2D1D}"/>
              </a:ext>
            </a:extLst>
          </p:cNvPr>
          <p:cNvSpPr>
            <a:spLocks noGrp="1" noChangeArrowheads="1"/>
          </p:cNvSpPr>
          <p:nvPr>
            <p:ph type="title"/>
          </p:nvPr>
        </p:nvSpPr>
        <p:spPr>
          <a:xfrm>
            <a:off x="609600" y="274638"/>
            <a:ext cx="9956800" cy="1143000"/>
          </a:xfrm>
        </p:spPr>
        <p:txBody>
          <a:bodyPr/>
          <a:lstStyle/>
          <a:p>
            <a:r>
              <a:rPr lang="en-US" altLang="en-US" dirty="0"/>
              <a:t>Commitment Strategies</a:t>
            </a:r>
            <a:br>
              <a:rPr lang="en-US" altLang="en-US" dirty="0"/>
            </a:br>
            <a:r>
              <a:rPr lang="en-US" altLang="en-US" sz="2000" dirty="0"/>
              <a:t>(Rao &amp; </a:t>
            </a:r>
            <a:r>
              <a:rPr lang="en-US" altLang="en-US" sz="2000" dirty="0" err="1"/>
              <a:t>Georgeff</a:t>
            </a:r>
            <a:r>
              <a:rPr lang="en-US" altLang="en-US" sz="2000" dirty="0"/>
              <a:t>)</a:t>
            </a:r>
            <a:endParaRPr lang="en-US" altLang="en-US" b="1" dirty="0"/>
          </a:p>
        </p:txBody>
      </p:sp>
      <p:sp>
        <p:nvSpPr>
          <p:cNvPr id="3" name="Content Placeholder 2">
            <a:extLst>
              <a:ext uri="{FF2B5EF4-FFF2-40B4-BE49-F238E27FC236}">
                <a16:creationId xmlns:a16="http://schemas.microsoft.com/office/drawing/2014/main" id="{C258D64B-5720-45A2-8C5C-C8AA6400B997}"/>
              </a:ext>
            </a:extLst>
          </p:cNvPr>
          <p:cNvSpPr>
            <a:spLocks noGrp="1"/>
          </p:cNvSpPr>
          <p:nvPr>
            <p:ph sz="quarter" idx="1"/>
          </p:nvPr>
        </p:nvSpPr>
        <p:spPr>
          <a:xfrm>
            <a:off x="609600" y="1600200"/>
            <a:ext cx="9956800" cy="4873752"/>
          </a:xfrm>
        </p:spPr>
        <p:txBody>
          <a:bodyPr>
            <a:normAutofit/>
          </a:bodyPr>
          <a:lstStyle/>
          <a:p>
            <a:r>
              <a:rPr lang="en-US" altLang="en-US" dirty="0"/>
              <a:t>After still more tinkering, the manufacturer sends Willie back, promising no more problems with its commitments.</a:t>
            </a:r>
          </a:p>
          <a:p>
            <a:r>
              <a:rPr lang="en-US" altLang="en-US" dirty="0"/>
              <a:t> So, being a somewhat trusting customer, you accept the rascal back into your household, but as a test, you ask it to bring you your last beer. </a:t>
            </a:r>
          </a:p>
          <a:p>
            <a:r>
              <a:rPr lang="en-US" altLang="en-US" dirty="0"/>
              <a:t>Willie again accedes, saying “Yes, Sir.” </a:t>
            </a:r>
          </a:p>
          <a:p>
            <a:r>
              <a:rPr lang="en-US" altLang="en-US" dirty="0"/>
              <a:t>(Its attitude problem seems to have been fixed.)</a:t>
            </a:r>
          </a:p>
          <a:p>
            <a:r>
              <a:rPr lang="en-US" altLang="en-US" dirty="0"/>
              <a:t>The robot gets the beer and starts towards you. </a:t>
            </a:r>
          </a:p>
          <a:p>
            <a:r>
              <a:rPr lang="en-US" altLang="en-US" dirty="0"/>
              <a:t>As it approaches, it lifts its arm, wheels around, deliberately smashes the bottle, and trundles off. </a:t>
            </a:r>
          </a:p>
        </p:txBody>
      </p:sp>
    </p:spTree>
    <p:extLst>
      <p:ext uri="{BB962C8B-B14F-4D97-AF65-F5344CB8AC3E}">
        <p14:creationId xmlns:p14="http://schemas.microsoft.com/office/powerpoint/2010/main" val="1871343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4222051E-EDEA-4878-B725-03DF661D2D1D}"/>
              </a:ext>
            </a:extLst>
          </p:cNvPr>
          <p:cNvSpPr>
            <a:spLocks noGrp="1" noChangeArrowheads="1"/>
          </p:cNvSpPr>
          <p:nvPr>
            <p:ph type="title"/>
          </p:nvPr>
        </p:nvSpPr>
        <p:spPr>
          <a:xfrm>
            <a:off x="609600" y="274638"/>
            <a:ext cx="9956800" cy="1143000"/>
          </a:xfrm>
        </p:spPr>
        <p:txBody>
          <a:bodyPr/>
          <a:lstStyle/>
          <a:p>
            <a:r>
              <a:rPr lang="en-US" altLang="en-US" dirty="0"/>
              <a:t>Commitment Strategies</a:t>
            </a:r>
            <a:br>
              <a:rPr lang="en-US" altLang="en-US" dirty="0"/>
            </a:br>
            <a:r>
              <a:rPr lang="en-US" altLang="en-US" sz="2000" dirty="0"/>
              <a:t>(Rao &amp; </a:t>
            </a:r>
            <a:r>
              <a:rPr lang="en-US" altLang="en-US" sz="2000" dirty="0" err="1"/>
              <a:t>Georgeff</a:t>
            </a:r>
            <a:r>
              <a:rPr lang="en-US" altLang="en-US" sz="2000" dirty="0"/>
              <a:t>)</a:t>
            </a:r>
            <a:endParaRPr lang="en-US" altLang="en-US" dirty="0"/>
          </a:p>
        </p:txBody>
      </p:sp>
      <p:sp>
        <p:nvSpPr>
          <p:cNvPr id="3" name="Content Placeholder 2">
            <a:extLst>
              <a:ext uri="{FF2B5EF4-FFF2-40B4-BE49-F238E27FC236}">
                <a16:creationId xmlns:a16="http://schemas.microsoft.com/office/drawing/2014/main" id="{C258D64B-5720-45A2-8C5C-C8AA6400B997}"/>
              </a:ext>
            </a:extLst>
          </p:cNvPr>
          <p:cNvSpPr>
            <a:spLocks noGrp="1"/>
          </p:cNvSpPr>
          <p:nvPr>
            <p:ph sz="quarter" idx="1"/>
          </p:nvPr>
        </p:nvSpPr>
        <p:spPr>
          <a:xfrm>
            <a:off x="609600" y="1600200"/>
            <a:ext cx="9956800" cy="4873752"/>
          </a:xfrm>
        </p:spPr>
        <p:txBody>
          <a:bodyPr>
            <a:normAutofit/>
          </a:bodyPr>
          <a:lstStyle/>
          <a:p>
            <a:r>
              <a:rPr lang="en-US" altLang="en-US" i="1" dirty="0"/>
              <a:t>Back at the plant, when interrogated by customer service as to why it had abandoned its commitments, the robot replies that according to its specifications, it kept its commitments as long as required — commitments must be dropped when fulfilled or impossible to achieve. By smashing the bottle, the commitment became unachievable.”</a:t>
            </a:r>
          </a:p>
          <a:p>
            <a:endParaRPr lang="en-IE" i="1" dirty="0"/>
          </a:p>
        </p:txBody>
      </p:sp>
    </p:spTree>
    <p:extLst>
      <p:ext uri="{BB962C8B-B14F-4D97-AF65-F5344CB8AC3E}">
        <p14:creationId xmlns:p14="http://schemas.microsoft.com/office/powerpoint/2010/main" val="2041856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997A6FA-EFED-4E47-9463-83ECD6E165B0}"/>
              </a:ext>
            </a:extLst>
          </p:cNvPr>
          <p:cNvSpPr>
            <a:spLocks noGrp="1" noChangeArrowheads="1"/>
          </p:cNvSpPr>
          <p:nvPr>
            <p:ph type="title"/>
          </p:nvPr>
        </p:nvSpPr>
        <p:spPr>
          <a:xfrm>
            <a:off x="609600" y="274638"/>
            <a:ext cx="9956800" cy="1143000"/>
          </a:xfrm>
        </p:spPr>
        <p:txBody>
          <a:bodyPr/>
          <a:lstStyle/>
          <a:p>
            <a:r>
              <a:rPr lang="en-US" altLang="en-US" dirty="0"/>
              <a:t>Commitment Strategies</a:t>
            </a:r>
            <a:br>
              <a:rPr lang="en-US" altLang="en-US" dirty="0"/>
            </a:br>
            <a:r>
              <a:rPr lang="en-US" altLang="en-US" sz="2000" dirty="0"/>
              <a:t>(Rao &amp; </a:t>
            </a:r>
            <a:r>
              <a:rPr lang="en-US" altLang="en-US" sz="2000" dirty="0" err="1"/>
              <a:t>Georgeff</a:t>
            </a:r>
            <a:r>
              <a:rPr lang="en-US" altLang="en-US" sz="2000" dirty="0"/>
              <a:t>)</a:t>
            </a:r>
            <a:endParaRPr lang="en-US" altLang="en-US" dirty="0"/>
          </a:p>
        </p:txBody>
      </p:sp>
      <p:sp>
        <p:nvSpPr>
          <p:cNvPr id="102403" name="Rectangle 3">
            <a:extLst>
              <a:ext uri="{FF2B5EF4-FFF2-40B4-BE49-F238E27FC236}">
                <a16:creationId xmlns:a16="http://schemas.microsoft.com/office/drawing/2014/main" id="{6DEC2EEA-A716-4750-898C-B4D0DC70E110}"/>
              </a:ext>
            </a:extLst>
          </p:cNvPr>
          <p:cNvSpPr>
            <a:spLocks noGrp="1" noChangeArrowheads="1"/>
          </p:cNvSpPr>
          <p:nvPr>
            <p:ph sz="quarter" idx="1"/>
          </p:nvPr>
        </p:nvSpPr>
        <p:spPr>
          <a:xfrm>
            <a:off x="609600" y="1600200"/>
            <a:ext cx="9956800" cy="4873752"/>
          </a:xfrm>
        </p:spPr>
        <p:txBody>
          <a:bodyPr>
            <a:normAutofit/>
          </a:bodyPr>
          <a:lstStyle/>
          <a:p>
            <a:r>
              <a:rPr lang="en-US" altLang="en-US" dirty="0"/>
              <a:t>The following commitment strategies are commonly discussed in the literature of rational agents:</a:t>
            </a:r>
          </a:p>
          <a:p>
            <a:pPr lvl="1"/>
            <a:r>
              <a:rPr lang="en-US" altLang="en-US" b="1" dirty="0"/>
              <a:t>Blind commitment</a:t>
            </a:r>
            <a:br>
              <a:rPr lang="en-US" altLang="en-US" b="1" dirty="0"/>
            </a:br>
            <a:r>
              <a:rPr lang="en-US" altLang="en-US" dirty="0"/>
              <a:t>A blindly committed agent will continue to maintain an intention until it believes the intention has actually been achieved. Blind commitment is also sometimes referred to as fanatical commitment.</a:t>
            </a:r>
          </a:p>
          <a:p>
            <a:pPr lvl="1"/>
            <a:r>
              <a:rPr lang="en-US" altLang="en-US" b="1" dirty="0"/>
              <a:t>Single-minded commitment</a:t>
            </a:r>
            <a:br>
              <a:rPr lang="en-US" altLang="en-US" b="1" dirty="0"/>
            </a:br>
            <a:r>
              <a:rPr lang="en-US" altLang="en-US" dirty="0"/>
              <a:t>A single-minded agent will continue to maintain an intention until it believes that either the intention has been achieved, or else that it is no longer possible to achieve the intention.</a:t>
            </a:r>
          </a:p>
          <a:p>
            <a:pPr lvl="1"/>
            <a:r>
              <a:rPr lang="en-US" altLang="en-US" b="1" dirty="0"/>
              <a:t>Open-minded commitment</a:t>
            </a:r>
            <a:br>
              <a:rPr lang="en-US" altLang="en-US" b="1" dirty="0"/>
            </a:br>
            <a:r>
              <a:rPr lang="en-US" altLang="en-US" dirty="0"/>
              <a:t>An open-minded agent will maintain an intention as long as it is still believed possible.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51C9-2FB2-8947-ADA7-E8DDCA7F61A7}"/>
              </a:ext>
            </a:extLst>
          </p:cNvPr>
          <p:cNvSpPr>
            <a:spLocks noGrp="1"/>
          </p:cNvSpPr>
          <p:nvPr>
            <p:ph type="title"/>
          </p:nvPr>
        </p:nvSpPr>
        <p:spPr>
          <a:xfrm>
            <a:off x="609600" y="274638"/>
            <a:ext cx="9956800" cy="1143000"/>
          </a:xfrm>
        </p:spPr>
        <p:txBody>
          <a:bodyPr/>
          <a:lstStyle/>
          <a:p>
            <a:r>
              <a:rPr lang="en-US"/>
              <a:t>Agents as Intentional Systems</a:t>
            </a:r>
            <a:endParaRPr lang="en-US" dirty="0"/>
          </a:p>
        </p:txBody>
      </p:sp>
      <p:sp>
        <p:nvSpPr>
          <p:cNvPr id="3" name="Content Placeholder 2">
            <a:extLst>
              <a:ext uri="{FF2B5EF4-FFF2-40B4-BE49-F238E27FC236}">
                <a16:creationId xmlns:a16="http://schemas.microsoft.com/office/drawing/2014/main" id="{49FE2536-6CDF-7149-BC37-7D2149598AE7}"/>
              </a:ext>
            </a:extLst>
          </p:cNvPr>
          <p:cNvSpPr>
            <a:spLocks noGrp="1"/>
          </p:cNvSpPr>
          <p:nvPr>
            <p:ph sz="quarter" idx="1"/>
          </p:nvPr>
        </p:nvSpPr>
        <p:spPr>
          <a:xfrm>
            <a:off x="609600" y="1600200"/>
            <a:ext cx="10591800" cy="5257800"/>
          </a:xfrm>
        </p:spPr>
        <p:txBody>
          <a:bodyPr>
            <a:normAutofit lnSpcReduction="10000"/>
          </a:bodyPr>
          <a:lstStyle/>
          <a:p>
            <a:r>
              <a:rPr lang="en-IE" sz="2000" dirty="0"/>
              <a:t>Viewing the behaviour of a system from the intentional stance allows us to provide a more abstract definition of that behaviour.</a:t>
            </a:r>
          </a:p>
          <a:p>
            <a:pPr lvl="1"/>
            <a:r>
              <a:rPr lang="en-IE" sz="1800" dirty="0"/>
              <a:t>This, in turn, allows us to build more complex software...</a:t>
            </a:r>
          </a:p>
          <a:p>
            <a:pPr lvl="1"/>
            <a:endParaRPr lang="en-IE" sz="1800" dirty="0"/>
          </a:p>
          <a:p>
            <a:r>
              <a:rPr lang="en-US" sz="2000" dirty="0"/>
              <a:t>Building a decision-making model typically involves:</a:t>
            </a:r>
          </a:p>
          <a:p>
            <a:pPr lvl="1"/>
            <a:r>
              <a:rPr lang="en-US" sz="1800" dirty="0"/>
              <a:t>Selecting a set of </a:t>
            </a:r>
            <a:r>
              <a:rPr lang="en-US" sz="1800" b="1" dirty="0"/>
              <a:t>mental attitudes</a:t>
            </a:r>
            <a:r>
              <a:rPr lang="en-US" sz="1800" dirty="0"/>
              <a:t> and formalize their relationship as an agent theory.</a:t>
            </a:r>
          </a:p>
          <a:p>
            <a:pPr lvl="1"/>
            <a:r>
              <a:rPr lang="en-US" sz="1800" dirty="0"/>
              <a:t>Designing a </a:t>
            </a:r>
            <a:r>
              <a:rPr lang="en-US" sz="1800" b="1" dirty="0"/>
              <a:t>mental state architecture </a:t>
            </a:r>
            <a:r>
              <a:rPr lang="en-US" sz="1800" dirty="0"/>
              <a:t>and an associated </a:t>
            </a:r>
            <a:r>
              <a:rPr lang="en-US" sz="1800" b="1" dirty="0"/>
              <a:t>decision-making algorithm </a:t>
            </a:r>
            <a:r>
              <a:rPr lang="en-US" sz="1800" dirty="0"/>
              <a:t>based on the theory.</a:t>
            </a:r>
          </a:p>
          <a:p>
            <a:pPr lvl="1"/>
            <a:endParaRPr lang="en-US" sz="1800" dirty="0"/>
          </a:p>
          <a:p>
            <a:r>
              <a:rPr lang="en-US" sz="2000" dirty="0"/>
              <a:t>Studies of </a:t>
            </a:r>
            <a:r>
              <a:rPr lang="en-US" sz="2000" b="1" dirty="0"/>
              <a:t>mental attitudes </a:t>
            </a:r>
            <a:r>
              <a:rPr lang="en-US" sz="2000" dirty="0"/>
              <a:t>have identified a simple taxonomy:</a:t>
            </a:r>
          </a:p>
          <a:p>
            <a:pPr lvl="1"/>
            <a:r>
              <a:rPr lang="en-US" sz="1800" b="1" dirty="0"/>
              <a:t>Informational Attitudes</a:t>
            </a:r>
            <a:r>
              <a:rPr lang="en-US" sz="1800" dirty="0"/>
              <a:t>: knowledge, beliefs, emotions, …</a:t>
            </a:r>
          </a:p>
          <a:p>
            <a:pPr lvl="1"/>
            <a:r>
              <a:rPr lang="en-US" sz="1800" b="1" dirty="0"/>
              <a:t>Pro-Attitudes</a:t>
            </a:r>
            <a:r>
              <a:rPr lang="en-US" sz="1800" dirty="0"/>
              <a:t>: desires, goals, obligations, intentions, …</a:t>
            </a:r>
          </a:p>
          <a:p>
            <a:pPr lvl="1"/>
            <a:r>
              <a:rPr lang="en-US" sz="1800" dirty="0"/>
              <a:t>Any mental state architecture should contain at least one mental attitude from each class. </a:t>
            </a:r>
          </a:p>
          <a:p>
            <a:pPr lvl="1"/>
            <a:endParaRPr lang="en-US" sz="1800" dirty="0"/>
          </a:p>
          <a:p>
            <a:r>
              <a:rPr lang="en-US" sz="2000" dirty="0"/>
              <a:t>Such models can be applied </a:t>
            </a:r>
            <a:r>
              <a:rPr lang="en-US" sz="2000" b="1" dirty="0"/>
              <a:t>externally </a:t>
            </a:r>
            <a:r>
              <a:rPr lang="en-US" sz="2000" dirty="0"/>
              <a:t>(to explain a systems behavior) or </a:t>
            </a:r>
            <a:r>
              <a:rPr lang="en-US" sz="2000" b="1" dirty="0"/>
              <a:t>internally </a:t>
            </a:r>
            <a:r>
              <a:rPr lang="en-US" sz="2000" dirty="0"/>
              <a:t>(to drive a systems behavior)</a:t>
            </a:r>
          </a:p>
        </p:txBody>
      </p:sp>
    </p:spTree>
    <p:extLst>
      <p:ext uri="{BB962C8B-B14F-4D97-AF65-F5344CB8AC3E}">
        <p14:creationId xmlns:p14="http://schemas.microsoft.com/office/powerpoint/2010/main" val="194890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1961-DD51-A34F-9C73-A0A06B6F3E87}"/>
              </a:ext>
            </a:extLst>
          </p:cNvPr>
          <p:cNvSpPr>
            <a:spLocks noGrp="1"/>
          </p:cNvSpPr>
          <p:nvPr>
            <p:ph type="title"/>
          </p:nvPr>
        </p:nvSpPr>
        <p:spPr/>
        <p:txBody>
          <a:bodyPr/>
          <a:lstStyle/>
          <a:p>
            <a:r>
              <a:rPr lang="en-US" dirty="0"/>
              <a:t>Practical Reasoning</a:t>
            </a:r>
          </a:p>
        </p:txBody>
      </p:sp>
      <p:sp>
        <p:nvSpPr>
          <p:cNvPr id="3" name="Text Placeholder 2">
            <a:extLst>
              <a:ext uri="{FF2B5EF4-FFF2-40B4-BE49-F238E27FC236}">
                <a16:creationId xmlns:a16="http://schemas.microsoft.com/office/drawing/2014/main" id="{C2A5AD0E-7FDA-F040-8CD4-DB115DB51539}"/>
              </a:ext>
            </a:extLst>
          </p:cNvPr>
          <p:cNvSpPr>
            <a:spLocks noGrp="1"/>
          </p:cNvSpPr>
          <p:nvPr>
            <p:ph type="body" idx="1"/>
          </p:nvPr>
        </p:nvSpPr>
        <p:spPr/>
        <p:txBody>
          <a:bodyPr/>
          <a:lstStyle/>
          <a:p>
            <a:r>
              <a:rPr lang="en-US" dirty="0"/>
              <a:t>The core concepts / techniques</a:t>
            </a:r>
          </a:p>
        </p:txBody>
      </p:sp>
    </p:spTree>
    <p:extLst>
      <p:ext uri="{BB962C8B-B14F-4D97-AF65-F5344CB8AC3E}">
        <p14:creationId xmlns:p14="http://schemas.microsoft.com/office/powerpoint/2010/main" val="247821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686F-E551-4A49-A6B4-DF1531B36B97}"/>
              </a:ext>
            </a:extLst>
          </p:cNvPr>
          <p:cNvSpPr>
            <a:spLocks noGrp="1"/>
          </p:cNvSpPr>
          <p:nvPr>
            <p:ph type="title"/>
          </p:nvPr>
        </p:nvSpPr>
        <p:spPr>
          <a:xfrm>
            <a:off x="609600" y="274638"/>
            <a:ext cx="9956800" cy="1143000"/>
          </a:xfrm>
        </p:spPr>
        <p:txBody>
          <a:bodyPr/>
          <a:lstStyle/>
          <a:p>
            <a:r>
              <a:rPr lang="en-US" dirty="0"/>
              <a:t>Practical Reasoning</a:t>
            </a:r>
            <a:endParaRPr lang="en-IE" dirty="0"/>
          </a:p>
        </p:txBody>
      </p:sp>
      <p:sp>
        <p:nvSpPr>
          <p:cNvPr id="3" name="Content Placeholder 2">
            <a:extLst>
              <a:ext uri="{FF2B5EF4-FFF2-40B4-BE49-F238E27FC236}">
                <a16:creationId xmlns:a16="http://schemas.microsoft.com/office/drawing/2014/main" id="{9BCAD237-76F4-4612-B970-336C9D412804}"/>
              </a:ext>
            </a:extLst>
          </p:cNvPr>
          <p:cNvSpPr>
            <a:spLocks noGrp="1"/>
          </p:cNvSpPr>
          <p:nvPr>
            <p:ph sz="quarter" idx="1"/>
          </p:nvPr>
        </p:nvSpPr>
        <p:spPr>
          <a:xfrm>
            <a:off x="609600" y="1600200"/>
            <a:ext cx="9956800" cy="4873752"/>
          </a:xfrm>
        </p:spPr>
        <p:txBody>
          <a:bodyPr>
            <a:normAutofit/>
          </a:bodyPr>
          <a:lstStyle/>
          <a:p>
            <a:r>
              <a:rPr lang="en-US" altLang="en-US" sz="2000" dirty="0"/>
              <a:t>Practical reasoning is the process of figuring out what to do (reasoning about how to act):</a:t>
            </a:r>
          </a:p>
          <a:p>
            <a:pPr lvl="1"/>
            <a:r>
              <a:rPr lang="en-US" altLang="en-US" sz="1800" i="1" dirty="0"/>
              <a:t>“Practical reasoning is a matter of weighing conflicting considerations for and against competing options, where the relevant considerations are provided by what the agent desires/values/cares about and what the agent believes.” (Bratman)</a:t>
            </a:r>
          </a:p>
          <a:p>
            <a:pPr lvl="4"/>
            <a:endParaRPr lang="en-US" altLang="en-US" sz="1400" dirty="0"/>
          </a:p>
          <a:p>
            <a:r>
              <a:rPr lang="en-US" altLang="en-US" sz="2000" dirty="0"/>
              <a:t>Human practical reasoning consists of two activities:</a:t>
            </a:r>
          </a:p>
          <a:p>
            <a:pPr lvl="1"/>
            <a:r>
              <a:rPr lang="en-US" altLang="en-US" sz="1800" b="1" dirty="0"/>
              <a:t>Deliberation</a:t>
            </a:r>
            <a:r>
              <a:rPr lang="en-US" altLang="en-US" sz="1800" dirty="0"/>
              <a:t>: deciding what we want to achieve</a:t>
            </a:r>
          </a:p>
          <a:p>
            <a:pPr lvl="1"/>
            <a:r>
              <a:rPr lang="en-US" altLang="en-US" sz="1800" b="1" dirty="0"/>
              <a:t>Means-ends Reasoning</a:t>
            </a:r>
            <a:r>
              <a:rPr lang="en-US" altLang="en-US" sz="1800" dirty="0"/>
              <a:t>: deciding how to achieve it</a:t>
            </a:r>
          </a:p>
          <a:p>
            <a:pPr lvl="1"/>
            <a:r>
              <a:rPr lang="en-US" altLang="en-US" sz="1800" i="1" dirty="0"/>
              <a:t>The missing link: </a:t>
            </a:r>
            <a:r>
              <a:rPr lang="en-US" altLang="en-US" sz="1800" b="1" i="1" dirty="0"/>
              <a:t>intentions </a:t>
            </a:r>
            <a:r>
              <a:rPr lang="en-US" altLang="en-US" sz="1800" i="1" dirty="0"/>
              <a:t>- what we are committed </a:t>
            </a:r>
            <a:br>
              <a:rPr lang="en-US" altLang="en-US" sz="1800" i="1" dirty="0"/>
            </a:br>
            <a:r>
              <a:rPr lang="en-US" altLang="en-US" sz="1800" i="1" dirty="0"/>
              <a:t>to achieving</a:t>
            </a:r>
          </a:p>
        </p:txBody>
      </p:sp>
    </p:spTree>
    <p:extLst>
      <p:ext uri="{BB962C8B-B14F-4D97-AF65-F5344CB8AC3E}">
        <p14:creationId xmlns:p14="http://schemas.microsoft.com/office/powerpoint/2010/main" val="3241879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74638"/>
            <a:ext cx="9956800" cy="1143000"/>
          </a:xfrm>
        </p:spPr>
        <p:txBody>
          <a:bodyPr/>
          <a:lstStyle/>
          <a:p>
            <a:r>
              <a:rPr lang="en-US" dirty="0"/>
              <a:t>Practical Reasoning</a:t>
            </a:r>
          </a:p>
        </p:txBody>
      </p:sp>
      <p:sp>
        <p:nvSpPr>
          <p:cNvPr id="6147" name="Rectangle 3"/>
          <p:cNvSpPr>
            <a:spLocks noGrp="1" noChangeArrowheads="1"/>
          </p:cNvSpPr>
          <p:nvPr>
            <p:ph sz="quarter" idx="1"/>
          </p:nvPr>
        </p:nvSpPr>
        <p:spPr>
          <a:xfrm>
            <a:off x="609600" y="1600200"/>
            <a:ext cx="9956800" cy="4873752"/>
          </a:xfrm>
        </p:spPr>
        <p:txBody>
          <a:bodyPr>
            <a:normAutofit/>
          </a:bodyPr>
          <a:lstStyle/>
          <a:p>
            <a:r>
              <a:rPr lang="en-US" sz="2000" dirty="0"/>
              <a:t>The </a:t>
            </a:r>
            <a:r>
              <a:rPr lang="en-US" sz="2000" b="1" dirty="0"/>
              <a:t>Belief-Desire-Intention (BDI)</a:t>
            </a:r>
            <a:r>
              <a:rPr lang="en-US" sz="2000" dirty="0"/>
              <a:t> architecture:</a:t>
            </a:r>
          </a:p>
          <a:p>
            <a:pPr lvl="1"/>
            <a:r>
              <a:rPr lang="en-US" sz="1800" dirty="0"/>
              <a:t>Beliefs: the current state of the environment</a:t>
            </a:r>
          </a:p>
          <a:p>
            <a:pPr lvl="1"/>
            <a:r>
              <a:rPr lang="en-US" sz="1800" dirty="0"/>
              <a:t>Desires: the agent ideal future state of the environment</a:t>
            </a:r>
          </a:p>
          <a:p>
            <a:pPr lvl="1"/>
            <a:r>
              <a:rPr lang="en-US" sz="1800" dirty="0"/>
              <a:t>Intentions: subset of the desires that the agent commits to</a:t>
            </a:r>
          </a:p>
          <a:p>
            <a:pPr lvl="3"/>
            <a:endParaRPr lang="en-US" sz="1400" dirty="0"/>
          </a:p>
          <a:p>
            <a:r>
              <a:rPr lang="en-GB" altLang="en-US" sz="2000" dirty="0"/>
              <a:t>Informally, BDI theories to capture the transition between states.</a:t>
            </a:r>
          </a:p>
          <a:p>
            <a:pPr lvl="1"/>
            <a:r>
              <a:rPr lang="en-GB" altLang="en-US" sz="1800" dirty="0"/>
              <a:t>Desires drive the agents’ activities and are satisfied when the agent believes that it has achieved them.</a:t>
            </a:r>
          </a:p>
          <a:p>
            <a:pPr lvl="1"/>
            <a:r>
              <a:rPr lang="en-GB" altLang="en-US" sz="1800" dirty="0"/>
              <a:t>Agents are resource-bounded, desires may be incompatible.</a:t>
            </a:r>
          </a:p>
          <a:p>
            <a:pPr lvl="1"/>
            <a:r>
              <a:rPr lang="en-GB" altLang="en-US" sz="1800" dirty="0"/>
              <a:t>Intentions represent the trade-off that the agent makes in terms of the subset of its desires that it commits to achieving. </a:t>
            </a:r>
          </a:p>
          <a:p>
            <a:pPr lvl="3"/>
            <a:endParaRPr lang="en-GB" altLang="en-US" sz="1400" dirty="0"/>
          </a:p>
          <a:p>
            <a:r>
              <a:rPr lang="en-GB" altLang="en-US" sz="2000" dirty="0"/>
              <a:t>Intentions are achieved through the application of </a:t>
            </a:r>
            <a:r>
              <a:rPr lang="en-GB" altLang="en-US" sz="2000" b="1" dirty="0"/>
              <a:t>means-end reasoning</a:t>
            </a:r>
            <a:r>
              <a:rPr lang="en-GB" altLang="en-US" sz="2000" dirty="0"/>
              <a:t>…</a:t>
            </a:r>
          </a:p>
        </p:txBody>
      </p:sp>
    </p:spTree>
    <p:extLst>
      <p:ext uri="{BB962C8B-B14F-4D97-AF65-F5344CB8AC3E}">
        <p14:creationId xmlns:p14="http://schemas.microsoft.com/office/powerpoint/2010/main" val="25671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A9D1-6B1D-4B67-830F-D980A1A212E4}"/>
              </a:ext>
            </a:extLst>
          </p:cNvPr>
          <p:cNvSpPr>
            <a:spLocks noGrp="1"/>
          </p:cNvSpPr>
          <p:nvPr>
            <p:ph type="title"/>
          </p:nvPr>
        </p:nvSpPr>
        <p:spPr>
          <a:xfrm>
            <a:off x="609600" y="274638"/>
            <a:ext cx="9956800" cy="1143000"/>
          </a:xfrm>
        </p:spPr>
        <p:txBody>
          <a:bodyPr/>
          <a:lstStyle/>
          <a:p>
            <a:r>
              <a:rPr lang="en-US" dirty="0"/>
              <a:t>The Role of Intentions in Practical Reasoning</a:t>
            </a:r>
            <a:endParaRPr lang="en-IE" dirty="0"/>
          </a:p>
        </p:txBody>
      </p:sp>
      <p:sp>
        <p:nvSpPr>
          <p:cNvPr id="3" name="Content Placeholder 2">
            <a:extLst>
              <a:ext uri="{FF2B5EF4-FFF2-40B4-BE49-F238E27FC236}">
                <a16:creationId xmlns:a16="http://schemas.microsoft.com/office/drawing/2014/main" id="{F136C386-D98A-43C6-8509-C7B56A420217}"/>
              </a:ext>
            </a:extLst>
          </p:cNvPr>
          <p:cNvSpPr>
            <a:spLocks noGrp="1"/>
          </p:cNvSpPr>
          <p:nvPr>
            <p:ph sz="quarter" idx="1"/>
          </p:nvPr>
        </p:nvSpPr>
        <p:spPr>
          <a:xfrm>
            <a:off x="609600" y="1600200"/>
            <a:ext cx="9956800" cy="4873752"/>
          </a:xfrm>
        </p:spPr>
        <p:txBody>
          <a:bodyPr>
            <a:normAutofit/>
          </a:bodyPr>
          <a:lstStyle/>
          <a:p>
            <a:pPr marL="457200" indent="-457200">
              <a:buFont typeface="+mj-lt"/>
              <a:buAutoNum type="arabicPeriod"/>
            </a:pPr>
            <a:r>
              <a:rPr lang="en-US" altLang="en-US" sz="2000" dirty="0"/>
              <a:t>Intentions pose problems for agents, who need to determine ways of achieving them.</a:t>
            </a:r>
            <a:br>
              <a:rPr lang="en-US" altLang="en-US" sz="2000" i="1" dirty="0"/>
            </a:br>
            <a:r>
              <a:rPr lang="en-US" altLang="en-US" sz="2000" i="1" dirty="0"/>
              <a:t>If I have an intention to </a:t>
            </a:r>
            <a:r>
              <a:rPr lang="en-US" altLang="en-US" sz="2000" i="1" dirty="0">
                <a:sym typeface="Symbol" panose="05050102010706020507" pitchFamily="18" charset="2"/>
              </a:rPr>
              <a:t>, you would expect me to devote resources to deciding how to bring about .</a:t>
            </a:r>
          </a:p>
          <a:p>
            <a:pPr lvl="2"/>
            <a:endParaRPr lang="en-US" altLang="en-US" sz="1600" i="1" dirty="0">
              <a:sym typeface="Symbol" panose="05050102010706020507" pitchFamily="18" charset="2"/>
            </a:endParaRPr>
          </a:p>
          <a:p>
            <a:pPr marL="457200" indent="-457200">
              <a:buFont typeface="+mj-lt"/>
              <a:buAutoNum type="arabicPeriod"/>
            </a:pPr>
            <a:r>
              <a:rPr lang="en-US" altLang="en-US" sz="2000" dirty="0">
                <a:sym typeface="Symbol" panose="05050102010706020507" pitchFamily="18" charset="2"/>
              </a:rPr>
              <a:t>Intentions provide a “filter” for adopting other intentions, which must not conflict.</a:t>
            </a:r>
            <a:br>
              <a:rPr lang="en-US" altLang="en-US" sz="2000" dirty="0">
                <a:sym typeface="Symbol" panose="05050102010706020507" pitchFamily="18" charset="2"/>
              </a:rPr>
            </a:br>
            <a:r>
              <a:rPr lang="en-US" altLang="en-US" sz="2000" i="1" dirty="0"/>
              <a:t>If I have an intention to </a:t>
            </a:r>
            <a:r>
              <a:rPr lang="en-US" altLang="en-US" sz="2000" i="1" dirty="0">
                <a:sym typeface="Symbol" panose="05050102010706020507" pitchFamily="18" charset="2"/>
              </a:rPr>
              <a:t>, you would not expect me to adopt an intention  such that  and  are mutually exclusive.</a:t>
            </a:r>
          </a:p>
          <a:p>
            <a:pPr lvl="2"/>
            <a:endParaRPr lang="en-US" altLang="en-US" sz="1600" i="1" dirty="0">
              <a:sym typeface="Symbol" panose="05050102010706020507" pitchFamily="18" charset="2"/>
            </a:endParaRPr>
          </a:p>
          <a:p>
            <a:pPr marL="457200" indent="-457200">
              <a:buFont typeface="+mj-lt"/>
              <a:buAutoNum type="arabicPeriod"/>
            </a:pPr>
            <a:r>
              <a:rPr lang="en-US" altLang="en-US" sz="2000" dirty="0">
                <a:sym typeface="Symbol" panose="05050102010706020507" pitchFamily="18" charset="2"/>
              </a:rPr>
              <a:t>Agents track the success of their intentions and are inclined to try again if their attempts fail.</a:t>
            </a:r>
            <a:br>
              <a:rPr lang="en-US" altLang="en-US" sz="2000" dirty="0">
                <a:sym typeface="Symbol" panose="05050102010706020507" pitchFamily="18" charset="2"/>
              </a:rPr>
            </a:br>
            <a:r>
              <a:rPr lang="en-US" altLang="en-US" sz="2000" i="1" dirty="0">
                <a:sym typeface="Symbol" panose="05050102010706020507" pitchFamily="18" charset="2"/>
              </a:rPr>
              <a:t>If an agent’s first attempt to achieve  fails, then all other things being equal, it will try an alternative plan to achieve .</a:t>
            </a:r>
          </a:p>
        </p:txBody>
      </p:sp>
    </p:spTree>
    <p:extLst>
      <p:ext uri="{BB962C8B-B14F-4D97-AF65-F5344CB8AC3E}">
        <p14:creationId xmlns:p14="http://schemas.microsoft.com/office/powerpoint/2010/main" val="336037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2781</TotalTime>
  <Words>4651</Words>
  <Application>Microsoft Macintosh PowerPoint</Application>
  <PresentationFormat>Widescreen</PresentationFormat>
  <Paragraphs>685</Paragraphs>
  <Slides>49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Calibri</vt:lpstr>
      <vt:lpstr>Century Schoolbook</vt:lpstr>
      <vt:lpstr>Courier New</vt:lpstr>
      <vt:lpstr>Symbol</vt:lpstr>
      <vt:lpstr>Wingdings</vt:lpstr>
      <vt:lpstr>Wingdings 2</vt:lpstr>
      <vt:lpstr>Oriel</vt:lpstr>
      <vt:lpstr>Practical Reasoning</vt:lpstr>
      <vt:lpstr>Main Topics</vt:lpstr>
      <vt:lpstr>Intentional Stance</vt:lpstr>
      <vt:lpstr>The Intentional Stance Dennett (1989)</vt:lpstr>
      <vt:lpstr>Agents as Intentional Systems</vt:lpstr>
      <vt:lpstr>Practical Reasoning</vt:lpstr>
      <vt:lpstr>Practical Reasoning</vt:lpstr>
      <vt:lpstr>Practical Reasoning</vt:lpstr>
      <vt:lpstr>The Role of Intentions in Practical Reasoning</vt:lpstr>
      <vt:lpstr>The Role of Intentions in Practical Reasoning</vt:lpstr>
      <vt:lpstr>The Role of Intentions in Practical Reasoning</vt:lpstr>
      <vt:lpstr>Means-End Reasoning</vt:lpstr>
      <vt:lpstr>(Non-Exhaustive List of) Means-End Reasoning Strategies</vt:lpstr>
      <vt:lpstr>Planning</vt:lpstr>
      <vt:lpstr>What is Planning?</vt:lpstr>
      <vt:lpstr>Planners: Inputs</vt:lpstr>
      <vt:lpstr>Planners: Inputs</vt:lpstr>
      <vt:lpstr>Planners: Inputs</vt:lpstr>
      <vt:lpstr>Planners: Inputs</vt:lpstr>
      <vt:lpstr>Planners: State Space Construction</vt:lpstr>
      <vt:lpstr>Planners: State Space Construction</vt:lpstr>
      <vt:lpstr>Planners: State Space Construction</vt:lpstr>
      <vt:lpstr>STRIPS: STanford Research Institute Problem Solver</vt:lpstr>
      <vt:lpstr>Scenario: Blocksworld</vt:lpstr>
      <vt:lpstr>Scenario: Blocksworld</vt:lpstr>
      <vt:lpstr>STRIPS</vt:lpstr>
      <vt:lpstr>STRIPS Illustrated</vt:lpstr>
      <vt:lpstr>STRIPS Illustrated</vt:lpstr>
      <vt:lpstr>STRIPS Illustrated</vt:lpstr>
      <vt:lpstr>STRIPS Illustrated</vt:lpstr>
      <vt:lpstr>STRIPS Illustrated</vt:lpstr>
      <vt:lpstr>STRIPS Illustrated</vt:lpstr>
      <vt:lpstr>STRIPS Illustrated</vt:lpstr>
      <vt:lpstr>STRIPS Illustrated</vt:lpstr>
      <vt:lpstr>STRIPS Illustrated</vt:lpstr>
      <vt:lpstr>STRIPS Illustrated</vt:lpstr>
      <vt:lpstr>STRIPS Illustrated</vt:lpstr>
      <vt:lpstr>STRIPS Illustrated</vt:lpstr>
      <vt:lpstr>STRIPS Illustrated</vt:lpstr>
      <vt:lpstr>STRIPS Illustrated</vt:lpstr>
      <vt:lpstr>Practical Reasoning Systems</vt:lpstr>
      <vt:lpstr>Practical Reasoning Systems</vt:lpstr>
      <vt:lpstr>The BDI Agent Control Loop</vt:lpstr>
      <vt:lpstr>Intentions and Commitments</vt:lpstr>
      <vt:lpstr>Commitment Strategies (Rao &amp; Georgeff)</vt:lpstr>
      <vt:lpstr>Commitment Strategies (Rao &amp; Georgeff)</vt:lpstr>
      <vt:lpstr>Commitment Strategies (Rao &amp; Georgeff)</vt:lpstr>
      <vt:lpstr>Commitment Strategies (Rao &amp; Georgeff)</vt:lpstr>
      <vt:lpstr>Commitment Strategies (Rao &amp; Georgeff)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Agent-Oriented Programming</dc:title>
  <dc:creator>rem</dc:creator>
  <cp:lastModifiedBy>rem collier</cp:lastModifiedBy>
  <cp:revision>195</cp:revision>
  <cp:lastPrinted>2015-01-12T14:27:45Z</cp:lastPrinted>
  <dcterms:created xsi:type="dcterms:W3CDTF">2006-08-16T00:00:00Z</dcterms:created>
  <dcterms:modified xsi:type="dcterms:W3CDTF">2024-09-20T12:07:23Z</dcterms:modified>
</cp:coreProperties>
</file>