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21" r:id="rId3"/>
    <p:sldId id="347" r:id="rId4"/>
    <p:sldId id="322" r:id="rId5"/>
    <p:sldId id="323" r:id="rId6"/>
    <p:sldId id="355" r:id="rId7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87755" autoAdjust="0"/>
  </p:normalViewPr>
  <p:slideViewPr>
    <p:cSldViewPr>
      <p:cViewPr varScale="1">
        <p:scale>
          <a:sx n="112" d="100"/>
          <a:sy n="112" d="100"/>
        </p:scale>
        <p:origin x="2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17/10/2021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349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ASTRA: Basic Syntax</a:t>
            </a:r>
            <a:endParaRPr lang="en-IE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30240/41400: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ASTRA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ASTRA is designed to be close in syntax to Java:</a:t>
            </a:r>
          </a:p>
          <a:p>
            <a:pPr lvl="1"/>
            <a:r>
              <a:rPr lang="en-IE" sz="1800" dirty="0"/>
              <a:t>ASTRA programs are written in files with a “.</a:t>
            </a:r>
            <a:r>
              <a:rPr lang="en-IE" sz="1800" dirty="0" err="1"/>
              <a:t>astra</a:t>
            </a:r>
            <a:r>
              <a:rPr lang="en-IE" sz="1800" dirty="0"/>
              <a:t>” extension.</a:t>
            </a:r>
          </a:p>
          <a:p>
            <a:pPr lvl="1"/>
            <a:r>
              <a:rPr lang="en-IE" sz="1800" dirty="0"/>
              <a:t>Each file must contain exactly 1 agent class, which is specified by the </a:t>
            </a:r>
            <a:r>
              <a:rPr lang="en-IE" sz="1800" b="1" dirty="0"/>
              <a:t>agent</a:t>
            </a:r>
            <a:r>
              <a:rPr lang="en-IE" sz="1800" dirty="0"/>
              <a:t> keyword…</a:t>
            </a:r>
          </a:p>
          <a:p>
            <a:pPr lvl="1"/>
            <a:r>
              <a:rPr lang="en-IE" sz="1800" dirty="0"/>
              <a:t>The name of the file must match the name of the class</a:t>
            </a:r>
          </a:p>
          <a:p>
            <a:pPr lvl="1"/>
            <a:endParaRPr lang="en-IE" sz="2000" dirty="0"/>
          </a:p>
          <a:p>
            <a:r>
              <a:rPr lang="en-IE" sz="2000" dirty="0"/>
              <a:t>Example File: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Tower.astra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E" sz="2000" dirty="0"/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/**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 * This is an ASTRA agent class – comments as Java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agent Tower {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// … code goes here …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5560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ASTRA Language: Ontologies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ASTRA includes a mechanism for defining ontologies (the set of valid predicates for your program):</a:t>
            </a:r>
          </a:p>
          <a:p>
            <a:pPr lvl="1"/>
            <a:endParaRPr lang="en-IE" sz="2000" dirty="0"/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/**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 * This is an ASTRA agent class – comments as Java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agent Tower {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types </a:t>
            </a:r>
            <a:r>
              <a:rPr lang="en-IE" sz="1400" b="1" dirty="0" err="1">
                <a:latin typeface="Courier New" pitchFamily="49" charset="0"/>
                <a:cs typeface="Courier New" pitchFamily="49" charset="0"/>
              </a:rPr>
              <a:t>tower_ont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    formula block(string);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    formula table(string);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    formula on(</a:t>
            </a:r>
            <a:r>
              <a:rPr lang="en-IE" sz="1400" b="1" dirty="0" err="1">
                <a:latin typeface="Courier New" pitchFamily="49" charset="0"/>
                <a:cs typeface="Courier New" pitchFamily="49" charset="0"/>
              </a:rPr>
              <a:t>string,string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    formula free(string);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    formula holding(string);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// … code goes here …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5151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ASTRA Language: Initial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IE" sz="2000" dirty="0"/>
              <a:t>Initial beliefs and goals are defined with the </a:t>
            </a:r>
            <a:r>
              <a:rPr lang="en-IE" sz="2000" b="1" dirty="0"/>
              <a:t>initial</a:t>
            </a:r>
            <a:r>
              <a:rPr lang="en-IE" sz="2000" dirty="0"/>
              <a:t> keyword.</a:t>
            </a:r>
          </a:p>
          <a:p>
            <a:pPr lvl="1">
              <a:buNone/>
            </a:pP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/**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 * This is an ASTRA agent class – comments as Java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agent Tower {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types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tower_ont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initial block(“a”), block(“b”), block(“c”), block(“d”);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initial table(“table”);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initial on(“a”, “table”), ...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initial !tower(“a”, “b”, “c”);</a:t>
            </a:r>
          </a:p>
          <a:p>
            <a:pPr lvl="1">
              <a:buNone/>
            </a:pP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// … code goes here …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3983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ASTRA Language: Rules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Plans are written as </a:t>
            </a:r>
            <a:r>
              <a:rPr lang="en-IE" sz="2000" b="1" dirty="0"/>
              <a:t>rules</a:t>
            </a:r>
            <a:r>
              <a:rPr lang="en-IE" sz="2000" dirty="0"/>
              <a:t>:</a:t>
            </a:r>
            <a:endParaRPr lang="en-IE" sz="1800" dirty="0"/>
          </a:p>
          <a:p>
            <a:pPr lvl="1"/>
            <a:endParaRPr lang="en-IE" sz="2000" dirty="0"/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/**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 * This is an ASTRA agent class – comments as Java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agent Tower {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types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tower_ont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initial block(“a”), ...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initial !tower(“a”, “b”, “c”);</a:t>
            </a:r>
          </a:p>
          <a:p>
            <a:pPr lvl="1">
              <a:buNone/>
            </a:pP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rule +!holding(string X) : ~holding(string Y) &amp; free(X) 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				&amp; on(X, string Z) {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    +holding(X); -free(X); -on(X, Z);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6166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ASTRA Language: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Autofit/>
          </a:bodyPr>
          <a:lstStyle/>
          <a:p>
            <a:r>
              <a:rPr lang="en-IE" sz="2000" dirty="0"/>
              <a:t>ASTRA allows beliefs to be derived through </a:t>
            </a:r>
            <a:r>
              <a:rPr lang="en-IE" sz="2000" b="1" dirty="0"/>
              <a:t>inference</a:t>
            </a:r>
            <a:r>
              <a:rPr lang="en-IE" sz="2000" dirty="0"/>
              <a:t>:</a:t>
            </a:r>
          </a:p>
          <a:p>
            <a:pPr lvl="1"/>
            <a:endParaRPr lang="en-IE" sz="2000" dirty="0"/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/**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 * This is an ASTRA agent class – comments as Java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agent Tower {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types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tower_ont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inference free(string X) :- ~on(string Y, X) &amp; ~holding(X);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initial block(“a”), ...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initial !tower(“a”, “b”, “c”);</a:t>
            </a:r>
          </a:p>
          <a:p>
            <a:pPr lvl="1">
              <a:buNone/>
            </a:pP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rule +!holding(string X) : ~holding(string Y) &amp; free(X) 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				&amp; on(X, string Z) {</a:t>
            </a:r>
          </a:p>
          <a:p>
            <a:pPr lvl="1">
              <a:buNone/>
            </a:pPr>
            <a:r>
              <a:rPr lang="en-IE" sz="1400" b="1" dirty="0">
                <a:latin typeface="Courier New" pitchFamily="49" charset="0"/>
                <a:cs typeface="Courier New" pitchFamily="49" charset="0"/>
              </a:rPr>
              <a:t>		    +holding(X); -on(X, Z);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55125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</TotalTime>
  <Words>599</Words>
  <Application>Microsoft Macintosh PowerPoint</Application>
  <PresentationFormat>On-screen Show (4:3)</PresentationFormat>
  <Paragraphs>84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Century Schoolbook</vt:lpstr>
      <vt:lpstr>Courier New</vt:lpstr>
      <vt:lpstr>Wingdings</vt:lpstr>
      <vt:lpstr>Wingdings 2</vt:lpstr>
      <vt:lpstr>Oriel</vt:lpstr>
      <vt:lpstr>ASTRA: Basic Syntax</vt:lpstr>
      <vt:lpstr>ASTRA Language</vt:lpstr>
      <vt:lpstr>ASTRA Language: Ontologies</vt:lpstr>
      <vt:lpstr>ASTRA Language: Initial States</vt:lpstr>
      <vt:lpstr>ASTRA Language: Rules I</vt:lpstr>
      <vt:lpstr>ASTRA Language: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211</cp:revision>
  <cp:lastPrinted>2015-01-12T14:27:45Z</cp:lastPrinted>
  <dcterms:created xsi:type="dcterms:W3CDTF">2006-08-16T00:00:00Z</dcterms:created>
  <dcterms:modified xsi:type="dcterms:W3CDTF">2021-10-17T15:00:25Z</dcterms:modified>
</cp:coreProperties>
</file>