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35" r:id="rId16"/>
    <p:sldId id="336" r:id="rId17"/>
    <p:sldId id="338" r:id="rId18"/>
    <p:sldId id="337" r:id="rId19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87755" autoAdjust="0"/>
  </p:normalViewPr>
  <p:slideViewPr>
    <p:cSldViewPr>
      <p:cViewPr varScale="1">
        <p:scale>
          <a:sx n="112" d="100"/>
          <a:sy n="112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17/10/2021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3498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ASTRA: Modules</a:t>
            </a:r>
            <a:endParaRPr lang="en-IE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948F-E7EC-4346-AE53-EBADD9C7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C446-5F2B-C24A-98F2-ED76ABD15C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Sensors can be declared in a module by using the @SENSOR annotation. 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@SENSOR public void foo()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...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Sensors return no value and are self contained belief revision functions.</a:t>
            </a:r>
          </a:p>
          <a:p>
            <a:pPr lvl="1"/>
            <a:r>
              <a:rPr lang="en-US" sz="1700" dirty="0"/>
              <a:t>The method must add and remove beliefs as necessary to update the agent state.</a:t>
            </a:r>
          </a:p>
          <a:p>
            <a:pPr lvl="1"/>
            <a:r>
              <a:rPr lang="en-US" sz="1700" dirty="0"/>
              <a:t>Sensors are invoked automatically by the agent interpreter.</a:t>
            </a:r>
          </a:p>
        </p:txBody>
      </p:sp>
    </p:spTree>
    <p:extLst>
      <p:ext uri="{BB962C8B-B14F-4D97-AF65-F5344CB8AC3E}">
        <p14:creationId xmlns:p14="http://schemas.microsoft.com/office/powerpoint/2010/main" val="359031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Autofit/>
          </a:bodyPr>
          <a:lstStyle/>
          <a:p>
            <a:r>
              <a:rPr lang="en-US" sz="2000" dirty="0"/>
              <a:t>To model a light in a module, we must add a field to represent the state of the light (e.g.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state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Our sensor method can then add a belief to represent the current state of the light.</a:t>
            </a:r>
          </a:p>
          <a:p>
            <a:pPr lvl="1"/>
            <a:r>
              <a:rPr lang="en-US" sz="1800" dirty="0"/>
              <a:t>In ASTRA, beliefs are modelled using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astra.formula.Predicate</a:t>
            </a:r>
            <a:r>
              <a:rPr lang="en-US" sz="1600" dirty="0"/>
              <a:t> </a:t>
            </a:r>
            <a:r>
              <a:rPr lang="en-US" sz="1800" dirty="0"/>
              <a:t>class.</a:t>
            </a:r>
          </a:p>
          <a:p>
            <a:pPr lvl="1"/>
            <a:r>
              <a:rPr lang="en-US" sz="1800" dirty="0"/>
              <a:t>Primitive terms are modelled using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astra.term.Primitive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class.</a:t>
            </a:r>
          </a:p>
          <a:p>
            <a:endParaRPr lang="en-US" sz="2000" dirty="0"/>
          </a:p>
          <a:p>
            <a:r>
              <a:rPr lang="en-US" sz="2000" dirty="0"/>
              <a:t>The belief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light("on")</a:t>
            </a:r>
            <a:r>
              <a:rPr lang="en-US" sz="2000" dirty="0"/>
              <a:t> can be created using the following code:</a:t>
            </a:r>
          </a:p>
          <a:p>
            <a:pPr marL="365760" lvl="1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belief = new Predicate("light", new Term[]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(state ? "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on":"off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36576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8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This can then be added to the agents’ beliefs:</a:t>
            </a:r>
          </a:p>
          <a:p>
            <a:endParaRPr lang="en-US" sz="20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state;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@SENSOR public void foo()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belief = new Predicate("light", new Term[]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(state ? "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on":"off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8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To use this sensor, we need to declare the predicate:</a:t>
            </a:r>
          </a:p>
          <a:p>
            <a:endParaRPr lang="en-US" sz="2000" dirty="0"/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types lights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 light(string);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mypackage.MyModule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mod;</a:t>
            </a:r>
          </a:p>
          <a:p>
            <a:pPr marL="36576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+light(string S) {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something...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5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Autofit/>
          </a:bodyPr>
          <a:lstStyle/>
          <a:p>
            <a:r>
              <a:rPr lang="en-US" sz="2000" dirty="0"/>
              <a:t>The problem is making the light change state.</a:t>
            </a:r>
          </a:p>
          <a:p>
            <a:pPr lvl="1"/>
            <a:r>
              <a:rPr lang="en-US" sz="1800" dirty="0"/>
              <a:t>In a physical system, the state would be based on some sensed value (not an internal field).</a:t>
            </a:r>
          </a:p>
          <a:p>
            <a:pPr lvl="1"/>
            <a:r>
              <a:rPr lang="en-US" sz="1800" dirty="0"/>
              <a:t>For our virtual light, we need an action to modify the state:</a:t>
            </a:r>
          </a:p>
          <a:p>
            <a:endParaRPr lang="en-US" sz="20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state;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@ACTION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state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newState.equals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("on”);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...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11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Autofit/>
          </a:bodyPr>
          <a:lstStyle/>
          <a:p>
            <a:r>
              <a:rPr lang="en-US" sz="2000" dirty="0"/>
              <a:t>The problem is that our sensor (code repeated below) only adds beliefs…</a:t>
            </a:r>
          </a:p>
          <a:p>
            <a:pPr lvl="1"/>
            <a:r>
              <a:rPr lang="en-US" sz="1700" dirty="0"/>
              <a:t>It also needs to remove beliefs that are no longer true…</a:t>
            </a:r>
          </a:p>
          <a:p>
            <a:endParaRPr lang="en-US" sz="20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state;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@SENSOR public void foo()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belief = new Predicate(”light", new Term[]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(state ? "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on":"off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6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Predicate belief;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@SENSOR public void foo()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(belief != null)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dropBelief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belief = new Predicate(”light", new Term[]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(state ? "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on":"off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  <a:br>
              <a:rPr lang="en-US" dirty="0"/>
            </a:br>
            <a:r>
              <a:rPr lang="en-US" sz="2400" dirty="0"/>
              <a:t>(More Efficient Solution)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Predicate belief;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changed = true;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@SENSOR public void foo()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(changed)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(belief != null)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dropBelief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belief = new Predicate("state", new Term[]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Primitive.newPrimitive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(state ? "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on":"off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agent.beliefs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addBelief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(belief);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changed = false;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3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8F9-C179-2843-989D-98F09C4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Sensing a (Virtual) Light</a:t>
            </a:r>
            <a:br>
              <a:rPr lang="en-US" dirty="0"/>
            </a:br>
            <a:r>
              <a:rPr lang="en-US" sz="2400" dirty="0"/>
              <a:t>(More Efficient Solution)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CE2E-7F7D-4849-8A4A-CB4FCF0B37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@ACTION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ns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newState.equals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("on”);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(ns != state) {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state = ns;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changed = true;</a:t>
            </a: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r>
              <a:rPr lang="en-IE" sz="2000" dirty="0"/>
              <a:t>Modules are Java classes whose methods can be invoked from ASTRA code.</a:t>
            </a:r>
          </a:p>
          <a:p>
            <a:pPr lvl="1"/>
            <a:r>
              <a:rPr lang="en-IE" sz="1700" dirty="0">
                <a:cs typeface="Courier New" pitchFamily="49" charset="0"/>
              </a:rPr>
              <a:t>They are the extension mechanism that ASTRA provides to allow domain specific applications to be built.</a:t>
            </a:r>
          </a:p>
          <a:p>
            <a:pPr lvl="1"/>
            <a:r>
              <a:rPr lang="en-IE" sz="1700" dirty="0">
                <a:cs typeface="Courier New" pitchFamily="49" charset="0"/>
              </a:rPr>
              <a:t>Mappings between ASTRA concepts and Java methods is done through the use of annotations.</a:t>
            </a:r>
          </a:p>
          <a:p>
            <a:r>
              <a:rPr lang="en-IE" sz="2000" dirty="0">
                <a:cs typeface="Courier New" pitchFamily="49" charset="0"/>
              </a:rPr>
              <a:t>Modules can be used to implement:</a:t>
            </a:r>
          </a:p>
          <a:p>
            <a:pPr lvl="1"/>
            <a:r>
              <a:rPr lang="en-IE" sz="1700" b="1" dirty="0">
                <a:cs typeface="Courier New" pitchFamily="49" charset="0"/>
              </a:rPr>
              <a:t>Actions</a:t>
            </a:r>
            <a:r>
              <a:rPr lang="en-IE" sz="1700" dirty="0">
                <a:cs typeface="Courier New" pitchFamily="49" charset="0"/>
              </a:rPr>
              <a:t>: methods that can be invoked to perform basic activities of the agent.</a:t>
            </a:r>
          </a:p>
          <a:p>
            <a:pPr lvl="1"/>
            <a:r>
              <a:rPr lang="en-IE" sz="1700" b="1" dirty="0">
                <a:cs typeface="Courier New" pitchFamily="49" charset="0"/>
              </a:rPr>
              <a:t>Sensors</a:t>
            </a:r>
            <a:r>
              <a:rPr lang="en-IE" sz="1700" dirty="0">
                <a:cs typeface="Courier New" pitchFamily="49" charset="0"/>
              </a:rPr>
              <a:t>: methods that can be called during the belief revision phase of the reasoning cycle.</a:t>
            </a:r>
          </a:p>
          <a:p>
            <a:pPr lvl="1"/>
            <a:r>
              <a:rPr lang="en-IE" sz="1700" b="1" dirty="0">
                <a:cs typeface="Courier New" pitchFamily="49" charset="0"/>
              </a:rPr>
              <a:t>Terms</a:t>
            </a:r>
            <a:r>
              <a:rPr lang="en-IE" sz="1700" dirty="0">
                <a:cs typeface="Courier New" pitchFamily="49" charset="0"/>
              </a:rPr>
              <a:t>: methods that, when evaluated, are replaced with constant values.</a:t>
            </a:r>
          </a:p>
          <a:p>
            <a:pPr lvl="1"/>
            <a:r>
              <a:rPr lang="en-IE" sz="1700" b="1" dirty="0">
                <a:cs typeface="Courier New" pitchFamily="49" charset="0"/>
              </a:rPr>
              <a:t>Formulae</a:t>
            </a:r>
            <a:r>
              <a:rPr lang="en-IE" sz="1700" dirty="0">
                <a:cs typeface="Courier New" pitchFamily="49" charset="0"/>
              </a:rPr>
              <a:t>: methods that can be evaluated as part of a logical expression.</a:t>
            </a:r>
          </a:p>
          <a:p>
            <a:pPr lvl="1"/>
            <a:r>
              <a:rPr lang="en-IE" sz="1700" b="1" dirty="0">
                <a:cs typeface="Courier New" pitchFamily="49" charset="0"/>
              </a:rPr>
              <a:t>Events</a:t>
            </a:r>
            <a:r>
              <a:rPr lang="en-IE" sz="1700" dirty="0">
                <a:cs typeface="Courier New" pitchFamily="49" charset="0"/>
              </a:rPr>
              <a:t>: a custom event model that can be used to create additional event types.</a:t>
            </a:r>
          </a:p>
          <a:p>
            <a:pPr lvl="1"/>
            <a:endParaRPr lang="en-IE" sz="17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B9B-2A50-7C40-82B2-34212316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Using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2412-1E68-924B-9B30-839D58CF01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Modules are declared by extending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astra.core.Module</a:t>
            </a:r>
            <a:r>
              <a:rPr lang="en-US" sz="2000" dirty="0"/>
              <a:t> class.</a:t>
            </a:r>
          </a:p>
          <a:p>
            <a:pPr marL="365760" lvl="1" indent="0">
              <a:buNone/>
            </a:pPr>
            <a:endParaRPr lang="en-US" sz="17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US" sz="1700" dirty="0"/>
          </a:p>
          <a:p>
            <a:r>
              <a:rPr lang="en-US" sz="2000" dirty="0"/>
              <a:t>Modules can be associated with an ASTRA class via the module keyword.</a:t>
            </a:r>
          </a:p>
          <a:p>
            <a:pPr marL="365760" lvl="1" indent="0">
              <a:buNone/>
            </a:pPr>
            <a:endParaRPr lang="en-US" sz="17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US" sz="17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3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486-EEC2-D746-96DD-ED4131FD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8835-650D-444C-AE88-DBBB645070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Actions can be declared in a module using the @ACTION annotation: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@ACTION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Actions </a:t>
            </a:r>
            <a:r>
              <a:rPr lang="en-US" sz="2000" b="1" u="sng" dirty="0"/>
              <a:t>must</a:t>
            </a:r>
            <a:r>
              <a:rPr lang="en-US" sz="2000" dirty="0"/>
              <a:t> return 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/>
              <a:t> value indicating the success or failure of the action.</a:t>
            </a:r>
          </a:p>
          <a:p>
            <a:pPr lvl="1"/>
            <a:r>
              <a:rPr lang="en-US" sz="1700" dirty="0"/>
              <a:t>Unhandled exceptions also indicate the failure of an action.</a:t>
            </a:r>
          </a:p>
        </p:txBody>
      </p:sp>
    </p:spTree>
    <p:extLst>
      <p:ext uri="{BB962C8B-B14F-4D97-AF65-F5344CB8AC3E}">
        <p14:creationId xmlns:p14="http://schemas.microsoft.com/office/powerpoint/2010/main" val="412691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6CCF-FA7F-E347-A333-37E66A5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3EE3-662D-A442-996A-66620FB98A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use this custom action, we simply declare that we will use the module and then invoke the action from the plan:</a:t>
            </a:r>
          </a:p>
          <a:p>
            <a:pPr marL="365760" lvl="1" indent="0">
              <a:buNone/>
            </a:pPr>
            <a:endParaRPr lang="en-US" sz="17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mod.helloAction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US" sz="1700" dirty="0"/>
          </a:p>
          <a:p>
            <a:r>
              <a:rPr lang="en-US" sz="2000" dirty="0"/>
              <a:t>Notes:</a:t>
            </a:r>
          </a:p>
          <a:p>
            <a:pPr lvl="1"/>
            <a:r>
              <a:rPr lang="en-US" sz="1800" dirty="0"/>
              <a:t>Action syntax: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&gt;.&lt;method&gt;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 use of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 to trigger an initial </a:t>
            </a:r>
            <a:r>
              <a:rPr lang="en-US" sz="1800" dirty="0" err="1"/>
              <a:t>behaviour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486-EEC2-D746-96DD-ED4131FD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Values to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8835-650D-444C-AE88-DBBB645070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pass values to actions by adding parameters to the method implementation: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@ACTION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@ACTION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World, "+name+"!");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060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6CCF-FA7F-E347-A333-37E66A5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Values to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3EE3-662D-A442-996A-66620FB98A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then choose the appropriate action signature…</a:t>
            </a:r>
          </a:p>
          <a:p>
            <a:pPr marL="365760" lvl="1" indent="0">
              <a:buNone/>
            </a:pPr>
            <a:endParaRPr lang="en-US" sz="17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mod.helloAction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("Rem");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US" sz="1700" dirty="0"/>
          </a:p>
          <a:p>
            <a:r>
              <a:rPr lang="en-US" sz="2000" dirty="0"/>
              <a:t>The ASTRA interpreter automatically maps ASTRA types to Java types and identifies the correct method to execute.</a:t>
            </a:r>
          </a:p>
          <a:p>
            <a:pPr lvl="1"/>
            <a:r>
              <a:rPr lang="en-US" sz="1800" dirty="0"/>
              <a:t>If no matching method exists, a compilation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58774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F486-EEC2-D746-96DD-ED4131FD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Lists to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8835-650D-444C-AE88-DBBB645070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ASTRA Lists come with their own Java implementation: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Module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@ACTION 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ListTerm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(Term term : list)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World, "+term+"!");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Notes:</a:t>
            </a:r>
          </a:p>
          <a:p>
            <a:pPr lvl="1"/>
            <a:r>
              <a:rPr lang="en-US" sz="18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astra.term.ListTerm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class implements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&lt;Term&gt; </a:t>
            </a:r>
            <a:r>
              <a:rPr lang="en-US" sz="1800" dirty="0"/>
              <a:t>interface.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astra.term.Term</a:t>
            </a:r>
            <a:r>
              <a:rPr lang="en-US" sz="1800" dirty="0"/>
              <a:t> is a base class for all ASTRA term objects in Java</a:t>
            </a:r>
          </a:p>
        </p:txBody>
      </p:sp>
    </p:spTree>
    <p:extLst>
      <p:ext uri="{BB962C8B-B14F-4D97-AF65-F5344CB8AC3E}">
        <p14:creationId xmlns:p14="http://schemas.microsoft.com/office/powerpoint/2010/main" val="155388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6CCF-FA7F-E347-A333-37E66A5C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Lists to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3EE3-662D-A442-996A-66620FB98A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then choose the appropriate action signature…</a:t>
            </a:r>
          </a:p>
          <a:p>
            <a:pPr marL="365760" lvl="1" indent="0">
              <a:buNone/>
            </a:pPr>
            <a:endParaRPr lang="en-US" sz="1700" dirty="0"/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mypackage.MyModule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mod.helloAction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(["Rem", "Joe"]); }</a:t>
            </a: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576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4526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273</TotalTime>
  <Words>1444</Words>
  <Application>Microsoft Macintosh PowerPoint</Application>
  <PresentationFormat>On-screen Show (4:3)</PresentationFormat>
  <Paragraphs>250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Schoolbook</vt:lpstr>
      <vt:lpstr>Courier New</vt:lpstr>
      <vt:lpstr>Wingdings</vt:lpstr>
      <vt:lpstr>Wingdings 2</vt:lpstr>
      <vt:lpstr>Oriel</vt:lpstr>
      <vt:lpstr>ASTRA: Modules</vt:lpstr>
      <vt:lpstr>Modules</vt:lpstr>
      <vt:lpstr>Declaring and Using a Module</vt:lpstr>
      <vt:lpstr>Creating Custom Actions</vt:lpstr>
      <vt:lpstr>Using Custom Actions</vt:lpstr>
      <vt:lpstr>Passing Values to Actions</vt:lpstr>
      <vt:lpstr>Passing Values to Actions</vt:lpstr>
      <vt:lpstr>Passing Lists to Actions</vt:lpstr>
      <vt:lpstr>Passing Lists to Actions</vt:lpstr>
      <vt:lpstr>Implementing Sensors</vt:lpstr>
      <vt:lpstr>Example: Sensing a (Virtual) Light</vt:lpstr>
      <vt:lpstr>Example: Sensing a (Virtual) Light</vt:lpstr>
      <vt:lpstr>Example: Sensing a (Virtual) Light</vt:lpstr>
      <vt:lpstr>Example: Sensing a (Virtual) Light</vt:lpstr>
      <vt:lpstr>Example: Sensing a (Virtual) Light</vt:lpstr>
      <vt:lpstr>Example: Sensing a (Virtual) Light</vt:lpstr>
      <vt:lpstr>Example: Sensing a (Virtual) Light (More Efficient Solution)</vt:lpstr>
      <vt:lpstr>Example: Sensing a (Virtual) Light (More Efficient Solution)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216</cp:revision>
  <cp:lastPrinted>2015-01-12T14:27:45Z</cp:lastPrinted>
  <dcterms:created xsi:type="dcterms:W3CDTF">2006-08-16T00:00:00Z</dcterms:created>
  <dcterms:modified xsi:type="dcterms:W3CDTF">2021-10-17T18:10:21Z</dcterms:modified>
</cp:coreProperties>
</file>