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321" r:id="rId3"/>
    <p:sldId id="347" r:id="rId4"/>
    <p:sldId id="422" r:id="rId5"/>
    <p:sldId id="423" r:id="rId6"/>
    <p:sldId id="424" r:id="rId7"/>
    <p:sldId id="356" r:id="rId8"/>
  </p:sldIdLst>
  <p:sldSz cx="9144000" cy="6858000" type="screen4x3"/>
  <p:notesSz cx="67945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00" autoAdjust="0"/>
    <p:restoredTop sz="87755" autoAdjust="0"/>
  </p:normalViewPr>
  <p:slideViewPr>
    <p:cSldViewPr>
      <p:cViewPr varScale="1">
        <p:scale>
          <a:sx n="112" d="100"/>
          <a:sy n="112" d="100"/>
        </p:scale>
        <p:origin x="240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4CC19-9882-4668-84DA-A2096A6957EE}" type="datetimeFigureOut">
              <a:rPr lang="en-IE" smtClean="0"/>
              <a:pPr/>
              <a:t>17/10/2021</a:t>
            </a:fld>
            <a:endParaRPr lang="en-I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259BD-FEC8-44F8-84E1-0B473DBE4ACF}" type="slidenum">
              <a:rPr lang="en-IE" smtClean="0"/>
              <a:pPr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99187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259BD-FEC8-44F8-84E1-0B473DBE4ACF}" type="slidenum">
              <a:rPr lang="en-IE" smtClean="0"/>
              <a:pPr/>
              <a:t>1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23498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10/17/21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10/17/21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10/17/21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10/17/21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10/17/21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057400"/>
            <a:ext cx="6477000" cy="1752600"/>
          </a:xfrm>
        </p:spPr>
        <p:txBody>
          <a:bodyPr>
            <a:normAutofit/>
          </a:bodyPr>
          <a:lstStyle/>
          <a:p>
            <a:r>
              <a:rPr lang="en-IE" dirty="0"/>
              <a:t>ASTRA: Static Types</a:t>
            </a:r>
            <a:endParaRPr lang="en-IE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886200"/>
            <a:ext cx="6172200" cy="2488722"/>
          </a:xfrm>
        </p:spPr>
        <p:txBody>
          <a:bodyPr>
            <a:normAutofit/>
          </a:bodyPr>
          <a:lstStyle/>
          <a:p>
            <a:r>
              <a:rPr lang="en-IE" dirty="0"/>
              <a:t>COMP 30240/41400: Multi-Agent Systems</a:t>
            </a:r>
          </a:p>
          <a:p>
            <a:r>
              <a:rPr lang="en-IE" b="0" dirty="0"/>
              <a:t>Lecturer: Rem Collier</a:t>
            </a:r>
          </a:p>
          <a:p>
            <a:r>
              <a:rPr lang="en-IE" b="0" dirty="0"/>
              <a:t>Email: rem.collier@ucd.ie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Static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20000" cy="5105400"/>
          </a:xfrm>
        </p:spPr>
        <p:txBody>
          <a:bodyPr>
            <a:normAutofit/>
          </a:bodyPr>
          <a:lstStyle/>
          <a:p>
            <a:r>
              <a:rPr lang="en-IE" sz="2000" dirty="0"/>
              <a:t>ASTRA is a statically typed language.</a:t>
            </a:r>
          </a:p>
          <a:p>
            <a:pPr lvl="1"/>
            <a:r>
              <a:rPr lang="en-IE" sz="1800" dirty="0">
                <a:cs typeface="Courier New" pitchFamily="49" charset="0"/>
              </a:rPr>
              <a:t>The type system of ASTRA is based on Java.</a:t>
            </a:r>
          </a:p>
          <a:p>
            <a:pPr lvl="1"/>
            <a:r>
              <a:rPr lang="en-IE" sz="1800" dirty="0">
                <a:cs typeface="Courier New" pitchFamily="49" charset="0"/>
              </a:rPr>
              <a:t>It contains most of the primitive types supported by ASTRA:</a:t>
            </a:r>
            <a:br>
              <a:rPr lang="en-IE" sz="1800" dirty="0">
                <a:cs typeface="Courier New" pitchFamily="49" charset="0"/>
              </a:rPr>
            </a:b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short, int, long, float, double, </a:t>
            </a:r>
            <a:r>
              <a:rPr lang="en-I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char</a:t>
            </a:r>
            <a:r>
              <a:rPr lang="en-IE" sz="1800" dirty="0">
                <a:cs typeface="Courier New" pitchFamily="49" charset="0"/>
              </a:rPr>
              <a:t>.</a:t>
            </a:r>
          </a:p>
          <a:p>
            <a:pPr lvl="1"/>
            <a:r>
              <a:rPr lang="en-IE" sz="1800" dirty="0">
                <a:cs typeface="Courier New" pitchFamily="49" charset="0"/>
              </a:rPr>
              <a:t>It supports a </a:t>
            </a: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IE" sz="1800" dirty="0">
                <a:cs typeface="Courier New" pitchFamily="49" charset="0"/>
              </a:rPr>
              <a:t> type which maps to </a:t>
            </a:r>
            <a:r>
              <a:rPr lang="en-I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java.lang.String</a:t>
            </a:r>
            <a:r>
              <a:rPr lang="en-IE" sz="1800" dirty="0">
                <a:cs typeface="Courier New" pitchFamily="49" charset="0"/>
              </a:rPr>
              <a:t>.</a:t>
            </a:r>
          </a:p>
          <a:p>
            <a:pPr lvl="1"/>
            <a:r>
              <a:rPr lang="en-IE" sz="1800" dirty="0">
                <a:cs typeface="Courier New" pitchFamily="49" charset="0"/>
              </a:rPr>
              <a:t>It supports a 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IE" sz="1800" dirty="0">
                <a:cs typeface="Courier New" pitchFamily="49" charset="0"/>
              </a:rPr>
              <a:t> type for logical lists.</a:t>
            </a:r>
          </a:p>
          <a:p>
            <a:pPr lvl="1"/>
            <a:r>
              <a:rPr lang="en-IE" sz="1800" dirty="0">
                <a:cs typeface="Courier New" pitchFamily="49" charset="0"/>
              </a:rPr>
              <a:t>It supports a 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</a:t>
            </a:r>
            <a:r>
              <a:rPr lang="en-IE" sz="1800" dirty="0">
                <a:cs typeface="Courier New" pitchFamily="49" charset="0"/>
              </a:rPr>
              <a:t> type for functional terms.</a:t>
            </a:r>
          </a:p>
          <a:p>
            <a:pPr lvl="1"/>
            <a:r>
              <a:rPr lang="en-IE" sz="1800" dirty="0">
                <a:cs typeface="Courier New" pitchFamily="49" charset="0"/>
              </a:rPr>
              <a:t>It supports object references (based on Java class names)</a:t>
            </a:r>
          </a:p>
          <a:p>
            <a:pPr lvl="1"/>
            <a:endParaRPr lang="en-IE" sz="1800" dirty="0">
              <a:cs typeface="Courier New" pitchFamily="49" charset="0"/>
            </a:endParaRPr>
          </a:p>
          <a:p>
            <a:r>
              <a:rPr lang="en-IE" sz="2100" dirty="0">
                <a:cs typeface="Courier New" pitchFamily="49" charset="0"/>
              </a:rPr>
              <a:t>This has been done to simplify the integration of ASTRA and Java code.</a:t>
            </a:r>
          </a:p>
          <a:p>
            <a:pPr lvl="1"/>
            <a:r>
              <a:rPr lang="en-IE" sz="1800" dirty="0">
                <a:cs typeface="Courier New" pitchFamily="49" charset="0"/>
              </a:rPr>
              <a:t>All primitive actions (except those built into the language) are implemented as Java methods.</a:t>
            </a:r>
          </a:p>
          <a:p>
            <a:pPr lvl="1"/>
            <a:r>
              <a:rPr lang="en-IE" sz="1800" dirty="0">
                <a:cs typeface="Courier New" pitchFamily="49" charset="0"/>
              </a:rPr>
              <a:t>The type system allows us to clearly specify which method to invoke.</a:t>
            </a:r>
          </a:p>
        </p:txBody>
      </p:sp>
    </p:spTree>
    <p:extLst>
      <p:ext uri="{BB962C8B-B14F-4D97-AF65-F5344CB8AC3E}">
        <p14:creationId xmlns:p14="http://schemas.microsoft.com/office/powerpoint/2010/main" val="2255602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Example: Tic-Tac-Toe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E" sz="2000" dirty="0"/>
              <a:t>The implementation of the Tic-Tac-Toe agent would have the following ontology:</a:t>
            </a:r>
          </a:p>
          <a:p>
            <a:pPr lvl="1"/>
            <a:endParaRPr lang="en-IE" sz="2000" dirty="0"/>
          </a:p>
          <a:p>
            <a:pPr lvl="1">
              <a:buNone/>
            </a:pPr>
            <a:r>
              <a:rPr lang="en-IE" sz="1400" dirty="0">
                <a:latin typeface="Courier New" pitchFamily="49" charset="0"/>
                <a:cs typeface="Courier New" pitchFamily="49" charset="0"/>
              </a:rPr>
              <a:t>agent </a:t>
            </a:r>
            <a:r>
              <a:rPr lang="en-IE" sz="1400" dirty="0" err="1">
                <a:latin typeface="Courier New" pitchFamily="49" charset="0"/>
                <a:cs typeface="Courier New" pitchFamily="49" charset="0"/>
              </a:rPr>
              <a:t>TicTacToe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en-IE" sz="1400" b="1" dirty="0">
                <a:latin typeface="Courier New" pitchFamily="49" charset="0"/>
                <a:cs typeface="Courier New" pitchFamily="49" charset="0"/>
              </a:rPr>
              <a:t>  types </a:t>
            </a:r>
            <a:r>
              <a:rPr lang="en-IE" sz="1400" dirty="0" err="1">
                <a:latin typeface="Courier New" pitchFamily="49" charset="0"/>
                <a:cs typeface="Courier New" pitchFamily="49" charset="0"/>
              </a:rPr>
              <a:t>tictactoe_ont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en-IE" sz="1400" b="1" dirty="0">
                <a:latin typeface="Courier New" pitchFamily="49" charset="0"/>
                <a:cs typeface="Courier New" pitchFamily="49" charset="0"/>
              </a:rPr>
              <a:t>    formula 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token(string);</a:t>
            </a:r>
          </a:p>
          <a:p>
            <a:pPr lvl="1">
              <a:buNone/>
            </a:pPr>
            <a:r>
              <a:rPr lang="en-IE" sz="1400" b="1" dirty="0">
                <a:latin typeface="Courier New" pitchFamily="49" charset="0"/>
                <a:cs typeface="Courier New" pitchFamily="49" charset="0"/>
              </a:rPr>
              <a:t>    formula 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played(int, string);</a:t>
            </a:r>
          </a:p>
          <a:p>
            <a:pPr lvl="1">
              <a:buNone/>
            </a:pPr>
            <a:r>
              <a:rPr lang="en-IE" sz="1400" b="1" dirty="0">
                <a:latin typeface="Courier New" pitchFamily="49" charset="0"/>
                <a:cs typeface="Courier New" pitchFamily="49" charset="0"/>
              </a:rPr>
              <a:t>    formula 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free(int);</a:t>
            </a:r>
          </a:p>
          <a:p>
            <a:pPr lvl="1">
              <a:buNone/>
            </a:pPr>
            <a:r>
              <a:rPr lang="en-IE" sz="1400" b="1" dirty="0">
                <a:latin typeface="Courier New" pitchFamily="49" charset="0"/>
                <a:cs typeface="Courier New" pitchFamily="49" charset="0"/>
              </a:rPr>
              <a:t>    formula 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winner(string);</a:t>
            </a:r>
          </a:p>
          <a:p>
            <a:pPr lvl="1">
              <a:buNone/>
            </a:pPr>
            <a:r>
              <a:rPr lang="en-IE" sz="1400" b="1" dirty="0">
                <a:latin typeface="Courier New" pitchFamily="49" charset="0"/>
                <a:cs typeface="Courier New" pitchFamily="49" charset="0"/>
              </a:rPr>
              <a:t>    formula 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loser(string);</a:t>
            </a:r>
          </a:p>
          <a:p>
            <a:pPr lvl="1">
              <a:buNone/>
            </a:pPr>
            <a:r>
              <a:rPr lang="en-IE" sz="1400" b="1" dirty="0">
                <a:latin typeface="Courier New" pitchFamily="49" charset="0"/>
                <a:cs typeface="Courier New" pitchFamily="49" charset="0"/>
              </a:rPr>
              <a:t>    formula 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drawn(string);</a:t>
            </a:r>
          </a:p>
          <a:p>
            <a:pPr lvl="1">
              <a:buNone/>
            </a:pPr>
            <a:r>
              <a:rPr lang="en-IE" sz="1400" i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E" sz="1400" b="1" i="1" dirty="0">
                <a:latin typeface="Courier New" pitchFamily="49" charset="0"/>
                <a:cs typeface="Courier New" pitchFamily="49" charset="0"/>
              </a:rPr>
              <a:t>formula </a:t>
            </a:r>
            <a:r>
              <a:rPr lang="en-IE" sz="1400" i="1" dirty="0">
                <a:latin typeface="Courier New" pitchFamily="49" charset="0"/>
                <a:cs typeface="Courier New" pitchFamily="49" charset="0"/>
              </a:rPr>
              <a:t>line(int, int, int);</a:t>
            </a:r>
          </a:p>
          <a:p>
            <a:pPr lvl="1">
              <a:buNone/>
            </a:pPr>
            <a:r>
              <a:rPr lang="en-IE" sz="1400" i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E" sz="1400" b="1" i="1" dirty="0">
                <a:latin typeface="Courier New" pitchFamily="49" charset="0"/>
                <a:cs typeface="Courier New" pitchFamily="49" charset="0"/>
              </a:rPr>
              <a:t>formula </a:t>
            </a:r>
            <a:r>
              <a:rPr lang="en-IE" sz="1400" i="1" dirty="0">
                <a:latin typeface="Courier New" pitchFamily="49" charset="0"/>
                <a:cs typeface="Courier New" pitchFamily="49" charset="0"/>
              </a:rPr>
              <a:t>move(int);</a:t>
            </a:r>
            <a:endParaRPr lang="en-IE" sz="1400" b="1" i="1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IE" sz="14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lvl="1">
              <a:buNone/>
            </a:pPr>
            <a:endParaRPr lang="en-IE" sz="14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IE" sz="1400" dirty="0">
                <a:latin typeface="Courier New" pitchFamily="49" charset="0"/>
                <a:cs typeface="Courier New" pitchFamily="49" charset="0"/>
              </a:rPr>
              <a:t>	// … code goes here …</a:t>
            </a:r>
          </a:p>
          <a:p>
            <a:pPr lvl="1">
              <a:buNone/>
            </a:pPr>
            <a:r>
              <a:rPr lang="en-IE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EC434E-1BEE-1241-8563-D4A1165C87D9}"/>
              </a:ext>
            </a:extLst>
          </p:cNvPr>
          <p:cNvSpPr/>
          <p:nvPr/>
        </p:nvSpPr>
        <p:spPr>
          <a:xfrm>
            <a:off x="5105400" y="2753142"/>
            <a:ext cx="3463290" cy="2123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Predicates: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token(X)</a:t>
            </a:r>
            <a:r>
              <a:rPr lang="en-US" sz="1200" dirty="0"/>
              <a:t>: X is a player token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played(X, Y)</a:t>
            </a:r>
            <a:r>
              <a:rPr lang="en-US" sz="1200" dirty="0"/>
              <a:t>: token Y has played at</a:t>
            </a:r>
            <a:br>
              <a:rPr lang="en-US" sz="1200" dirty="0"/>
            </a:br>
            <a:r>
              <a:rPr lang="en-US" sz="1200" dirty="0"/>
              <a:t>location 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free(X)</a:t>
            </a:r>
            <a:r>
              <a:rPr lang="en-US" sz="1200" dirty="0"/>
              <a:t>: there is no token at position 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winner(X)</a:t>
            </a:r>
            <a:r>
              <a:rPr lang="en-US" sz="1200" dirty="0"/>
              <a:t>: the player with token X has won the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loser(X)</a:t>
            </a:r>
            <a:r>
              <a:rPr lang="en-US" sz="1200" dirty="0"/>
              <a:t>: the player with token X has lost the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drawn(X)</a:t>
            </a:r>
            <a:r>
              <a:rPr lang="en-US" sz="1200" dirty="0"/>
              <a:t>: the player with token X has drawn the game</a:t>
            </a:r>
          </a:p>
        </p:txBody>
      </p:sp>
    </p:spTree>
    <p:extLst>
      <p:ext uri="{BB962C8B-B14F-4D97-AF65-F5344CB8AC3E}">
        <p14:creationId xmlns:p14="http://schemas.microsoft.com/office/powerpoint/2010/main" val="1851519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2BFEB-B99E-2A42-9394-F60587728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Tic-Tac-Toe: The Full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6D5FC-9BEA-7742-A819-2D4C193FCC0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free(L) :- ~played(T, L)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winner(T) :- line(L1, L2, L3) &amp;  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played(T, L1) &amp; 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played(T, L2) &amp;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played(T, L3).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loser(T) :- winner(T2) &amp; token(T) &amp;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 != T2.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drawn(T) :- token(T) &amp; ~free(L) &amp;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~winner(T2)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line(1, 2, 3)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line(1, 5, 9)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line(1, 4, 7)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line(2, 5, 8)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line(3, 6, 9)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line(3, 5, 7)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line(4, 5, 6)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line(7, 8, 9)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1B88E-0022-E440-B6F6-722D5ED259F3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+turn(T) : player(T) &lt;-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!move(); ?move(L); -move(L);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move(T, L).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Player movement strategy…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+!move() : free(1) &lt;- +move(1).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+!move() : free(2) &lt;- +move(2).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+!move() : free(3) &lt;- +move(3).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+!move() : free(4) &lt;- +move(4).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+!move() : free(5) &lt;- +move(5).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+!move() : free(6) &lt;- +move(6).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+!move() : free(7) &lt;- +move(7).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+!move() : free(8) &lt;- +move(8).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+!move() : free(9) &lt;- +move(9).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410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FB49F-D65A-A147-BE11-3107272B6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Example: Tic-Tac-Toe (initial state)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4E601-E7D7-944D-8D60-9EE31CC1877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agent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TicTacToe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types … { … };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inference free(int L) :- ~played(string T, L);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inference winner(string T) :- line(int L1, int L2, int L3) &amp;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played(T, L1) &amp; played(T, L2) &amp; played(T, L3);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inference loser(string T) :- winner(string T2) &amp; token(T) &amp;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T ~= T2;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inference drawn(string T) :- token(T) &amp; ~free(int L) &amp;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~winner(string T2);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initial line(1, 2, 3), line(1, 5, 9), line(1, 4, 7);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initial line(2, 5, 8), line(3, 6, 9), line(3, 5, 7);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initial line(4, 5, 6), line(7, 8, 9);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478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FB49F-D65A-A147-BE11-3107272B6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Example: Tic-Tac-Toe (Plans)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4E601-E7D7-944D-8D60-9EE31CC1877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rule +turn(string T) : player(T)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!move(); query(move(L)); -move(L);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move(T, L);		// &lt;-- We cannot do this yet!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// Player movement strategy…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rule +!move() : free(1) { +move(1); }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rule +!move() : free(2) { +move(2); }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rule +!move() : free(3) { +move(3); }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rule +!move() : free(4) { +move(4); }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rule +!move() : free(5) { +move(5); }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rule +!move() : free(6) { +move(6); }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rule +!move() : free(7) { +move(7); }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rule +!move() : free(8) { +move(8); }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rule +!move() : free(9) { +move(9); }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0113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59E10-FC93-8047-A6E5-CA398EC3A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600C0-0AF0-C84E-9E81-A860D7F8155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1000" cy="4873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E" sz="1400" dirty="0">
                <a:latin typeface="Courier New" pitchFamily="49" charset="0"/>
                <a:cs typeface="Courier New" pitchFamily="49" charset="0"/>
              </a:rPr>
              <a:t>agent Tower {</a:t>
            </a:r>
          </a:p>
          <a:p>
            <a:pPr>
              <a:buNone/>
            </a:pPr>
            <a:r>
              <a:rPr lang="en-IE" sz="1400" b="1" dirty="0">
                <a:latin typeface="Courier New" pitchFamily="49" charset="0"/>
                <a:cs typeface="Courier New" pitchFamily="49" charset="0"/>
              </a:rPr>
              <a:t>  initial !tower(["c", "b", "a"]);</a:t>
            </a:r>
          </a:p>
          <a:p>
            <a:pPr>
              <a:buNone/>
            </a:pPr>
            <a:endParaRPr lang="en-IE" sz="1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E" sz="1400" dirty="0">
                <a:latin typeface="Courier New" pitchFamily="49" charset="0"/>
                <a:cs typeface="Courier New" pitchFamily="49" charset="0"/>
              </a:rPr>
              <a:t>  rule +!tower(list L) { !</a:t>
            </a:r>
            <a:r>
              <a:rPr lang="en-IE" sz="1400">
                <a:latin typeface="Courier New" pitchFamily="49" charset="0"/>
                <a:cs typeface="Courier New" pitchFamily="49" charset="0"/>
              </a:rPr>
              <a:t>build(L, 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"table"); }</a:t>
            </a:r>
          </a:p>
          <a:p>
            <a:pPr>
              <a:buNone/>
            </a:pPr>
            <a:r>
              <a:rPr lang="en-IE" sz="1400" dirty="0">
                <a:latin typeface="Courier New" pitchFamily="49" charset="0"/>
                <a:cs typeface="Courier New" pitchFamily="49" charset="0"/>
              </a:rPr>
              <a:t>  rule +!build([], string B) { }</a:t>
            </a:r>
          </a:p>
          <a:p>
            <a:pPr>
              <a:buNone/>
            </a:pPr>
            <a:r>
              <a:rPr lang="en-IE" sz="1400" dirty="0">
                <a:latin typeface="Courier New" pitchFamily="49" charset="0"/>
                <a:cs typeface="Courier New" pitchFamily="49" charset="0"/>
              </a:rPr>
              <a:t>  rule +!build([string H | list T], string B) {</a:t>
            </a:r>
          </a:p>
          <a:p>
            <a:pPr>
              <a:buNone/>
            </a:pPr>
            <a:r>
              <a:rPr lang="en-IE" sz="1400" dirty="0">
                <a:latin typeface="Courier New" pitchFamily="49" charset="0"/>
                <a:cs typeface="Courier New" pitchFamily="49" charset="0"/>
              </a:rPr>
              <a:t>    !on(H, B);</a:t>
            </a:r>
          </a:p>
          <a:p>
            <a:pPr>
              <a:buNone/>
            </a:pPr>
            <a:r>
              <a:rPr lang="en-IE" sz="1400" dirty="0">
                <a:latin typeface="Courier New" pitchFamily="49" charset="0"/>
                <a:cs typeface="Courier New" pitchFamily="49" charset="0"/>
              </a:rPr>
              <a:t>    !build(T, H);</a:t>
            </a:r>
          </a:p>
          <a:p>
            <a:pPr>
              <a:buNone/>
            </a:pPr>
            <a:r>
              <a:rPr lang="en-IE" sz="14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IE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122E8F-DE7C-FC42-8B0E-1CA3201BA2E2}"/>
              </a:ext>
            </a:extLst>
          </p:cNvPr>
          <p:cNvSpPr/>
          <p:nvPr/>
        </p:nvSpPr>
        <p:spPr>
          <a:xfrm>
            <a:off x="1828800" y="4495800"/>
            <a:ext cx="6172200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-9144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!tower([c, b, a])</a:t>
            </a:r>
          </a:p>
          <a:p>
            <a:pPr indent="-91440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9144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+!tower(L) &lt;- !build(L, table).</a:t>
            </a:r>
          </a:p>
          <a:p>
            <a:pPr indent="-9144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+!build([], B) &lt;- .</a:t>
            </a:r>
          </a:p>
          <a:p>
            <a:pPr indent="-9144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+!build([H|T], B) &lt;- !on(H,B); !build(T, H).</a:t>
            </a:r>
          </a:p>
        </p:txBody>
      </p:sp>
    </p:spTree>
    <p:extLst>
      <p:ext uri="{BB962C8B-B14F-4D97-AF65-F5344CB8AC3E}">
        <p14:creationId xmlns:p14="http://schemas.microsoft.com/office/powerpoint/2010/main" val="10945573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154</TotalTime>
  <Words>1192</Words>
  <Application>Microsoft Macintosh PowerPoint</Application>
  <PresentationFormat>On-screen Show (4:3)</PresentationFormat>
  <Paragraphs>115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Century Schoolbook</vt:lpstr>
      <vt:lpstr>Courier New</vt:lpstr>
      <vt:lpstr>Wingdings</vt:lpstr>
      <vt:lpstr>Wingdings 2</vt:lpstr>
      <vt:lpstr>Oriel</vt:lpstr>
      <vt:lpstr>ASTRA: Static Types</vt:lpstr>
      <vt:lpstr>Static Types</vt:lpstr>
      <vt:lpstr>Example: Tic-Tac-Toe</vt:lpstr>
      <vt:lpstr>Tic-Tac-Toe: The Full Program</vt:lpstr>
      <vt:lpstr>Example: Tic-Tac-Toe (initial state)</vt:lpstr>
      <vt:lpstr>Example: Tic-Tac-Toe (Plans)</vt:lpstr>
      <vt:lpstr>Example: Lists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Agent-Oriented Programming</dc:title>
  <dc:creator>rem</dc:creator>
  <cp:lastModifiedBy>rem collier</cp:lastModifiedBy>
  <cp:revision>213</cp:revision>
  <cp:lastPrinted>2015-01-12T14:27:45Z</cp:lastPrinted>
  <dcterms:created xsi:type="dcterms:W3CDTF">2006-08-16T00:00:00Z</dcterms:created>
  <dcterms:modified xsi:type="dcterms:W3CDTF">2021-10-17T15:49:53Z</dcterms:modified>
</cp:coreProperties>
</file>