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389" r:id="rId5"/>
    <p:sldId id="438" r:id="rId6"/>
    <p:sldId id="439" r:id="rId8"/>
    <p:sldId id="440" r:id="rId9"/>
    <p:sldId id="441" r:id="rId10"/>
    <p:sldId id="372" r:id="rId11"/>
    <p:sldId id="442" r:id="rId12"/>
    <p:sldId id="443" r:id="rId13"/>
    <p:sldId id="444" r:id="rId14"/>
    <p:sldId id="390" r:id="rId15"/>
    <p:sldId id="259" r:id="rId16"/>
    <p:sldId id="447" r:id="rId17"/>
    <p:sldId id="448" r:id="rId18"/>
    <p:sldId id="450" r:id="rId19"/>
    <p:sldId id="453" r:id="rId20"/>
    <p:sldId id="454" r:id="rId21"/>
    <p:sldId id="445" r:id="rId22"/>
    <p:sldId id="455" r:id="rId23"/>
    <p:sldId id="384" r:id="rId24"/>
    <p:sldId id="382" r:id="rId25"/>
    <p:sldId id="386" r:id="rId26"/>
    <p:sldId id="387" r:id="rId27"/>
    <p:sldId id="388" r:id="rId28"/>
    <p:sldId id="412" r:id="rId29"/>
    <p:sldId id="413" r:id="rId30"/>
    <p:sldId id="391" r:id="rId31"/>
    <p:sldId id="392" r:id="rId32"/>
    <p:sldId id="393" r:id="rId33"/>
    <p:sldId id="394" r:id="rId34"/>
    <p:sldId id="396" r:id="rId35"/>
    <p:sldId id="456" r:id="rId36"/>
    <p:sldId id="260" r:id="rId37"/>
    <p:sldId id="261" r:id="rId38"/>
    <p:sldId id="457" r:id="rId39"/>
    <p:sldId id="458" r:id="rId40"/>
    <p:sldId id="265" r:id="rId41"/>
    <p:sldId id="459" r:id="rId42"/>
    <p:sldId id="460" r:id="rId43"/>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4" autoAdjust="0"/>
    <p:restoredTop sz="94700"/>
  </p:normalViewPr>
  <p:slideViewPr>
    <p:cSldViewPr showGuides="1">
      <p:cViewPr varScale="1">
        <p:scale>
          <a:sx n="113" d="100"/>
          <a:sy n="113" d="100"/>
        </p:scale>
        <p:origin x="1024"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5AC4CC19-9882-4668-84DA-A2096A6957EE}" type="datetimeFigureOut">
              <a:rPr lang="en-IE" smtClean="0"/>
            </a:fld>
            <a:endParaRPr lang="en-IE" dirty="0"/>
          </a:p>
        </p:txBody>
      </p:sp>
      <p:sp>
        <p:nvSpPr>
          <p:cNvPr id="4" name="Slide Image Placeholder 3"/>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E"/>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77E259BD-FEC8-44F8-84E1-0B473DBE4ACF}" type="slidenum">
              <a:rPr lang="en-IE" smtClean="0"/>
            </a:fld>
            <a:endParaRPr lang="en-I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endParaRPr lang="en-IE"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endParaRPr lang="en-IE"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endParaRPr lang="en-IE"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endParaRPr lang="en-IE" dirty="0"/>
          </a:p>
        </p:txBody>
      </p:sp>
      <p:sp>
        <p:nvSpPr>
          <p:cNvPr id="4" name="Slide Number Placeholder 3"/>
          <p:cNvSpPr>
            <a:spLocks noGrp="1"/>
          </p:cNvSpPr>
          <p:nvPr>
            <p:ph type="sldNum" sz="quarter" idx="5"/>
          </p:nvPr>
        </p:nvSpPr>
        <p:spPr/>
        <p:txBody>
          <a:bodyPr/>
          <a:lstStyle/>
          <a:p>
            <a:fld id="{77E259BD-FEC8-44F8-84E1-0B473DBE4ACF}" type="slidenum">
              <a:rPr lang="en-IE" smtClean="0"/>
            </a:fld>
            <a:endParaRPr lang="en-I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p:txBody>
          <a:bodyPr/>
          <a:lstStyle/>
          <a:p>
            <a:fld id="{AA987FA3-1161-C345-B1A3-C666E3B8E680}" type="slidenum">
              <a:rPr lang="en-US" altLang="en-US"/>
            </a:fld>
            <a:endParaRPr lang="en-US" altLang="en-US"/>
          </a:p>
        </p:txBody>
      </p:sp>
      <p:sp>
        <p:nvSpPr>
          <p:cNvPr id="43009" name="Text Box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6F15528-21DE-4FAA-801E-634DDDAF4B2B}"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6" name="Slide Number Placeholder 5"/>
          <p:cNvSpPr>
            <a:spLocks noGrp="1"/>
          </p:cNvSpPr>
          <p:nvPr>
            <p:ph type="sldNum" sz="quarter" idx="12"/>
          </p:nvPr>
        </p:nvSpPr>
        <p:spPr bwMode="auto">
          <a:xfrm>
            <a:off x="1787488" y="4928702"/>
            <a:ext cx="812800" cy="517524"/>
          </a:xfrm>
        </p:spPr>
        <p:txBody>
          <a:bodyPr/>
          <a:lstStyle/>
          <a:p>
            <a:fld id="{B6F15528-21DE-4FAA-801E-634DDDAF4B2B}"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www.sciencedirect.com/science/article/pii/0004370293900349" TargetMode="Externa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www.sciencedirect.com/science/article/pii/0004370293900349"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https://link.springer.com/chapter/10.1007/BFb0031845" TargetMode="Externa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researchrepository.ucd.ie/entities/publication/84010516-687e-45b1-b867-02768c97152e/details" TargetMode="Externa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http://jmc.stanford.edu/articles/ascribing.html" TargetMode="Externa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link.springer.com/article/10.1007/s10458-020-09478-3" TargetMode="External"/><Relationship Id="rId5" Type="http://schemas.openxmlformats.org/officeDocument/2006/relationships/image" Target="../media/image19.png"/><Relationship Id="rId4" Type="http://schemas.openxmlformats.org/officeDocument/2006/relationships/hyperlink" Target="https://www.mdpi.com/2073-431X/10/2/16" TargetMode="External"/><Relationship Id="rId3" Type="http://schemas.openxmlformats.org/officeDocument/2006/relationships/image" Target="../media/image18.png"/><Relationship Id="rId2" Type="http://schemas.openxmlformats.org/officeDocument/2006/relationships/hyperlink" Target="https://researchrepository.ucd.ie/entities/publication/84010516-687e-45b1-b867-02768c97152e/details" TargetMode="Externa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jmc.stanford.edu/articles/ascribing.html"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formal.stanford.edu/jmc/elephant.pdf" TargetMode="External"/><Relationship Id="rId3" Type="http://schemas.openxmlformats.org/officeDocument/2006/relationships/image" Target="../media/image3.png"/><Relationship Id="rId2" Type="http://schemas.openxmlformats.org/officeDocument/2006/relationships/hyperlink" Target="http://jmc.stanford.edu/articles/ascribing.html"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hyperlink" Target="https://www.infoq.com/interviews/mccarthy-elephant-2000/" TargetMode="External"/><Relationship Id="rId5" Type="http://schemas.openxmlformats.org/officeDocument/2006/relationships/image" Target="../media/image4.png"/><Relationship Id="rId4" Type="http://schemas.openxmlformats.org/officeDocument/2006/relationships/hyperlink" Target="https://www-formal.stanford.edu/jmc/elephant.pdf" TargetMode="External"/><Relationship Id="rId3" Type="http://schemas.openxmlformats.org/officeDocument/2006/relationships/image" Target="../media/image3.png"/><Relationship Id="rId2" Type="http://schemas.openxmlformats.org/officeDocument/2006/relationships/hyperlink" Target="http://jmc.stanford.edu/articles/ascribing.html"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hyperlink" Target="https://www.sciencedirect.com/science/article/pii/0004370293900349" TargetMode="Externa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hyperlink" Target="https://www.sciencedirect.com/science/article/pii/0004370293900349"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057400"/>
            <a:ext cx="6477000" cy="1752600"/>
          </a:xfrm>
        </p:spPr>
        <p:txBody>
          <a:bodyPr>
            <a:normAutofit/>
          </a:bodyPr>
          <a:lstStyle/>
          <a:p>
            <a:r>
              <a:rPr lang="en-IE" dirty="0"/>
              <a:t>Agent-Oriented Programming</a:t>
            </a:r>
            <a:endParaRPr lang="en-IE" dirty="0"/>
          </a:p>
        </p:txBody>
      </p:sp>
      <p:sp>
        <p:nvSpPr>
          <p:cNvPr id="3" name="Subtitle 2"/>
          <p:cNvSpPr>
            <a:spLocks noGrp="1"/>
          </p:cNvSpPr>
          <p:nvPr>
            <p:ph type="subTitle" idx="1"/>
          </p:nvPr>
        </p:nvSpPr>
        <p:spPr>
          <a:xfrm>
            <a:off x="3810000" y="3886200"/>
            <a:ext cx="6172200" cy="2488722"/>
          </a:xfrm>
        </p:spPr>
        <p:txBody>
          <a:bodyPr>
            <a:normAutofit/>
          </a:bodyPr>
          <a:lstStyle/>
          <a:p>
            <a:r>
              <a:rPr lang="en-IE" dirty="0"/>
              <a:t>COMP 41400: Multi-Agent Systems</a:t>
            </a:r>
            <a:endParaRPr lang="en-IE" dirty="0"/>
          </a:p>
          <a:p>
            <a:r>
              <a:rPr lang="en-IE" b="0" dirty="0"/>
              <a:t>Lecturer: Rem Collier</a:t>
            </a:r>
            <a:endParaRPr lang="en-IE" b="0" dirty="0"/>
          </a:p>
          <a:p>
            <a:r>
              <a:rPr lang="en-IE" b="0" dirty="0"/>
              <a:t>Email: rem.collier@ucd.ie</a:t>
            </a:r>
            <a:endParaRPr lang="en-IE"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GB" dirty="0"/>
              <a:t>Agent-Oriented Programming</a:t>
            </a:r>
            <a:br>
              <a:rPr lang="en-GB" dirty="0"/>
            </a:br>
            <a:r>
              <a:rPr lang="en-GB" sz="2000" dirty="0"/>
              <a:t>(Shoham, 1993)</a:t>
            </a:r>
            <a:endParaRPr lang="en-GB" dirty="0"/>
          </a:p>
        </p:txBody>
      </p:sp>
      <p:sp>
        <p:nvSpPr>
          <p:cNvPr id="3" name="Content Placeholder 2"/>
          <p:cNvSpPr>
            <a:spLocks noGrp="1"/>
          </p:cNvSpPr>
          <p:nvPr>
            <p:ph sz="quarter" idx="1"/>
          </p:nvPr>
        </p:nvSpPr>
        <p:spPr>
          <a:xfrm>
            <a:off x="609600" y="1600200"/>
            <a:ext cx="7162800" cy="4873625"/>
          </a:xfrm>
        </p:spPr>
        <p:txBody>
          <a:bodyPr>
            <a:noAutofit/>
          </a:bodyPr>
          <a:lstStyle/>
          <a:p>
            <a:r>
              <a:rPr lang="en-US" altLang="en-US" sz="2000" dirty="0"/>
              <a:t>Defines a complete AOP System as:</a:t>
            </a:r>
            <a:endParaRPr lang="en-US" altLang="en-US" sz="2000" dirty="0"/>
          </a:p>
          <a:p>
            <a:pPr lvl="1"/>
            <a:r>
              <a:rPr lang="en-US" altLang="en-US" sz="1800" dirty="0"/>
              <a:t>a restricted formal language with clear syntax and semantics for describing mental states.</a:t>
            </a:r>
            <a:endParaRPr lang="en-US" altLang="en-US" sz="1800" dirty="0"/>
          </a:p>
          <a:p>
            <a:pPr lvl="1"/>
            <a:r>
              <a:rPr lang="en-US" altLang="en-US" sz="1800" dirty="0"/>
              <a:t>an interpreted programming language in which to define and program agents, with primitive commands (such as request and inform).</a:t>
            </a:r>
            <a:endParaRPr lang="en-US" altLang="en-US" sz="1800" dirty="0"/>
          </a:p>
          <a:p>
            <a:pPr lvl="1"/>
            <a:r>
              <a:rPr lang="en-US" altLang="en-US" sz="1800" dirty="0"/>
              <a:t>an ”</a:t>
            </a:r>
            <a:r>
              <a:rPr lang="en-US" altLang="en-US" sz="1800" dirty="0" err="1"/>
              <a:t>agentifier</a:t>
            </a:r>
            <a:r>
              <a:rPr lang="en-US" altLang="en-US" sz="1800" dirty="0"/>
              <a:t>”, converting neutral devices into programmable agents.</a:t>
            </a:r>
            <a:endParaRPr lang="en-US" altLang="en-US" sz="1800" dirty="0"/>
          </a:p>
          <a:p>
            <a:pPr lvl="1"/>
            <a:endParaRPr lang="en-US" altLang="en-US" sz="2000" dirty="0"/>
          </a:p>
          <a:p>
            <a:r>
              <a:rPr lang="en-US" altLang="en-US" sz="2000" dirty="0"/>
              <a:t>Illustrated through a prototype AOP language, Agent-0</a:t>
            </a:r>
            <a:endParaRPr lang="en-US" altLang="en-US" sz="2000" dirty="0"/>
          </a:p>
        </p:txBody>
      </p:sp>
      <p:pic>
        <p:nvPicPr>
          <p:cNvPr id="7" name="Picture 6" descr="A document with text on i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07052" y="1143000"/>
            <a:ext cx="3575348" cy="5080057"/>
          </a:xfrm>
          <a:prstGeom prst="rect">
            <a:avLst/>
          </a:prstGeom>
          <a:ln>
            <a:solidFill>
              <a:schemeClr val="tx1"/>
            </a:solidFill>
          </a:ln>
        </p:spPr>
      </p:pic>
      <p:sp>
        <p:nvSpPr>
          <p:cNvPr id="9" name="TextBox 8"/>
          <p:cNvSpPr txBox="1"/>
          <p:nvPr/>
        </p:nvSpPr>
        <p:spPr>
          <a:xfrm>
            <a:off x="7924800" y="6243935"/>
            <a:ext cx="3733800" cy="461665"/>
          </a:xfrm>
          <a:prstGeom prst="rect">
            <a:avLst/>
          </a:prstGeom>
          <a:solidFill>
            <a:schemeClr val="bg1"/>
          </a:solidFill>
        </p:spPr>
        <p:txBody>
          <a:bodyPr wrap="square">
            <a:spAutoFit/>
          </a:bodyPr>
          <a:lstStyle/>
          <a:p>
            <a:r>
              <a:rPr lang="en-IE" sz="1200" dirty="0">
                <a:hlinkClick r:id="rId2"/>
              </a:rPr>
              <a:t>https://www.sciencedirect.com/science/article/pii/0004370293900349</a:t>
            </a:r>
            <a:r>
              <a:rPr lang="en-IE" sz="1200" dirty="0"/>
              <a:t> </a:t>
            </a:r>
            <a:endParaRPr lang="en-IE" sz="1200" dirty="0"/>
          </a:p>
        </p:txBody>
      </p:sp>
      <p:pic>
        <p:nvPicPr>
          <p:cNvPr id="5" name="Picture 4" descr="A close-up of a computer cod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7" y="4953000"/>
            <a:ext cx="5867400" cy="10287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48" y="5924607"/>
            <a:ext cx="5842000" cy="596900"/>
          </a:xfrm>
          <a:prstGeom prst="rect">
            <a:avLst/>
          </a:prstGeom>
        </p:spPr>
      </p:pic>
      <p:sp>
        <p:nvSpPr>
          <p:cNvPr id="12" name="Rounded Rectangle 11"/>
          <p:cNvSpPr/>
          <p:nvPr/>
        </p:nvSpPr>
        <p:spPr>
          <a:xfrm>
            <a:off x="914399" y="1811272"/>
            <a:ext cx="3810001" cy="3802062"/>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IE" dirty="0">
                <a:solidFill>
                  <a:sysClr val="windowText" lastClr="000000"/>
                </a:solidFill>
              </a:rPr>
              <a:t>Agent-0 EBNF</a:t>
            </a:r>
            <a:endParaRPr lang="en-IE" dirty="0">
              <a:solidFill>
                <a:sysClr val="windowText" lastClr="000000"/>
              </a:solidFill>
            </a:endParaRPr>
          </a:p>
          <a:p>
            <a:pPr algn="ctr"/>
            <a:endParaRPr lang="en-IE" dirty="0">
              <a:solidFill>
                <a:sysClr val="windowText" lastClr="000000"/>
              </a:solidFill>
            </a:endParaRPr>
          </a:p>
          <a:p>
            <a:pPr algn="ctr"/>
            <a:endParaRPr lang="en-IE" dirty="0">
              <a:solidFill>
                <a:sysClr val="windowText" lastClr="000000"/>
              </a:solidFill>
            </a:endParaRPr>
          </a:p>
        </p:txBody>
      </p:sp>
      <p:pic>
        <p:nvPicPr>
          <p:cNvPr id="13" name="Picture 12" descr="A computer code with tex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651" y="2412934"/>
            <a:ext cx="3698697" cy="26316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GB" dirty="0"/>
              <a:t>Agent-Oriented Programming</a:t>
            </a:r>
            <a:br>
              <a:rPr lang="en-GB" dirty="0"/>
            </a:br>
            <a:r>
              <a:rPr lang="en-GB" sz="2000" dirty="0"/>
              <a:t>(Shoham, 1993)</a:t>
            </a:r>
            <a:endParaRPr lang="en-GB" dirty="0"/>
          </a:p>
        </p:txBody>
      </p:sp>
      <p:sp>
        <p:nvSpPr>
          <p:cNvPr id="3" name="Content Placeholder 2"/>
          <p:cNvSpPr>
            <a:spLocks noGrp="1"/>
          </p:cNvSpPr>
          <p:nvPr>
            <p:ph sz="quarter" idx="1"/>
          </p:nvPr>
        </p:nvSpPr>
        <p:spPr>
          <a:xfrm>
            <a:off x="609600" y="1600200"/>
            <a:ext cx="7162800" cy="4873625"/>
          </a:xfrm>
        </p:spPr>
        <p:txBody>
          <a:bodyPr>
            <a:noAutofit/>
          </a:bodyPr>
          <a:lstStyle/>
          <a:p>
            <a:r>
              <a:rPr lang="en-US" altLang="en-US" sz="2000" dirty="0"/>
              <a:t>Defines a complete AOP System as:</a:t>
            </a:r>
            <a:endParaRPr lang="en-US" altLang="en-US" sz="2000" dirty="0"/>
          </a:p>
          <a:p>
            <a:pPr lvl="1"/>
            <a:r>
              <a:rPr lang="en-US" altLang="en-US" sz="1800" dirty="0"/>
              <a:t>a restricted formal language with clear syntax and semantics for describing mental states.</a:t>
            </a:r>
            <a:endParaRPr lang="en-US" altLang="en-US" sz="1800" dirty="0"/>
          </a:p>
          <a:p>
            <a:pPr lvl="1"/>
            <a:r>
              <a:rPr lang="en-US" altLang="en-US" sz="1800" dirty="0"/>
              <a:t>an interpreted programming language in which to define and program agents, with primitive commands (such as request and inform).</a:t>
            </a:r>
            <a:endParaRPr lang="en-US" altLang="en-US" sz="1800" dirty="0"/>
          </a:p>
          <a:p>
            <a:pPr lvl="1"/>
            <a:r>
              <a:rPr lang="en-US" altLang="en-US" sz="1800" dirty="0"/>
              <a:t>an ”</a:t>
            </a:r>
            <a:r>
              <a:rPr lang="en-US" altLang="en-US" sz="1800" dirty="0" err="1"/>
              <a:t>agentifier</a:t>
            </a:r>
            <a:r>
              <a:rPr lang="en-US" altLang="en-US" sz="1800" dirty="0"/>
              <a:t>”, converting neutral devices into programmable agents.</a:t>
            </a:r>
            <a:endParaRPr lang="en-US" altLang="en-US" sz="1800" dirty="0"/>
          </a:p>
          <a:p>
            <a:pPr lvl="1"/>
            <a:endParaRPr lang="en-US" altLang="en-US" sz="2000" dirty="0"/>
          </a:p>
          <a:p>
            <a:r>
              <a:rPr lang="en-US" altLang="en-US" sz="2000" dirty="0"/>
              <a:t>Illustrated through a prototype AOP language, Agent-0</a:t>
            </a:r>
            <a:endParaRPr lang="en-US" altLang="en-US" sz="2000" dirty="0"/>
          </a:p>
        </p:txBody>
      </p:sp>
      <p:pic>
        <p:nvPicPr>
          <p:cNvPr id="7" name="Picture 6" descr="A document with text on i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07052" y="1143000"/>
            <a:ext cx="3575348" cy="5080057"/>
          </a:xfrm>
          <a:prstGeom prst="rect">
            <a:avLst/>
          </a:prstGeom>
          <a:ln>
            <a:solidFill>
              <a:schemeClr val="tx1"/>
            </a:solidFill>
          </a:ln>
        </p:spPr>
      </p:pic>
      <p:sp>
        <p:nvSpPr>
          <p:cNvPr id="9" name="TextBox 8"/>
          <p:cNvSpPr txBox="1"/>
          <p:nvPr/>
        </p:nvSpPr>
        <p:spPr>
          <a:xfrm>
            <a:off x="7924800" y="6243935"/>
            <a:ext cx="3733800" cy="461665"/>
          </a:xfrm>
          <a:prstGeom prst="rect">
            <a:avLst/>
          </a:prstGeom>
          <a:solidFill>
            <a:schemeClr val="bg1"/>
          </a:solidFill>
        </p:spPr>
        <p:txBody>
          <a:bodyPr wrap="square">
            <a:spAutoFit/>
          </a:bodyPr>
          <a:lstStyle/>
          <a:p>
            <a:r>
              <a:rPr lang="en-IE" sz="1200" dirty="0">
                <a:hlinkClick r:id="rId2"/>
              </a:rPr>
              <a:t>https://www.sciencedirect.com/science/article/pii/0004370293900349</a:t>
            </a:r>
            <a:r>
              <a:rPr lang="en-IE" sz="1200" dirty="0"/>
              <a:t> </a:t>
            </a:r>
            <a:endParaRPr lang="en-IE" sz="1200" dirty="0"/>
          </a:p>
        </p:txBody>
      </p:sp>
      <p:pic>
        <p:nvPicPr>
          <p:cNvPr id="5" name="Picture 4" descr="A close-up of a computer cod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7" y="4953000"/>
            <a:ext cx="5867400" cy="10287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48" y="5924607"/>
            <a:ext cx="5842000" cy="596900"/>
          </a:xfrm>
          <a:prstGeom prst="rect">
            <a:avLst/>
          </a:prstGeom>
        </p:spPr>
      </p:pic>
      <p:sp>
        <p:nvSpPr>
          <p:cNvPr id="10" name="Rounded Rectangle 9"/>
          <p:cNvSpPr/>
          <p:nvPr/>
        </p:nvSpPr>
        <p:spPr>
          <a:xfrm>
            <a:off x="914399" y="1811272"/>
            <a:ext cx="3810001" cy="3802062"/>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IE" dirty="0">
                <a:solidFill>
                  <a:sysClr val="windowText" lastClr="000000"/>
                </a:solidFill>
              </a:rPr>
              <a:t>Agent-0 EBNF</a:t>
            </a:r>
            <a:endParaRPr lang="en-IE" dirty="0">
              <a:solidFill>
                <a:sysClr val="windowText" lastClr="000000"/>
              </a:solidFill>
            </a:endParaRPr>
          </a:p>
          <a:p>
            <a:pPr algn="ctr"/>
            <a:endParaRPr lang="en-IE" dirty="0">
              <a:solidFill>
                <a:sysClr val="windowText" lastClr="000000"/>
              </a:solidFill>
            </a:endParaRPr>
          </a:p>
          <a:p>
            <a:pPr algn="ctr"/>
            <a:endParaRPr lang="en-IE" dirty="0">
              <a:solidFill>
                <a:sysClr val="windowText" lastClr="000000"/>
              </a:solidFill>
            </a:endParaRPr>
          </a:p>
        </p:txBody>
      </p:sp>
      <p:pic>
        <p:nvPicPr>
          <p:cNvPr id="11" name="Picture 10" descr="A computer code with tex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651" y="2412934"/>
            <a:ext cx="3698697" cy="2631611"/>
          </a:xfrm>
          <a:prstGeom prst="rect">
            <a:avLst/>
          </a:prstGeom>
        </p:spPr>
      </p:pic>
      <p:sp>
        <p:nvSpPr>
          <p:cNvPr id="4" name="Rounded Rectangle 3"/>
          <p:cNvSpPr/>
          <p:nvPr/>
        </p:nvSpPr>
        <p:spPr>
          <a:xfrm>
            <a:off x="3435051" y="2412934"/>
            <a:ext cx="3810001" cy="3802062"/>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IE" dirty="0">
                <a:solidFill>
                  <a:sysClr val="windowText" lastClr="000000"/>
                </a:solidFill>
              </a:rPr>
              <a:t>Agent-0 Interpreter Cycle</a:t>
            </a:r>
            <a:endParaRPr lang="en-IE" dirty="0">
              <a:solidFill>
                <a:sysClr val="windowText" lastClr="000000"/>
              </a:solidFill>
            </a:endParaRPr>
          </a:p>
          <a:p>
            <a:pPr algn="ctr"/>
            <a:endParaRPr lang="en-IE" dirty="0">
              <a:solidFill>
                <a:sysClr val="windowText" lastClr="000000"/>
              </a:solidFill>
            </a:endParaRPr>
          </a:p>
          <a:p>
            <a:pPr algn="ctr"/>
            <a:endParaRPr lang="en-IE" dirty="0">
              <a:solidFill>
                <a:sysClr val="windowText" lastClr="000000"/>
              </a:solidFill>
            </a:endParaRPr>
          </a:p>
        </p:txBody>
      </p:sp>
      <p:pic>
        <p:nvPicPr>
          <p:cNvPr id="12" name="Picture 11" descr="A diagram of a process&#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0699" y="3109410"/>
            <a:ext cx="2888854" cy="2902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AgentSpeak</a:t>
            </a:r>
            <a:r>
              <a:rPr lang="en-US" dirty="0"/>
              <a:t>(L)</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sp>
        <p:nvSpPr>
          <p:cNvPr id="3" name="Content Placeholder 2"/>
          <p:cNvSpPr>
            <a:spLocks noGrp="1"/>
          </p:cNvSpPr>
          <p:nvPr>
            <p:ph sz="quarter" idx="1"/>
          </p:nvPr>
        </p:nvSpPr>
        <p:spPr>
          <a:xfrm>
            <a:off x="609600" y="1600200"/>
            <a:ext cx="7239000" cy="4873625"/>
          </a:xfrm>
        </p:spPr>
        <p:txBody>
          <a:bodyPr>
            <a:normAutofit/>
          </a:bodyPr>
          <a:lstStyle/>
          <a:p>
            <a:r>
              <a:rPr lang="en-US" altLang="en-US" sz="2000" dirty="0"/>
              <a:t>An Agent Oriented Programming Language based on the BDI Architecture.</a:t>
            </a:r>
            <a:endParaRPr lang="en-US" altLang="en-US" sz="2000" dirty="0"/>
          </a:p>
          <a:p>
            <a:pPr lvl="1"/>
            <a:r>
              <a:rPr lang="en-US" altLang="en-US" sz="1700" i="1" dirty="0"/>
              <a:t>Key Contribution: Strong Correlation between Theory and Practice (but not implemented)</a:t>
            </a:r>
            <a:endParaRPr lang="en-US" altLang="en-US" sz="1700" i="1" dirty="0"/>
          </a:p>
          <a:p>
            <a:pPr lvl="1"/>
            <a:endParaRPr lang="en-US" altLang="en-US" sz="1700" i="1" dirty="0"/>
          </a:p>
          <a:p>
            <a:r>
              <a:rPr lang="en-US" altLang="en-US" sz="2000" dirty="0"/>
              <a:t>An </a:t>
            </a:r>
            <a:r>
              <a:rPr lang="en-US" altLang="en-US" sz="2000" dirty="0" err="1"/>
              <a:t>AgentSpeak</a:t>
            </a:r>
            <a:r>
              <a:rPr lang="en-US" altLang="en-US" sz="2000" dirty="0"/>
              <a:t>(L) agent consists of:</a:t>
            </a:r>
            <a:endParaRPr lang="en-US" altLang="en-US" sz="2000" dirty="0"/>
          </a:p>
          <a:p>
            <a:pPr lvl="1"/>
            <a:r>
              <a:rPr lang="en-US" altLang="en-US" sz="1800" dirty="0"/>
              <a:t>a </a:t>
            </a:r>
            <a:r>
              <a:rPr lang="en-US" altLang="en-US" sz="1800" b="1" dirty="0"/>
              <a:t>set of beliefs</a:t>
            </a:r>
            <a:r>
              <a:rPr lang="en-US" altLang="en-US" sz="1800" dirty="0"/>
              <a:t>: predicate logic statements that define the state of the environment.</a:t>
            </a:r>
            <a:endParaRPr lang="en-US" altLang="en-US" sz="1800" dirty="0"/>
          </a:p>
          <a:p>
            <a:pPr lvl="1"/>
            <a:r>
              <a:rPr lang="en-US" altLang="en-US" sz="1800" dirty="0"/>
              <a:t>a </a:t>
            </a:r>
            <a:r>
              <a:rPr lang="en-US" altLang="en-US" sz="1800" b="1" dirty="0"/>
              <a:t>set of plans</a:t>
            </a:r>
            <a:r>
              <a:rPr lang="en-US" altLang="en-US" sz="1800" dirty="0"/>
              <a:t>: context-sensitive recipes that map events to a sequence of steps in a context. </a:t>
            </a:r>
            <a:endParaRPr lang="en-US" altLang="en-US" sz="1800" dirty="0"/>
          </a:p>
          <a:p>
            <a:pPr lvl="1"/>
            <a:r>
              <a:rPr lang="en-US" altLang="en-US" sz="1800" dirty="0"/>
              <a:t>an </a:t>
            </a:r>
            <a:r>
              <a:rPr lang="en-US" altLang="en-US" sz="1800" b="1" dirty="0"/>
              <a:t>event queue</a:t>
            </a:r>
            <a:r>
              <a:rPr lang="en-US" altLang="en-US" sz="1800" dirty="0"/>
              <a:t>: ordered list of events that model external (environment) or internal (reasoning) events and which are linked to the adoption (+) or retraction (-) of state.</a:t>
            </a:r>
            <a:endParaRPr lang="en-US" altLang="en-US" sz="1800" dirty="0"/>
          </a:p>
          <a:p>
            <a:pPr lvl="1"/>
            <a:r>
              <a:rPr lang="en-US" altLang="en-US" sz="1800" i="1" dirty="0"/>
              <a:t>Agents process events sequentially from the event queue, selecting a plan that is adopted an intention.</a:t>
            </a:r>
            <a:endParaRPr lang="en-US" altLang="en-US" sz="1800" i="1" dirty="0"/>
          </a:p>
          <a:p>
            <a:pPr lvl="1"/>
            <a:endParaRPr lang="en-US" altLang="en-US" sz="2000"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sp>
        <p:nvSpPr>
          <p:cNvPr id="21" name="Content Placeholder 20"/>
          <p:cNvSpPr>
            <a:spLocks noGrp="1"/>
          </p:cNvSpPr>
          <p:nvPr>
            <p:ph sz="quarter" idx="1"/>
          </p:nvPr>
        </p:nvSpPr>
        <p:spPr>
          <a:xfrm>
            <a:off x="609600" y="1600200"/>
            <a:ext cx="7162800" cy="4873752"/>
          </a:xfrm>
        </p:spPr>
        <p:txBody>
          <a:bodyPr>
            <a:normAutofit/>
          </a:bodyPr>
          <a:lstStyle/>
          <a:p>
            <a:endParaRPr lang="en-IE" sz="2000" dirty="0"/>
          </a:p>
          <a:p>
            <a:endParaRPr lang="en-IE" sz="2000" dirty="0"/>
          </a:p>
          <a:p>
            <a:endParaRPr lang="en-IE" sz="2000" dirty="0"/>
          </a:p>
          <a:p>
            <a:endParaRPr lang="en-IE" sz="2000" dirty="0"/>
          </a:p>
          <a:p>
            <a:r>
              <a:rPr lang="en-IE" sz="2000" dirty="0"/>
              <a:t>The agent program is interpreted</a:t>
            </a:r>
            <a:endParaRPr lang="en-IE" sz="2000" dirty="0"/>
          </a:p>
          <a:p>
            <a:pPr lvl="1"/>
            <a:r>
              <a:rPr lang="en-IE" sz="1800" dirty="0"/>
              <a:t>The program code is loaded</a:t>
            </a:r>
            <a:endParaRPr lang="en-IE" sz="1800" dirty="0"/>
          </a:p>
          <a:p>
            <a:pPr lvl="1"/>
            <a:r>
              <a:rPr lang="en-IE" sz="1800" dirty="0"/>
              <a:t>A </a:t>
            </a:r>
            <a:r>
              <a:rPr lang="en-IE" sz="1800" i="1" dirty="0"/>
              <a:t>perceive-deliberate-act</a:t>
            </a:r>
            <a:r>
              <a:rPr lang="en-IE" sz="1800" dirty="0"/>
              <a:t> cycle is executed repeatedly</a:t>
            </a:r>
            <a:endParaRPr lang="en-IE" sz="1800"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sp>
        <p:nvSpPr>
          <p:cNvPr id="10" name="Rounded Rectangle 9"/>
          <p:cNvSpPr/>
          <p:nvPr/>
        </p:nvSpPr>
        <p:spPr>
          <a:xfrm>
            <a:off x="609600" y="1905000"/>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Perceive</a:t>
            </a:r>
            <a:endParaRPr lang="en-IE" dirty="0"/>
          </a:p>
        </p:txBody>
      </p:sp>
      <p:sp>
        <p:nvSpPr>
          <p:cNvPr id="11" name="Rounded Rectangle 10"/>
          <p:cNvSpPr/>
          <p:nvPr/>
        </p:nvSpPr>
        <p:spPr>
          <a:xfrm>
            <a:off x="2819400" y="1907754"/>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Deliberate</a:t>
            </a:r>
            <a:endParaRPr lang="en-IE" dirty="0"/>
          </a:p>
        </p:txBody>
      </p:sp>
      <p:sp>
        <p:nvSpPr>
          <p:cNvPr id="12" name="Rounded Rectangle 11"/>
          <p:cNvSpPr/>
          <p:nvPr/>
        </p:nvSpPr>
        <p:spPr>
          <a:xfrm>
            <a:off x="5029200" y="1929788"/>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Act</a:t>
            </a:r>
            <a:endParaRPr lang="en-IE" dirty="0"/>
          </a:p>
        </p:txBody>
      </p:sp>
      <p:sp>
        <p:nvSpPr>
          <p:cNvPr id="13" name="Right Arrow 12"/>
          <p:cNvSpPr/>
          <p:nvPr/>
        </p:nvSpPr>
        <p:spPr>
          <a:xfrm>
            <a:off x="2438400"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4" name="Right Arrow 13"/>
          <p:cNvSpPr/>
          <p:nvPr/>
        </p:nvSpPr>
        <p:spPr>
          <a:xfrm>
            <a:off x="4665643"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pic>
        <p:nvPicPr>
          <p:cNvPr id="1026" name="Picture 2" descr="Vacuum Cleaner Cartoons and Comic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5123772"/>
            <a:ext cx="1600200" cy="125865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09600" y="1905000"/>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Perceive</a:t>
            </a:r>
            <a:endParaRPr lang="en-IE" dirty="0"/>
          </a:p>
        </p:txBody>
      </p:sp>
      <p:sp>
        <p:nvSpPr>
          <p:cNvPr id="11" name="Rounded Rectangle 10"/>
          <p:cNvSpPr/>
          <p:nvPr/>
        </p:nvSpPr>
        <p:spPr>
          <a:xfrm>
            <a:off x="2819400" y="1907754"/>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Deliberate</a:t>
            </a:r>
            <a:endParaRPr lang="en-IE" dirty="0"/>
          </a:p>
        </p:txBody>
      </p:sp>
      <p:sp>
        <p:nvSpPr>
          <p:cNvPr id="12" name="Rounded Rectangle 11"/>
          <p:cNvSpPr/>
          <p:nvPr/>
        </p:nvSpPr>
        <p:spPr>
          <a:xfrm>
            <a:off x="5029200" y="1929788"/>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Act</a:t>
            </a:r>
            <a:endParaRPr lang="en-IE" dirty="0"/>
          </a:p>
        </p:txBody>
      </p:sp>
      <p:sp>
        <p:nvSpPr>
          <p:cNvPr id="13" name="Right Arrow 12"/>
          <p:cNvSpPr/>
          <p:nvPr/>
        </p:nvSpPr>
        <p:spPr>
          <a:xfrm>
            <a:off x="2438400"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4" name="Right Arrow 13"/>
          <p:cNvSpPr/>
          <p:nvPr/>
        </p:nvSpPr>
        <p:spPr>
          <a:xfrm>
            <a:off x="4665643"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7" name="Rectangle 16"/>
          <p:cNvSpPr/>
          <p:nvPr/>
        </p:nvSpPr>
        <p:spPr>
          <a:xfrm>
            <a:off x="902791" y="2517499"/>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Domain Modelling</a:t>
            </a:r>
            <a:endParaRPr lang="en-IE" sz="1400" dirty="0"/>
          </a:p>
        </p:txBody>
      </p:sp>
      <p:sp>
        <p:nvSpPr>
          <p:cNvPr id="18" name="Rectangle 17"/>
          <p:cNvSpPr/>
          <p:nvPr/>
        </p:nvSpPr>
        <p:spPr>
          <a:xfrm>
            <a:off x="3112591" y="251184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Reasoning Engine</a:t>
            </a:r>
            <a:endParaRPr lang="en-IE" sz="1400" dirty="0"/>
          </a:p>
        </p:txBody>
      </p:sp>
      <p:sp>
        <p:nvSpPr>
          <p:cNvPr id="19" name="Rectangle 18"/>
          <p:cNvSpPr/>
          <p:nvPr/>
        </p:nvSpPr>
        <p:spPr>
          <a:xfrm>
            <a:off x="5322391" y="254030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Executing</a:t>
            </a:r>
            <a:endParaRPr lang="en-IE" sz="1400" dirty="0"/>
          </a:p>
          <a:p>
            <a:pPr algn="ctr"/>
            <a:r>
              <a:rPr lang="en-IE" sz="1400" dirty="0"/>
              <a:t>Actions</a:t>
            </a:r>
            <a:endParaRPr lang="en-IE" sz="1400" dirty="0"/>
          </a:p>
        </p:txBody>
      </p:sp>
      <p:sp>
        <p:nvSpPr>
          <p:cNvPr id="6" name="Rectangle 5"/>
          <p:cNvSpPr/>
          <p:nvPr/>
        </p:nvSpPr>
        <p:spPr>
          <a:xfrm>
            <a:off x="2476500" y="3276600"/>
            <a:ext cx="25146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Rectangle 7"/>
          <p:cNvSpPr/>
          <p:nvPr/>
        </p:nvSpPr>
        <p:spPr>
          <a:xfrm rot="5400000">
            <a:off x="2017923" y="4650954"/>
            <a:ext cx="1521246" cy="299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Event Queue</a:t>
            </a:r>
            <a:endParaRPr lang="en-IE" sz="1400" dirty="0"/>
          </a:p>
        </p:txBody>
      </p:sp>
      <p:sp>
        <p:nvSpPr>
          <p:cNvPr id="20" name="Card 19"/>
          <p:cNvSpPr/>
          <p:nvPr/>
        </p:nvSpPr>
        <p:spPr>
          <a:xfrm>
            <a:off x="3651484" y="52197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Card 20"/>
          <p:cNvSpPr/>
          <p:nvPr/>
        </p:nvSpPr>
        <p:spPr>
          <a:xfrm>
            <a:off x="3735326" y="5312425"/>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Card 21"/>
          <p:cNvSpPr/>
          <p:nvPr/>
        </p:nvSpPr>
        <p:spPr>
          <a:xfrm>
            <a:off x="3810000" y="54102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TextBox 22"/>
          <p:cNvSpPr txBox="1"/>
          <p:nvPr/>
        </p:nvSpPr>
        <p:spPr>
          <a:xfrm>
            <a:off x="3376694" y="5803023"/>
            <a:ext cx="1250663" cy="307777"/>
          </a:xfrm>
          <a:prstGeom prst="rect">
            <a:avLst/>
          </a:prstGeom>
          <a:noFill/>
        </p:spPr>
        <p:txBody>
          <a:bodyPr wrap="none" rtlCol="0">
            <a:spAutoFit/>
          </a:bodyPr>
          <a:lstStyle/>
          <a:p>
            <a:r>
              <a:rPr lang="en-IE" sz="1400" dirty="0"/>
              <a:t>Plan Library</a:t>
            </a:r>
            <a:endParaRPr lang="en-IE" sz="1400" dirty="0"/>
          </a:p>
        </p:txBody>
      </p:sp>
      <p:pic>
        <p:nvPicPr>
          <p:cNvPr id="24" name="Picture 23" descr="A black background with a black square&#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150" y="3871904"/>
            <a:ext cx="932187" cy="932187"/>
          </a:xfrm>
          <a:prstGeom prst="rect">
            <a:avLst/>
          </a:prstGeom>
        </p:spPr>
      </p:pic>
      <p:sp>
        <p:nvSpPr>
          <p:cNvPr id="25" name="TextBox 24"/>
          <p:cNvSpPr txBox="1"/>
          <p:nvPr/>
        </p:nvSpPr>
        <p:spPr>
          <a:xfrm>
            <a:off x="3220197" y="3587253"/>
            <a:ext cx="1374094" cy="307777"/>
          </a:xfrm>
          <a:prstGeom prst="rect">
            <a:avLst/>
          </a:prstGeom>
          <a:noFill/>
        </p:spPr>
        <p:txBody>
          <a:bodyPr wrap="none" rtlCol="0">
            <a:spAutoFit/>
          </a:bodyPr>
          <a:lstStyle/>
          <a:p>
            <a:pPr algn="ctr"/>
            <a:r>
              <a:rPr lang="en-IE" sz="1400" dirty="0"/>
              <a:t>Plan Selection</a:t>
            </a:r>
            <a:endParaRPr lang="en-IE" sz="1400" dirty="0"/>
          </a:p>
        </p:txBody>
      </p:sp>
      <p:cxnSp>
        <p:nvCxnSpPr>
          <p:cNvPr id="26" name="Straight Arrow Connector 25"/>
          <p:cNvCxnSpPr/>
          <p:nvPr/>
        </p:nvCxnSpPr>
        <p:spPr>
          <a:xfrm flipV="1">
            <a:off x="2928192" y="4425347"/>
            <a:ext cx="653208" cy="375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97583" y="4667599"/>
            <a:ext cx="0" cy="528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4355009" y="2971800"/>
            <a:ext cx="636091" cy="304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flipV="1">
            <a:off x="2476500" y="3000260"/>
            <a:ext cx="636091" cy="2763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Rectangle 29"/>
          <p:cNvSpPr/>
          <p:nvPr/>
        </p:nvSpPr>
        <p:spPr>
          <a:xfrm>
            <a:off x="5107991" y="3276600"/>
            <a:ext cx="16961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31" name="Rounded Rectangle 30"/>
          <p:cNvSpPr/>
          <p:nvPr/>
        </p:nvSpPr>
        <p:spPr>
          <a:xfrm>
            <a:off x="5359868" y="358140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1</a:t>
            </a:r>
            <a:endParaRPr lang="en-IE" sz="1400" i="1" dirty="0"/>
          </a:p>
        </p:txBody>
      </p:sp>
      <p:sp>
        <p:nvSpPr>
          <p:cNvPr id="32" name="Rounded Rectangle 31"/>
          <p:cNvSpPr/>
          <p:nvPr/>
        </p:nvSpPr>
        <p:spPr>
          <a:xfrm>
            <a:off x="5347934" y="406706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2</a:t>
            </a:r>
            <a:endParaRPr lang="en-IE" sz="1400" i="1" dirty="0"/>
          </a:p>
        </p:txBody>
      </p:sp>
      <p:sp>
        <p:nvSpPr>
          <p:cNvPr id="33" name="Rounded Rectangle 32"/>
          <p:cNvSpPr/>
          <p:nvPr/>
        </p:nvSpPr>
        <p:spPr>
          <a:xfrm>
            <a:off x="5361164" y="4840994"/>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n</a:t>
            </a:r>
            <a:endParaRPr lang="en-IE" sz="1400" i="1" dirty="0"/>
          </a:p>
        </p:txBody>
      </p:sp>
      <p:sp>
        <p:nvSpPr>
          <p:cNvPr id="34" name="TextBox 33"/>
          <p:cNvSpPr txBox="1"/>
          <p:nvPr/>
        </p:nvSpPr>
        <p:spPr>
          <a:xfrm rot="5400000">
            <a:off x="5818774" y="4424621"/>
            <a:ext cx="415498" cy="369332"/>
          </a:xfrm>
          <a:prstGeom prst="rect">
            <a:avLst/>
          </a:prstGeom>
          <a:noFill/>
        </p:spPr>
        <p:txBody>
          <a:bodyPr wrap="none" rtlCol="0">
            <a:spAutoFit/>
          </a:bodyPr>
          <a:lstStyle/>
          <a:p>
            <a:r>
              <a:rPr lang="en-IE" dirty="0"/>
              <a:t>…</a:t>
            </a:r>
            <a:endParaRPr lang="en-IE" dirty="0"/>
          </a:p>
        </p:txBody>
      </p:sp>
      <p:cxnSp>
        <p:nvCxnSpPr>
          <p:cNvPr id="35" name="Straight Connector 34"/>
          <p:cNvCxnSpPr/>
          <p:nvPr/>
        </p:nvCxnSpPr>
        <p:spPr>
          <a:xfrm>
            <a:off x="6564809" y="2993834"/>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flipV="1">
            <a:off x="5107991" y="3015867"/>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Down Arrow 36"/>
          <p:cNvSpPr/>
          <p:nvPr/>
        </p:nvSpPr>
        <p:spPr>
          <a:xfrm rot="10800000">
            <a:off x="1676400" y="4007541"/>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Down Arrow 37"/>
          <p:cNvSpPr/>
          <p:nvPr/>
        </p:nvSpPr>
        <p:spPr>
          <a:xfrm>
            <a:off x="891182" y="4043356"/>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685800" y="3285019"/>
            <a:ext cx="1696100" cy="601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200" dirty="0"/>
              <a:t>Ontologies, Beliefs, Inferences</a:t>
            </a:r>
            <a:endParaRPr lang="en-IE" sz="1200" dirty="0"/>
          </a:p>
        </p:txBody>
      </p:sp>
      <p:cxnSp>
        <p:nvCxnSpPr>
          <p:cNvPr id="40" name="Straight Connector 39"/>
          <p:cNvCxnSpPr/>
          <p:nvPr/>
        </p:nvCxnSpPr>
        <p:spPr>
          <a:xfrm>
            <a:off x="2145209" y="2971203"/>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V="1">
            <a:off x="688391" y="2993236"/>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p:cNvSpPr txBox="1"/>
          <p:nvPr/>
        </p:nvSpPr>
        <p:spPr>
          <a:xfrm>
            <a:off x="5413647" y="5560367"/>
            <a:ext cx="1059906" cy="461665"/>
          </a:xfrm>
          <a:prstGeom prst="rect">
            <a:avLst/>
          </a:prstGeom>
          <a:noFill/>
        </p:spPr>
        <p:txBody>
          <a:bodyPr wrap="none" rtlCol="0">
            <a:spAutoFit/>
          </a:bodyPr>
          <a:lstStyle/>
          <a:p>
            <a:pPr algn="ctr"/>
            <a:r>
              <a:rPr lang="en-IE" sz="1200" i="1" dirty="0"/>
              <a:t>Instantiated</a:t>
            </a:r>
            <a:endParaRPr lang="en-IE" sz="1200" i="1" dirty="0"/>
          </a:p>
          <a:p>
            <a:pPr algn="ctr"/>
            <a:r>
              <a:rPr lang="en-IE" sz="1200" i="1" dirty="0"/>
              <a:t>Plans</a:t>
            </a:r>
            <a:endParaRPr lang="en-IE" sz="1200" i="1"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pic>
        <p:nvPicPr>
          <p:cNvPr id="1026" name="Picture 2" descr="Vacuum Cleaner Cartoons and Comic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5123772"/>
            <a:ext cx="1600200" cy="125865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09600" y="1905000"/>
            <a:ext cx="1828800" cy="6096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E" dirty="0"/>
              <a:t>Perceive</a:t>
            </a:r>
            <a:endParaRPr lang="en-IE" dirty="0"/>
          </a:p>
        </p:txBody>
      </p:sp>
      <p:sp>
        <p:nvSpPr>
          <p:cNvPr id="11" name="Rounded Rectangle 10"/>
          <p:cNvSpPr/>
          <p:nvPr/>
        </p:nvSpPr>
        <p:spPr>
          <a:xfrm>
            <a:off x="2819400" y="1907754"/>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Deliberate</a:t>
            </a:r>
            <a:endParaRPr lang="en-IE" dirty="0"/>
          </a:p>
        </p:txBody>
      </p:sp>
      <p:sp>
        <p:nvSpPr>
          <p:cNvPr id="12" name="Rounded Rectangle 11"/>
          <p:cNvSpPr/>
          <p:nvPr/>
        </p:nvSpPr>
        <p:spPr>
          <a:xfrm>
            <a:off x="5029200" y="1929788"/>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Act</a:t>
            </a:r>
            <a:endParaRPr lang="en-IE" dirty="0"/>
          </a:p>
        </p:txBody>
      </p:sp>
      <p:sp>
        <p:nvSpPr>
          <p:cNvPr id="13" name="Right Arrow 12"/>
          <p:cNvSpPr/>
          <p:nvPr/>
        </p:nvSpPr>
        <p:spPr>
          <a:xfrm>
            <a:off x="2438400"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4" name="Right Arrow 13"/>
          <p:cNvSpPr/>
          <p:nvPr/>
        </p:nvSpPr>
        <p:spPr>
          <a:xfrm>
            <a:off x="4665643"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5" name="Down Arrow 14"/>
          <p:cNvSpPr/>
          <p:nvPr/>
        </p:nvSpPr>
        <p:spPr>
          <a:xfrm rot="10800000">
            <a:off x="1676400" y="4007541"/>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902791" y="2517499"/>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Domain Modelling</a:t>
            </a:r>
            <a:endParaRPr lang="en-IE" sz="1400" dirty="0"/>
          </a:p>
        </p:txBody>
      </p:sp>
      <p:sp>
        <p:nvSpPr>
          <p:cNvPr id="18" name="Rectangle 17"/>
          <p:cNvSpPr/>
          <p:nvPr/>
        </p:nvSpPr>
        <p:spPr>
          <a:xfrm>
            <a:off x="3112591" y="251184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Reasoning Engine</a:t>
            </a:r>
            <a:endParaRPr lang="en-IE" sz="1400" dirty="0"/>
          </a:p>
        </p:txBody>
      </p:sp>
      <p:sp>
        <p:nvSpPr>
          <p:cNvPr id="19" name="Rectangle 18"/>
          <p:cNvSpPr/>
          <p:nvPr/>
        </p:nvSpPr>
        <p:spPr>
          <a:xfrm>
            <a:off x="5322391" y="254030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Executing</a:t>
            </a:r>
            <a:endParaRPr lang="en-IE" sz="1400" dirty="0"/>
          </a:p>
          <a:p>
            <a:pPr algn="ctr"/>
            <a:r>
              <a:rPr lang="en-IE" sz="1400" dirty="0"/>
              <a:t>Actions</a:t>
            </a:r>
            <a:endParaRPr lang="en-IE" sz="1400" dirty="0"/>
          </a:p>
        </p:txBody>
      </p:sp>
      <p:sp>
        <p:nvSpPr>
          <p:cNvPr id="3" name="Down Arrow 2"/>
          <p:cNvSpPr/>
          <p:nvPr/>
        </p:nvSpPr>
        <p:spPr>
          <a:xfrm>
            <a:off x="891182" y="4043356"/>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2476500" y="3276600"/>
            <a:ext cx="25146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6" name="Rectangle 5"/>
          <p:cNvSpPr/>
          <p:nvPr/>
        </p:nvSpPr>
        <p:spPr>
          <a:xfrm rot="5400000">
            <a:off x="2017923" y="4650954"/>
            <a:ext cx="1521246" cy="299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Event Queue</a:t>
            </a:r>
            <a:endParaRPr lang="en-IE" sz="1400" dirty="0"/>
          </a:p>
        </p:txBody>
      </p:sp>
      <p:sp>
        <p:nvSpPr>
          <p:cNvPr id="8" name="Card 7"/>
          <p:cNvSpPr/>
          <p:nvPr/>
        </p:nvSpPr>
        <p:spPr>
          <a:xfrm>
            <a:off x="3651484" y="52197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Card 19"/>
          <p:cNvSpPr/>
          <p:nvPr/>
        </p:nvSpPr>
        <p:spPr>
          <a:xfrm>
            <a:off x="3735326" y="5312425"/>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Card 20"/>
          <p:cNvSpPr/>
          <p:nvPr/>
        </p:nvSpPr>
        <p:spPr>
          <a:xfrm>
            <a:off x="3810000" y="54102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Box 21"/>
          <p:cNvSpPr txBox="1"/>
          <p:nvPr/>
        </p:nvSpPr>
        <p:spPr>
          <a:xfrm>
            <a:off x="3376694" y="5803023"/>
            <a:ext cx="1250663" cy="307777"/>
          </a:xfrm>
          <a:prstGeom prst="rect">
            <a:avLst/>
          </a:prstGeom>
          <a:noFill/>
        </p:spPr>
        <p:txBody>
          <a:bodyPr wrap="none" rtlCol="0">
            <a:spAutoFit/>
          </a:bodyPr>
          <a:lstStyle/>
          <a:p>
            <a:r>
              <a:rPr lang="en-IE" sz="1400" dirty="0"/>
              <a:t>Plan Library</a:t>
            </a:r>
            <a:endParaRPr lang="en-IE" sz="1400" dirty="0"/>
          </a:p>
        </p:txBody>
      </p:sp>
      <p:pic>
        <p:nvPicPr>
          <p:cNvPr id="23" name="Picture 22" descr="A black background with a black square&#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150" y="3871904"/>
            <a:ext cx="932187" cy="932187"/>
          </a:xfrm>
          <a:prstGeom prst="rect">
            <a:avLst/>
          </a:prstGeom>
        </p:spPr>
      </p:pic>
      <p:sp>
        <p:nvSpPr>
          <p:cNvPr id="24" name="TextBox 23"/>
          <p:cNvSpPr txBox="1"/>
          <p:nvPr/>
        </p:nvSpPr>
        <p:spPr>
          <a:xfrm>
            <a:off x="3220197" y="3587253"/>
            <a:ext cx="1374094" cy="307777"/>
          </a:xfrm>
          <a:prstGeom prst="rect">
            <a:avLst/>
          </a:prstGeom>
          <a:noFill/>
        </p:spPr>
        <p:txBody>
          <a:bodyPr wrap="none" rtlCol="0">
            <a:spAutoFit/>
          </a:bodyPr>
          <a:lstStyle/>
          <a:p>
            <a:pPr algn="ctr"/>
            <a:r>
              <a:rPr lang="en-IE" sz="1400" dirty="0"/>
              <a:t>Plan Selection</a:t>
            </a:r>
            <a:endParaRPr lang="en-IE" sz="1400" dirty="0"/>
          </a:p>
        </p:txBody>
      </p:sp>
      <p:cxnSp>
        <p:nvCxnSpPr>
          <p:cNvPr id="25" name="Straight Arrow Connector 24"/>
          <p:cNvCxnSpPr/>
          <p:nvPr/>
        </p:nvCxnSpPr>
        <p:spPr>
          <a:xfrm flipV="1">
            <a:off x="2928192" y="4425347"/>
            <a:ext cx="653208" cy="375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997583" y="4667599"/>
            <a:ext cx="0" cy="528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4355009" y="2971800"/>
            <a:ext cx="636091" cy="304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flipV="1">
            <a:off x="2476500" y="3000260"/>
            <a:ext cx="636091" cy="2763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5107991" y="3276600"/>
            <a:ext cx="16961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30" name="Rounded Rectangle 29"/>
          <p:cNvSpPr/>
          <p:nvPr/>
        </p:nvSpPr>
        <p:spPr>
          <a:xfrm>
            <a:off x="5359868" y="358140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1</a:t>
            </a:r>
            <a:endParaRPr lang="en-IE" sz="1400" i="1" dirty="0"/>
          </a:p>
        </p:txBody>
      </p:sp>
      <p:sp>
        <p:nvSpPr>
          <p:cNvPr id="31" name="Rounded Rectangle 30"/>
          <p:cNvSpPr/>
          <p:nvPr/>
        </p:nvSpPr>
        <p:spPr>
          <a:xfrm>
            <a:off x="5347934" y="406706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2</a:t>
            </a:r>
            <a:endParaRPr lang="en-IE" sz="1400" i="1" dirty="0"/>
          </a:p>
        </p:txBody>
      </p:sp>
      <p:sp>
        <p:nvSpPr>
          <p:cNvPr id="32" name="Rounded Rectangle 31"/>
          <p:cNvSpPr/>
          <p:nvPr/>
        </p:nvSpPr>
        <p:spPr>
          <a:xfrm>
            <a:off x="5361164" y="4840994"/>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n</a:t>
            </a:r>
            <a:endParaRPr lang="en-IE" sz="1400" i="1" dirty="0"/>
          </a:p>
        </p:txBody>
      </p:sp>
      <p:sp>
        <p:nvSpPr>
          <p:cNvPr id="33" name="TextBox 32"/>
          <p:cNvSpPr txBox="1"/>
          <p:nvPr/>
        </p:nvSpPr>
        <p:spPr>
          <a:xfrm rot="5400000">
            <a:off x="5818774" y="4424621"/>
            <a:ext cx="415498" cy="369332"/>
          </a:xfrm>
          <a:prstGeom prst="rect">
            <a:avLst/>
          </a:prstGeom>
          <a:noFill/>
        </p:spPr>
        <p:txBody>
          <a:bodyPr wrap="none" rtlCol="0">
            <a:spAutoFit/>
          </a:bodyPr>
          <a:lstStyle/>
          <a:p>
            <a:r>
              <a:rPr lang="en-IE" dirty="0"/>
              <a:t>…</a:t>
            </a:r>
            <a:endParaRPr lang="en-IE" dirty="0"/>
          </a:p>
        </p:txBody>
      </p:sp>
      <p:cxnSp>
        <p:nvCxnSpPr>
          <p:cNvPr id="34" name="Straight Connector 33"/>
          <p:cNvCxnSpPr/>
          <p:nvPr/>
        </p:nvCxnSpPr>
        <p:spPr>
          <a:xfrm>
            <a:off x="6564809" y="2993834"/>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V="1">
            <a:off x="5107991" y="3015867"/>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ounded Rectangle 35"/>
          <p:cNvSpPr/>
          <p:nvPr/>
        </p:nvSpPr>
        <p:spPr>
          <a:xfrm>
            <a:off x="696555" y="4132862"/>
            <a:ext cx="1600200" cy="8201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400" dirty="0"/>
              <a:t>Updating the Domain Model</a:t>
            </a:r>
            <a:endParaRPr lang="en-IE" sz="1400" dirty="0"/>
          </a:p>
          <a:p>
            <a:pPr algn="ctr"/>
            <a:r>
              <a:rPr lang="en-IE" sz="1050" i="1" dirty="0"/>
              <a:t>(belief change events)</a:t>
            </a:r>
            <a:endParaRPr lang="en-IE" sz="1050" i="1" dirty="0"/>
          </a:p>
        </p:txBody>
      </p:sp>
      <p:sp>
        <p:nvSpPr>
          <p:cNvPr id="37" name="Right Arrow 36"/>
          <p:cNvSpPr/>
          <p:nvPr/>
        </p:nvSpPr>
        <p:spPr>
          <a:xfrm>
            <a:off x="2306442" y="4330194"/>
            <a:ext cx="307392" cy="4626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p:sp>
        <p:nvSpPr>
          <p:cNvPr id="38" name="Rectangle 37"/>
          <p:cNvSpPr/>
          <p:nvPr/>
        </p:nvSpPr>
        <p:spPr>
          <a:xfrm>
            <a:off x="685800" y="3285019"/>
            <a:ext cx="1696100" cy="601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200" dirty="0"/>
              <a:t>Ontologies, Beliefs, Inferences</a:t>
            </a:r>
            <a:endParaRPr lang="en-IE" sz="1200" dirty="0"/>
          </a:p>
        </p:txBody>
      </p:sp>
      <p:cxnSp>
        <p:nvCxnSpPr>
          <p:cNvPr id="39" name="Straight Connector 38"/>
          <p:cNvCxnSpPr/>
          <p:nvPr/>
        </p:nvCxnSpPr>
        <p:spPr>
          <a:xfrm>
            <a:off x="2145209" y="2971203"/>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V="1">
            <a:off x="688391" y="2993236"/>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p:cNvSpPr txBox="1"/>
          <p:nvPr/>
        </p:nvSpPr>
        <p:spPr>
          <a:xfrm>
            <a:off x="5413647" y="5560367"/>
            <a:ext cx="1059906" cy="461665"/>
          </a:xfrm>
          <a:prstGeom prst="rect">
            <a:avLst/>
          </a:prstGeom>
          <a:noFill/>
        </p:spPr>
        <p:txBody>
          <a:bodyPr wrap="none" rtlCol="0">
            <a:spAutoFit/>
          </a:bodyPr>
          <a:lstStyle/>
          <a:p>
            <a:pPr algn="ctr"/>
            <a:r>
              <a:rPr lang="en-IE" sz="1200" i="1" dirty="0"/>
              <a:t>Instantiated</a:t>
            </a:r>
            <a:endParaRPr lang="en-IE" sz="1200" i="1" dirty="0"/>
          </a:p>
          <a:p>
            <a:pPr algn="ctr"/>
            <a:r>
              <a:rPr lang="en-IE" sz="1200" i="1" dirty="0"/>
              <a:t>Plans</a:t>
            </a:r>
            <a:endParaRPr lang="en-IE" sz="1200" i="1"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pic>
        <p:nvPicPr>
          <p:cNvPr id="1026" name="Picture 2" descr="Vacuum Cleaner Cartoons and Comic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5123772"/>
            <a:ext cx="1600200" cy="125865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09600" y="1905000"/>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Perceive</a:t>
            </a:r>
            <a:endParaRPr lang="en-IE" dirty="0"/>
          </a:p>
        </p:txBody>
      </p:sp>
      <p:sp>
        <p:nvSpPr>
          <p:cNvPr id="11" name="Rounded Rectangle 10"/>
          <p:cNvSpPr/>
          <p:nvPr/>
        </p:nvSpPr>
        <p:spPr>
          <a:xfrm>
            <a:off x="2819400" y="1907754"/>
            <a:ext cx="1828800" cy="6096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E" dirty="0"/>
              <a:t>Deliberate</a:t>
            </a:r>
            <a:endParaRPr lang="en-IE" dirty="0"/>
          </a:p>
        </p:txBody>
      </p:sp>
      <p:sp>
        <p:nvSpPr>
          <p:cNvPr id="12" name="Rounded Rectangle 11"/>
          <p:cNvSpPr/>
          <p:nvPr/>
        </p:nvSpPr>
        <p:spPr>
          <a:xfrm>
            <a:off x="5029200" y="1929788"/>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Act</a:t>
            </a:r>
            <a:endParaRPr lang="en-IE" dirty="0"/>
          </a:p>
        </p:txBody>
      </p:sp>
      <p:sp>
        <p:nvSpPr>
          <p:cNvPr id="13" name="Right Arrow 12"/>
          <p:cNvSpPr/>
          <p:nvPr/>
        </p:nvSpPr>
        <p:spPr>
          <a:xfrm>
            <a:off x="2438400"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4" name="Right Arrow 13"/>
          <p:cNvSpPr/>
          <p:nvPr/>
        </p:nvSpPr>
        <p:spPr>
          <a:xfrm>
            <a:off x="4665643"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5" name="Down Arrow 14"/>
          <p:cNvSpPr/>
          <p:nvPr/>
        </p:nvSpPr>
        <p:spPr>
          <a:xfrm rot="10800000">
            <a:off x="1676400" y="4007541"/>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902791" y="2517499"/>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Domain Modelling</a:t>
            </a:r>
            <a:endParaRPr lang="en-IE" sz="1400" dirty="0"/>
          </a:p>
        </p:txBody>
      </p:sp>
      <p:sp>
        <p:nvSpPr>
          <p:cNvPr id="18" name="Rectangle 17"/>
          <p:cNvSpPr/>
          <p:nvPr/>
        </p:nvSpPr>
        <p:spPr>
          <a:xfrm>
            <a:off x="3112591" y="251184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Reasoning Engine</a:t>
            </a:r>
            <a:endParaRPr lang="en-IE" sz="1400" dirty="0"/>
          </a:p>
        </p:txBody>
      </p:sp>
      <p:sp>
        <p:nvSpPr>
          <p:cNvPr id="19" name="Rectangle 18"/>
          <p:cNvSpPr/>
          <p:nvPr/>
        </p:nvSpPr>
        <p:spPr>
          <a:xfrm>
            <a:off x="5322391" y="254030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Executing</a:t>
            </a:r>
            <a:endParaRPr lang="en-IE" sz="1400" dirty="0"/>
          </a:p>
          <a:p>
            <a:pPr algn="ctr"/>
            <a:r>
              <a:rPr lang="en-IE" sz="1400" dirty="0"/>
              <a:t>Actions</a:t>
            </a:r>
            <a:endParaRPr lang="en-IE" sz="1400" dirty="0"/>
          </a:p>
        </p:txBody>
      </p:sp>
      <p:sp>
        <p:nvSpPr>
          <p:cNvPr id="3" name="Down Arrow 2"/>
          <p:cNvSpPr/>
          <p:nvPr/>
        </p:nvSpPr>
        <p:spPr>
          <a:xfrm>
            <a:off x="891182" y="4043356"/>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2476500" y="3276600"/>
            <a:ext cx="25146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6" name="Rectangle 5"/>
          <p:cNvSpPr/>
          <p:nvPr/>
        </p:nvSpPr>
        <p:spPr>
          <a:xfrm rot="5400000">
            <a:off x="2017923" y="4650954"/>
            <a:ext cx="1521246" cy="299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Event Queue</a:t>
            </a:r>
            <a:endParaRPr lang="en-IE" sz="1400" dirty="0"/>
          </a:p>
        </p:txBody>
      </p:sp>
      <p:sp>
        <p:nvSpPr>
          <p:cNvPr id="8" name="Card 7"/>
          <p:cNvSpPr/>
          <p:nvPr/>
        </p:nvSpPr>
        <p:spPr>
          <a:xfrm>
            <a:off x="3651484" y="52197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Card 19"/>
          <p:cNvSpPr/>
          <p:nvPr/>
        </p:nvSpPr>
        <p:spPr>
          <a:xfrm>
            <a:off x="3735326" y="5312425"/>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Card 20"/>
          <p:cNvSpPr/>
          <p:nvPr/>
        </p:nvSpPr>
        <p:spPr>
          <a:xfrm>
            <a:off x="3810000" y="54102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Box 21"/>
          <p:cNvSpPr txBox="1"/>
          <p:nvPr/>
        </p:nvSpPr>
        <p:spPr>
          <a:xfrm>
            <a:off x="3376694" y="5803023"/>
            <a:ext cx="1250663" cy="307777"/>
          </a:xfrm>
          <a:prstGeom prst="rect">
            <a:avLst/>
          </a:prstGeom>
          <a:noFill/>
        </p:spPr>
        <p:txBody>
          <a:bodyPr wrap="none" rtlCol="0">
            <a:spAutoFit/>
          </a:bodyPr>
          <a:lstStyle/>
          <a:p>
            <a:r>
              <a:rPr lang="en-IE" sz="1400" dirty="0"/>
              <a:t>Plan Library</a:t>
            </a:r>
            <a:endParaRPr lang="en-IE" sz="1400" dirty="0"/>
          </a:p>
        </p:txBody>
      </p:sp>
      <p:pic>
        <p:nvPicPr>
          <p:cNvPr id="23" name="Picture 22" descr="A black background with a black square&#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150" y="3871904"/>
            <a:ext cx="932187" cy="932187"/>
          </a:xfrm>
          <a:prstGeom prst="rect">
            <a:avLst/>
          </a:prstGeom>
        </p:spPr>
      </p:pic>
      <p:sp>
        <p:nvSpPr>
          <p:cNvPr id="24" name="TextBox 23"/>
          <p:cNvSpPr txBox="1"/>
          <p:nvPr/>
        </p:nvSpPr>
        <p:spPr>
          <a:xfrm>
            <a:off x="3220197" y="3587253"/>
            <a:ext cx="1374094" cy="307777"/>
          </a:xfrm>
          <a:prstGeom prst="rect">
            <a:avLst/>
          </a:prstGeom>
          <a:noFill/>
        </p:spPr>
        <p:txBody>
          <a:bodyPr wrap="none" rtlCol="0">
            <a:spAutoFit/>
          </a:bodyPr>
          <a:lstStyle/>
          <a:p>
            <a:pPr algn="ctr"/>
            <a:r>
              <a:rPr lang="en-IE" sz="1400" dirty="0"/>
              <a:t>Plan Selection</a:t>
            </a:r>
            <a:endParaRPr lang="en-IE" sz="1400" dirty="0"/>
          </a:p>
        </p:txBody>
      </p:sp>
      <p:cxnSp>
        <p:nvCxnSpPr>
          <p:cNvPr id="25" name="Straight Arrow Connector 24"/>
          <p:cNvCxnSpPr/>
          <p:nvPr/>
        </p:nvCxnSpPr>
        <p:spPr>
          <a:xfrm flipV="1">
            <a:off x="2928192" y="4425347"/>
            <a:ext cx="653208" cy="375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997583" y="4667599"/>
            <a:ext cx="0" cy="528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4355009" y="2971800"/>
            <a:ext cx="636091" cy="304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flipV="1">
            <a:off x="2476500" y="3000260"/>
            <a:ext cx="636091" cy="2763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5107991" y="3276600"/>
            <a:ext cx="16961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30" name="Rounded Rectangle 29"/>
          <p:cNvSpPr/>
          <p:nvPr/>
        </p:nvSpPr>
        <p:spPr>
          <a:xfrm>
            <a:off x="5359868" y="358140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1</a:t>
            </a:r>
            <a:endParaRPr lang="en-IE" sz="1400" i="1" dirty="0"/>
          </a:p>
        </p:txBody>
      </p:sp>
      <p:sp>
        <p:nvSpPr>
          <p:cNvPr id="31" name="Rounded Rectangle 30"/>
          <p:cNvSpPr/>
          <p:nvPr/>
        </p:nvSpPr>
        <p:spPr>
          <a:xfrm>
            <a:off x="5347934" y="406706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2</a:t>
            </a:r>
            <a:endParaRPr lang="en-IE" sz="1400" i="1" dirty="0"/>
          </a:p>
        </p:txBody>
      </p:sp>
      <p:sp>
        <p:nvSpPr>
          <p:cNvPr id="32" name="Rounded Rectangle 31"/>
          <p:cNvSpPr/>
          <p:nvPr/>
        </p:nvSpPr>
        <p:spPr>
          <a:xfrm>
            <a:off x="5361164" y="4840994"/>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n</a:t>
            </a:r>
            <a:endParaRPr lang="en-IE" sz="1400" i="1" dirty="0"/>
          </a:p>
        </p:txBody>
      </p:sp>
      <p:sp>
        <p:nvSpPr>
          <p:cNvPr id="33" name="TextBox 32"/>
          <p:cNvSpPr txBox="1"/>
          <p:nvPr/>
        </p:nvSpPr>
        <p:spPr>
          <a:xfrm rot="5400000">
            <a:off x="5818774" y="4424621"/>
            <a:ext cx="415498" cy="369332"/>
          </a:xfrm>
          <a:prstGeom prst="rect">
            <a:avLst/>
          </a:prstGeom>
          <a:noFill/>
        </p:spPr>
        <p:txBody>
          <a:bodyPr wrap="none" rtlCol="0">
            <a:spAutoFit/>
          </a:bodyPr>
          <a:lstStyle/>
          <a:p>
            <a:r>
              <a:rPr lang="en-IE" dirty="0"/>
              <a:t>…</a:t>
            </a:r>
            <a:endParaRPr lang="en-IE" dirty="0"/>
          </a:p>
        </p:txBody>
      </p:sp>
      <p:cxnSp>
        <p:nvCxnSpPr>
          <p:cNvPr id="34" name="Straight Connector 33"/>
          <p:cNvCxnSpPr/>
          <p:nvPr/>
        </p:nvCxnSpPr>
        <p:spPr>
          <a:xfrm>
            <a:off x="6564809" y="2993834"/>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V="1">
            <a:off x="5107991" y="3015867"/>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ounded Rectangle 35"/>
          <p:cNvSpPr/>
          <p:nvPr/>
        </p:nvSpPr>
        <p:spPr>
          <a:xfrm>
            <a:off x="2628900" y="4167456"/>
            <a:ext cx="2126125" cy="8201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400" dirty="0"/>
              <a:t>Handle the next event</a:t>
            </a:r>
            <a:endParaRPr lang="en-IE" sz="1400" dirty="0"/>
          </a:p>
          <a:p>
            <a:pPr algn="ctr"/>
            <a:r>
              <a:rPr lang="en-IE" sz="1050" i="1" dirty="0"/>
              <a:t>(select a plan)</a:t>
            </a:r>
            <a:endParaRPr lang="en-IE" sz="1050" i="1" dirty="0"/>
          </a:p>
          <a:p>
            <a:pPr algn="ctr"/>
            <a:endParaRPr lang="en-IE" sz="1050" i="1" dirty="0"/>
          </a:p>
          <a:p>
            <a:pPr algn="ctr"/>
            <a:r>
              <a:rPr lang="en-IE" sz="1400" dirty="0"/>
              <a:t>Update the intentions</a:t>
            </a:r>
            <a:endParaRPr lang="en-IE" sz="1400" dirty="0"/>
          </a:p>
        </p:txBody>
      </p:sp>
      <p:sp>
        <p:nvSpPr>
          <p:cNvPr id="37" name="Right Arrow 36"/>
          <p:cNvSpPr/>
          <p:nvPr/>
        </p:nvSpPr>
        <p:spPr>
          <a:xfrm>
            <a:off x="4751552" y="4361574"/>
            <a:ext cx="369332" cy="4626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p:sp>
        <p:nvSpPr>
          <p:cNvPr id="38" name="Rectangle 37"/>
          <p:cNvSpPr/>
          <p:nvPr/>
        </p:nvSpPr>
        <p:spPr>
          <a:xfrm>
            <a:off x="685800" y="3285019"/>
            <a:ext cx="1696100" cy="601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200" dirty="0"/>
              <a:t>Ontologies, Beliefs, Inferences</a:t>
            </a:r>
            <a:endParaRPr lang="en-IE" sz="1200" dirty="0"/>
          </a:p>
        </p:txBody>
      </p:sp>
      <p:cxnSp>
        <p:nvCxnSpPr>
          <p:cNvPr id="39" name="Straight Connector 38"/>
          <p:cNvCxnSpPr/>
          <p:nvPr/>
        </p:nvCxnSpPr>
        <p:spPr>
          <a:xfrm>
            <a:off x="2145209" y="2971203"/>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V="1">
            <a:off x="688391" y="2993236"/>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5413647" y="5560367"/>
            <a:ext cx="1059906" cy="461665"/>
          </a:xfrm>
          <a:prstGeom prst="rect">
            <a:avLst/>
          </a:prstGeom>
          <a:noFill/>
        </p:spPr>
        <p:txBody>
          <a:bodyPr wrap="none" rtlCol="0">
            <a:spAutoFit/>
          </a:bodyPr>
          <a:lstStyle/>
          <a:p>
            <a:pPr algn="ctr"/>
            <a:r>
              <a:rPr lang="en-IE" sz="1200" i="1" dirty="0"/>
              <a:t>Instantiated</a:t>
            </a:r>
            <a:endParaRPr lang="en-IE" sz="1200" i="1" dirty="0"/>
          </a:p>
          <a:p>
            <a:pPr algn="ctr"/>
            <a:r>
              <a:rPr lang="en-IE" sz="1200" i="1" dirty="0"/>
              <a:t>Plans</a:t>
            </a:r>
            <a:endParaRPr lang="en-IE" sz="1200" i="1"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pic>
        <p:nvPicPr>
          <p:cNvPr id="1026" name="Picture 2" descr="Vacuum Cleaner Cartoons and Comic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5123772"/>
            <a:ext cx="1600200" cy="125865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09600" y="1905000"/>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Perceive</a:t>
            </a:r>
            <a:endParaRPr lang="en-IE" dirty="0"/>
          </a:p>
        </p:txBody>
      </p:sp>
      <p:sp>
        <p:nvSpPr>
          <p:cNvPr id="11" name="Rounded Rectangle 10"/>
          <p:cNvSpPr/>
          <p:nvPr/>
        </p:nvSpPr>
        <p:spPr>
          <a:xfrm>
            <a:off x="2819400" y="1907754"/>
            <a:ext cx="1828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Deliberate</a:t>
            </a:r>
            <a:endParaRPr lang="en-IE" dirty="0"/>
          </a:p>
        </p:txBody>
      </p:sp>
      <p:sp>
        <p:nvSpPr>
          <p:cNvPr id="12" name="Rounded Rectangle 11"/>
          <p:cNvSpPr/>
          <p:nvPr/>
        </p:nvSpPr>
        <p:spPr>
          <a:xfrm>
            <a:off x="5029200" y="1929788"/>
            <a:ext cx="1828800" cy="6096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E" dirty="0"/>
              <a:t>Act</a:t>
            </a:r>
            <a:endParaRPr lang="en-IE" dirty="0"/>
          </a:p>
        </p:txBody>
      </p:sp>
      <p:sp>
        <p:nvSpPr>
          <p:cNvPr id="13" name="Right Arrow 12"/>
          <p:cNvSpPr/>
          <p:nvPr/>
        </p:nvSpPr>
        <p:spPr>
          <a:xfrm>
            <a:off x="2438400"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4" name="Right Arrow 13"/>
          <p:cNvSpPr/>
          <p:nvPr/>
        </p:nvSpPr>
        <p:spPr>
          <a:xfrm>
            <a:off x="4665643" y="2057400"/>
            <a:ext cx="381000" cy="3048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sp>
        <p:nvSpPr>
          <p:cNvPr id="15" name="Down Arrow 14"/>
          <p:cNvSpPr/>
          <p:nvPr/>
        </p:nvSpPr>
        <p:spPr>
          <a:xfrm rot="10800000">
            <a:off x="1676400" y="4007541"/>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902791" y="2517499"/>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Domain Modelling</a:t>
            </a:r>
            <a:endParaRPr lang="en-IE" sz="1400" dirty="0"/>
          </a:p>
        </p:txBody>
      </p:sp>
      <p:sp>
        <p:nvSpPr>
          <p:cNvPr id="18" name="Rectangle 17"/>
          <p:cNvSpPr/>
          <p:nvPr/>
        </p:nvSpPr>
        <p:spPr>
          <a:xfrm>
            <a:off x="3112591" y="251184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Reasoning Engine</a:t>
            </a:r>
            <a:endParaRPr lang="en-IE" sz="1400" dirty="0"/>
          </a:p>
        </p:txBody>
      </p:sp>
      <p:sp>
        <p:nvSpPr>
          <p:cNvPr id="19" name="Rectangle 18"/>
          <p:cNvSpPr/>
          <p:nvPr/>
        </p:nvSpPr>
        <p:spPr>
          <a:xfrm>
            <a:off x="5322391" y="2540306"/>
            <a:ext cx="1242418" cy="45995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Executing</a:t>
            </a:r>
            <a:endParaRPr lang="en-IE" sz="1400" dirty="0"/>
          </a:p>
          <a:p>
            <a:pPr algn="ctr"/>
            <a:r>
              <a:rPr lang="en-IE" sz="1400" dirty="0"/>
              <a:t>Actions</a:t>
            </a:r>
            <a:endParaRPr lang="en-IE" sz="1400" dirty="0"/>
          </a:p>
        </p:txBody>
      </p:sp>
      <p:sp>
        <p:nvSpPr>
          <p:cNvPr id="3" name="Down Arrow 2"/>
          <p:cNvSpPr/>
          <p:nvPr/>
        </p:nvSpPr>
        <p:spPr>
          <a:xfrm>
            <a:off x="891182" y="4043356"/>
            <a:ext cx="381000" cy="9858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2476500" y="3276600"/>
            <a:ext cx="25146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6" name="Rectangle 5"/>
          <p:cNvSpPr/>
          <p:nvPr/>
        </p:nvSpPr>
        <p:spPr>
          <a:xfrm rot="5400000">
            <a:off x="2017923" y="4650954"/>
            <a:ext cx="1521246" cy="299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Event Queue</a:t>
            </a:r>
            <a:endParaRPr lang="en-IE" sz="1400" dirty="0"/>
          </a:p>
        </p:txBody>
      </p:sp>
      <p:sp>
        <p:nvSpPr>
          <p:cNvPr id="8" name="Card 7"/>
          <p:cNvSpPr/>
          <p:nvPr/>
        </p:nvSpPr>
        <p:spPr>
          <a:xfrm>
            <a:off x="3651484" y="52197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Card 19"/>
          <p:cNvSpPr/>
          <p:nvPr/>
        </p:nvSpPr>
        <p:spPr>
          <a:xfrm>
            <a:off x="3735326" y="5312425"/>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Card 20"/>
          <p:cNvSpPr/>
          <p:nvPr/>
        </p:nvSpPr>
        <p:spPr>
          <a:xfrm>
            <a:off x="3810000" y="5410200"/>
            <a:ext cx="533400" cy="381000"/>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Box 21"/>
          <p:cNvSpPr txBox="1"/>
          <p:nvPr/>
        </p:nvSpPr>
        <p:spPr>
          <a:xfrm>
            <a:off x="3376694" y="5803023"/>
            <a:ext cx="1250663" cy="307777"/>
          </a:xfrm>
          <a:prstGeom prst="rect">
            <a:avLst/>
          </a:prstGeom>
          <a:noFill/>
        </p:spPr>
        <p:txBody>
          <a:bodyPr wrap="none" rtlCol="0">
            <a:spAutoFit/>
          </a:bodyPr>
          <a:lstStyle/>
          <a:p>
            <a:r>
              <a:rPr lang="en-IE" sz="1400" dirty="0"/>
              <a:t>Plan Library</a:t>
            </a:r>
            <a:endParaRPr lang="en-IE" sz="1400" dirty="0"/>
          </a:p>
        </p:txBody>
      </p:sp>
      <p:pic>
        <p:nvPicPr>
          <p:cNvPr id="23" name="Picture 22" descr="A black background with a black square&#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150" y="3871904"/>
            <a:ext cx="932187" cy="932187"/>
          </a:xfrm>
          <a:prstGeom prst="rect">
            <a:avLst/>
          </a:prstGeom>
        </p:spPr>
      </p:pic>
      <p:sp>
        <p:nvSpPr>
          <p:cNvPr id="24" name="TextBox 23"/>
          <p:cNvSpPr txBox="1"/>
          <p:nvPr/>
        </p:nvSpPr>
        <p:spPr>
          <a:xfrm>
            <a:off x="3220197" y="3587253"/>
            <a:ext cx="1374094" cy="307777"/>
          </a:xfrm>
          <a:prstGeom prst="rect">
            <a:avLst/>
          </a:prstGeom>
          <a:noFill/>
        </p:spPr>
        <p:txBody>
          <a:bodyPr wrap="none" rtlCol="0">
            <a:spAutoFit/>
          </a:bodyPr>
          <a:lstStyle/>
          <a:p>
            <a:pPr algn="ctr"/>
            <a:r>
              <a:rPr lang="en-IE" sz="1400" dirty="0"/>
              <a:t>Plan Selection</a:t>
            </a:r>
            <a:endParaRPr lang="en-IE" sz="1400" dirty="0"/>
          </a:p>
        </p:txBody>
      </p:sp>
      <p:cxnSp>
        <p:nvCxnSpPr>
          <p:cNvPr id="25" name="Straight Arrow Connector 24"/>
          <p:cNvCxnSpPr/>
          <p:nvPr/>
        </p:nvCxnSpPr>
        <p:spPr>
          <a:xfrm flipV="1">
            <a:off x="2928192" y="4425347"/>
            <a:ext cx="653208" cy="375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997583" y="4667599"/>
            <a:ext cx="0" cy="528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4355009" y="2971800"/>
            <a:ext cx="636091" cy="304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flipV="1">
            <a:off x="2476500" y="3000260"/>
            <a:ext cx="636091" cy="2763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5107991" y="3276600"/>
            <a:ext cx="16961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30" name="Rounded Rectangle 29"/>
          <p:cNvSpPr/>
          <p:nvPr/>
        </p:nvSpPr>
        <p:spPr>
          <a:xfrm>
            <a:off x="5359868" y="358140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1</a:t>
            </a:r>
            <a:endParaRPr lang="en-IE" sz="1400" i="1" dirty="0"/>
          </a:p>
        </p:txBody>
      </p:sp>
      <p:sp>
        <p:nvSpPr>
          <p:cNvPr id="31" name="Rounded Rectangle 30"/>
          <p:cNvSpPr/>
          <p:nvPr/>
        </p:nvSpPr>
        <p:spPr>
          <a:xfrm>
            <a:off x="5347934" y="4067060"/>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2</a:t>
            </a:r>
            <a:endParaRPr lang="en-IE" sz="1400" i="1" dirty="0"/>
          </a:p>
        </p:txBody>
      </p:sp>
      <p:sp>
        <p:nvSpPr>
          <p:cNvPr id="32" name="Rounded Rectangle 31"/>
          <p:cNvSpPr/>
          <p:nvPr/>
        </p:nvSpPr>
        <p:spPr>
          <a:xfrm>
            <a:off x="5361164" y="4840994"/>
            <a:ext cx="1204941"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Intention </a:t>
            </a:r>
            <a:r>
              <a:rPr lang="en-IE" sz="1400" i="1" dirty="0"/>
              <a:t>n</a:t>
            </a:r>
            <a:endParaRPr lang="en-IE" sz="1400" i="1" dirty="0"/>
          </a:p>
        </p:txBody>
      </p:sp>
      <p:sp>
        <p:nvSpPr>
          <p:cNvPr id="33" name="TextBox 32"/>
          <p:cNvSpPr txBox="1"/>
          <p:nvPr/>
        </p:nvSpPr>
        <p:spPr>
          <a:xfrm rot="5400000">
            <a:off x="5818774" y="4424621"/>
            <a:ext cx="415498" cy="369332"/>
          </a:xfrm>
          <a:prstGeom prst="rect">
            <a:avLst/>
          </a:prstGeom>
          <a:noFill/>
        </p:spPr>
        <p:txBody>
          <a:bodyPr wrap="none" rtlCol="0">
            <a:spAutoFit/>
          </a:bodyPr>
          <a:lstStyle/>
          <a:p>
            <a:r>
              <a:rPr lang="en-IE" dirty="0"/>
              <a:t>…</a:t>
            </a:r>
            <a:endParaRPr lang="en-IE" dirty="0"/>
          </a:p>
        </p:txBody>
      </p:sp>
      <p:cxnSp>
        <p:nvCxnSpPr>
          <p:cNvPr id="34" name="Straight Connector 33"/>
          <p:cNvCxnSpPr/>
          <p:nvPr/>
        </p:nvCxnSpPr>
        <p:spPr>
          <a:xfrm>
            <a:off x="6564809" y="2993834"/>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V="1">
            <a:off x="5107991" y="3015867"/>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Rectangle 37"/>
          <p:cNvSpPr/>
          <p:nvPr/>
        </p:nvSpPr>
        <p:spPr>
          <a:xfrm>
            <a:off x="685800" y="3285019"/>
            <a:ext cx="1696100" cy="601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200" dirty="0"/>
              <a:t>Ontologies, Beliefs, Inferences</a:t>
            </a:r>
            <a:endParaRPr lang="en-IE" sz="1200" dirty="0"/>
          </a:p>
        </p:txBody>
      </p:sp>
      <p:cxnSp>
        <p:nvCxnSpPr>
          <p:cNvPr id="39" name="Straight Connector 38"/>
          <p:cNvCxnSpPr/>
          <p:nvPr/>
        </p:nvCxnSpPr>
        <p:spPr>
          <a:xfrm>
            <a:off x="2145209" y="2971203"/>
            <a:ext cx="239282" cy="26715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V="1">
            <a:off x="688391" y="2993236"/>
            <a:ext cx="214400" cy="2607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5413647" y="5560367"/>
            <a:ext cx="1059906" cy="461665"/>
          </a:xfrm>
          <a:prstGeom prst="rect">
            <a:avLst/>
          </a:prstGeom>
          <a:noFill/>
        </p:spPr>
        <p:txBody>
          <a:bodyPr wrap="none" rtlCol="0">
            <a:spAutoFit/>
          </a:bodyPr>
          <a:lstStyle/>
          <a:p>
            <a:pPr algn="ctr"/>
            <a:r>
              <a:rPr lang="en-IE" sz="1200" i="1" dirty="0"/>
              <a:t>Instantiated</a:t>
            </a:r>
            <a:endParaRPr lang="en-IE" sz="1200" i="1" dirty="0"/>
          </a:p>
          <a:p>
            <a:pPr algn="ctr"/>
            <a:r>
              <a:rPr lang="en-IE" sz="1200" i="1" dirty="0"/>
              <a:t>Plans</a:t>
            </a:r>
            <a:endParaRPr lang="en-IE" sz="1200" i="1" dirty="0"/>
          </a:p>
        </p:txBody>
      </p:sp>
      <p:sp>
        <p:nvSpPr>
          <p:cNvPr id="36" name="Rounded Rectangle 35"/>
          <p:cNvSpPr/>
          <p:nvPr/>
        </p:nvSpPr>
        <p:spPr>
          <a:xfrm>
            <a:off x="5181600" y="5181600"/>
            <a:ext cx="1524000" cy="1013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400" dirty="0"/>
              <a:t>Select an intention &amp; execute the next step</a:t>
            </a:r>
            <a:endParaRPr lang="en-IE" sz="1400" dirty="0"/>
          </a:p>
        </p:txBody>
      </p:sp>
      <p:sp>
        <p:nvSpPr>
          <p:cNvPr id="41" name="Right Arrow 40"/>
          <p:cNvSpPr/>
          <p:nvPr/>
        </p:nvSpPr>
        <p:spPr>
          <a:xfrm rot="11830363">
            <a:off x="2868952" y="4806701"/>
            <a:ext cx="2367070" cy="4626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p:sp>
        <p:nvSpPr>
          <p:cNvPr id="42" name="Right Arrow 41"/>
          <p:cNvSpPr/>
          <p:nvPr/>
        </p:nvSpPr>
        <p:spPr>
          <a:xfrm rot="10800000">
            <a:off x="2341543" y="5709596"/>
            <a:ext cx="2830747" cy="4626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sp>
        <p:nvSpPr>
          <p:cNvPr id="3" name="Content Placeholder 2"/>
          <p:cNvSpPr>
            <a:spLocks noGrp="1"/>
          </p:cNvSpPr>
          <p:nvPr>
            <p:ph sz="quarter" idx="1"/>
          </p:nvPr>
        </p:nvSpPr>
        <p:spPr>
          <a:xfrm>
            <a:off x="609600" y="1600200"/>
            <a:ext cx="7086600" cy="4873625"/>
          </a:xfrm>
        </p:spPr>
        <p:txBody>
          <a:bodyPr>
            <a:normAutofit/>
          </a:bodyPr>
          <a:lstStyle/>
          <a:p>
            <a:r>
              <a:rPr lang="en-US" altLang="en-US" sz="2000" b="1" dirty="0"/>
              <a:t>Plans </a:t>
            </a:r>
            <a:r>
              <a:rPr lang="en-US" altLang="en-US" sz="2000" dirty="0"/>
              <a:t>are a sequence of steps to be executed by the agent consisting of:</a:t>
            </a:r>
            <a:endParaRPr lang="en-US" altLang="en-US" sz="2000" dirty="0"/>
          </a:p>
          <a:p>
            <a:pPr lvl="1"/>
            <a:r>
              <a:rPr lang="en-US" altLang="en-US" sz="1800" b="1" dirty="0"/>
              <a:t>Private Actions</a:t>
            </a:r>
            <a:r>
              <a:rPr lang="en-US" altLang="en-US" sz="1800" dirty="0"/>
              <a:t>: things that can be directly executed by the agent.</a:t>
            </a:r>
            <a:endParaRPr lang="en-US" altLang="en-US" sz="1800" dirty="0"/>
          </a:p>
          <a:p>
            <a:pPr lvl="1"/>
            <a:r>
              <a:rPr lang="en-US" altLang="en-US" sz="1800" b="1" dirty="0"/>
              <a:t>Achievement Goals</a:t>
            </a:r>
            <a:r>
              <a:rPr lang="en-US" altLang="en-US" sz="1800" dirty="0"/>
              <a:t>: decision points that are defined in terms of things the agent would like to happen</a:t>
            </a:r>
            <a:endParaRPr lang="en-US" altLang="en-US" sz="1800" dirty="0"/>
          </a:p>
          <a:p>
            <a:pPr lvl="2"/>
            <a:r>
              <a:rPr lang="en-US" altLang="en-US" sz="1600" dirty="0"/>
              <a:t>Can be future state (</a:t>
            </a:r>
            <a:r>
              <a:rPr lang="en-US" altLang="en-US" sz="1600" i="1" dirty="0"/>
              <a:t>intention-to-be</a:t>
            </a:r>
            <a:r>
              <a:rPr lang="en-US" altLang="en-US" sz="1600" dirty="0"/>
              <a:t>) or future activities (</a:t>
            </a:r>
            <a:r>
              <a:rPr lang="en-US" altLang="en-US" sz="1600" i="1" dirty="0"/>
              <a:t>intention-to-do</a:t>
            </a:r>
            <a:r>
              <a:rPr lang="en-US" altLang="en-US" sz="1600" dirty="0"/>
              <a:t>)</a:t>
            </a:r>
            <a:endParaRPr lang="en-US" altLang="en-US" sz="1600" dirty="0"/>
          </a:p>
          <a:p>
            <a:pPr lvl="2"/>
            <a:r>
              <a:rPr lang="en-US" altLang="en-US" sz="1600" dirty="0"/>
              <a:t>Denoted with an exclamation mark (!)</a:t>
            </a:r>
            <a:endParaRPr lang="en-US" altLang="en-US" sz="1600" dirty="0"/>
          </a:p>
          <a:p>
            <a:pPr lvl="1"/>
            <a:r>
              <a:rPr lang="en-US" altLang="en-US" sz="1800" b="1" dirty="0"/>
              <a:t>Test Goals</a:t>
            </a:r>
            <a:r>
              <a:rPr lang="en-US" altLang="en-US" sz="1800" dirty="0"/>
              <a:t>: decision points that are defined in terms of the current state.</a:t>
            </a:r>
            <a:endParaRPr lang="en-US" altLang="en-US" sz="1800" dirty="0"/>
          </a:p>
          <a:p>
            <a:pPr lvl="2"/>
            <a:r>
              <a:rPr lang="en-US" altLang="en-US" sz="1400" dirty="0"/>
              <a:t>Denoted with a question mark (?)</a:t>
            </a:r>
            <a:endParaRPr lang="en-US" altLang="en-US" sz="1400" dirty="0"/>
          </a:p>
          <a:p>
            <a:pPr lvl="1"/>
            <a:r>
              <a:rPr lang="en-US" altLang="en-US" sz="1800" i="1" dirty="0"/>
              <a:t>Test and Achievement goals generate internal events that are added to the event queue.</a:t>
            </a:r>
            <a:endParaRPr lang="en-US" altLang="en-US" sz="1800" i="1"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dirty="0"/>
              <a:t>Main Topics</a:t>
            </a:r>
            <a:endParaRPr lang="en-US" dirty="0"/>
          </a:p>
        </p:txBody>
      </p:sp>
      <p:sp>
        <p:nvSpPr>
          <p:cNvPr id="3" name="Content Placeholder 2"/>
          <p:cNvSpPr>
            <a:spLocks noGrp="1"/>
          </p:cNvSpPr>
          <p:nvPr>
            <p:ph sz="quarter" idx="1"/>
          </p:nvPr>
        </p:nvSpPr>
        <p:spPr>
          <a:xfrm>
            <a:off x="609600" y="1600200"/>
            <a:ext cx="9956800" cy="4873752"/>
          </a:xfrm>
        </p:spPr>
        <p:txBody>
          <a:bodyPr/>
          <a:lstStyle/>
          <a:p>
            <a:r>
              <a:rPr lang="en-US" dirty="0"/>
              <a:t>What is AOP?</a:t>
            </a:r>
            <a:endParaRPr lang="en-US" dirty="0"/>
          </a:p>
          <a:p>
            <a:endParaRPr lang="en-US" dirty="0"/>
          </a:p>
          <a:p>
            <a:r>
              <a:rPr lang="en-US" dirty="0"/>
              <a:t>Overview of </a:t>
            </a:r>
            <a:r>
              <a:rPr lang="en-US" dirty="0" err="1"/>
              <a:t>AgentSpeak</a:t>
            </a:r>
            <a:r>
              <a:rPr lang="en-US" dirty="0"/>
              <a:t>(L)</a:t>
            </a:r>
            <a:endParaRPr lang="en-US" dirty="0"/>
          </a:p>
          <a:p>
            <a:endParaRPr lang="en-US" dirty="0"/>
          </a:p>
          <a:p>
            <a:r>
              <a:rPr lang="en-US" dirty="0"/>
              <a:t>Case Study: Light Switch</a:t>
            </a:r>
            <a:endParaRPr lang="en-US" dirty="0"/>
          </a:p>
          <a:p>
            <a:endParaRPr lang="en-US" dirty="0"/>
          </a:p>
          <a:p>
            <a:r>
              <a:rPr lang="en-US" dirty="0"/>
              <a:t>Final Remarks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ltLang="en-US" dirty="0" err="1"/>
              <a:t>AgentSpeak</a:t>
            </a:r>
            <a:r>
              <a:rPr lang="en-US" altLang="en-US" dirty="0"/>
              <a:t>(L)</a:t>
            </a:r>
            <a:br>
              <a:rPr lang="en-US" altLang="en-US" dirty="0"/>
            </a:br>
            <a:r>
              <a:rPr lang="en-US" altLang="en-US" sz="2000" dirty="0"/>
              <a:t>(RAO, 1995)</a:t>
            </a:r>
            <a:endParaRPr lang="en-US" dirty="0"/>
          </a:p>
        </p:txBody>
      </p:sp>
      <p:sp>
        <p:nvSpPr>
          <p:cNvPr id="3" name="Content Placeholder 2"/>
          <p:cNvSpPr>
            <a:spLocks noGrp="1"/>
          </p:cNvSpPr>
          <p:nvPr>
            <p:ph sz="quarter" idx="1"/>
          </p:nvPr>
        </p:nvSpPr>
        <p:spPr>
          <a:xfrm>
            <a:off x="609600" y="1600200"/>
            <a:ext cx="7239000" cy="4873625"/>
          </a:xfrm>
        </p:spPr>
        <p:txBody>
          <a:bodyPr>
            <a:normAutofit/>
          </a:bodyPr>
          <a:lstStyle/>
          <a:p>
            <a:r>
              <a:rPr lang="en-US" altLang="en-US" sz="2000" b="1" dirty="0"/>
              <a:t>Intentions</a:t>
            </a:r>
            <a:r>
              <a:rPr lang="en-US" altLang="en-US" sz="2000" dirty="0"/>
              <a:t>: the plans the agent has committed to</a:t>
            </a:r>
            <a:endParaRPr lang="en-US" altLang="en-US" sz="2000" dirty="0"/>
          </a:p>
          <a:p>
            <a:pPr lvl="1"/>
            <a:r>
              <a:rPr lang="en-US" altLang="en-US" sz="1800" dirty="0"/>
              <a:t>Intentions are executed one step at a time.</a:t>
            </a:r>
            <a:endParaRPr lang="en-US" altLang="en-US" sz="1800" dirty="0"/>
          </a:p>
          <a:p>
            <a:pPr lvl="4"/>
            <a:endParaRPr lang="en-US" altLang="en-US" sz="1400" dirty="0"/>
          </a:p>
          <a:p>
            <a:pPr lvl="1"/>
            <a:r>
              <a:rPr lang="en-US" altLang="en-US" sz="1800" dirty="0"/>
              <a:t>A step can:</a:t>
            </a:r>
            <a:endParaRPr lang="en-US" altLang="en-US" sz="1800" dirty="0"/>
          </a:p>
          <a:p>
            <a:pPr lvl="2"/>
            <a:r>
              <a:rPr lang="en-US" altLang="en-US" sz="1600" dirty="0"/>
              <a:t>query or change the beliefs</a:t>
            </a:r>
            <a:endParaRPr lang="en-US" altLang="en-US" sz="1600" dirty="0"/>
          </a:p>
          <a:p>
            <a:pPr lvl="2"/>
            <a:r>
              <a:rPr lang="en-US" altLang="en-US" sz="1600" dirty="0"/>
              <a:t>perform an action on the external world</a:t>
            </a:r>
            <a:endParaRPr lang="en-US" altLang="en-US" sz="1600" dirty="0"/>
          </a:p>
          <a:p>
            <a:pPr lvl="2"/>
            <a:r>
              <a:rPr lang="en-US" altLang="en-US" sz="1600" dirty="0"/>
              <a:t>suspend the execution until a certain condition is met</a:t>
            </a:r>
            <a:endParaRPr lang="en-US" altLang="en-US" sz="1600" dirty="0"/>
          </a:p>
          <a:p>
            <a:pPr lvl="2"/>
            <a:r>
              <a:rPr lang="en-US" altLang="en-US" sz="1600" dirty="0"/>
              <a:t>submit new goals.</a:t>
            </a:r>
            <a:endParaRPr lang="en-US" altLang="en-US" sz="1600" dirty="0"/>
          </a:p>
          <a:p>
            <a:pPr lvl="4"/>
            <a:endParaRPr lang="en-US" altLang="en-US" sz="1400" dirty="0"/>
          </a:p>
          <a:p>
            <a:pPr lvl="1"/>
            <a:r>
              <a:rPr lang="en-US" altLang="en-US" sz="1800" dirty="0"/>
              <a:t>The operations performed by a step may generate new events, which, in turn, may start new intentions.</a:t>
            </a:r>
            <a:endParaRPr lang="en-US" altLang="en-US" sz="1800" dirty="0"/>
          </a:p>
          <a:p>
            <a:pPr lvl="4"/>
            <a:endParaRPr lang="en-US" altLang="en-US" sz="1400" dirty="0"/>
          </a:p>
          <a:p>
            <a:pPr lvl="1"/>
            <a:r>
              <a:rPr lang="en-US" altLang="en-US" sz="1800" dirty="0"/>
              <a:t>An intention succeeds when all its steps have been completed. It fails when the execution of an associated action reports errors. </a:t>
            </a:r>
            <a:endParaRPr lang="en-US" altLang="en-US" sz="1800" dirty="0"/>
          </a:p>
          <a:p>
            <a:endParaRPr lang="en-US" sz="2000" dirty="0"/>
          </a:p>
        </p:txBody>
      </p:sp>
      <p:pic>
        <p:nvPicPr>
          <p:cNvPr id="7" name="Picture 6" descr="A paper with text and image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391" y="647700"/>
            <a:ext cx="3668780" cy="5562600"/>
          </a:xfrm>
          <a:prstGeom prst="rect">
            <a:avLst/>
          </a:prstGeom>
          <a:ln>
            <a:solidFill>
              <a:schemeClr val="tx1"/>
            </a:solidFill>
          </a:ln>
        </p:spPr>
      </p:pic>
      <p:sp>
        <p:nvSpPr>
          <p:cNvPr id="9" name="TextBox 8"/>
          <p:cNvSpPr txBox="1"/>
          <p:nvPr/>
        </p:nvSpPr>
        <p:spPr>
          <a:xfrm>
            <a:off x="7909948" y="6210300"/>
            <a:ext cx="3668780" cy="461665"/>
          </a:xfrm>
          <a:prstGeom prst="rect">
            <a:avLst/>
          </a:prstGeom>
          <a:solidFill>
            <a:schemeClr val="bg1"/>
          </a:solidFill>
        </p:spPr>
        <p:txBody>
          <a:bodyPr wrap="square">
            <a:spAutoFit/>
          </a:bodyPr>
          <a:lstStyle/>
          <a:p>
            <a:r>
              <a:rPr lang="en-IE" sz="1200" dirty="0">
                <a:hlinkClick r:id="rId2"/>
              </a:rPr>
              <a:t>https://link.springer.com/chapter/10.1007/BFb0031845</a:t>
            </a:r>
            <a:r>
              <a:rPr lang="en-IE" sz="1200" dirty="0"/>
              <a:t> </a:t>
            </a:r>
            <a:endParaRPr lang="en-IE" sz="12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Light Switch</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93748" y="3846786"/>
            <a:ext cx="1117053" cy="1411014"/>
          </a:xfrm>
          <a:prstGeom prst="rect">
            <a:avLst/>
          </a:prstGeom>
        </p:spPr>
      </p:pic>
      <p:sp>
        <p:nvSpPr>
          <p:cNvPr id="4" name="Rectangle 3"/>
          <p:cNvSpPr/>
          <p:nvPr/>
        </p:nvSpPr>
        <p:spPr>
          <a:xfrm>
            <a:off x="7518816" y="2362200"/>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7518816" y="23622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pic>
        <p:nvPicPr>
          <p:cNvPr id="13" name="Picture 12" descr="A picture containing clip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817" y="1996965"/>
            <a:ext cx="1157473" cy="1411014"/>
          </a:xfrm>
          <a:prstGeom prst="rect">
            <a:avLst/>
          </a:prstGeom>
        </p:spPr>
      </p:pic>
      <p:sp>
        <p:nvSpPr>
          <p:cNvPr id="20" name="Freeform 19"/>
          <p:cNvSpPr/>
          <p:nvPr/>
        </p:nvSpPr>
        <p:spPr>
          <a:xfrm>
            <a:off x="8028568" y="2617076"/>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529327" y="4219904"/>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7529327" y="4583769"/>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OFF</a:t>
            </a:r>
            <a:endParaRPr lang="en-US" sz="1050" dirty="0"/>
          </a:p>
        </p:txBody>
      </p:sp>
      <p:sp>
        <p:nvSpPr>
          <p:cNvPr id="25" name="Freeform 24"/>
          <p:cNvSpPr/>
          <p:nvPr/>
        </p:nvSpPr>
        <p:spPr>
          <a:xfrm>
            <a:off x="8039079" y="4474780"/>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itle 25"/>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28" name="Content Placeholder 27"/>
          <p:cNvSpPr>
            <a:spLocks noGrp="1"/>
          </p:cNvSpPr>
          <p:nvPr>
            <p:ph sz="quarter" idx="1"/>
          </p:nvPr>
        </p:nvSpPr>
        <p:spPr>
          <a:xfrm>
            <a:off x="609600" y="1600200"/>
            <a:ext cx="9956800" cy="4873752"/>
          </a:xfrm>
        </p:spPr>
        <p:txBody>
          <a:bodyPr>
            <a:normAutofit/>
          </a:bodyPr>
          <a:lstStyle/>
          <a:p>
            <a:r>
              <a:rPr lang="en-US" dirty="0"/>
              <a:t>Consider a simple light and switch circuit</a:t>
            </a:r>
            <a:endParaRPr lang="en-US" dirty="0"/>
          </a:p>
          <a:p>
            <a:pPr lvl="1"/>
            <a:r>
              <a:rPr lang="en-US" dirty="0"/>
              <a:t>Constants:</a:t>
            </a:r>
            <a:endParaRPr lang="en-US" dirty="0"/>
          </a:p>
          <a:p>
            <a:pPr lvl="2"/>
            <a:r>
              <a:rPr lang="en-US" dirty="0">
                <a:latin typeface="Courier New" panose="02070309020205020404" pitchFamily="49" charset="0"/>
                <a:cs typeface="Courier New" panose="02070309020205020404" pitchFamily="49" charset="0"/>
              </a:rPr>
              <a:t>on</a:t>
            </a:r>
            <a:r>
              <a:rPr lang="en-US" dirty="0"/>
              <a:t>, </a:t>
            </a:r>
            <a:r>
              <a:rPr lang="en-US" dirty="0">
                <a:latin typeface="Courier New" panose="02070309020205020404" pitchFamily="49" charset="0"/>
                <a:cs typeface="Courier New" panose="02070309020205020404" pitchFamily="49" charset="0"/>
              </a:rPr>
              <a:t>off</a:t>
            </a:r>
            <a:r>
              <a:rPr lang="en-US" dirty="0"/>
              <a:t>: indicate state of light/switch</a:t>
            </a:r>
            <a:endParaRPr lang="en-US" dirty="0"/>
          </a:p>
          <a:p>
            <a:pPr lvl="1"/>
            <a:r>
              <a:rPr lang="en-US" dirty="0"/>
              <a:t>Predicates:</a:t>
            </a:r>
            <a:endParaRPr lang="en-US" dirty="0"/>
          </a:p>
          <a:p>
            <a:pPr lvl="2"/>
            <a:r>
              <a:rPr lang="en-US" dirty="0">
                <a:latin typeface="Courier New" panose="02070309020205020404" pitchFamily="49" charset="0"/>
                <a:cs typeface="Courier New" panose="02070309020205020404" pitchFamily="49" charset="0"/>
              </a:rPr>
              <a:t>switch(X)</a:t>
            </a:r>
            <a:r>
              <a:rPr lang="en-US" dirty="0"/>
              <a:t>: the switch is in state X</a:t>
            </a:r>
            <a:endParaRPr lang="en-US" dirty="0"/>
          </a:p>
          <a:p>
            <a:pPr lvl="2"/>
            <a:r>
              <a:rPr lang="en-US" dirty="0">
                <a:latin typeface="Courier New" panose="02070309020205020404" pitchFamily="49" charset="0"/>
                <a:cs typeface="Courier New" panose="02070309020205020404" pitchFamily="49" charset="0"/>
              </a:rPr>
              <a:t>light(X)</a:t>
            </a:r>
            <a:r>
              <a:rPr lang="en-US" dirty="0"/>
              <a:t>: the light is in state X</a:t>
            </a:r>
            <a:endParaRPr lang="en-US" dirty="0"/>
          </a:p>
          <a:p>
            <a:r>
              <a:rPr lang="en-US" dirty="0"/>
              <a:t>There are 2 desirable (acceptable) states:</a:t>
            </a:r>
            <a:endParaRPr lang="en-US" dirty="0"/>
          </a:p>
          <a:p>
            <a:pPr lvl="1"/>
            <a:r>
              <a:rPr lang="en-US" dirty="0"/>
              <a:t>State 1:</a:t>
            </a:r>
            <a:endParaRPr lang="en-US" dirty="0"/>
          </a:p>
          <a:p>
            <a:pPr lvl="2"/>
            <a:r>
              <a:rPr lang="en-US" dirty="0">
                <a:latin typeface="Courier New" panose="02070309020205020404" pitchFamily="49" charset="0"/>
                <a:cs typeface="Courier New" panose="02070309020205020404" pitchFamily="49" charset="0"/>
              </a:rPr>
              <a:t>switch(on), light(on)</a:t>
            </a:r>
            <a:endParaRPr lang="en-US" dirty="0">
              <a:latin typeface="Courier New" panose="02070309020205020404" pitchFamily="49" charset="0"/>
              <a:cs typeface="Courier New" panose="02070309020205020404" pitchFamily="49" charset="0"/>
            </a:endParaRPr>
          </a:p>
          <a:p>
            <a:pPr lvl="1"/>
            <a:r>
              <a:rPr lang="en-US" dirty="0"/>
              <a:t>State 2:</a:t>
            </a:r>
            <a:endParaRPr lang="en-US" dirty="0"/>
          </a:p>
          <a:p>
            <a:pPr lvl="2"/>
            <a:r>
              <a:rPr lang="en-US" dirty="0">
                <a:latin typeface="Courier New" panose="02070309020205020404" pitchFamily="49" charset="0"/>
                <a:cs typeface="Courier New" panose="02070309020205020404" pitchFamily="49" charset="0"/>
              </a:rPr>
              <a:t>switch(off), light(off)</a:t>
            </a:r>
            <a:endParaRPr lang="en-US" dirty="0">
              <a:latin typeface="Courier New" panose="02070309020205020404" pitchFamily="49" charset="0"/>
              <a:cs typeface="Courier New" panose="02070309020205020404" pitchFamily="49" charset="0"/>
            </a:endParaRPr>
          </a:p>
          <a:p>
            <a:pPr lvl="1"/>
            <a:r>
              <a:rPr lang="en-US" dirty="0"/>
              <a:t>Flipping the switch to its alternate position causes the state transition.</a:t>
            </a:r>
            <a:endParaRPr lang="en-US" dirty="0"/>
          </a:p>
          <a:p>
            <a:pPr lvl="1"/>
            <a:r>
              <a:rPr lang="en-US" dirty="0"/>
              <a:t>State 2 is the initial state of the system.</a:t>
            </a:r>
            <a:endParaRPr lang="en-US" dirty="0"/>
          </a:p>
          <a:p>
            <a:pPr lvl="2"/>
            <a:endParaRPr lang="en-US" dirty="0"/>
          </a:p>
        </p:txBody>
      </p:sp>
      <p:sp>
        <p:nvSpPr>
          <p:cNvPr id="29" name="TextBox 28"/>
          <p:cNvSpPr txBox="1"/>
          <p:nvPr/>
        </p:nvSpPr>
        <p:spPr>
          <a:xfrm>
            <a:off x="8353204" y="3008876"/>
            <a:ext cx="689612" cy="276999"/>
          </a:xfrm>
          <a:prstGeom prst="rect">
            <a:avLst/>
          </a:prstGeom>
          <a:noFill/>
        </p:spPr>
        <p:txBody>
          <a:bodyPr wrap="none" rtlCol="0">
            <a:spAutoFit/>
          </a:bodyPr>
          <a:lstStyle/>
          <a:p>
            <a:r>
              <a:rPr lang="en-US" sz="1200" dirty="0"/>
              <a:t>State 1</a:t>
            </a:r>
            <a:endParaRPr lang="en-US" sz="1200" dirty="0"/>
          </a:p>
        </p:txBody>
      </p:sp>
      <p:sp>
        <p:nvSpPr>
          <p:cNvPr id="31" name="TextBox 30"/>
          <p:cNvSpPr txBox="1"/>
          <p:nvPr/>
        </p:nvSpPr>
        <p:spPr>
          <a:xfrm>
            <a:off x="8366935" y="4938493"/>
            <a:ext cx="689612" cy="276999"/>
          </a:xfrm>
          <a:prstGeom prst="rect">
            <a:avLst/>
          </a:prstGeom>
          <a:noFill/>
        </p:spPr>
        <p:txBody>
          <a:bodyPr wrap="none" rtlCol="0">
            <a:spAutoFit/>
          </a:bodyPr>
          <a:lstStyle/>
          <a:p>
            <a:r>
              <a:rPr lang="en-US" sz="1200" dirty="0"/>
              <a:t>State 2</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p:txBody>
      </p:sp>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784983"/>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OFF</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 Light Switch</a:t>
            </a:r>
            <a:endParaRPr lang="en-US" dirty="0"/>
          </a:p>
        </p:txBody>
      </p:sp>
      <p:sp>
        <p:nvSpPr>
          <p:cNvPr id="3" name="Content Placeholder 2"/>
          <p:cNvSpPr>
            <a:spLocks noGrp="1"/>
          </p:cNvSpPr>
          <p:nvPr>
            <p:ph sz="quarter" idx="1"/>
          </p:nvPr>
        </p:nvSpPr>
        <p:spPr/>
        <p:txBody>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a:p>
            <a:r>
              <a:rPr lang="en-US" dirty="0"/>
              <a:t>What happens when we flip the switch?</a:t>
            </a:r>
            <a:endParaRPr lang="en-US" dirty="0"/>
          </a:p>
        </p:txBody>
      </p:sp>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4290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 Light Switch</a:t>
            </a:r>
            <a:endParaRPr lang="en-US" dirty="0"/>
          </a:p>
        </p:txBody>
      </p:sp>
      <p:sp>
        <p:nvSpPr>
          <p:cNvPr id="3" name="Content Placeholder 2"/>
          <p:cNvSpPr>
            <a:spLocks noGrp="1"/>
          </p:cNvSpPr>
          <p:nvPr>
            <p:ph sz="quarter" idx="1"/>
          </p:nvPr>
        </p:nvSpPr>
        <p:spPr/>
        <p:txBody>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a:p>
            <a:r>
              <a:rPr lang="en-US" dirty="0"/>
              <a:t>What happens when we flip the switch?</a:t>
            </a:r>
            <a:endParaRPr lang="en-US" dirty="0"/>
          </a:p>
          <a:p>
            <a:pPr lvl="1"/>
            <a:r>
              <a:rPr lang="en-US" dirty="0"/>
              <a:t>The agent senses the change in the switches state and updates its beliefs</a:t>
            </a:r>
            <a:endParaRPr lang="en-US" dirty="0"/>
          </a:p>
        </p:txBody>
      </p:sp>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4290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normAutofit/>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a:p>
            <a:r>
              <a:rPr lang="en-US" dirty="0"/>
              <a:t>What happens when we flip the switch?</a:t>
            </a:r>
            <a:endParaRPr lang="en-US" dirty="0"/>
          </a:p>
          <a:p>
            <a:pPr lvl="1"/>
            <a:r>
              <a:rPr lang="en-US" dirty="0"/>
              <a:t>The agent senses the change in the switches state and updates its beliefs</a:t>
            </a:r>
            <a:endParaRPr lang="en-US" dirty="0"/>
          </a:p>
          <a:p>
            <a:pPr lvl="1"/>
            <a:r>
              <a:rPr lang="en-US" dirty="0"/>
              <a:t>This also causes two events to be created:</a:t>
            </a:r>
            <a:br>
              <a:rPr lang="en-US" dirty="0"/>
            </a:br>
            <a:r>
              <a:rPr lang="en-US" sz="2000" dirty="0">
                <a:latin typeface="Courier New" panose="02070309020205020404" pitchFamily="49" charset="0"/>
                <a:cs typeface="Courier New" panose="02070309020205020404" pitchFamily="49" charset="0"/>
              </a:rPr>
              <a:t>-switch(off) </a:t>
            </a:r>
            <a:r>
              <a:rPr lang="en-US" dirty="0"/>
              <a:t>and </a:t>
            </a:r>
            <a:r>
              <a:rPr lang="en-US" sz="2000" dirty="0">
                <a:latin typeface="Courier New" panose="02070309020205020404" pitchFamily="49" charset="0"/>
                <a:cs typeface="Courier New" panose="02070309020205020404" pitchFamily="49" charset="0"/>
              </a:rPr>
              <a:t>+switch(on)</a:t>
            </a:r>
            <a:endParaRPr lang="en-US" dirty="0">
              <a:latin typeface="Courier New" panose="02070309020205020404" pitchFamily="49" charset="0"/>
              <a:cs typeface="Courier New" panose="02070309020205020404" pitchFamily="49" charset="0"/>
            </a:endParaRPr>
          </a:p>
        </p:txBody>
      </p:sp>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4290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normAutofit/>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a:p>
            <a:r>
              <a:rPr lang="en-US" dirty="0"/>
              <a:t>The state of the light is now incorrect</a:t>
            </a:r>
            <a:endParaRPr lang="en-US" dirty="0"/>
          </a:p>
          <a:p>
            <a:pPr lvl="1"/>
            <a:r>
              <a:rPr lang="en-US" dirty="0"/>
              <a:t>The light should be on, not off.</a:t>
            </a:r>
            <a:endParaRPr lang="en-US" dirty="0"/>
          </a:p>
          <a:p>
            <a:pPr lvl="1"/>
            <a:r>
              <a:rPr lang="en-US" dirty="0"/>
              <a:t>This change in state should be modelled as a rule:</a:t>
            </a:r>
            <a:endParaRPr lang="en-US" dirty="0"/>
          </a:p>
          <a:p>
            <a:pPr marL="731520" lvl="2" indent="0">
              <a:buNone/>
            </a:pPr>
            <a:r>
              <a:rPr lang="en-US" dirty="0">
                <a:latin typeface="Courier New" panose="02070309020205020404" pitchFamily="49" charset="0"/>
                <a:cs typeface="Courier New" panose="02070309020205020404" pitchFamily="49" charset="0"/>
              </a:rPr>
              <a:t>+switch(on) &lt;- -light(off);+light(on).</a:t>
            </a:r>
            <a:endParaRPr lang="en-US" dirty="0">
              <a:latin typeface="Courier New" panose="02070309020205020404" pitchFamily="49" charset="0"/>
              <a:cs typeface="Courier New" panose="02070309020205020404" pitchFamily="49" charset="0"/>
            </a:endParaRPr>
          </a:p>
        </p:txBody>
      </p:sp>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4290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lip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84786"/>
            <a:ext cx="1157473" cy="1411014"/>
          </a:xfrm>
          <a:prstGeom prst="rect">
            <a:avLst/>
          </a:prstGeom>
        </p:spPr>
      </p:pic>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noAutofit/>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light(on)</a:t>
            </a:r>
            <a:endParaRPr lang="en-US" dirty="0">
              <a:latin typeface="Courier New" panose="02070309020205020404" pitchFamily="49" charset="0"/>
              <a:cs typeface="Courier New" panose="02070309020205020404" pitchFamily="49" charset="0"/>
            </a:endParaRPr>
          </a:p>
          <a:p>
            <a:pPr lvl="2"/>
            <a:endParaRPr lang="en-US" dirty="0"/>
          </a:p>
          <a:p>
            <a:r>
              <a:rPr lang="en-US" dirty="0"/>
              <a:t>The state of the light is now incorrect</a:t>
            </a:r>
            <a:endParaRPr lang="en-US" dirty="0"/>
          </a:p>
          <a:p>
            <a:pPr lvl="1"/>
            <a:r>
              <a:rPr lang="en-US" dirty="0"/>
              <a:t>The light should be on, not off.</a:t>
            </a:r>
            <a:endParaRPr lang="en-US" dirty="0"/>
          </a:p>
          <a:p>
            <a:pPr lvl="1"/>
            <a:r>
              <a:rPr lang="en-US" dirty="0"/>
              <a:t>This change in state should be modelled as a rule:</a:t>
            </a:r>
            <a:endParaRPr lang="en-US" dirty="0"/>
          </a:p>
          <a:p>
            <a:pPr marL="731520" lvl="2" indent="0">
              <a:buNone/>
            </a:pPr>
            <a:r>
              <a:rPr lang="en-US" dirty="0">
                <a:latin typeface="Courier New" panose="02070309020205020404" pitchFamily="49" charset="0"/>
                <a:cs typeface="Courier New" panose="02070309020205020404" pitchFamily="49" charset="0"/>
              </a:rPr>
              <a:t>+switch(on) &lt;- -light(off);+light(on).</a:t>
            </a:r>
            <a:endParaRPr lang="en-US" dirty="0">
              <a:latin typeface="Courier New" panose="02070309020205020404" pitchFamily="49" charset="0"/>
              <a:cs typeface="Courier New" panose="02070309020205020404" pitchFamily="49" charset="0"/>
            </a:endParaRPr>
          </a:p>
          <a:p>
            <a:pPr lvl="1"/>
            <a:r>
              <a:rPr lang="en-US" dirty="0"/>
              <a:t>When applied, the state of the light is updated…</a:t>
            </a:r>
            <a:endParaRPr lang="en-US" dirty="0"/>
          </a:p>
        </p:txBody>
      </p:sp>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429000"/>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ON</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lip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84786"/>
            <a:ext cx="1157473" cy="1411014"/>
          </a:xfrm>
          <a:prstGeom prst="rect">
            <a:avLst/>
          </a:prstGeom>
        </p:spPr>
      </p:pic>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noAutofit/>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light(on)</a:t>
            </a:r>
            <a:endParaRPr lang="en-US" dirty="0">
              <a:latin typeface="Courier New" panose="02070309020205020404" pitchFamily="49" charset="0"/>
              <a:cs typeface="Courier New" panose="02070309020205020404" pitchFamily="49" charset="0"/>
            </a:endParaRPr>
          </a:p>
          <a:p>
            <a:pPr lvl="2"/>
            <a:endParaRPr lang="en-US" dirty="0"/>
          </a:p>
          <a:p>
            <a:r>
              <a:rPr lang="en-US" dirty="0"/>
              <a:t>A similar scenario applies when the switch is set to off.</a:t>
            </a:r>
            <a:endParaRPr lang="en-US" dirty="0"/>
          </a:p>
        </p:txBody>
      </p:sp>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763962"/>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OFF</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AOP?</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0601" y="3048000"/>
            <a:ext cx="1117053" cy="1411014"/>
          </a:xfrm>
          <a:prstGeom prst="rect">
            <a:avLst/>
          </a:prstGeom>
        </p:spPr>
      </p:pic>
      <p:sp>
        <p:nvSpPr>
          <p:cNvPr id="2" name="Title 1"/>
          <p:cNvSpPr>
            <a:spLocks noGrp="1"/>
          </p:cNvSpPr>
          <p:nvPr>
            <p:ph type="title"/>
          </p:nvPr>
        </p:nvSpPr>
        <p:spPr>
          <a:xfrm>
            <a:off x="609600" y="274638"/>
            <a:ext cx="9956800" cy="1143000"/>
          </a:xfrm>
        </p:spPr>
        <p:txBody>
          <a:bodyPr/>
          <a:lstStyle/>
          <a:p>
            <a:r>
              <a:rPr lang="en-US" dirty="0"/>
              <a:t>Case Study: A Light Switch</a:t>
            </a:r>
            <a:endParaRPr lang="en-US" dirty="0"/>
          </a:p>
        </p:txBody>
      </p:sp>
      <p:sp>
        <p:nvSpPr>
          <p:cNvPr id="3" name="Content Placeholder 2"/>
          <p:cNvSpPr>
            <a:spLocks noGrp="1"/>
          </p:cNvSpPr>
          <p:nvPr>
            <p:ph sz="quarter" idx="1"/>
          </p:nvPr>
        </p:nvSpPr>
        <p:spPr>
          <a:xfrm>
            <a:off x="609600" y="1600200"/>
            <a:ext cx="9956800" cy="4873752"/>
          </a:xfrm>
        </p:spPr>
        <p:txBody>
          <a:bodyPr>
            <a:noAutofit/>
          </a:bodyPr>
          <a:lstStyle/>
          <a:p>
            <a:r>
              <a:rPr lang="en-US" b="1" dirty="0"/>
              <a:t>Objective</a:t>
            </a:r>
            <a:r>
              <a:rPr lang="en-US" dirty="0"/>
              <a:t>: The agent’s job is to ensure that the light is in the correct state given the state of the switch.</a:t>
            </a:r>
            <a:endParaRPr lang="en-US" dirty="0"/>
          </a:p>
          <a:p>
            <a:pPr lvl="2"/>
            <a:endParaRPr lang="en-US" dirty="0"/>
          </a:p>
          <a:p>
            <a:r>
              <a:rPr lang="en-US" dirty="0"/>
              <a:t>Initial state:</a:t>
            </a:r>
            <a:endParaRPr lang="en-US" dirty="0"/>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lvl="2"/>
            <a:endParaRPr lang="en-US" dirty="0"/>
          </a:p>
          <a:p>
            <a:r>
              <a:rPr lang="en-US" dirty="0"/>
              <a:t>A similar scenario applies when the switch is set to off.</a:t>
            </a:r>
            <a:endParaRPr lang="en-US" dirty="0"/>
          </a:p>
          <a:p>
            <a:pPr lvl="1"/>
            <a:r>
              <a:rPr lang="en-US" dirty="0"/>
              <a:t>Another rule can be used to correct the state:</a:t>
            </a:r>
            <a:endParaRPr lang="en-US" dirty="0"/>
          </a:p>
          <a:p>
            <a:pPr marL="731520" lvl="2" indent="0">
              <a:buNone/>
            </a:pPr>
            <a:r>
              <a:rPr lang="en-US" dirty="0">
                <a:latin typeface="Courier New" panose="02070309020205020404" pitchFamily="49" charset="0"/>
                <a:cs typeface="Courier New" panose="02070309020205020404" pitchFamily="49" charset="0"/>
              </a:rPr>
              <a:t>+switch(off) &lt;- -light(on);+light(off).</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7046180" y="3421118"/>
            <a:ext cx="533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046180" y="3763962"/>
            <a:ext cx="5334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OFF</a:t>
            </a:r>
            <a:endParaRPr lang="en-US" sz="1050" dirty="0"/>
          </a:p>
        </p:txBody>
      </p:sp>
      <p:sp>
        <p:nvSpPr>
          <p:cNvPr id="11" name="Freeform 10"/>
          <p:cNvSpPr/>
          <p:nvPr/>
        </p:nvSpPr>
        <p:spPr>
          <a:xfrm>
            <a:off x="7555932" y="3675994"/>
            <a:ext cx="1345324" cy="430924"/>
          </a:xfrm>
          <a:custGeom>
            <a:avLst/>
            <a:gdLst>
              <a:gd name="connsiteX0" fmla="*/ 0 w 1345324"/>
              <a:gd name="connsiteY0" fmla="*/ 73572 h 430924"/>
              <a:gd name="connsiteX1" fmla="*/ 115614 w 1345324"/>
              <a:gd name="connsiteY1" fmla="*/ 21021 h 430924"/>
              <a:gd name="connsiteX2" fmla="*/ 147145 w 1345324"/>
              <a:gd name="connsiteY2" fmla="*/ 10510 h 430924"/>
              <a:gd name="connsiteX3" fmla="*/ 178676 w 1345324"/>
              <a:gd name="connsiteY3" fmla="*/ 21021 h 430924"/>
              <a:gd name="connsiteX4" fmla="*/ 241738 w 1345324"/>
              <a:gd name="connsiteY4" fmla="*/ 73572 h 430924"/>
              <a:gd name="connsiteX5" fmla="*/ 262758 w 1345324"/>
              <a:gd name="connsiteY5" fmla="*/ 105103 h 430924"/>
              <a:gd name="connsiteX6" fmla="*/ 241738 w 1345324"/>
              <a:gd name="connsiteY6" fmla="*/ 136634 h 430924"/>
              <a:gd name="connsiteX7" fmla="*/ 178676 w 1345324"/>
              <a:gd name="connsiteY7" fmla="*/ 94593 h 430924"/>
              <a:gd name="connsiteX8" fmla="*/ 189186 w 1345324"/>
              <a:gd name="connsiteY8" fmla="*/ 52552 h 430924"/>
              <a:gd name="connsiteX9" fmla="*/ 252248 w 1345324"/>
              <a:gd name="connsiteY9" fmla="*/ 21021 h 430924"/>
              <a:gd name="connsiteX10" fmla="*/ 294289 w 1345324"/>
              <a:gd name="connsiteY10" fmla="*/ 31531 h 430924"/>
              <a:gd name="connsiteX11" fmla="*/ 357351 w 1345324"/>
              <a:gd name="connsiteY11" fmla="*/ 84083 h 430924"/>
              <a:gd name="connsiteX12" fmla="*/ 378372 w 1345324"/>
              <a:gd name="connsiteY12" fmla="*/ 115614 h 430924"/>
              <a:gd name="connsiteX13" fmla="*/ 388882 w 1345324"/>
              <a:gd name="connsiteY13" fmla="*/ 147145 h 430924"/>
              <a:gd name="connsiteX14" fmla="*/ 325820 w 1345324"/>
              <a:gd name="connsiteY14" fmla="*/ 136634 h 430924"/>
              <a:gd name="connsiteX15" fmla="*/ 336331 w 1345324"/>
              <a:gd name="connsiteY15" fmla="*/ 73572 h 430924"/>
              <a:gd name="connsiteX16" fmla="*/ 399393 w 1345324"/>
              <a:gd name="connsiteY16" fmla="*/ 31531 h 430924"/>
              <a:gd name="connsiteX17" fmla="*/ 462455 w 1345324"/>
              <a:gd name="connsiteY17" fmla="*/ 42041 h 430924"/>
              <a:gd name="connsiteX18" fmla="*/ 493986 w 1345324"/>
              <a:gd name="connsiteY18" fmla="*/ 52552 h 430924"/>
              <a:gd name="connsiteX19" fmla="*/ 557048 w 1345324"/>
              <a:gd name="connsiteY19" fmla="*/ 105103 h 430924"/>
              <a:gd name="connsiteX20" fmla="*/ 578069 w 1345324"/>
              <a:gd name="connsiteY20" fmla="*/ 136634 h 430924"/>
              <a:gd name="connsiteX21" fmla="*/ 546538 w 1345324"/>
              <a:gd name="connsiteY21" fmla="*/ 157655 h 430924"/>
              <a:gd name="connsiteX22" fmla="*/ 483476 w 1345324"/>
              <a:gd name="connsiteY22" fmla="*/ 115614 h 430924"/>
              <a:gd name="connsiteX23" fmla="*/ 493986 w 1345324"/>
              <a:gd name="connsiteY23" fmla="*/ 52552 h 430924"/>
              <a:gd name="connsiteX24" fmla="*/ 567558 w 1345324"/>
              <a:gd name="connsiteY24" fmla="*/ 42041 h 430924"/>
              <a:gd name="connsiteX25" fmla="*/ 641131 w 1345324"/>
              <a:gd name="connsiteY25" fmla="*/ 52552 h 430924"/>
              <a:gd name="connsiteX26" fmla="*/ 672662 w 1345324"/>
              <a:gd name="connsiteY26" fmla="*/ 63062 h 430924"/>
              <a:gd name="connsiteX27" fmla="*/ 735724 w 1345324"/>
              <a:gd name="connsiteY27" fmla="*/ 115614 h 430924"/>
              <a:gd name="connsiteX28" fmla="*/ 756745 w 1345324"/>
              <a:gd name="connsiteY28" fmla="*/ 147145 h 430924"/>
              <a:gd name="connsiteX29" fmla="*/ 693682 w 1345324"/>
              <a:gd name="connsiteY29" fmla="*/ 136634 h 430924"/>
              <a:gd name="connsiteX30" fmla="*/ 672662 w 1345324"/>
              <a:gd name="connsiteY30" fmla="*/ 105103 h 430924"/>
              <a:gd name="connsiteX31" fmla="*/ 725214 w 1345324"/>
              <a:gd name="connsiteY31" fmla="*/ 31531 h 430924"/>
              <a:gd name="connsiteX32" fmla="*/ 798786 w 1345324"/>
              <a:gd name="connsiteY32" fmla="*/ 0 h 430924"/>
              <a:gd name="connsiteX33" fmla="*/ 861848 w 1345324"/>
              <a:gd name="connsiteY33" fmla="*/ 42041 h 430924"/>
              <a:gd name="connsiteX34" fmla="*/ 893379 w 1345324"/>
              <a:gd name="connsiteY34" fmla="*/ 63062 h 430924"/>
              <a:gd name="connsiteX35" fmla="*/ 903889 w 1345324"/>
              <a:gd name="connsiteY35" fmla="*/ 157655 h 430924"/>
              <a:gd name="connsiteX36" fmla="*/ 872358 w 1345324"/>
              <a:gd name="connsiteY36" fmla="*/ 168165 h 430924"/>
              <a:gd name="connsiteX37" fmla="*/ 840827 w 1345324"/>
              <a:gd name="connsiteY37" fmla="*/ 147145 h 430924"/>
              <a:gd name="connsiteX38" fmla="*/ 809296 w 1345324"/>
              <a:gd name="connsiteY38" fmla="*/ 84083 h 430924"/>
              <a:gd name="connsiteX39" fmla="*/ 851338 w 1345324"/>
              <a:gd name="connsiteY39" fmla="*/ 31531 h 430924"/>
              <a:gd name="connsiteX40" fmla="*/ 914400 w 1345324"/>
              <a:gd name="connsiteY40" fmla="*/ 10510 h 430924"/>
              <a:gd name="connsiteX41" fmla="*/ 1008993 w 1345324"/>
              <a:gd name="connsiteY41" fmla="*/ 52552 h 430924"/>
              <a:gd name="connsiteX42" fmla="*/ 1061545 w 1345324"/>
              <a:gd name="connsiteY42" fmla="*/ 105103 h 430924"/>
              <a:gd name="connsiteX43" fmla="*/ 1082565 w 1345324"/>
              <a:gd name="connsiteY43" fmla="*/ 136634 h 430924"/>
              <a:gd name="connsiteX44" fmla="*/ 1072055 w 1345324"/>
              <a:gd name="connsiteY44" fmla="*/ 168165 h 430924"/>
              <a:gd name="connsiteX45" fmla="*/ 998482 w 1345324"/>
              <a:gd name="connsiteY45" fmla="*/ 168165 h 430924"/>
              <a:gd name="connsiteX46" fmla="*/ 987972 w 1345324"/>
              <a:gd name="connsiteY46" fmla="*/ 136634 h 430924"/>
              <a:gd name="connsiteX47" fmla="*/ 1051034 w 1345324"/>
              <a:gd name="connsiteY47" fmla="*/ 105103 h 430924"/>
              <a:gd name="connsiteX48" fmla="*/ 1156138 w 1345324"/>
              <a:gd name="connsiteY48" fmla="*/ 126124 h 430924"/>
              <a:gd name="connsiteX49" fmla="*/ 1187669 w 1345324"/>
              <a:gd name="connsiteY49" fmla="*/ 147145 h 430924"/>
              <a:gd name="connsiteX50" fmla="*/ 1219200 w 1345324"/>
              <a:gd name="connsiteY50" fmla="*/ 210207 h 430924"/>
              <a:gd name="connsiteX51" fmla="*/ 1208689 w 1345324"/>
              <a:gd name="connsiteY51" fmla="*/ 252248 h 430924"/>
              <a:gd name="connsiteX52" fmla="*/ 1177158 w 1345324"/>
              <a:gd name="connsiteY52" fmla="*/ 336331 h 430924"/>
              <a:gd name="connsiteX53" fmla="*/ 1145627 w 1345324"/>
              <a:gd name="connsiteY53" fmla="*/ 346841 h 430924"/>
              <a:gd name="connsiteX54" fmla="*/ 1135117 w 1345324"/>
              <a:gd name="connsiteY54" fmla="*/ 315310 h 430924"/>
              <a:gd name="connsiteX55" fmla="*/ 1166648 w 1345324"/>
              <a:gd name="connsiteY55" fmla="*/ 241738 h 430924"/>
              <a:gd name="connsiteX56" fmla="*/ 1219200 w 1345324"/>
              <a:gd name="connsiteY56" fmla="*/ 231227 h 430924"/>
              <a:gd name="connsiteX57" fmla="*/ 1313793 w 1345324"/>
              <a:gd name="connsiteY57" fmla="*/ 283779 h 430924"/>
              <a:gd name="connsiteX58" fmla="*/ 1271751 w 1345324"/>
              <a:gd name="connsiteY58" fmla="*/ 378372 h 430924"/>
              <a:gd name="connsiteX59" fmla="*/ 1282262 w 1345324"/>
              <a:gd name="connsiteY59" fmla="*/ 409903 h 430924"/>
              <a:gd name="connsiteX60" fmla="*/ 1345324 w 1345324"/>
              <a:gd name="connsiteY60" fmla="*/ 430924 h 43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45324" h="430924">
                <a:moveTo>
                  <a:pt x="0" y="73572"/>
                </a:moveTo>
                <a:cubicBezTo>
                  <a:pt x="71555" y="30639"/>
                  <a:pt x="33167" y="48503"/>
                  <a:pt x="115614" y="21021"/>
                </a:cubicBezTo>
                <a:lnTo>
                  <a:pt x="147145" y="10510"/>
                </a:lnTo>
                <a:cubicBezTo>
                  <a:pt x="157655" y="14014"/>
                  <a:pt x="168767" y="16066"/>
                  <a:pt x="178676" y="21021"/>
                </a:cubicBezTo>
                <a:cubicBezTo>
                  <a:pt x="202299" y="32832"/>
                  <a:pt x="225134" y="53647"/>
                  <a:pt x="241738" y="73572"/>
                </a:cubicBezTo>
                <a:cubicBezTo>
                  <a:pt x="249825" y="83276"/>
                  <a:pt x="255751" y="94593"/>
                  <a:pt x="262758" y="105103"/>
                </a:cubicBezTo>
                <a:cubicBezTo>
                  <a:pt x="255751" y="115613"/>
                  <a:pt x="253884" y="133164"/>
                  <a:pt x="241738" y="136634"/>
                </a:cubicBezTo>
                <a:cubicBezTo>
                  <a:pt x="187696" y="152075"/>
                  <a:pt x="189021" y="125630"/>
                  <a:pt x="178676" y="94593"/>
                </a:cubicBezTo>
                <a:cubicBezTo>
                  <a:pt x="182179" y="80579"/>
                  <a:pt x="181173" y="64571"/>
                  <a:pt x="189186" y="52552"/>
                </a:cubicBezTo>
                <a:cubicBezTo>
                  <a:pt x="200829" y="35087"/>
                  <a:pt x="234261" y="27017"/>
                  <a:pt x="252248" y="21021"/>
                </a:cubicBezTo>
                <a:cubicBezTo>
                  <a:pt x="266262" y="24524"/>
                  <a:pt x="281012" y="25841"/>
                  <a:pt x="294289" y="31531"/>
                </a:cubicBezTo>
                <a:cubicBezTo>
                  <a:pt x="315723" y="40717"/>
                  <a:pt x="343322" y="67248"/>
                  <a:pt x="357351" y="84083"/>
                </a:cubicBezTo>
                <a:cubicBezTo>
                  <a:pt x="365438" y="93787"/>
                  <a:pt x="371365" y="105104"/>
                  <a:pt x="378372" y="115614"/>
                </a:cubicBezTo>
                <a:cubicBezTo>
                  <a:pt x="381875" y="126124"/>
                  <a:pt x="393837" y="137236"/>
                  <a:pt x="388882" y="147145"/>
                </a:cubicBezTo>
                <a:cubicBezTo>
                  <a:pt x="372564" y="179781"/>
                  <a:pt x="335560" y="143128"/>
                  <a:pt x="325820" y="136634"/>
                </a:cubicBezTo>
                <a:cubicBezTo>
                  <a:pt x="315158" y="104648"/>
                  <a:pt x="304783" y="101176"/>
                  <a:pt x="336331" y="73572"/>
                </a:cubicBezTo>
                <a:cubicBezTo>
                  <a:pt x="355344" y="56936"/>
                  <a:pt x="399393" y="31531"/>
                  <a:pt x="399393" y="31531"/>
                </a:cubicBezTo>
                <a:cubicBezTo>
                  <a:pt x="420414" y="35034"/>
                  <a:pt x="441652" y="37418"/>
                  <a:pt x="462455" y="42041"/>
                </a:cubicBezTo>
                <a:cubicBezTo>
                  <a:pt x="473270" y="44444"/>
                  <a:pt x="484077" y="47597"/>
                  <a:pt x="493986" y="52552"/>
                </a:cubicBezTo>
                <a:cubicBezTo>
                  <a:pt x="517609" y="64364"/>
                  <a:pt x="540443" y="85177"/>
                  <a:pt x="557048" y="105103"/>
                </a:cubicBezTo>
                <a:cubicBezTo>
                  <a:pt x="565135" y="114807"/>
                  <a:pt x="571062" y="126124"/>
                  <a:pt x="578069" y="136634"/>
                </a:cubicBezTo>
                <a:cubicBezTo>
                  <a:pt x="567559" y="143641"/>
                  <a:pt x="558869" y="160395"/>
                  <a:pt x="546538" y="157655"/>
                </a:cubicBezTo>
                <a:cubicBezTo>
                  <a:pt x="521876" y="152175"/>
                  <a:pt x="483476" y="115614"/>
                  <a:pt x="483476" y="115614"/>
                </a:cubicBezTo>
                <a:cubicBezTo>
                  <a:pt x="486979" y="94593"/>
                  <a:pt x="484456" y="71613"/>
                  <a:pt x="493986" y="52552"/>
                </a:cubicBezTo>
                <a:cubicBezTo>
                  <a:pt x="512406" y="15712"/>
                  <a:pt x="541999" y="37394"/>
                  <a:pt x="567558" y="42041"/>
                </a:cubicBezTo>
                <a:cubicBezTo>
                  <a:pt x="591932" y="46473"/>
                  <a:pt x="616607" y="49048"/>
                  <a:pt x="641131" y="52552"/>
                </a:cubicBezTo>
                <a:cubicBezTo>
                  <a:pt x="651641" y="56055"/>
                  <a:pt x="662753" y="58107"/>
                  <a:pt x="672662" y="63062"/>
                </a:cubicBezTo>
                <a:cubicBezTo>
                  <a:pt x="696283" y="74872"/>
                  <a:pt x="719121" y="95691"/>
                  <a:pt x="735724" y="115614"/>
                </a:cubicBezTo>
                <a:cubicBezTo>
                  <a:pt x="743811" y="125318"/>
                  <a:pt x="768043" y="141496"/>
                  <a:pt x="756745" y="147145"/>
                </a:cubicBezTo>
                <a:cubicBezTo>
                  <a:pt x="737684" y="156675"/>
                  <a:pt x="714703" y="140138"/>
                  <a:pt x="693682" y="136634"/>
                </a:cubicBezTo>
                <a:cubicBezTo>
                  <a:pt x="686675" y="126124"/>
                  <a:pt x="672662" y="117735"/>
                  <a:pt x="672662" y="105103"/>
                </a:cubicBezTo>
                <a:cubicBezTo>
                  <a:pt x="672662" y="32029"/>
                  <a:pt x="684923" y="48798"/>
                  <a:pt x="725214" y="31531"/>
                </a:cubicBezTo>
                <a:cubicBezTo>
                  <a:pt x="816133" y="-7434"/>
                  <a:pt x="724836" y="24649"/>
                  <a:pt x="798786" y="0"/>
                </a:cubicBezTo>
                <a:lnTo>
                  <a:pt x="861848" y="42041"/>
                </a:lnTo>
                <a:lnTo>
                  <a:pt x="893379" y="63062"/>
                </a:lnTo>
                <a:cubicBezTo>
                  <a:pt x="900386" y="84084"/>
                  <a:pt x="930166" y="131379"/>
                  <a:pt x="903889" y="157655"/>
                </a:cubicBezTo>
                <a:cubicBezTo>
                  <a:pt x="896055" y="165489"/>
                  <a:pt x="882868" y="164662"/>
                  <a:pt x="872358" y="168165"/>
                </a:cubicBezTo>
                <a:cubicBezTo>
                  <a:pt x="861848" y="161158"/>
                  <a:pt x="849759" y="156077"/>
                  <a:pt x="840827" y="147145"/>
                </a:cubicBezTo>
                <a:cubicBezTo>
                  <a:pt x="820454" y="126772"/>
                  <a:pt x="817844" y="109726"/>
                  <a:pt x="809296" y="84083"/>
                </a:cubicBezTo>
                <a:cubicBezTo>
                  <a:pt x="820694" y="49892"/>
                  <a:pt x="814133" y="48067"/>
                  <a:pt x="851338" y="31531"/>
                </a:cubicBezTo>
                <a:cubicBezTo>
                  <a:pt x="871586" y="22532"/>
                  <a:pt x="914400" y="10510"/>
                  <a:pt x="914400" y="10510"/>
                </a:cubicBezTo>
                <a:cubicBezTo>
                  <a:pt x="989446" y="35526"/>
                  <a:pt x="959026" y="19240"/>
                  <a:pt x="1008993" y="52552"/>
                </a:cubicBezTo>
                <a:cubicBezTo>
                  <a:pt x="1065052" y="136639"/>
                  <a:pt x="991473" y="35031"/>
                  <a:pt x="1061545" y="105103"/>
                </a:cubicBezTo>
                <a:cubicBezTo>
                  <a:pt x="1070477" y="114035"/>
                  <a:pt x="1075558" y="126124"/>
                  <a:pt x="1082565" y="136634"/>
                </a:cubicBezTo>
                <a:cubicBezTo>
                  <a:pt x="1079062" y="147144"/>
                  <a:pt x="1079889" y="160331"/>
                  <a:pt x="1072055" y="168165"/>
                </a:cubicBezTo>
                <a:cubicBezTo>
                  <a:pt x="1050945" y="189276"/>
                  <a:pt x="1019817" y="173499"/>
                  <a:pt x="998482" y="168165"/>
                </a:cubicBezTo>
                <a:cubicBezTo>
                  <a:pt x="994979" y="157655"/>
                  <a:pt x="983857" y="146920"/>
                  <a:pt x="987972" y="136634"/>
                </a:cubicBezTo>
                <a:cubicBezTo>
                  <a:pt x="994241" y="120963"/>
                  <a:pt x="1037762" y="109527"/>
                  <a:pt x="1051034" y="105103"/>
                </a:cubicBezTo>
                <a:cubicBezTo>
                  <a:pt x="1078142" y="108976"/>
                  <a:pt x="1126789" y="111450"/>
                  <a:pt x="1156138" y="126124"/>
                </a:cubicBezTo>
                <a:cubicBezTo>
                  <a:pt x="1167436" y="131773"/>
                  <a:pt x="1177159" y="140138"/>
                  <a:pt x="1187669" y="147145"/>
                </a:cubicBezTo>
                <a:cubicBezTo>
                  <a:pt x="1198296" y="163085"/>
                  <a:pt x="1219200" y="188452"/>
                  <a:pt x="1219200" y="210207"/>
                </a:cubicBezTo>
                <a:cubicBezTo>
                  <a:pt x="1219200" y="224652"/>
                  <a:pt x="1211823" y="238147"/>
                  <a:pt x="1208689" y="252248"/>
                </a:cubicBezTo>
                <a:cubicBezTo>
                  <a:pt x="1202221" y="281352"/>
                  <a:pt x="1203478" y="315275"/>
                  <a:pt x="1177158" y="336331"/>
                </a:cubicBezTo>
                <a:cubicBezTo>
                  <a:pt x="1168507" y="343252"/>
                  <a:pt x="1156137" y="343338"/>
                  <a:pt x="1145627" y="346841"/>
                </a:cubicBezTo>
                <a:cubicBezTo>
                  <a:pt x="1142124" y="336331"/>
                  <a:pt x="1135117" y="326389"/>
                  <a:pt x="1135117" y="315310"/>
                </a:cubicBezTo>
                <a:cubicBezTo>
                  <a:pt x="1135117" y="299599"/>
                  <a:pt x="1149484" y="251546"/>
                  <a:pt x="1166648" y="241738"/>
                </a:cubicBezTo>
                <a:cubicBezTo>
                  <a:pt x="1182159" y="232875"/>
                  <a:pt x="1201683" y="234731"/>
                  <a:pt x="1219200" y="231227"/>
                </a:cubicBezTo>
                <a:cubicBezTo>
                  <a:pt x="1314030" y="254935"/>
                  <a:pt x="1294146" y="224841"/>
                  <a:pt x="1313793" y="283779"/>
                </a:cubicBezTo>
                <a:cubicBezTo>
                  <a:pt x="1288777" y="358825"/>
                  <a:pt x="1305063" y="328405"/>
                  <a:pt x="1271751" y="378372"/>
                </a:cubicBezTo>
                <a:cubicBezTo>
                  <a:pt x="1275255" y="388882"/>
                  <a:pt x="1273247" y="403464"/>
                  <a:pt x="1282262" y="409903"/>
                </a:cubicBezTo>
                <a:cubicBezTo>
                  <a:pt x="1300293" y="422782"/>
                  <a:pt x="1345324" y="430924"/>
                  <a:pt x="1345324" y="43092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 Light Switch</a:t>
            </a:r>
            <a:endParaRPr lang="en-US" dirty="0"/>
          </a:p>
        </p:txBody>
      </p:sp>
      <p:sp>
        <p:nvSpPr>
          <p:cNvPr id="3" name="Content Placeholder 2"/>
          <p:cNvSpPr>
            <a:spLocks noGrp="1"/>
          </p:cNvSpPr>
          <p:nvPr>
            <p:ph sz="quarter" idx="1"/>
          </p:nvPr>
        </p:nvSpPr>
        <p:spPr/>
        <p:txBody>
          <a:bodyPr/>
          <a:lstStyle/>
          <a:p>
            <a:r>
              <a:rPr lang="en-US" dirty="0"/>
              <a:t>Our first </a:t>
            </a:r>
            <a:r>
              <a:rPr lang="en-US" dirty="0" err="1"/>
              <a:t>AgentSpeak</a:t>
            </a:r>
            <a:r>
              <a:rPr lang="en-US" dirty="0"/>
              <a:t>(L) program:</a:t>
            </a:r>
            <a:endParaRPr lang="en-US" dirty="0"/>
          </a:p>
          <a:p>
            <a:pPr marL="365760" lvl="1" indent="0">
              <a:buNone/>
            </a:pP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+switch(on) &lt;- -light(off);+light(on).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+switch(off) &lt;- -light(on);+light(off).</a:t>
            </a: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 Light Switch</a:t>
            </a:r>
            <a:endParaRPr lang="en-US" dirty="0"/>
          </a:p>
        </p:txBody>
      </p:sp>
      <p:sp>
        <p:nvSpPr>
          <p:cNvPr id="3" name="Content Placeholder 2"/>
          <p:cNvSpPr>
            <a:spLocks noGrp="1"/>
          </p:cNvSpPr>
          <p:nvPr>
            <p:ph sz="quarter" idx="1"/>
          </p:nvPr>
        </p:nvSpPr>
        <p:spPr/>
        <p:txBody>
          <a:bodyPr/>
          <a:lstStyle/>
          <a:p>
            <a:r>
              <a:rPr lang="en-US" dirty="0"/>
              <a:t>A better </a:t>
            </a:r>
            <a:r>
              <a:rPr lang="en-US" dirty="0" err="1"/>
              <a:t>AgentSpeak</a:t>
            </a:r>
            <a:r>
              <a:rPr lang="en-US" dirty="0"/>
              <a:t>(L) program:</a:t>
            </a:r>
            <a:endParaRPr lang="en-US" dirty="0"/>
          </a:p>
          <a:p>
            <a:pPr marL="365760" lvl="1" indent="0">
              <a:buNone/>
            </a:pPr>
            <a:r>
              <a:rPr lang="it-IT" altLang="en-US" dirty="0">
                <a:latin typeface="Courier New" panose="02070309020205020404" pitchFamily="49" charset="0"/>
                <a:cs typeface="Courier New" panose="02070309020205020404" pitchFamily="49" charset="0"/>
              </a:rPr>
              <a:t>Initial State</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switch(off)</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light(off)</a:t>
            </a: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pPr marL="365760" lvl="1" indent="0">
              <a:buNone/>
            </a:pPr>
            <a:r>
              <a:rPr lang="it-IT" altLang="en-US" dirty="0">
                <a:latin typeface="Courier New" panose="02070309020205020404" pitchFamily="49" charset="0"/>
                <a:cs typeface="Courier New" panose="02070309020205020404" pitchFamily="49" charset="0"/>
              </a:rPr>
              <a:t>Plan </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+switch(on): light(off) &lt;-</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    -light(off);+light(on).</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+switch(off) : light(on) &lt;-</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    -light(on);+light(off).</a:t>
            </a: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pPr marL="365760" lvl="1"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2229110" y="5486401"/>
            <a:ext cx="6971780" cy="646331"/>
          </a:xfrm>
          <a:prstGeom prst="rect">
            <a:avLst/>
          </a:prstGeom>
          <a:noFill/>
        </p:spPr>
        <p:txBody>
          <a:bodyPr wrap="none" rtlCol="0">
            <a:spAutoFit/>
          </a:bodyPr>
          <a:lstStyle/>
          <a:p>
            <a:r>
              <a:rPr lang="en-US" dirty="0"/>
              <a:t>This is “better” because the agent only updates the light state if</a:t>
            </a:r>
            <a:br>
              <a:rPr lang="en-US" dirty="0"/>
            </a:br>
            <a:r>
              <a:rPr lang="en-US" dirty="0"/>
              <a:t>it believes that it is not in the correct state…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Some Reflections on </a:t>
            </a:r>
            <a:r>
              <a:rPr lang="en-IE" dirty="0" err="1"/>
              <a:t>AgentSpeak</a:t>
            </a:r>
            <a:endParaRPr lang="en-IE" dirty="0"/>
          </a:p>
        </p:txBody>
      </p:sp>
      <p:sp>
        <p:nvSpPr>
          <p:cNvPr id="5" name="Text Placeholder 4"/>
          <p:cNvSpPr>
            <a:spLocks noGrp="1"/>
          </p:cNvSpPr>
          <p:nvPr>
            <p:ph type="body" idx="1"/>
          </p:nvPr>
        </p:nvSpPr>
        <p:spPr/>
        <p:txBody>
          <a:bodyPr/>
          <a:lstStyle/>
          <a:p>
            <a:endParaRPr lang="en-I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AgentSpeak</a:t>
            </a:r>
            <a:r>
              <a:rPr lang="en-GB" dirty="0"/>
              <a:t>(L) Revisited</a:t>
            </a:r>
            <a:endParaRPr lang="en-GB" dirty="0"/>
          </a:p>
        </p:txBody>
      </p:sp>
      <p:sp>
        <p:nvSpPr>
          <p:cNvPr id="3" name="Content Placeholder 2"/>
          <p:cNvSpPr>
            <a:spLocks noGrp="1"/>
          </p:cNvSpPr>
          <p:nvPr>
            <p:ph sz="quarter" idx="1"/>
          </p:nvPr>
        </p:nvSpPr>
        <p:spPr/>
        <p:txBody>
          <a:bodyPr>
            <a:normAutofit/>
          </a:bodyPr>
          <a:lstStyle/>
          <a:p>
            <a:r>
              <a:rPr lang="en-US" sz="2000" dirty="0" err="1"/>
              <a:t>AgentSpeak</a:t>
            </a:r>
            <a:r>
              <a:rPr lang="en-US" sz="2000" dirty="0"/>
              <a:t>(L) can be described as an </a:t>
            </a:r>
            <a:r>
              <a:rPr lang="en-US" sz="2000" b="1" dirty="0"/>
              <a:t>event-driven language</a:t>
            </a:r>
            <a:r>
              <a:rPr lang="en-US" sz="2000" dirty="0"/>
              <a:t>:</a:t>
            </a:r>
            <a:endParaRPr lang="en-US" sz="2000" dirty="0"/>
          </a:p>
          <a:p>
            <a:pPr lvl="1"/>
            <a:r>
              <a:rPr lang="en-US" sz="1800" b="1" dirty="0"/>
              <a:t>Event handlers</a:t>
            </a:r>
            <a:r>
              <a:rPr lang="en-US" sz="1800" dirty="0"/>
              <a:t> are ﬁred based on both a triggering event and some context. </a:t>
            </a:r>
            <a:endParaRPr lang="en-US" sz="1800" dirty="0"/>
          </a:p>
          <a:p>
            <a:pPr lvl="1"/>
            <a:endParaRPr lang="en-US" sz="1800" dirty="0"/>
          </a:p>
          <a:p>
            <a:pPr lvl="1"/>
            <a:r>
              <a:rPr lang="en-US" sz="1800" b="1" dirty="0"/>
              <a:t>Events</a:t>
            </a:r>
            <a:r>
              <a:rPr lang="en-US" sz="1800" dirty="0"/>
              <a:t> – either external (environment-based) or internal (goal-based) –are generated and added to an event queue. </a:t>
            </a:r>
            <a:endParaRPr lang="en-US" sz="1800" dirty="0"/>
          </a:p>
          <a:p>
            <a:pPr lvl="1"/>
            <a:endParaRPr lang="en-US" sz="1800" dirty="0"/>
          </a:p>
          <a:p>
            <a:pPr lvl="1"/>
            <a:r>
              <a:rPr lang="en-US" sz="1800" dirty="0"/>
              <a:t>Events are </a:t>
            </a:r>
            <a:r>
              <a:rPr lang="en-US" sz="1800" b="1" dirty="0"/>
              <a:t>removed from the event queue </a:t>
            </a:r>
            <a:r>
              <a:rPr lang="en-US" sz="1800" dirty="0"/>
              <a:t>and </a:t>
            </a:r>
            <a:r>
              <a:rPr lang="en-US" sz="1800" b="1" dirty="0"/>
              <a:t>matched to some event handler </a:t>
            </a:r>
            <a:r>
              <a:rPr lang="en-US" sz="1800" dirty="0"/>
              <a:t>which is then fired.</a:t>
            </a:r>
            <a:endParaRPr lang="en-US" sz="1800" dirty="0"/>
          </a:p>
          <a:p>
            <a:pPr lvl="1"/>
            <a:endParaRPr lang="en-US" sz="1800" dirty="0"/>
          </a:p>
          <a:p>
            <a:pPr lvl="1"/>
            <a:r>
              <a:rPr lang="en-US" sz="1800" dirty="0"/>
              <a:t>The </a:t>
            </a:r>
            <a:r>
              <a:rPr lang="en-US" sz="1800" b="1" dirty="0"/>
              <a:t>matching process </a:t>
            </a:r>
            <a:r>
              <a:rPr lang="en-US" sz="1800" dirty="0"/>
              <a:t>checks both that the </a:t>
            </a:r>
            <a:r>
              <a:rPr lang="en-US" sz="1800" b="1" dirty="0"/>
              <a:t>event handler applies to the event </a:t>
            </a:r>
            <a:r>
              <a:rPr lang="en-US" sz="1800" dirty="0"/>
              <a:t>and that the handler can be executed based on the </a:t>
            </a:r>
            <a:r>
              <a:rPr lang="en-US" sz="1800" b="1" dirty="0"/>
              <a:t>context</a:t>
            </a:r>
            <a:r>
              <a:rPr lang="en-US" sz="1800" dirty="0"/>
              <a:t>, which deﬁnes valid program states in which the handler may be fired.</a:t>
            </a:r>
            <a:endParaRPr lang="en-US" sz="1800" dirty="0"/>
          </a:p>
          <a:p>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AgentSpeak</a:t>
            </a:r>
            <a:r>
              <a:rPr lang="en-GB" dirty="0"/>
              <a:t>(L) Revisited</a:t>
            </a:r>
            <a:endParaRPr lang="en-GB" dirty="0"/>
          </a:p>
        </p:txBody>
      </p:sp>
      <p:sp>
        <p:nvSpPr>
          <p:cNvPr id="3" name="Content Placeholder 2"/>
          <p:cNvSpPr>
            <a:spLocks noGrp="1"/>
          </p:cNvSpPr>
          <p:nvPr>
            <p:ph sz="quarter" idx="1"/>
          </p:nvPr>
        </p:nvSpPr>
        <p:spPr/>
        <p:txBody>
          <a:bodyPr>
            <a:normAutofit/>
          </a:bodyPr>
          <a:lstStyle/>
          <a:p>
            <a:r>
              <a:rPr lang="en-US" sz="2000" dirty="0"/>
              <a:t>In </a:t>
            </a:r>
            <a:r>
              <a:rPr lang="en-US" sz="2000" dirty="0" err="1"/>
              <a:t>AgentSpeak</a:t>
            </a:r>
            <a:r>
              <a:rPr lang="en-US" sz="2000" dirty="0"/>
              <a:t>(L) terminology:</a:t>
            </a:r>
            <a:endParaRPr lang="en-US" sz="2000" dirty="0"/>
          </a:p>
          <a:p>
            <a:pPr lvl="1"/>
            <a:r>
              <a:rPr lang="en-US" sz="1800" dirty="0"/>
              <a:t>event handlers are known as </a:t>
            </a:r>
            <a:r>
              <a:rPr lang="en-US" sz="1800" b="1" dirty="0"/>
              <a:t>plan rules</a:t>
            </a:r>
            <a:r>
              <a:rPr lang="en-US" sz="1800" dirty="0"/>
              <a:t>;</a:t>
            </a:r>
            <a:endParaRPr lang="en-US" sz="1800" dirty="0"/>
          </a:p>
          <a:p>
            <a:pPr lvl="1"/>
            <a:endParaRPr lang="en-US" sz="1800" dirty="0"/>
          </a:p>
          <a:p>
            <a:pPr lvl="1"/>
            <a:r>
              <a:rPr lang="en-US" sz="1800" dirty="0"/>
              <a:t>the program state is modeled as a </a:t>
            </a:r>
            <a:r>
              <a:rPr lang="en-US" sz="1800" b="1" dirty="0"/>
              <a:t>set of beliefs</a:t>
            </a:r>
            <a:r>
              <a:rPr lang="en-US" sz="1800" dirty="0"/>
              <a:t>, that are realized as atomic predicate logic formulae; </a:t>
            </a:r>
            <a:endParaRPr lang="en-US" sz="1800" dirty="0"/>
          </a:p>
          <a:p>
            <a:pPr lvl="1"/>
            <a:endParaRPr lang="en-US" sz="1800" dirty="0"/>
          </a:p>
          <a:p>
            <a:pPr lvl="1"/>
            <a:r>
              <a:rPr lang="en-US" sz="1800" dirty="0"/>
              <a:t>the </a:t>
            </a:r>
            <a:r>
              <a:rPr lang="en-US" sz="1800" b="1" dirty="0"/>
              <a:t>events </a:t>
            </a:r>
            <a:r>
              <a:rPr lang="en-US" sz="1800" dirty="0"/>
              <a:t>are also modeled as atomic predicate formulae (with some additional modiﬁers); and </a:t>
            </a:r>
            <a:endParaRPr lang="en-US" sz="1800" dirty="0"/>
          </a:p>
          <a:p>
            <a:pPr lvl="1"/>
            <a:endParaRPr lang="en-US" sz="1800" dirty="0"/>
          </a:p>
          <a:p>
            <a:pPr lvl="1"/>
            <a:r>
              <a:rPr lang="en-US" sz="1800" dirty="0"/>
              <a:t>the execution of plan rules is achieved through creation and manipulation of </a:t>
            </a:r>
            <a:r>
              <a:rPr lang="en-US" sz="1800" b="1" dirty="0"/>
              <a:t>intentions</a:t>
            </a:r>
            <a:r>
              <a:rPr lang="en-US" sz="1800" dirty="0"/>
              <a:t>.</a:t>
            </a:r>
            <a:endParaRPr lang="en-US" sz="1800" dirty="0"/>
          </a:p>
          <a:p>
            <a:pPr lvl="1"/>
            <a:endParaRPr lang="en-US" sz="1800" dirty="0"/>
          </a:p>
          <a:p>
            <a:pPr lvl="1"/>
            <a:r>
              <a:rPr lang="en-US" sz="1800" dirty="0"/>
              <a:t>Finally, external events are generated through changes to the agent’s state (i.e. the adoption or retraction of a belief), and internal events are generated by declaring </a:t>
            </a:r>
            <a:r>
              <a:rPr lang="en-US" sz="1800" b="1" dirty="0"/>
              <a:t>goals</a:t>
            </a:r>
            <a:r>
              <a:rPr lang="en-US" sz="1800" dirty="0"/>
              <a:t>.</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AgentSpeak</a:t>
            </a:r>
            <a:r>
              <a:rPr lang="en-GB" dirty="0"/>
              <a:t>(L) Revisited</a:t>
            </a:r>
            <a:endParaRPr lang="en-GB" dirty="0"/>
          </a:p>
        </p:txBody>
      </p:sp>
      <p:sp>
        <p:nvSpPr>
          <p:cNvPr id="3" name="Content Placeholder 2"/>
          <p:cNvSpPr>
            <a:spLocks noGrp="1"/>
          </p:cNvSpPr>
          <p:nvPr>
            <p:ph sz="quarter" idx="1"/>
          </p:nvPr>
        </p:nvSpPr>
        <p:spPr>
          <a:xfrm>
            <a:off x="609600" y="1600200"/>
            <a:ext cx="10439400" cy="4873752"/>
          </a:xfrm>
        </p:spPr>
        <p:txBody>
          <a:bodyPr>
            <a:normAutofit/>
          </a:bodyPr>
          <a:lstStyle/>
          <a:p>
            <a:r>
              <a:rPr lang="en-US" sz="2000" dirty="0" err="1"/>
              <a:t>AgentSpeak</a:t>
            </a:r>
            <a:r>
              <a:rPr lang="en-US" sz="2000" dirty="0"/>
              <a:t>(L) can also be mapped to OOP</a:t>
            </a:r>
            <a:endParaRPr lang="en-US" sz="2000" dirty="0"/>
          </a:p>
          <a:p>
            <a:pPr lvl="1"/>
            <a:r>
              <a:rPr lang="en-US" sz="1800" dirty="0"/>
              <a:t>Concrete concepts allow a more fine-grained mapping.</a:t>
            </a:r>
            <a:endParaRPr lang="en-US" sz="1800" dirty="0"/>
          </a:p>
          <a:p>
            <a:pPr lvl="1"/>
            <a:r>
              <a:rPr lang="en-US" sz="1800" dirty="0"/>
              <a:t>In a nutshell, the novelty of </a:t>
            </a:r>
            <a:r>
              <a:rPr lang="en-US" sz="1800" dirty="0" err="1"/>
              <a:t>AgentSpeak</a:t>
            </a:r>
            <a:r>
              <a:rPr lang="en-US" sz="1800" dirty="0"/>
              <a:t>(L) is </a:t>
            </a:r>
            <a:r>
              <a:rPr lang="en-US" sz="1800" b="1" i="1" dirty="0"/>
              <a:t>contextual method invocation.</a:t>
            </a:r>
            <a:endParaRPr lang="en-US" sz="1800" b="1" i="1" dirty="0"/>
          </a:p>
        </p:txBody>
      </p:sp>
      <p:graphicFrame>
        <p:nvGraphicFramePr>
          <p:cNvPr id="4" name="Content Placeholder 3"/>
          <p:cNvGraphicFramePr/>
          <p:nvPr/>
        </p:nvGraphicFramePr>
        <p:xfrm>
          <a:off x="4343400" y="2907407"/>
          <a:ext cx="6400799" cy="3718560"/>
        </p:xfrm>
        <a:graphic>
          <a:graphicData uri="http://schemas.openxmlformats.org/drawingml/2006/table">
            <a:tbl>
              <a:tblPr firstRow="1" bandRow="1">
                <a:tableStyleId>{5C22544A-7EE6-4342-B048-85BDC9FD1C3A}</a:tableStyleId>
              </a:tblPr>
              <a:tblGrid>
                <a:gridCol w="1442433"/>
                <a:gridCol w="1803043"/>
                <a:gridCol w="3155323"/>
              </a:tblGrid>
              <a:tr h="708285">
                <a:tc>
                  <a:txBody>
                    <a:bodyPr/>
                    <a:lstStyle/>
                    <a:p>
                      <a:endParaRPr lang="en-GB" sz="1600" dirty="0"/>
                    </a:p>
                    <a:p>
                      <a:r>
                        <a:rPr lang="en-GB" sz="1600" dirty="0"/>
                        <a:t>AOP</a:t>
                      </a:r>
                      <a:endParaRPr lang="en-GB" sz="1600" dirty="0"/>
                    </a:p>
                    <a:p>
                      <a:endParaRPr lang="en-GB" sz="1600" dirty="0"/>
                    </a:p>
                  </a:txBody>
                  <a:tcPr/>
                </a:tc>
                <a:tc>
                  <a:txBody>
                    <a:bodyPr/>
                    <a:lstStyle/>
                    <a:p>
                      <a:endParaRPr lang="en-GB" sz="1600" dirty="0"/>
                    </a:p>
                    <a:p>
                      <a:r>
                        <a:rPr lang="en-GB" sz="1600" dirty="0"/>
                        <a:t>OOP</a:t>
                      </a:r>
                      <a:endParaRPr lang="en-GB" sz="1600" dirty="0"/>
                    </a:p>
                  </a:txBody>
                  <a:tcPr/>
                </a:tc>
                <a:tc>
                  <a:txBody>
                    <a:bodyPr/>
                    <a:lstStyle/>
                    <a:p>
                      <a:endParaRPr lang="en-GB" sz="1600" dirty="0"/>
                    </a:p>
                    <a:p>
                      <a:r>
                        <a:rPr lang="en-GB" sz="1600" dirty="0"/>
                        <a:t>Motivation for mapping</a:t>
                      </a:r>
                      <a:endParaRPr lang="en-GB" sz="1600" dirty="0"/>
                    </a:p>
                  </a:txBody>
                  <a:tcPr/>
                </a:tc>
              </a:tr>
              <a:tr h="498423">
                <a:tc>
                  <a:txBody>
                    <a:bodyPr/>
                    <a:lstStyle/>
                    <a:p>
                      <a:r>
                        <a:rPr lang="en-GB" sz="1600" dirty="0"/>
                        <a:t>Beliefs</a:t>
                      </a:r>
                      <a:endParaRPr lang="en-GB" sz="1600" dirty="0"/>
                    </a:p>
                  </a:txBody>
                  <a:tcPr/>
                </a:tc>
                <a:tc>
                  <a:txBody>
                    <a:bodyPr/>
                    <a:lstStyle/>
                    <a:p>
                      <a:r>
                        <a:rPr lang="en-GB" sz="1600" dirty="0"/>
                        <a:t>Fields</a:t>
                      </a:r>
                      <a:endParaRPr lang="en-GB" sz="1600" dirty="0"/>
                    </a:p>
                  </a:txBody>
                  <a:tcPr/>
                </a:tc>
                <a:tc>
                  <a:txBody>
                    <a:bodyPr/>
                    <a:lstStyle/>
                    <a:p>
                      <a:r>
                        <a:rPr lang="en-GB" sz="1600" dirty="0"/>
                        <a:t>Global </a:t>
                      </a:r>
                      <a:r>
                        <a:rPr lang="en-GB" sz="1600" baseline="0" dirty="0"/>
                        <a:t>state.</a:t>
                      </a:r>
                      <a:endParaRPr lang="en-GB" sz="1600" dirty="0"/>
                    </a:p>
                    <a:p>
                      <a:endParaRPr lang="en-GB" sz="1600" dirty="0"/>
                    </a:p>
                  </a:txBody>
                  <a:tcPr/>
                </a:tc>
              </a:tr>
              <a:tr h="498423">
                <a:tc>
                  <a:txBody>
                    <a:bodyPr/>
                    <a:lstStyle/>
                    <a:p>
                      <a:r>
                        <a:rPr lang="en-GB" sz="1600" dirty="0"/>
                        <a:t>Plan Rules</a:t>
                      </a:r>
                      <a:endParaRPr lang="en-GB" sz="1600" dirty="0"/>
                    </a:p>
                  </a:txBody>
                  <a:tcPr/>
                </a:tc>
                <a:tc>
                  <a:txBody>
                    <a:bodyPr/>
                    <a:lstStyle/>
                    <a:p>
                      <a:r>
                        <a:rPr lang="en-GB" sz="1600" dirty="0"/>
                        <a:t>Methods</a:t>
                      </a:r>
                      <a:endParaRPr lang="en-GB" sz="1600" dirty="0"/>
                    </a:p>
                  </a:txBody>
                  <a:tcPr/>
                </a:tc>
                <a:tc>
                  <a:txBody>
                    <a:bodyPr/>
                    <a:lstStyle/>
                    <a:p>
                      <a:r>
                        <a:rPr lang="en-GB" sz="1600" dirty="0"/>
                        <a:t>Behaviour definition</a:t>
                      </a:r>
                      <a:r>
                        <a:rPr lang="en-GB" sz="1600" baseline="0" dirty="0"/>
                        <a:t>.</a:t>
                      </a:r>
                      <a:endParaRPr lang="en-GB" sz="1600" dirty="0"/>
                    </a:p>
                    <a:p>
                      <a:endParaRPr lang="en-GB" sz="1600" dirty="0"/>
                    </a:p>
                  </a:txBody>
                  <a:tcPr/>
                </a:tc>
              </a:tr>
              <a:tr h="498423">
                <a:tc>
                  <a:txBody>
                    <a:bodyPr/>
                    <a:lstStyle/>
                    <a:p>
                      <a:r>
                        <a:rPr lang="en-GB" sz="1600" dirty="0"/>
                        <a:t>Goals</a:t>
                      </a:r>
                      <a:endParaRPr lang="en-GB" sz="1600" dirty="0"/>
                    </a:p>
                  </a:txBody>
                  <a:tcPr/>
                </a:tc>
                <a:tc>
                  <a:txBody>
                    <a:bodyPr/>
                    <a:lstStyle/>
                    <a:p>
                      <a:r>
                        <a:rPr lang="en-GB" sz="1600" dirty="0"/>
                        <a:t>Method</a:t>
                      </a:r>
                      <a:r>
                        <a:rPr lang="en-GB" sz="1600" baseline="0" dirty="0"/>
                        <a:t> Calls</a:t>
                      </a:r>
                      <a:endParaRPr lang="en-GB" sz="1600" dirty="0"/>
                    </a:p>
                  </a:txBody>
                  <a:tcPr/>
                </a:tc>
                <a:tc>
                  <a:txBody>
                    <a:bodyPr/>
                    <a:lstStyle/>
                    <a:p>
                      <a:r>
                        <a:rPr lang="en-GB" sz="1600" dirty="0"/>
                        <a:t>B</a:t>
                      </a:r>
                      <a:r>
                        <a:rPr lang="en-GB" sz="1600" baseline="0" dirty="0"/>
                        <a:t>ehaviour calling.</a:t>
                      </a:r>
                      <a:endParaRPr lang="en-GB" sz="1600" baseline="0" dirty="0"/>
                    </a:p>
                    <a:p>
                      <a:endParaRPr lang="en-GB" sz="1600" dirty="0"/>
                    </a:p>
                  </a:txBody>
                  <a:tcPr/>
                </a:tc>
              </a:tr>
              <a:tr h="498423">
                <a:tc>
                  <a:txBody>
                    <a:bodyPr/>
                    <a:lstStyle/>
                    <a:p>
                      <a:r>
                        <a:rPr lang="en-GB" sz="1600" dirty="0"/>
                        <a:t>Events</a:t>
                      </a:r>
                      <a:endParaRPr lang="en-GB" sz="1600" dirty="0"/>
                    </a:p>
                  </a:txBody>
                  <a:tcPr/>
                </a:tc>
                <a:tc>
                  <a:txBody>
                    <a:bodyPr/>
                    <a:lstStyle/>
                    <a:p>
                      <a:r>
                        <a:rPr lang="en-GB" sz="1600" dirty="0"/>
                        <a:t>Messages</a:t>
                      </a:r>
                      <a:endParaRPr lang="en-GB" sz="1600" dirty="0"/>
                    </a:p>
                  </a:txBody>
                  <a:tcPr/>
                </a:tc>
                <a:tc>
                  <a:txBody>
                    <a:bodyPr/>
                    <a:lstStyle/>
                    <a:p>
                      <a:r>
                        <a:rPr lang="en-GB" sz="1600" dirty="0"/>
                        <a:t>Behaviour triggering.</a:t>
                      </a:r>
                      <a:endParaRPr lang="en-GB" sz="1600" dirty="0"/>
                    </a:p>
                    <a:p>
                      <a:endParaRPr lang="en-GB" sz="1600" dirty="0"/>
                    </a:p>
                  </a:txBody>
                  <a:tcPr/>
                </a:tc>
              </a:tr>
              <a:tr h="498423">
                <a:tc>
                  <a:txBody>
                    <a:bodyPr/>
                    <a:lstStyle/>
                    <a:p>
                      <a:r>
                        <a:rPr lang="en-GB" sz="1600" dirty="0"/>
                        <a:t>Intentions</a:t>
                      </a:r>
                      <a:endParaRPr lang="en-GB" sz="1600" dirty="0"/>
                    </a:p>
                  </a:txBody>
                  <a:tcPr/>
                </a:tc>
                <a:tc>
                  <a:txBody>
                    <a:bodyPr/>
                    <a:lstStyle/>
                    <a:p>
                      <a:r>
                        <a:rPr lang="en-GB" sz="1600" dirty="0"/>
                        <a:t>Threads</a:t>
                      </a:r>
                      <a:endParaRPr lang="en-GB" sz="1600" dirty="0"/>
                    </a:p>
                  </a:txBody>
                  <a:tcPr/>
                </a:tc>
                <a:tc>
                  <a:txBody>
                    <a:bodyPr/>
                    <a:lstStyle/>
                    <a:p>
                      <a:r>
                        <a:rPr lang="en-GB" sz="1600" dirty="0"/>
                        <a:t>Behaviour</a:t>
                      </a:r>
                      <a:r>
                        <a:rPr lang="en-GB" sz="1600" baseline="0" dirty="0"/>
                        <a:t> execution.</a:t>
                      </a:r>
                      <a:endParaRPr lang="en-GB" sz="1600" baseline="0" dirty="0"/>
                    </a:p>
                    <a:p>
                      <a:endParaRPr lang="en-GB" sz="1600" dirty="0"/>
                    </a:p>
                  </a:txBody>
                  <a:tcPr/>
                </a:tc>
              </a:tr>
            </a:tbl>
          </a:graphicData>
        </a:graphic>
      </p:graphicFrame>
      <p:sp>
        <p:nvSpPr>
          <p:cNvPr id="6" name="Rounded Rectangle 5"/>
          <p:cNvSpPr/>
          <p:nvPr/>
        </p:nvSpPr>
        <p:spPr>
          <a:xfrm>
            <a:off x="762000" y="2895600"/>
            <a:ext cx="3352800" cy="1870297"/>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IE" sz="1400" dirty="0"/>
              <a:t>Python:</a:t>
            </a:r>
            <a:endParaRPr lang="en-IE" sz="1400" dirty="0"/>
          </a:p>
          <a:p>
            <a:endParaRPr lang="en-IE" sz="1400" dirty="0"/>
          </a:p>
          <a:p>
            <a:r>
              <a:rPr lang="en-IE" sz="1200" dirty="0">
                <a:latin typeface="Courier New" panose="02070309020205020404" pitchFamily="49" charset="0"/>
                <a:cs typeface="Courier New" panose="02070309020205020404" pitchFamily="49" charset="0"/>
              </a:rPr>
              <a:t>def </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global name</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if name is None:</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print(“Hello World!”)</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else:</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a:t>
            </a:r>
            <a:r>
              <a:rPr lang="en-IE" sz="1200" dirty="0" err="1">
                <a:latin typeface="Courier New" panose="02070309020205020404" pitchFamily="49" charset="0"/>
                <a:cs typeface="Courier New" panose="02070309020205020404" pitchFamily="49" charset="0"/>
              </a:rPr>
              <a:t>f”Hello</a:t>
            </a:r>
            <a:r>
              <a:rPr lang="en-IE" sz="1200" dirty="0">
                <a:latin typeface="Courier New" panose="02070309020205020404" pitchFamily="49" charset="0"/>
                <a:cs typeface="Courier New" panose="02070309020205020404" pitchFamily="49" charset="0"/>
              </a:rPr>
              <a:t> {name}!”)</a:t>
            </a:r>
            <a:endParaRPr lang="en-IE" sz="1200" dirty="0">
              <a:latin typeface="Courier New" panose="02070309020205020404" pitchFamily="49" charset="0"/>
              <a:cs typeface="Courier New" panose="02070309020205020404" pitchFamily="49" charset="0"/>
            </a:endParaRPr>
          </a:p>
          <a:p>
            <a:pPr algn="ctr"/>
            <a:endParaRPr lang="en-IE" sz="1200" dirty="0"/>
          </a:p>
        </p:txBody>
      </p:sp>
      <p:sp>
        <p:nvSpPr>
          <p:cNvPr id="7" name="Rounded Rectangle 6"/>
          <p:cNvSpPr/>
          <p:nvPr/>
        </p:nvSpPr>
        <p:spPr>
          <a:xfrm>
            <a:off x="762000" y="4921107"/>
            <a:ext cx="3352800" cy="16764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IE" sz="1400" dirty="0" err="1"/>
              <a:t>AgentSpeak</a:t>
            </a:r>
            <a:r>
              <a:rPr lang="en-IE" sz="1400" dirty="0"/>
              <a:t>(L):</a:t>
            </a:r>
            <a:endParaRPr lang="en-IE" sz="1400" dirty="0"/>
          </a:p>
          <a:p>
            <a:endParaRPr lang="en-IE" dirty="0"/>
          </a:p>
          <a:p>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 : name(name) &lt;-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print(”Hello ”,name,”!”)</a:t>
            </a:r>
            <a:endParaRPr lang="en-IE" sz="1200" dirty="0">
              <a:latin typeface="Courier New" panose="02070309020205020404" pitchFamily="49" charset="0"/>
              <a:cs typeface="Courier New" panose="02070309020205020404" pitchFamily="49" charset="0"/>
            </a:endParaRP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 &lt;-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print(“Hello World!”)</a:t>
            </a:r>
            <a:endParaRPr lang="en-IE"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AgentSpeak</a:t>
            </a:r>
            <a:r>
              <a:rPr lang="en-GB" dirty="0"/>
              <a:t>(L) Revisited</a:t>
            </a:r>
            <a:endParaRPr lang="en-GB" dirty="0"/>
          </a:p>
        </p:txBody>
      </p:sp>
      <p:sp>
        <p:nvSpPr>
          <p:cNvPr id="3" name="Content Placeholder 2"/>
          <p:cNvSpPr>
            <a:spLocks noGrp="1"/>
          </p:cNvSpPr>
          <p:nvPr>
            <p:ph sz="quarter" idx="1"/>
          </p:nvPr>
        </p:nvSpPr>
        <p:spPr>
          <a:xfrm>
            <a:off x="609600" y="1600200"/>
            <a:ext cx="10439400" cy="4873752"/>
          </a:xfrm>
        </p:spPr>
        <p:txBody>
          <a:bodyPr>
            <a:normAutofit/>
          </a:bodyPr>
          <a:lstStyle/>
          <a:p>
            <a:r>
              <a:rPr lang="en-US" sz="2000" dirty="0" err="1"/>
              <a:t>AgentSpeak</a:t>
            </a:r>
            <a:r>
              <a:rPr lang="en-US" sz="2000" dirty="0"/>
              <a:t>(L) can also be mapped to OOP</a:t>
            </a:r>
            <a:endParaRPr lang="en-US" sz="2000" dirty="0"/>
          </a:p>
          <a:p>
            <a:pPr lvl="1"/>
            <a:r>
              <a:rPr lang="en-US" sz="1800" dirty="0"/>
              <a:t>Concrete concepts allow a more fine-grained mapping.</a:t>
            </a:r>
            <a:endParaRPr lang="en-US" sz="1800" dirty="0"/>
          </a:p>
          <a:p>
            <a:pPr lvl="1"/>
            <a:r>
              <a:rPr lang="en-US" sz="1800" dirty="0"/>
              <a:t>In a nutshell, the novelty of </a:t>
            </a:r>
            <a:r>
              <a:rPr lang="en-US" sz="1800" dirty="0" err="1"/>
              <a:t>AgentSpeak</a:t>
            </a:r>
            <a:r>
              <a:rPr lang="en-US" sz="1800" dirty="0"/>
              <a:t>(L) is </a:t>
            </a:r>
            <a:r>
              <a:rPr lang="en-US" sz="1800" b="1" i="1" dirty="0"/>
              <a:t>contextual method invocation.</a:t>
            </a:r>
            <a:endParaRPr lang="en-US" sz="1800" b="1" i="1" dirty="0"/>
          </a:p>
        </p:txBody>
      </p:sp>
      <p:graphicFrame>
        <p:nvGraphicFramePr>
          <p:cNvPr id="4" name="Content Placeholder 3"/>
          <p:cNvGraphicFramePr/>
          <p:nvPr/>
        </p:nvGraphicFramePr>
        <p:xfrm>
          <a:off x="4343400" y="2907407"/>
          <a:ext cx="6400799" cy="3718560"/>
        </p:xfrm>
        <a:graphic>
          <a:graphicData uri="http://schemas.openxmlformats.org/drawingml/2006/table">
            <a:tbl>
              <a:tblPr firstRow="1" bandRow="1">
                <a:tableStyleId>{5C22544A-7EE6-4342-B048-85BDC9FD1C3A}</a:tableStyleId>
              </a:tblPr>
              <a:tblGrid>
                <a:gridCol w="1442433"/>
                <a:gridCol w="1803043"/>
                <a:gridCol w="3155323"/>
              </a:tblGrid>
              <a:tr h="708285">
                <a:tc>
                  <a:txBody>
                    <a:bodyPr/>
                    <a:lstStyle/>
                    <a:p>
                      <a:endParaRPr lang="en-GB" sz="1600" dirty="0"/>
                    </a:p>
                    <a:p>
                      <a:r>
                        <a:rPr lang="en-GB" sz="1600" dirty="0"/>
                        <a:t>AOP</a:t>
                      </a:r>
                      <a:endParaRPr lang="en-GB" sz="1600" dirty="0"/>
                    </a:p>
                    <a:p>
                      <a:endParaRPr lang="en-GB" sz="1600" dirty="0"/>
                    </a:p>
                  </a:txBody>
                  <a:tcPr/>
                </a:tc>
                <a:tc>
                  <a:txBody>
                    <a:bodyPr/>
                    <a:lstStyle/>
                    <a:p>
                      <a:endParaRPr lang="en-GB" sz="1600" dirty="0"/>
                    </a:p>
                    <a:p>
                      <a:r>
                        <a:rPr lang="en-GB" sz="1600" dirty="0"/>
                        <a:t>OOP</a:t>
                      </a:r>
                      <a:endParaRPr lang="en-GB" sz="1600" dirty="0"/>
                    </a:p>
                  </a:txBody>
                  <a:tcPr/>
                </a:tc>
                <a:tc>
                  <a:txBody>
                    <a:bodyPr/>
                    <a:lstStyle/>
                    <a:p>
                      <a:endParaRPr lang="en-GB" sz="1600" dirty="0"/>
                    </a:p>
                    <a:p>
                      <a:r>
                        <a:rPr lang="en-GB" sz="1600" dirty="0"/>
                        <a:t>Motivation for mapping</a:t>
                      </a:r>
                      <a:endParaRPr lang="en-GB" sz="1600" dirty="0"/>
                    </a:p>
                  </a:txBody>
                  <a:tcPr/>
                </a:tc>
              </a:tr>
              <a:tr h="498423">
                <a:tc>
                  <a:txBody>
                    <a:bodyPr/>
                    <a:lstStyle/>
                    <a:p>
                      <a:r>
                        <a:rPr lang="en-GB" sz="1600" dirty="0"/>
                        <a:t>Beliefs</a:t>
                      </a:r>
                      <a:endParaRPr lang="en-GB" sz="1600" dirty="0"/>
                    </a:p>
                  </a:txBody>
                  <a:tcPr/>
                </a:tc>
                <a:tc>
                  <a:txBody>
                    <a:bodyPr/>
                    <a:lstStyle/>
                    <a:p>
                      <a:r>
                        <a:rPr lang="en-GB" sz="1600" dirty="0"/>
                        <a:t>Fields</a:t>
                      </a:r>
                      <a:endParaRPr lang="en-GB" sz="1600" dirty="0"/>
                    </a:p>
                  </a:txBody>
                  <a:tcPr/>
                </a:tc>
                <a:tc>
                  <a:txBody>
                    <a:bodyPr/>
                    <a:lstStyle/>
                    <a:p>
                      <a:r>
                        <a:rPr lang="en-GB" sz="1600" dirty="0"/>
                        <a:t>Global </a:t>
                      </a:r>
                      <a:r>
                        <a:rPr lang="en-GB" sz="1600" baseline="0" dirty="0"/>
                        <a:t>state.</a:t>
                      </a:r>
                      <a:endParaRPr lang="en-GB" sz="1600" dirty="0"/>
                    </a:p>
                    <a:p>
                      <a:endParaRPr lang="en-GB" sz="1600" dirty="0"/>
                    </a:p>
                  </a:txBody>
                  <a:tcPr/>
                </a:tc>
              </a:tr>
              <a:tr h="498423">
                <a:tc>
                  <a:txBody>
                    <a:bodyPr/>
                    <a:lstStyle/>
                    <a:p>
                      <a:r>
                        <a:rPr lang="en-GB" sz="1600" dirty="0"/>
                        <a:t>Plan Rules</a:t>
                      </a:r>
                      <a:endParaRPr lang="en-GB" sz="1600" dirty="0"/>
                    </a:p>
                  </a:txBody>
                  <a:tcPr/>
                </a:tc>
                <a:tc>
                  <a:txBody>
                    <a:bodyPr/>
                    <a:lstStyle/>
                    <a:p>
                      <a:r>
                        <a:rPr lang="en-GB" sz="1600" dirty="0"/>
                        <a:t>Methods</a:t>
                      </a:r>
                      <a:endParaRPr lang="en-GB" sz="1600" dirty="0"/>
                    </a:p>
                  </a:txBody>
                  <a:tcPr/>
                </a:tc>
                <a:tc>
                  <a:txBody>
                    <a:bodyPr/>
                    <a:lstStyle/>
                    <a:p>
                      <a:r>
                        <a:rPr lang="en-GB" sz="1600" dirty="0"/>
                        <a:t>Behaviour definition</a:t>
                      </a:r>
                      <a:r>
                        <a:rPr lang="en-GB" sz="1600" baseline="0" dirty="0"/>
                        <a:t>.</a:t>
                      </a:r>
                      <a:endParaRPr lang="en-GB" sz="1600" dirty="0"/>
                    </a:p>
                    <a:p>
                      <a:endParaRPr lang="en-GB" sz="1600" dirty="0"/>
                    </a:p>
                  </a:txBody>
                  <a:tcPr/>
                </a:tc>
              </a:tr>
              <a:tr h="498423">
                <a:tc>
                  <a:txBody>
                    <a:bodyPr/>
                    <a:lstStyle/>
                    <a:p>
                      <a:r>
                        <a:rPr lang="en-GB" sz="1600" dirty="0"/>
                        <a:t>Goals</a:t>
                      </a:r>
                      <a:endParaRPr lang="en-GB" sz="1600" dirty="0"/>
                    </a:p>
                  </a:txBody>
                  <a:tcPr/>
                </a:tc>
                <a:tc>
                  <a:txBody>
                    <a:bodyPr/>
                    <a:lstStyle/>
                    <a:p>
                      <a:r>
                        <a:rPr lang="en-GB" sz="1600" dirty="0"/>
                        <a:t>Method</a:t>
                      </a:r>
                      <a:r>
                        <a:rPr lang="en-GB" sz="1600" baseline="0" dirty="0"/>
                        <a:t> Calls</a:t>
                      </a:r>
                      <a:endParaRPr lang="en-GB" sz="1600" dirty="0"/>
                    </a:p>
                  </a:txBody>
                  <a:tcPr/>
                </a:tc>
                <a:tc>
                  <a:txBody>
                    <a:bodyPr/>
                    <a:lstStyle/>
                    <a:p>
                      <a:r>
                        <a:rPr lang="en-GB" sz="1600" dirty="0"/>
                        <a:t>B</a:t>
                      </a:r>
                      <a:r>
                        <a:rPr lang="en-GB" sz="1600" baseline="0" dirty="0"/>
                        <a:t>ehaviour calling.</a:t>
                      </a:r>
                      <a:endParaRPr lang="en-GB" sz="1600" baseline="0" dirty="0"/>
                    </a:p>
                    <a:p>
                      <a:endParaRPr lang="en-GB" sz="1600" dirty="0"/>
                    </a:p>
                  </a:txBody>
                  <a:tcPr/>
                </a:tc>
              </a:tr>
              <a:tr h="498423">
                <a:tc>
                  <a:txBody>
                    <a:bodyPr/>
                    <a:lstStyle/>
                    <a:p>
                      <a:r>
                        <a:rPr lang="en-GB" sz="1600" dirty="0"/>
                        <a:t>Events</a:t>
                      </a:r>
                      <a:endParaRPr lang="en-GB" sz="1600" dirty="0"/>
                    </a:p>
                  </a:txBody>
                  <a:tcPr/>
                </a:tc>
                <a:tc>
                  <a:txBody>
                    <a:bodyPr/>
                    <a:lstStyle/>
                    <a:p>
                      <a:r>
                        <a:rPr lang="en-GB" sz="1600" dirty="0"/>
                        <a:t>Messages</a:t>
                      </a:r>
                      <a:endParaRPr lang="en-GB" sz="1600" dirty="0"/>
                    </a:p>
                  </a:txBody>
                  <a:tcPr/>
                </a:tc>
                <a:tc>
                  <a:txBody>
                    <a:bodyPr/>
                    <a:lstStyle/>
                    <a:p>
                      <a:r>
                        <a:rPr lang="en-GB" sz="1600" dirty="0"/>
                        <a:t>Behaviour triggering.</a:t>
                      </a:r>
                      <a:endParaRPr lang="en-GB" sz="1600" dirty="0"/>
                    </a:p>
                    <a:p>
                      <a:endParaRPr lang="en-GB" sz="1600" dirty="0"/>
                    </a:p>
                  </a:txBody>
                  <a:tcPr/>
                </a:tc>
              </a:tr>
              <a:tr h="498423">
                <a:tc>
                  <a:txBody>
                    <a:bodyPr/>
                    <a:lstStyle/>
                    <a:p>
                      <a:r>
                        <a:rPr lang="en-GB" sz="1600" dirty="0"/>
                        <a:t>Intentions</a:t>
                      </a:r>
                      <a:endParaRPr lang="en-GB" sz="1600" dirty="0"/>
                    </a:p>
                  </a:txBody>
                  <a:tcPr/>
                </a:tc>
                <a:tc>
                  <a:txBody>
                    <a:bodyPr/>
                    <a:lstStyle/>
                    <a:p>
                      <a:r>
                        <a:rPr lang="en-GB" sz="1600" dirty="0"/>
                        <a:t>Threads</a:t>
                      </a:r>
                      <a:endParaRPr lang="en-GB" sz="1600" dirty="0"/>
                    </a:p>
                  </a:txBody>
                  <a:tcPr/>
                </a:tc>
                <a:tc>
                  <a:txBody>
                    <a:bodyPr/>
                    <a:lstStyle/>
                    <a:p>
                      <a:r>
                        <a:rPr lang="en-GB" sz="1600" dirty="0"/>
                        <a:t>Behaviour</a:t>
                      </a:r>
                      <a:r>
                        <a:rPr lang="en-GB" sz="1600" baseline="0" dirty="0"/>
                        <a:t> execution.</a:t>
                      </a:r>
                      <a:endParaRPr lang="en-GB" sz="1600" baseline="0" dirty="0"/>
                    </a:p>
                    <a:p>
                      <a:endParaRPr lang="en-GB" sz="1600" dirty="0"/>
                    </a:p>
                  </a:txBody>
                  <a:tcPr/>
                </a:tc>
              </a:tr>
            </a:tbl>
          </a:graphicData>
        </a:graphic>
      </p:graphicFrame>
      <p:sp>
        <p:nvSpPr>
          <p:cNvPr id="6" name="Rounded Rectangle 5"/>
          <p:cNvSpPr/>
          <p:nvPr/>
        </p:nvSpPr>
        <p:spPr>
          <a:xfrm>
            <a:off x="762000" y="2895600"/>
            <a:ext cx="3352800" cy="1870297"/>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IE" sz="1400" dirty="0"/>
              <a:t>Java:</a:t>
            </a:r>
            <a:endParaRPr lang="en-IE" sz="1400" dirty="0"/>
          </a:p>
          <a:p>
            <a:endParaRPr lang="en-IE" sz="1400" dirty="0"/>
          </a:p>
          <a:p>
            <a:r>
              <a:rPr lang="en-IE" sz="1200" dirty="0">
                <a:latin typeface="Courier New" panose="02070309020205020404" pitchFamily="49" charset="0"/>
                <a:cs typeface="Courier New" panose="02070309020205020404" pitchFamily="49" charset="0"/>
              </a:rPr>
              <a:t>void </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 {</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if (name == null)</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println</a:t>
            </a:r>
            <a:r>
              <a:rPr lang="en-IE" sz="1200" dirty="0">
                <a:latin typeface="Courier New" panose="02070309020205020404" pitchFamily="49" charset="0"/>
                <a:cs typeface="Courier New" panose="02070309020205020404" pitchFamily="49" charset="0"/>
              </a:rPr>
              <a:t>(“Hello World!”)</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else</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println</a:t>
            </a:r>
            <a:r>
              <a:rPr lang="en-IE" sz="1200" dirty="0">
                <a:latin typeface="Courier New" panose="02070309020205020404" pitchFamily="49" charset="0"/>
                <a:cs typeface="Courier New" panose="02070309020205020404" pitchFamily="49" charset="0"/>
              </a:rPr>
              <a:t>(”Hello “+name+”!”)</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p:txBody>
      </p:sp>
      <p:sp>
        <p:nvSpPr>
          <p:cNvPr id="7" name="Rounded Rectangle 6"/>
          <p:cNvSpPr/>
          <p:nvPr/>
        </p:nvSpPr>
        <p:spPr>
          <a:xfrm>
            <a:off x="762000" y="4921107"/>
            <a:ext cx="3352800" cy="16764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IE" sz="1400" dirty="0" err="1"/>
              <a:t>AgentSpeak</a:t>
            </a:r>
            <a:r>
              <a:rPr lang="en-IE" sz="1400" dirty="0"/>
              <a:t>(L):</a:t>
            </a:r>
            <a:endParaRPr lang="en-IE" sz="1400" dirty="0"/>
          </a:p>
          <a:p>
            <a:endParaRPr lang="en-IE" dirty="0"/>
          </a:p>
          <a:p>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 : name(name) &lt;-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print(”Hello ”,name,”!”)</a:t>
            </a:r>
            <a:endParaRPr lang="en-IE" sz="1200" dirty="0">
              <a:latin typeface="Courier New" panose="02070309020205020404" pitchFamily="49" charset="0"/>
              <a:cs typeface="Courier New" panose="02070309020205020404" pitchFamily="49" charset="0"/>
            </a:endParaRPr>
          </a:p>
          <a:p>
            <a:pPr algn="ctr"/>
            <a:endParaRPr lang="en-IE" sz="1200" dirty="0"/>
          </a:p>
          <a:p>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printHello</a:t>
            </a:r>
            <a:r>
              <a:rPr lang="en-IE" sz="1200" dirty="0">
                <a:latin typeface="Courier New" panose="02070309020205020404" pitchFamily="49" charset="0"/>
                <a:cs typeface="Courier New" panose="02070309020205020404" pitchFamily="49" charset="0"/>
              </a:rPr>
              <a:t>() &lt;-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print(“Hello World!”)</a:t>
            </a:r>
            <a:endParaRPr lang="en-IE" sz="1200" dirty="0">
              <a:latin typeface="Courier New" panose="02070309020205020404" pitchFamily="49" charset="0"/>
              <a:cs typeface="Courier New" panose="02070309020205020404" pitchFamily="49" charset="0"/>
            </a:endParaRPr>
          </a:p>
          <a:p>
            <a:endParaRPr lang="en-IE"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Note on Beliefs as Fields</a:t>
            </a:r>
            <a:endParaRPr lang="en-GB" dirty="0"/>
          </a:p>
        </p:txBody>
      </p:sp>
      <p:graphicFrame>
        <p:nvGraphicFramePr>
          <p:cNvPr id="4" name="Content Placeholder 3"/>
          <p:cNvGraphicFramePr>
            <a:graphicFrameLocks noGrp="1"/>
          </p:cNvGraphicFramePr>
          <p:nvPr>
            <p:ph sz="quarter" idx="1"/>
          </p:nvPr>
        </p:nvGraphicFramePr>
        <p:xfrm>
          <a:off x="609600" y="1600200"/>
          <a:ext cx="9956800" cy="5034280"/>
        </p:xfrm>
        <a:graphic>
          <a:graphicData uri="http://schemas.openxmlformats.org/drawingml/2006/table">
            <a:tbl>
              <a:tblPr firstRow="1" bandRow="1">
                <a:tableStyleId>{5C22544A-7EE6-4342-B048-85BDC9FD1C3A}</a:tableStyleId>
              </a:tblPr>
              <a:tblGrid>
                <a:gridCol w="2133601"/>
                <a:gridCol w="3581399"/>
                <a:gridCol w="4241800"/>
              </a:tblGrid>
              <a:tr h="370840">
                <a:tc>
                  <a:txBody>
                    <a:bodyPr/>
                    <a:lstStyle/>
                    <a:p>
                      <a:r>
                        <a:rPr lang="en-GB" dirty="0"/>
                        <a:t>Type</a:t>
                      </a:r>
                      <a:endParaRPr lang="en-GB" dirty="0"/>
                    </a:p>
                  </a:txBody>
                  <a:tcPr/>
                </a:tc>
                <a:tc>
                  <a:txBody>
                    <a:bodyPr/>
                    <a:lstStyle/>
                    <a:p>
                      <a:r>
                        <a:rPr lang="en-GB" dirty="0"/>
                        <a:t>Java</a:t>
                      </a:r>
                      <a:endParaRPr lang="en-GB" dirty="0"/>
                    </a:p>
                  </a:txBody>
                  <a:tcPr/>
                </a:tc>
                <a:tc>
                  <a:txBody>
                    <a:bodyPr/>
                    <a:lstStyle/>
                    <a:p>
                      <a:r>
                        <a:rPr lang="en-GB" dirty="0" err="1"/>
                        <a:t>AgentSpeak</a:t>
                      </a:r>
                      <a:r>
                        <a:rPr lang="en-GB" dirty="0"/>
                        <a:t>(L)</a:t>
                      </a:r>
                      <a:endParaRPr lang="en-GB" dirty="0"/>
                    </a:p>
                  </a:txBody>
                  <a:tcPr/>
                </a:tc>
              </a:tr>
              <a:tr h="370840">
                <a:tc>
                  <a:txBody>
                    <a:bodyPr/>
                    <a:lstStyle/>
                    <a:p>
                      <a:r>
                        <a:rPr lang="en-GB" sz="1400" dirty="0"/>
                        <a:t>Primitives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double</a:t>
                      </a:r>
                      <a:r>
                        <a:rPr lang="en-GB" sz="1200" dirty="0">
                          <a:latin typeface="Courier New" panose="02070309020205020404" pitchFamily="49" charset="0"/>
                          <a:cs typeface="Courier New" panose="02070309020205020404" pitchFamily="49" charset="0"/>
                        </a:rPr>
                        <a:t> balance;</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 age</a:t>
                      </a:r>
                      <a:r>
                        <a:rPr lang="en-GB" sz="1200" baseline="0" dirty="0">
                          <a:latin typeface="Courier New" panose="02070309020205020404" pitchFamily="49" charset="0"/>
                          <a:cs typeface="Courier New" panose="02070309020205020404" pitchFamily="49" charset="0"/>
                        </a:rPr>
                        <a:t> = 42;</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aseline="0" dirty="0">
                          <a:latin typeface="Courier New" panose="02070309020205020404" pitchFamily="49" charset="0"/>
                          <a:cs typeface="Courier New" panose="02070309020205020404" pitchFamily="49" charset="0"/>
                        </a:rPr>
                        <a:t>String name = “Bob”;</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balance(0.0)</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age(42)</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name(“Bob”)</a:t>
                      </a:r>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Arrays</a:t>
                      </a:r>
                      <a:endParaRPr lang="en-GB" sz="1400" dirty="0"/>
                    </a:p>
                  </a:txBody>
                  <a:tcPr/>
                </a:tc>
                <a:tc>
                  <a:txBody>
                    <a:bodyPr/>
                    <a:lstStyle/>
                    <a:p>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a:t>
                      </a:r>
                      <a:r>
                        <a:rPr lang="en-GB" sz="1200" baseline="0" dirty="0">
                          <a:latin typeface="Courier New" panose="02070309020205020404" pitchFamily="49" charset="0"/>
                          <a:cs typeface="Courier New" panose="02070309020205020404" pitchFamily="49" charset="0"/>
                        </a:rPr>
                        <a:t> array;</a:t>
                      </a:r>
                      <a:endParaRPr lang="en-GB" sz="1200" baseline="0" dirty="0">
                        <a:latin typeface="Courier New" panose="02070309020205020404" pitchFamily="49" charset="0"/>
                        <a:cs typeface="Courier New" panose="02070309020205020404" pitchFamily="49" charset="0"/>
                      </a:endParaRPr>
                    </a:p>
                    <a:p>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ages = {42, 8, 6}</a:t>
                      </a: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array([])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ages([42, 8, 6])</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Data Classes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class</a:t>
                      </a:r>
                      <a:r>
                        <a:rPr lang="en-GB" sz="1200" dirty="0">
                          <a:latin typeface="Courier New" panose="02070309020205020404" pitchFamily="49" charset="0"/>
                          <a:cs typeface="Courier New" panose="02070309020205020404" pitchFamily="49" charset="0"/>
                        </a:rPr>
                        <a:t> person </a:t>
                      </a:r>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String name;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char</a:t>
                      </a:r>
                      <a:r>
                        <a:rPr lang="en-GB" sz="1200" baseline="0" dirty="0">
                          <a:latin typeface="Courier New" panose="02070309020205020404" pitchFamily="49" charset="0"/>
                          <a:cs typeface="Courier New" panose="02070309020205020404" pitchFamily="49" charset="0"/>
                        </a:rPr>
                        <a:t> sex;</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b="1" dirty="0">
                          <a:latin typeface="Courier New" panose="02070309020205020404" pitchFamily="49" charset="0"/>
                          <a:cs typeface="Courier New" panose="02070309020205020404" pitchFamily="49" charset="0"/>
                        </a:rPr>
                        <a:t>Modelled as predicates or functional</a:t>
                      </a:r>
                      <a:r>
                        <a:rPr lang="en-GB" sz="1200" b="1" baseline="0" dirty="0">
                          <a:latin typeface="Courier New" panose="02070309020205020404" pitchFamily="49" charset="0"/>
                          <a:cs typeface="Courier New" panose="02070309020205020404" pitchFamily="49" charset="0"/>
                        </a:rPr>
                        <a:t> terms:</a:t>
                      </a:r>
                      <a:endParaRPr lang="en-GB" sz="1200" b="1"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person(“Rem”, 42, 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person(“Tanya”, 6, f)</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person(“Coral”, 8, f)</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Maps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Map&lt;String, String&gt;</a:t>
                      </a:r>
                      <a:r>
                        <a:rPr lang="en-GB" sz="1200" baseline="0" dirty="0">
                          <a:latin typeface="Courier New" panose="02070309020205020404" pitchFamily="49" charset="0"/>
                          <a:cs typeface="Courier New" panose="02070309020205020404" pitchFamily="49" charset="0"/>
                        </a:rPr>
                        <a:t> parents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HashMap</a:t>
                      </a:r>
                      <a:r>
                        <a:rPr lang="en-GB" sz="1200" baseline="0" dirty="0">
                          <a:latin typeface="Courier New" panose="02070309020205020404" pitchFamily="49" charset="0"/>
                          <a:cs typeface="Courier New" panose="02070309020205020404" pitchFamily="49" charset="0"/>
                        </a:rPr>
                        <a:t>&lt;String, 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(“Tanya”, “Rem”);</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(“Coral”, “Rem”);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parents(“Tanya”, “Rem”)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parents(“Coral”, “Rem”)</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Sets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Set&lt;String&gt;</a:t>
                      </a:r>
                      <a:r>
                        <a:rPr lang="en-GB" sz="1200" baseline="0" dirty="0">
                          <a:latin typeface="Courier New" panose="02070309020205020404" pitchFamily="49" charset="0"/>
                          <a:cs typeface="Courier New" panose="02070309020205020404" pitchFamily="49" charset="0"/>
                        </a:rPr>
                        <a:t> lecturers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HashSet</a:t>
                      </a:r>
                      <a:r>
                        <a:rPr lang="en-GB" sz="1200" baseline="0" dirty="0">
                          <a:latin typeface="Courier New" panose="02070309020205020404" pitchFamily="49" charset="0"/>
                          <a:cs typeface="Courier New" panose="02070309020205020404" pitchFamily="49" charset="0"/>
                        </a:rPr>
                        <a:t>&lt;String&gt;();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(“Henry”);</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lecturers(“Henry”)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lecturers(“Rem”)</a:t>
                      </a:r>
                      <a:endParaRPr lang="en-GB" sz="1200" dirty="0">
                        <a:latin typeface="Courier New" panose="02070309020205020404" pitchFamily="49" charset="0"/>
                        <a:cs typeface="Courier New" panose="02070309020205020404" pitchFamily="49" charset="0"/>
                      </a:endParaRP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Note on Beliefs as Fields</a:t>
            </a:r>
            <a:endParaRPr lang="en-GB" dirty="0"/>
          </a:p>
        </p:txBody>
      </p:sp>
      <p:graphicFrame>
        <p:nvGraphicFramePr>
          <p:cNvPr id="4" name="Content Placeholder 3"/>
          <p:cNvGraphicFramePr>
            <a:graphicFrameLocks noGrp="1"/>
          </p:cNvGraphicFramePr>
          <p:nvPr>
            <p:ph sz="quarter" idx="1"/>
          </p:nvPr>
        </p:nvGraphicFramePr>
        <p:xfrm>
          <a:off x="609600" y="1600200"/>
          <a:ext cx="9956800" cy="5034280"/>
        </p:xfrm>
        <a:graphic>
          <a:graphicData uri="http://schemas.openxmlformats.org/drawingml/2006/table">
            <a:tbl>
              <a:tblPr firstRow="1" bandRow="1">
                <a:tableStyleId>{5C22544A-7EE6-4342-B048-85BDC9FD1C3A}</a:tableStyleId>
              </a:tblPr>
              <a:tblGrid>
                <a:gridCol w="2133601"/>
                <a:gridCol w="3581399"/>
                <a:gridCol w="4241800"/>
              </a:tblGrid>
              <a:tr h="370840">
                <a:tc>
                  <a:txBody>
                    <a:bodyPr/>
                    <a:lstStyle/>
                    <a:p>
                      <a:r>
                        <a:rPr lang="en-GB" dirty="0"/>
                        <a:t>Type</a:t>
                      </a:r>
                      <a:endParaRPr lang="en-GB" dirty="0"/>
                    </a:p>
                  </a:txBody>
                  <a:tcPr/>
                </a:tc>
                <a:tc>
                  <a:txBody>
                    <a:bodyPr/>
                    <a:lstStyle/>
                    <a:p>
                      <a:r>
                        <a:rPr lang="en-GB" dirty="0"/>
                        <a:t>Java</a:t>
                      </a:r>
                      <a:endParaRPr lang="en-GB" dirty="0"/>
                    </a:p>
                  </a:txBody>
                  <a:tcPr/>
                </a:tc>
                <a:tc>
                  <a:txBody>
                    <a:bodyPr/>
                    <a:lstStyle/>
                    <a:p>
                      <a:r>
                        <a:rPr lang="en-GB" dirty="0" err="1"/>
                        <a:t>AgentSpeak</a:t>
                      </a:r>
                      <a:r>
                        <a:rPr lang="en-GB" dirty="0"/>
                        <a:t>(L)</a:t>
                      </a:r>
                      <a:endParaRPr lang="en-GB" dirty="0"/>
                    </a:p>
                  </a:txBody>
                  <a:tcPr/>
                </a:tc>
              </a:tr>
              <a:tr h="370840">
                <a:tc>
                  <a:txBody>
                    <a:bodyPr/>
                    <a:lstStyle/>
                    <a:p>
                      <a:r>
                        <a:rPr lang="en-GB" sz="1400" dirty="0"/>
                        <a:t>Primitives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double</a:t>
                      </a:r>
                      <a:r>
                        <a:rPr lang="en-GB" sz="1200" dirty="0">
                          <a:latin typeface="Courier New" panose="02070309020205020404" pitchFamily="49" charset="0"/>
                          <a:cs typeface="Courier New" panose="02070309020205020404" pitchFamily="49" charset="0"/>
                        </a:rPr>
                        <a:t> balance;</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 age</a:t>
                      </a:r>
                      <a:r>
                        <a:rPr lang="en-GB" sz="1200" baseline="0" dirty="0">
                          <a:latin typeface="Courier New" panose="02070309020205020404" pitchFamily="49" charset="0"/>
                          <a:cs typeface="Courier New" panose="02070309020205020404" pitchFamily="49" charset="0"/>
                        </a:rPr>
                        <a:t> = 42;</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aseline="0" dirty="0">
                          <a:latin typeface="Courier New" panose="02070309020205020404" pitchFamily="49" charset="0"/>
                          <a:cs typeface="Courier New" panose="02070309020205020404" pitchFamily="49" charset="0"/>
                        </a:rPr>
                        <a:t>String name = “Bob”;</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balance(0.0)</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age(42)</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name(“Bob”)</a:t>
                      </a:r>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Arrays</a:t>
                      </a:r>
                      <a:endParaRPr lang="en-GB" sz="1400" dirty="0"/>
                    </a:p>
                  </a:txBody>
                  <a:tcPr/>
                </a:tc>
                <a:tc>
                  <a:txBody>
                    <a:bodyPr/>
                    <a:lstStyle/>
                    <a:p>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a:t>
                      </a:r>
                      <a:r>
                        <a:rPr lang="en-GB" sz="1200" baseline="0" dirty="0">
                          <a:latin typeface="Courier New" panose="02070309020205020404" pitchFamily="49" charset="0"/>
                          <a:cs typeface="Courier New" panose="02070309020205020404" pitchFamily="49" charset="0"/>
                        </a:rPr>
                        <a:t> array;</a:t>
                      </a:r>
                      <a:endParaRPr lang="en-GB" sz="1200" baseline="0" dirty="0">
                        <a:latin typeface="Courier New" panose="02070309020205020404" pitchFamily="49" charset="0"/>
                        <a:cs typeface="Courier New" panose="02070309020205020404" pitchFamily="49" charset="0"/>
                      </a:endParaRPr>
                    </a:p>
                    <a:p>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ages = {42, 8, 6}</a:t>
                      </a: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array([])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ages([42, 8, 6])</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Data Classes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class</a:t>
                      </a:r>
                      <a:r>
                        <a:rPr lang="en-GB" sz="1200" dirty="0">
                          <a:latin typeface="Courier New" panose="02070309020205020404" pitchFamily="49" charset="0"/>
                          <a:cs typeface="Courier New" panose="02070309020205020404" pitchFamily="49" charset="0"/>
                        </a:rPr>
                        <a:t> person </a:t>
                      </a:r>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String name;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char</a:t>
                      </a:r>
                      <a:r>
                        <a:rPr lang="en-GB" sz="1200" baseline="0" dirty="0">
                          <a:latin typeface="Courier New" panose="02070309020205020404" pitchFamily="49" charset="0"/>
                          <a:cs typeface="Courier New" panose="02070309020205020404" pitchFamily="49" charset="0"/>
                        </a:rPr>
                        <a:t> sex;</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b="1" dirty="0">
                          <a:latin typeface="Courier New" panose="02070309020205020404" pitchFamily="49" charset="0"/>
                          <a:cs typeface="Courier New" panose="02070309020205020404" pitchFamily="49" charset="0"/>
                        </a:rPr>
                        <a:t>Modelled as predicates or functional</a:t>
                      </a:r>
                      <a:r>
                        <a:rPr lang="en-GB" sz="1200" b="1" baseline="0" dirty="0">
                          <a:latin typeface="Courier New" panose="02070309020205020404" pitchFamily="49" charset="0"/>
                          <a:cs typeface="Courier New" panose="02070309020205020404" pitchFamily="49" charset="0"/>
                        </a:rPr>
                        <a:t> terms:</a:t>
                      </a:r>
                      <a:endParaRPr lang="en-GB" sz="1200" b="1"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person(“Rem”, 42, 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person(“Tanya”, 6, f)</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person(“Coral”, 8, f)</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Maps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Map&lt;String, String&gt;</a:t>
                      </a:r>
                      <a:r>
                        <a:rPr lang="en-GB" sz="1200" baseline="0" dirty="0">
                          <a:latin typeface="Courier New" panose="02070309020205020404" pitchFamily="49" charset="0"/>
                          <a:cs typeface="Courier New" panose="02070309020205020404" pitchFamily="49" charset="0"/>
                        </a:rPr>
                        <a:t> parents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HashMap</a:t>
                      </a:r>
                      <a:r>
                        <a:rPr lang="en-GB" sz="1200" baseline="0" dirty="0">
                          <a:latin typeface="Courier New" panose="02070309020205020404" pitchFamily="49" charset="0"/>
                          <a:cs typeface="Courier New" panose="02070309020205020404" pitchFamily="49" charset="0"/>
                        </a:rPr>
                        <a:t>&lt;String, 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(“Tanya”, “Rem”);</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(“Coral”, “Rem”);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parents(“Tanya”, “Rem”)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parents(“Coral”, “Rem”)</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Sets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Set&lt;String&gt;</a:t>
                      </a:r>
                      <a:r>
                        <a:rPr lang="en-GB" sz="1200" baseline="0" dirty="0">
                          <a:latin typeface="Courier New" panose="02070309020205020404" pitchFamily="49" charset="0"/>
                          <a:cs typeface="Courier New" panose="02070309020205020404" pitchFamily="49" charset="0"/>
                        </a:rPr>
                        <a:t> lecturers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HashSet</a:t>
                      </a:r>
                      <a:r>
                        <a:rPr lang="en-GB" sz="1200" baseline="0" dirty="0">
                          <a:latin typeface="Courier New" panose="02070309020205020404" pitchFamily="49" charset="0"/>
                          <a:cs typeface="Courier New" panose="02070309020205020404" pitchFamily="49" charset="0"/>
                        </a:rPr>
                        <a:t>&lt;String&gt;();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(“Henry”);</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lecturers(“Henry”)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lecturers(“Rem”)</a:t>
                      </a:r>
                      <a:endParaRPr lang="en-GB" sz="1200" dirty="0">
                        <a:latin typeface="Courier New" panose="02070309020205020404" pitchFamily="49" charset="0"/>
                        <a:cs typeface="Courier New" panose="02070309020205020404" pitchFamily="49" charset="0"/>
                      </a:endParaRPr>
                    </a:p>
                  </a:txBody>
                  <a:tcPr/>
                </a:tc>
              </a:tr>
            </a:tbl>
          </a:graphicData>
        </a:graphic>
      </p:graphicFrame>
      <p:pic>
        <p:nvPicPr>
          <p:cNvPr id="5" name="Picture 4" descr="A paper with text and word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5600" y="368033"/>
            <a:ext cx="4219036" cy="6024880"/>
          </a:xfrm>
          <a:prstGeom prst="rect">
            <a:avLst/>
          </a:prstGeom>
          <a:ln>
            <a:solidFill>
              <a:schemeClr val="tx1"/>
            </a:solidFill>
          </a:ln>
        </p:spPr>
      </p:pic>
      <p:sp>
        <p:nvSpPr>
          <p:cNvPr id="7" name="TextBox 6"/>
          <p:cNvSpPr txBox="1"/>
          <p:nvPr/>
        </p:nvSpPr>
        <p:spPr>
          <a:xfrm>
            <a:off x="6705600" y="6396335"/>
            <a:ext cx="4219036" cy="461665"/>
          </a:xfrm>
          <a:prstGeom prst="rect">
            <a:avLst/>
          </a:prstGeom>
          <a:solidFill>
            <a:schemeClr val="bg1"/>
          </a:solidFill>
        </p:spPr>
        <p:txBody>
          <a:bodyPr wrap="square">
            <a:spAutoFit/>
          </a:bodyPr>
          <a:lstStyle/>
          <a:p>
            <a:r>
              <a:rPr lang="en-IE" sz="1200" dirty="0">
                <a:hlinkClick r:id="rId2"/>
              </a:rPr>
              <a:t>https://researchrepository.ucd.ie/entities/publication/84010516-687e-45b1-b867-02768c97152e/details</a:t>
            </a:r>
            <a:r>
              <a:rPr lang="en-IE" sz="1200" dirty="0"/>
              <a:t> </a:t>
            </a:r>
            <a:endParaRPr lang="en-IE"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Ascribing Mental Qualities to Machines</a:t>
            </a:r>
            <a:br>
              <a:rPr lang="en-IE" dirty="0"/>
            </a:br>
            <a:r>
              <a:rPr lang="en-IE" sz="2000" dirty="0"/>
              <a:t>(McCarthy, 1979)</a:t>
            </a:r>
            <a:endParaRPr lang="en-IE" dirty="0"/>
          </a:p>
        </p:txBody>
      </p:sp>
      <p:sp>
        <p:nvSpPr>
          <p:cNvPr id="5" name="Content Placeholder 4"/>
          <p:cNvSpPr>
            <a:spLocks noGrp="1"/>
          </p:cNvSpPr>
          <p:nvPr>
            <p:ph sz="quarter" idx="1"/>
          </p:nvPr>
        </p:nvSpPr>
        <p:spPr>
          <a:xfrm>
            <a:off x="609600" y="1600200"/>
            <a:ext cx="6882846" cy="4873752"/>
          </a:xfrm>
        </p:spPr>
        <p:txBody>
          <a:bodyPr>
            <a:normAutofit/>
          </a:bodyPr>
          <a:lstStyle/>
          <a:p>
            <a:r>
              <a:rPr lang="en-IE" sz="2000" dirty="0"/>
              <a:t>Why ascribe mental qualities?</a:t>
            </a:r>
            <a:endParaRPr lang="en-IE" sz="2000" dirty="0"/>
          </a:p>
          <a:p>
            <a:pPr marL="822960" lvl="1" indent="-457200">
              <a:buFont typeface="+mj-lt"/>
              <a:buAutoNum type="arabicPeriod"/>
            </a:pPr>
            <a:r>
              <a:rPr lang="en-IE" sz="1800" dirty="0"/>
              <a:t>The current state of a program may be more readily represented by mental qualities than its actual state.</a:t>
            </a:r>
            <a:endParaRPr lang="en-IE" sz="1800" dirty="0"/>
          </a:p>
          <a:p>
            <a:pPr marL="822960" lvl="1" indent="-457200">
              <a:buFont typeface="+mj-lt"/>
              <a:buAutoNum type="arabicPeriod"/>
            </a:pPr>
            <a:r>
              <a:rPr lang="en-IE" sz="1800" dirty="0"/>
              <a:t>Simulation of program execution for prediction may be possible, but not practical, while the use of beliefs may make prediction possible without simulation. </a:t>
            </a:r>
            <a:endParaRPr lang="en-IE" sz="1800" dirty="0"/>
          </a:p>
          <a:p>
            <a:pPr marL="822960" lvl="1" indent="-457200">
              <a:buFont typeface="+mj-lt"/>
              <a:buAutoNum type="arabicPeriod"/>
            </a:pPr>
            <a:r>
              <a:rPr lang="en-IE" sz="1800" dirty="0"/>
              <a:t>Ascribing beliefs may allow deriving general statements about the program’s </a:t>
            </a:r>
            <a:r>
              <a:rPr lang="en-IE" sz="1800" dirty="0" err="1"/>
              <a:t>behavior</a:t>
            </a:r>
            <a:r>
              <a:rPr lang="en-IE" sz="1800" dirty="0"/>
              <a:t> that could not be obtained from any finite number of simulations.</a:t>
            </a:r>
            <a:endParaRPr lang="en-IE" sz="1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2446" y="1261138"/>
            <a:ext cx="4105561" cy="5292062"/>
          </a:xfrm>
          <a:prstGeom prst="rect">
            <a:avLst/>
          </a:prstGeom>
          <a:ln>
            <a:solidFill>
              <a:schemeClr val="tx1"/>
            </a:solidFill>
          </a:ln>
        </p:spPr>
      </p:pic>
      <p:sp>
        <p:nvSpPr>
          <p:cNvPr id="8" name="TextBox 7"/>
          <p:cNvSpPr txBox="1"/>
          <p:nvPr/>
        </p:nvSpPr>
        <p:spPr>
          <a:xfrm>
            <a:off x="7391400" y="6488668"/>
            <a:ext cx="4206607" cy="276999"/>
          </a:xfrm>
          <a:prstGeom prst="rect">
            <a:avLst/>
          </a:prstGeom>
          <a:noFill/>
        </p:spPr>
        <p:txBody>
          <a:bodyPr wrap="square">
            <a:spAutoFit/>
          </a:bodyPr>
          <a:lstStyle/>
          <a:p>
            <a:r>
              <a:rPr lang="en-GB" sz="1200" dirty="0">
                <a:hlinkClick r:id="rId2"/>
              </a:rPr>
              <a:t>http://jmc.stanford.edu/articles/ascribing.html</a:t>
            </a:r>
            <a:endParaRPr lang="en-IE"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Note on Beliefs as Fields</a:t>
            </a:r>
            <a:endParaRPr lang="en-GB" dirty="0"/>
          </a:p>
        </p:txBody>
      </p:sp>
      <p:graphicFrame>
        <p:nvGraphicFramePr>
          <p:cNvPr id="4" name="Content Placeholder 3"/>
          <p:cNvGraphicFramePr>
            <a:graphicFrameLocks noGrp="1"/>
          </p:cNvGraphicFramePr>
          <p:nvPr>
            <p:ph sz="quarter" idx="1"/>
          </p:nvPr>
        </p:nvGraphicFramePr>
        <p:xfrm>
          <a:off x="609600" y="1600200"/>
          <a:ext cx="9956800" cy="5034280"/>
        </p:xfrm>
        <a:graphic>
          <a:graphicData uri="http://schemas.openxmlformats.org/drawingml/2006/table">
            <a:tbl>
              <a:tblPr firstRow="1" bandRow="1">
                <a:tableStyleId>{5C22544A-7EE6-4342-B048-85BDC9FD1C3A}</a:tableStyleId>
              </a:tblPr>
              <a:tblGrid>
                <a:gridCol w="2133601"/>
                <a:gridCol w="3581399"/>
                <a:gridCol w="4241800"/>
              </a:tblGrid>
              <a:tr h="370840">
                <a:tc>
                  <a:txBody>
                    <a:bodyPr/>
                    <a:lstStyle/>
                    <a:p>
                      <a:r>
                        <a:rPr lang="en-GB" dirty="0"/>
                        <a:t>Type</a:t>
                      </a:r>
                      <a:endParaRPr lang="en-GB" dirty="0"/>
                    </a:p>
                  </a:txBody>
                  <a:tcPr/>
                </a:tc>
                <a:tc>
                  <a:txBody>
                    <a:bodyPr/>
                    <a:lstStyle/>
                    <a:p>
                      <a:r>
                        <a:rPr lang="en-GB" dirty="0"/>
                        <a:t>Java</a:t>
                      </a:r>
                      <a:endParaRPr lang="en-GB" dirty="0"/>
                    </a:p>
                  </a:txBody>
                  <a:tcPr/>
                </a:tc>
                <a:tc>
                  <a:txBody>
                    <a:bodyPr/>
                    <a:lstStyle/>
                    <a:p>
                      <a:r>
                        <a:rPr lang="en-GB" dirty="0" err="1"/>
                        <a:t>AgentSpeak</a:t>
                      </a:r>
                      <a:r>
                        <a:rPr lang="en-GB" dirty="0"/>
                        <a:t>(L)</a:t>
                      </a:r>
                      <a:endParaRPr lang="en-GB" dirty="0"/>
                    </a:p>
                  </a:txBody>
                  <a:tcPr/>
                </a:tc>
              </a:tr>
              <a:tr h="370840">
                <a:tc>
                  <a:txBody>
                    <a:bodyPr/>
                    <a:lstStyle/>
                    <a:p>
                      <a:r>
                        <a:rPr lang="en-GB" sz="1400" dirty="0"/>
                        <a:t>Primitives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double</a:t>
                      </a:r>
                      <a:r>
                        <a:rPr lang="en-GB" sz="1200" dirty="0">
                          <a:latin typeface="Courier New" panose="02070309020205020404" pitchFamily="49" charset="0"/>
                          <a:cs typeface="Courier New" panose="02070309020205020404" pitchFamily="49" charset="0"/>
                        </a:rPr>
                        <a:t> balance;</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 age</a:t>
                      </a:r>
                      <a:r>
                        <a:rPr lang="en-GB" sz="1200" baseline="0" dirty="0">
                          <a:latin typeface="Courier New" panose="02070309020205020404" pitchFamily="49" charset="0"/>
                          <a:cs typeface="Courier New" panose="02070309020205020404" pitchFamily="49" charset="0"/>
                        </a:rPr>
                        <a:t> = 42;</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aseline="0" dirty="0">
                          <a:latin typeface="Courier New" panose="02070309020205020404" pitchFamily="49" charset="0"/>
                          <a:cs typeface="Courier New" panose="02070309020205020404" pitchFamily="49" charset="0"/>
                        </a:rPr>
                        <a:t>String name = “Bob”;</a:t>
                      </a:r>
                      <a:endParaRPr lang="en-GB"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balance(0.0)</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age(42)</a:t>
                      </a:r>
                      <a:endParaRPr lang="en-GB" sz="120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dirty="0">
                          <a:latin typeface="Courier New" panose="02070309020205020404" pitchFamily="49" charset="0"/>
                          <a:cs typeface="Courier New" panose="02070309020205020404" pitchFamily="49" charset="0"/>
                        </a:rPr>
                        <a:t>name(“Bob”)</a:t>
                      </a:r>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Arrays</a:t>
                      </a:r>
                      <a:endParaRPr lang="en-GB" sz="1400" dirty="0"/>
                    </a:p>
                  </a:txBody>
                  <a:tcPr/>
                </a:tc>
                <a:tc>
                  <a:txBody>
                    <a:bodyPr/>
                    <a:lstStyle/>
                    <a:p>
                      <a:r>
                        <a:rPr lang="en-GB" sz="1200" b="1" dirty="0" err="1">
                          <a:latin typeface="Courier New" panose="02070309020205020404" pitchFamily="49" charset="0"/>
                          <a:cs typeface="Courier New" panose="02070309020205020404" pitchFamily="49" charset="0"/>
                        </a:rPr>
                        <a:t>int</a:t>
                      </a:r>
                      <a:r>
                        <a:rPr lang="en-GB" sz="1200" dirty="0">
                          <a:latin typeface="Courier New" panose="02070309020205020404" pitchFamily="49" charset="0"/>
                          <a:cs typeface="Courier New" panose="02070309020205020404" pitchFamily="49" charset="0"/>
                        </a:rPr>
                        <a:t>[]</a:t>
                      </a:r>
                      <a:r>
                        <a:rPr lang="en-GB" sz="1200" baseline="0" dirty="0">
                          <a:latin typeface="Courier New" panose="02070309020205020404" pitchFamily="49" charset="0"/>
                          <a:cs typeface="Courier New" panose="02070309020205020404" pitchFamily="49" charset="0"/>
                        </a:rPr>
                        <a:t> array;</a:t>
                      </a:r>
                      <a:endParaRPr lang="en-GB" sz="1200" baseline="0" dirty="0">
                        <a:latin typeface="Courier New" panose="02070309020205020404" pitchFamily="49" charset="0"/>
                        <a:cs typeface="Courier New" panose="02070309020205020404" pitchFamily="49" charset="0"/>
                      </a:endParaRPr>
                    </a:p>
                    <a:p>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ages = {42, 8, 6}</a:t>
                      </a:r>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array([])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ages([42, 8, 6])</a:t>
                      </a:r>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r>
              <a:tr h="320040">
                <a:tc>
                  <a:txBody>
                    <a:bodyPr/>
                    <a:lstStyle/>
                    <a:p>
                      <a:r>
                        <a:rPr lang="en-GB" sz="1400" dirty="0"/>
                        <a:t>Data Classes</a:t>
                      </a:r>
                      <a:endParaRPr lang="en-GB" sz="1400" dirty="0"/>
                    </a:p>
                  </a:txBody>
                  <a:tcPr/>
                </a:tc>
                <a:tc>
                  <a:txBody>
                    <a:bodyPr/>
                    <a:lstStyle/>
                    <a:p>
                      <a:r>
                        <a:rPr lang="en-GB" sz="1200" b="1" dirty="0">
                          <a:latin typeface="Courier New" panose="02070309020205020404" pitchFamily="49" charset="0"/>
                          <a:cs typeface="Courier New" panose="02070309020205020404" pitchFamily="49" charset="0"/>
                        </a:rPr>
                        <a:t>class</a:t>
                      </a:r>
                      <a:r>
                        <a:rPr lang="en-GB" sz="1200" dirty="0">
                          <a:latin typeface="Courier New" panose="02070309020205020404" pitchFamily="49" charset="0"/>
                          <a:cs typeface="Courier New" panose="02070309020205020404" pitchFamily="49" charset="0"/>
                        </a:rPr>
                        <a:t> person </a:t>
                      </a:r>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String name;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err="1">
                          <a:latin typeface="Courier New" panose="02070309020205020404" pitchFamily="49" charset="0"/>
                          <a:cs typeface="Courier New" panose="02070309020205020404" pitchFamily="49" charset="0"/>
                        </a:rPr>
                        <a:t>int</a:t>
                      </a:r>
                      <a:r>
                        <a:rPr lang="en-GB" sz="1200" baseline="0" dirty="0">
                          <a:latin typeface="Courier New" panose="02070309020205020404" pitchFamily="49" charset="0"/>
                          <a:cs typeface="Courier New" panose="02070309020205020404" pitchFamily="49" charset="0"/>
                        </a:rPr>
                        <a:t> age;</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public</a:t>
                      </a:r>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char</a:t>
                      </a:r>
                      <a:r>
                        <a:rPr lang="en-GB" sz="1200" baseline="0" dirty="0">
                          <a:latin typeface="Courier New" panose="02070309020205020404" pitchFamily="49" charset="0"/>
                          <a:cs typeface="Courier New" panose="02070309020205020404" pitchFamily="49" charset="0"/>
                        </a:rPr>
                        <a:t> sex;</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b="1" dirty="0">
                          <a:latin typeface="Courier New" panose="02070309020205020404" pitchFamily="49" charset="0"/>
                          <a:cs typeface="Courier New" panose="02070309020205020404" pitchFamily="49" charset="0"/>
                        </a:rPr>
                        <a:t>Modelled as predicates or functional</a:t>
                      </a:r>
                      <a:r>
                        <a:rPr lang="en-GB" sz="1200" b="1" baseline="0" dirty="0">
                          <a:latin typeface="Courier New" panose="02070309020205020404" pitchFamily="49" charset="0"/>
                          <a:cs typeface="Courier New" panose="02070309020205020404" pitchFamily="49" charset="0"/>
                        </a:rPr>
                        <a:t> terms:</a:t>
                      </a:r>
                      <a:endParaRPr lang="en-GB" sz="1200" b="1"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person(“Rem”, 42, 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person(“Tanya”, 6, f)</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person(“Coral”, 8, f)</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Maps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Map&lt;String, String&gt;</a:t>
                      </a:r>
                      <a:r>
                        <a:rPr lang="en-GB" sz="1200" baseline="0" dirty="0">
                          <a:latin typeface="Courier New" panose="02070309020205020404" pitchFamily="49" charset="0"/>
                          <a:cs typeface="Courier New" panose="02070309020205020404" pitchFamily="49" charset="0"/>
                        </a:rPr>
                        <a:t> parents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HashMap</a:t>
                      </a:r>
                      <a:r>
                        <a:rPr lang="en-GB" sz="1200" baseline="0" dirty="0">
                          <a:latin typeface="Courier New" panose="02070309020205020404" pitchFamily="49" charset="0"/>
                          <a:cs typeface="Courier New" panose="02070309020205020404" pitchFamily="49" charset="0"/>
                        </a:rPr>
                        <a:t>&lt;String, 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(“Tanya”, “Rem”);</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parents.put</a:t>
                      </a:r>
                      <a:r>
                        <a:rPr lang="en-GB" sz="1200" baseline="0" dirty="0">
                          <a:latin typeface="Courier New" panose="02070309020205020404" pitchFamily="49" charset="0"/>
                          <a:cs typeface="Courier New" panose="02070309020205020404" pitchFamily="49" charset="0"/>
                        </a:rPr>
                        <a:t>(“Coral”, “Rem”);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parents(“Tanya”, “Rem”)</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parents(“Coral”, “Rem”)</a:t>
                      </a:r>
                      <a:endParaRPr lang="en-GB" sz="1200" dirty="0">
                        <a:latin typeface="Courier New" panose="02070309020205020404" pitchFamily="49" charset="0"/>
                        <a:cs typeface="Courier New" panose="02070309020205020404" pitchFamily="49" charset="0"/>
                      </a:endParaRPr>
                    </a:p>
                  </a:txBody>
                  <a:tcPr/>
                </a:tc>
              </a:tr>
              <a:tr h="370840">
                <a:tc>
                  <a:txBody>
                    <a:bodyPr/>
                    <a:lstStyle/>
                    <a:p>
                      <a:r>
                        <a:rPr lang="en-GB" sz="1400" dirty="0"/>
                        <a:t>Sets</a:t>
                      </a:r>
                      <a:endParaRPr lang="en-GB" sz="1400" dirty="0"/>
                    </a:p>
                  </a:txBody>
                  <a:tcPr/>
                </a:tc>
                <a:tc>
                  <a:txBody>
                    <a:bodyPr/>
                    <a:lstStyle/>
                    <a:p>
                      <a:r>
                        <a:rPr lang="en-GB" sz="1200" dirty="0">
                          <a:latin typeface="Courier New" panose="02070309020205020404" pitchFamily="49" charset="0"/>
                          <a:cs typeface="Courier New" panose="02070309020205020404" pitchFamily="49" charset="0"/>
                        </a:rPr>
                        <a:t>Set&lt;String&gt;</a:t>
                      </a:r>
                      <a:r>
                        <a:rPr lang="en-GB" sz="1200" baseline="0" dirty="0">
                          <a:latin typeface="Courier New" panose="02070309020205020404" pitchFamily="49" charset="0"/>
                          <a:cs typeface="Courier New" panose="02070309020205020404" pitchFamily="49" charset="0"/>
                        </a:rPr>
                        <a:t> lecturers =</a:t>
                      </a:r>
                      <a:endParaRPr lang="en-GB" sz="1200" baseline="0" dirty="0">
                        <a:latin typeface="Courier New" panose="02070309020205020404" pitchFamily="49" charset="0"/>
                        <a:cs typeface="Courier New" panose="02070309020205020404" pitchFamily="49" charset="0"/>
                      </a:endParaRPr>
                    </a:p>
                    <a:p>
                      <a:r>
                        <a:rPr lang="en-GB" sz="1200" baseline="0" dirty="0">
                          <a:latin typeface="Courier New" panose="02070309020205020404" pitchFamily="49" charset="0"/>
                          <a:cs typeface="Courier New" panose="02070309020205020404" pitchFamily="49" charset="0"/>
                        </a:rPr>
                        <a:t>    </a:t>
                      </a:r>
                      <a:r>
                        <a:rPr lang="en-GB" sz="1200" b="1" baseline="0" dirty="0">
                          <a:latin typeface="Courier New" panose="02070309020205020404" pitchFamily="49" charset="0"/>
                          <a:cs typeface="Courier New" panose="02070309020205020404" pitchFamily="49" charset="0"/>
                        </a:rPr>
                        <a:t>new</a:t>
                      </a:r>
                      <a:r>
                        <a:rPr lang="en-GB" sz="1200" baseline="0" dirty="0">
                          <a:latin typeface="Courier New" panose="02070309020205020404" pitchFamily="49" charset="0"/>
                          <a:cs typeface="Courier New" panose="02070309020205020404" pitchFamily="49" charset="0"/>
                        </a:rPr>
                        <a:t> </a:t>
                      </a:r>
                      <a:r>
                        <a:rPr lang="en-GB" sz="1200" baseline="0" dirty="0" err="1">
                          <a:latin typeface="Courier New" panose="02070309020205020404" pitchFamily="49" charset="0"/>
                          <a:cs typeface="Courier New" panose="02070309020205020404" pitchFamily="49" charset="0"/>
                        </a:rPr>
                        <a:t>HashSet</a:t>
                      </a:r>
                      <a:r>
                        <a:rPr lang="en-GB" sz="1200" baseline="0" dirty="0">
                          <a:latin typeface="Courier New" panose="02070309020205020404" pitchFamily="49" charset="0"/>
                          <a:cs typeface="Courier New" panose="02070309020205020404" pitchFamily="49" charset="0"/>
                        </a:rPr>
                        <a:t>&lt;String&gt;();</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(“Henry”);</a:t>
                      </a:r>
                      <a:endParaRPr lang="en-GB" sz="1200" baseline="0" dirty="0">
                        <a:latin typeface="Courier New" panose="02070309020205020404" pitchFamily="49" charset="0"/>
                        <a:cs typeface="Courier New" panose="02070309020205020404" pitchFamily="49" charset="0"/>
                      </a:endParaRPr>
                    </a:p>
                    <a:p>
                      <a:r>
                        <a:rPr lang="en-GB" sz="1200" baseline="0" dirty="0" err="1">
                          <a:latin typeface="Courier New" panose="02070309020205020404" pitchFamily="49" charset="0"/>
                          <a:cs typeface="Courier New" panose="02070309020205020404" pitchFamily="49" charset="0"/>
                        </a:rPr>
                        <a:t>lecturers.add</a:t>
                      </a:r>
                      <a:r>
                        <a:rPr lang="en-GB" sz="1200" baseline="0" dirty="0">
                          <a:latin typeface="Courier New" panose="02070309020205020404" pitchFamily="49" charset="0"/>
                          <a:cs typeface="Courier New" panose="02070309020205020404" pitchFamily="49" charset="0"/>
                        </a:rPr>
                        <a:t>(“Rem”);</a:t>
                      </a:r>
                      <a:endParaRPr lang="en-GB" sz="1200" baseline="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txBody>
                  <a:tcPr/>
                </a:tc>
                <a:tc>
                  <a:txBody>
                    <a:bodyPr/>
                    <a:lstStyle/>
                    <a:p>
                      <a:r>
                        <a:rPr lang="en-GB" sz="1200" dirty="0">
                          <a:latin typeface="Courier New" panose="02070309020205020404" pitchFamily="49" charset="0"/>
                          <a:cs typeface="Courier New" panose="02070309020205020404" pitchFamily="49" charset="0"/>
                        </a:rPr>
                        <a:t>lecturers(“Henry”)</a:t>
                      </a:r>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lecturers(“Rem”)</a:t>
                      </a:r>
                      <a:endParaRPr lang="en-GB" sz="1200" dirty="0">
                        <a:latin typeface="Courier New" panose="02070309020205020404" pitchFamily="49" charset="0"/>
                        <a:cs typeface="Courier New" panose="02070309020205020404" pitchFamily="49" charset="0"/>
                      </a:endParaRPr>
                    </a:p>
                  </a:txBody>
                  <a:tcPr/>
                </a:tc>
              </a:tr>
            </a:tbl>
          </a:graphicData>
        </a:graphic>
      </p:graphicFrame>
      <p:pic>
        <p:nvPicPr>
          <p:cNvPr id="5" name="Picture 4" descr="A paper with text and words&#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5600" y="368033"/>
            <a:ext cx="4219036" cy="6024880"/>
          </a:xfrm>
          <a:prstGeom prst="rect">
            <a:avLst/>
          </a:prstGeom>
          <a:ln>
            <a:solidFill>
              <a:schemeClr val="tx1"/>
            </a:solidFill>
          </a:ln>
        </p:spPr>
      </p:pic>
      <p:sp>
        <p:nvSpPr>
          <p:cNvPr id="7" name="TextBox 6"/>
          <p:cNvSpPr txBox="1"/>
          <p:nvPr/>
        </p:nvSpPr>
        <p:spPr>
          <a:xfrm>
            <a:off x="6705600" y="6396335"/>
            <a:ext cx="4219036" cy="461665"/>
          </a:xfrm>
          <a:prstGeom prst="rect">
            <a:avLst/>
          </a:prstGeom>
          <a:solidFill>
            <a:schemeClr val="bg1"/>
          </a:solidFill>
        </p:spPr>
        <p:txBody>
          <a:bodyPr wrap="square">
            <a:spAutoFit/>
          </a:bodyPr>
          <a:lstStyle/>
          <a:p>
            <a:r>
              <a:rPr lang="en-IE" sz="1200" dirty="0">
                <a:hlinkClick r:id="rId2"/>
              </a:rPr>
              <a:t>https://researchrepository.ucd.ie/entities/publication/84010516-687e-45b1-b867-02768c97152e/details</a:t>
            </a:r>
            <a:r>
              <a:rPr lang="en-IE" sz="1200" dirty="0"/>
              <a:t> </a:t>
            </a:r>
            <a:endParaRPr lang="en-IE" sz="1200" dirty="0"/>
          </a:p>
        </p:txBody>
      </p:sp>
      <p:pic>
        <p:nvPicPr>
          <p:cNvPr id="9" name="Picture 8" descr="A document with text on i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07916">
            <a:off x="2057400" y="468522"/>
            <a:ext cx="4107965" cy="5867400"/>
          </a:xfrm>
          <a:prstGeom prst="rect">
            <a:avLst/>
          </a:prstGeom>
          <a:ln>
            <a:solidFill>
              <a:schemeClr val="tx1"/>
            </a:solidFill>
          </a:ln>
        </p:spPr>
      </p:pic>
      <p:sp>
        <p:nvSpPr>
          <p:cNvPr id="11" name="TextBox 10"/>
          <p:cNvSpPr txBox="1"/>
          <p:nvPr/>
        </p:nvSpPr>
        <p:spPr>
          <a:xfrm rot="21307916">
            <a:off x="2290345" y="6330996"/>
            <a:ext cx="4107965" cy="276999"/>
          </a:xfrm>
          <a:prstGeom prst="rect">
            <a:avLst/>
          </a:prstGeom>
          <a:solidFill>
            <a:schemeClr val="bg1"/>
          </a:solidFill>
        </p:spPr>
        <p:txBody>
          <a:bodyPr wrap="square">
            <a:spAutoFit/>
          </a:bodyPr>
          <a:lstStyle/>
          <a:p>
            <a:r>
              <a:rPr lang="en-IE" sz="1200" dirty="0">
                <a:hlinkClick r:id="rId4"/>
              </a:rPr>
              <a:t>https://www.mdpi.com/2073-431X/10/2/16</a:t>
            </a:r>
            <a:r>
              <a:rPr lang="en-IE" sz="1200" dirty="0"/>
              <a:t> </a:t>
            </a:r>
            <a:endParaRPr lang="en-IE" sz="1200" dirty="0"/>
          </a:p>
        </p:txBody>
      </p:sp>
      <p:pic>
        <p:nvPicPr>
          <p:cNvPr id="6" name="Picture 5" descr="A paper with text on i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68948">
            <a:off x="4953000" y="442183"/>
            <a:ext cx="3853342" cy="5867400"/>
          </a:xfrm>
          <a:prstGeom prst="rect">
            <a:avLst/>
          </a:prstGeom>
          <a:ln>
            <a:solidFill>
              <a:schemeClr val="tx1"/>
            </a:solidFill>
          </a:ln>
        </p:spPr>
      </p:pic>
      <p:sp>
        <p:nvSpPr>
          <p:cNvPr id="13" name="TextBox 12"/>
          <p:cNvSpPr txBox="1"/>
          <p:nvPr/>
        </p:nvSpPr>
        <p:spPr>
          <a:xfrm rot="368948">
            <a:off x="4585647" y="6300953"/>
            <a:ext cx="3851506" cy="461665"/>
          </a:xfrm>
          <a:prstGeom prst="rect">
            <a:avLst/>
          </a:prstGeom>
          <a:solidFill>
            <a:schemeClr val="bg1"/>
          </a:solidFill>
        </p:spPr>
        <p:txBody>
          <a:bodyPr wrap="square">
            <a:spAutoFit/>
          </a:bodyPr>
          <a:lstStyle/>
          <a:p>
            <a:r>
              <a:rPr lang="en-IE" sz="1200" dirty="0">
                <a:hlinkClick r:id="rId6"/>
              </a:rPr>
              <a:t>https://link.springer.com/article/10.1007/s10458-020-09478-3</a:t>
            </a:r>
            <a:r>
              <a:rPr lang="en-IE" sz="1200" dirty="0"/>
              <a:t> </a:t>
            </a:r>
            <a:endParaRPr lang="en-IE"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Ascribing Mental Qualities to Machines</a:t>
            </a:r>
            <a:br>
              <a:rPr lang="en-IE" dirty="0"/>
            </a:br>
            <a:r>
              <a:rPr lang="en-IE" sz="2000" dirty="0"/>
              <a:t>(McCarthy, 1979)</a:t>
            </a:r>
            <a:endParaRPr lang="en-IE" dirty="0"/>
          </a:p>
        </p:txBody>
      </p:sp>
      <p:sp>
        <p:nvSpPr>
          <p:cNvPr id="5" name="Content Placeholder 4"/>
          <p:cNvSpPr>
            <a:spLocks noGrp="1"/>
          </p:cNvSpPr>
          <p:nvPr>
            <p:ph sz="quarter" idx="1"/>
          </p:nvPr>
        </p:nvSpPr>
        <p:spPr>
          <a:xfrm>
            <a:off x="609600" y="1600200"/>
            <a:ext cx="6882846" cy="4873752"/>
          </a:xfrm>
        </p:spPr>
        <p:txBody>
          <a:bodyPr>
            <a:normAutofit/>
          </a:bodyPr>
          <a:lstStyle/>
          <a:p>
            <a:r>
              <a:rPr lang="en-IE" sz="2000" dirty="0"/>
              <a:t>Why ascribe mental qualities?</a:t>
            </a:r>
            <a:endParaRPr lang="en-IE" sz="2000" dirty="0"/>
          </a:p>
          <a:p>
            <a:pPr marL="822960" lvl="1" indent="-457200">
              <a:buFont typeface="+mj-lt"/>
              <a:buAutoNum type="arabicPeriod" startAt="4"/>
            </a:pPr>
            <a:r>
              <a:rPr lang="en-IE" sz="1800" dirty="0"/>
              <a:t>The belief and goal structures we ascribe to the program may be easier to understand than the details of program as expressed in its listing.</a:t>
            </a:r>
            <a:endParaRPr lang="en-IE" sz="1800" dirty="0"/>
          </a:p>
          <a:p>
            <a:pPr marL="822960" lvl="1" indent="-457200">
              <a:buFont typeface="+mj-lt"/>
              <a:buAutoNum type="arabicPeriod" startAt="4"/>
            </a:pPr>
            <a:r>
              <a:rPr lang="en-IE" sz="1800" dirty="0"/>
              <a:t>The belief and goal structure is likely to be close to the structure the designer of the program had in mind, and it may be easier to debug the program in terms of this structure than directly from the listing.</a:t>
            </a:r>
            <a:endParaRPr lang="en-IE" sz="1800" dirty="0"/>
          </a:p>
          <a:p>
            <a:pPr lvl="2"/>
            <a:r>
              <a:rPr lang="en-IE" sz="1600" dirty="0"/>
              <a:t>In fact, it is often possible for someone to correct a fault by reasoning in general terms about the information in a program or machine, diagnosing what is wrong as a false belief, and looking at the details of the program or machine only sufficiently to determine how the false belief is represented and what mechanism caused it to arise.</a:t>
            </a:r>
            <a:endParaRPr lang="en-IE" sz="1600" dirty="0"/>
          </a:p>
          <a:p>
            <a:pPr marL="822960" lvl="1" indent="-457200">
              <a:buFont typeface="+mj-lt"/>
              <a:buAutoNum type="arabicPeriod" startAt="4"/>
            </a:pPr>
            <a:r>
              <a:rPr lang="en-IE" sz="1800" dirty="0"/>
              <a:t>The difference between this program and another actual or hypothetical program may best be expressed as a difference in belief structure.</a:t>
            </a:r>
            <a:endParaRPr lang="en-IE" sz="1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2446" y="1261138"/>
            <a:ext cx="4105561" cy="5292062"/>
          </a:xfrm>
          <a:prstGeom prst="rect">
            <a:avLst/>
          </a:prstGeom>
          <a:ln>
            <a:solidFill>
              <a:schemeClr val="tx1"/>
            </a:solidFill>
          </a:ln>
        </p:spPr>
      </p:pic>
      <p:sp>
        <p:nvSpPr>
          <p:cNvPr id="3" name="TextBox 2"/>
          <p:cNvSpPr txBox="1"/>
          <p:nvPr/>
        </p:nvSpPr>
        <p:spPr>
          <a:xfrm>
            <a:off x="7391400" y="6488668"/>
            <a:ext cx="4206607" cy="276999"/>
          </a:xfrm>
          <a:prstGeom prst="rect">
            <a:avLst/>
          </a:prstGeom>
          <a:noFill/>
        </p:spPr>
        <p:txBody>
          <a:bodyPr wrap="square">
            <a:spAutoFit/>
          </a:bodyPr>
          <a:lstStyle/>
          <a:p>
            <a:r>
              <a:rPr lang="en-GB" sz="1200" dirty="0">
                <a:hlinkClick r:id="rId2"/>
              </a:rPr>
              <a:t>http://jmc.stanford.edu/articles/ascribing.html</a:t>
            </a:r>
            <a:endParaRPr lang="en-IE"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Ascribing Mental Qualities to Machines</a:t>
            </a:r>
            <a:br>
              <a:rPr lang="en-IE" dirty="0"/>
            </a:br>
            <a:r>
              <a:rPr lang="en-IE" sz="2000" dirty="0"/>
              <a:t>(McCarthy, 1979)</a:t>
            </a:r>
            <a:endParaRPr lang="en-IE" dirty="0"/>
          </a:p>
        </p:txBody>
      </p:sp>
      <p:sp>
        <p:nvSpPr>
          <p:cNvPr id="5" name="Content Placeholder 4"/>
          <p:cNvSpPr>
            <a:spLocks noGrp="1"/>
          </p:cNvSpPr>
          <p:nvPr>
            <p:ph sz="quarter" idx="1"/>
          </p:nvPr>
        </p:nvSpPr>
        <p:spPr>
          <a:xfrm>
            <a:off x="609600" y="1600200"/>
            <a:ext cx="6882846" cy="4873752"/>
          </a:xfrm>
        </p:spPr>
        <p:txBody>
          <a:bodyPr>
            <a:normAutofit/>
          </a:bodyPr>
          <a:lstStyle/>
          <a:p>
            <a:r>
              <a:rPr lang="en-IE" sz="2000" dirty="0"/>
              <a:t>Why ascribe mental qualities?</a:t>
            </a:r>
            <a:endParaRPr lang="en-IE" sz="2000" dirty="0"/>
          </a:p>
          <a:p>
            <a:pPr marL="822960" lvl="1" indent="-457200">
              <a:buFont typeface="+mj-lt"/>
              <a:buAutoNum type="arabicPeriod" startAt="5"/>
            </a:pPr>
            <a:r>
              <a:rPr lang="en-IE" sz="1800" dirty="0"/>
              <a:t>The belief and goal structure is likely to be close to the structure the designer of the program had in mind, and it may be easier to debug the program in terms of this structure than directly from the listing.</a:t>
            </a:r>
            <a:endParaRPr lang="en-IE" sz="1800" dirty="0"/>
          </a:p>
          <a:p>
            <a:pPr lvl="2"/>
            <a:r>
              <a:rPr lang="en-IE" sz="1600" dirty="0"/>
              <a:t>In fact, it is often possible for someone to correct a fault by reasoning in general terms about the information in a program or machine, diagnosing what is wrong as a false belief, and looking at the details of the program or machine only sufficiently to determine how the false belief is represented and what mechanism caused it to arise.</a:t>
            </a:r>
            <a:endParaRPr lang="en-IE" sz="1600" dirty="0"/>
          </a:p>
          <a:p>
            <a:pPr marL="822960" lvl="1" indent="-457200">
              <a:buFont typeface="+mj-lt"/>
              <a:buAutoNum type="arabicPeriod" startAt="5"/>
            </a:pPr>
            <a:r>
              <a:rPr lang="en-IE" sz="1800" dirty="0"/>
              <a:t>The difference between this program and another actual or hypothetical program may best be expressed as a difference in belief structure.</a:t>
            </a:r>
            <a:endParaRPr lang="en-IE" sz="1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2446" y="1261138"/>
            <a:ext cx="4105561" cy="5292062"/>
          </a:xfrm>
          <a:prstGeom prst="rect">
            <a:avLst/>
          </a:prstGeom>
          <a:ln>
            <a:solidFill>
              <a:schemeClr val="tx1"/>
            </a:solidFill>
          </a:ln>
        </p:spPr>
      </p:pic>
      <p:sp>
        <p:nvSpPr>
          <p:cNvPr id="3" name="TextBox 2"/>
          <p:cNvSpPr txBox="1"/>
          <p:nvPr/>
        </p:nvSpPr>
        <p:spPr>
          <a:xfrm>
            <a:off x="7391400" y="6488668"/>
            <a:ext cx="4206607" cy="276999"/>
          </a:xfrm>
          <a:prstGeom prst="rect">
            <a:avLst/>
          </a:prstGeom>
          <a:noFill/>
        </p:spPr>
        <p:txBody>
          <a:bodyPr wrap="square">
            <a:spAutoFit/>
          </a:bodyPr>
          <a:lstStyle/>
          <a:p>
            <a:r>
              <a:rPr lang="en-GB" sz="1200" dirty="0">
                <a:hlinkClick r:id="rId2"/>
              </a:rPr>
              <a:t>http://jmc.stanford.edu/articles/ascribing.html</a:t>
            </a:r>
            <a:endParaRPr lang="en-IE" sz="1200" dirty="0"/>
          </a:p>
        </p:txBody>
      </p:sp>
      <p:pic>
        <p:nvPicPr>
          <p:cNvPr id="6" name="Picture 5" descr="A paper with text on i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12562">
            <a:off x="7452034" y="949242"/>
            <a:ext cx="4085337" cy="5292062"/>
          </a:xfrm>
          <a:prstGeom prst="rect">
            <a:avLst/>
          </a:prstGeom>
          <a:ln>
            <a:solidFill>
              <a:schemeClr val="tx1"/>
            </a:solidFill>
          </a:ln>
        </p:spPr>
      </p:pic>
      <p:sp>
        <p:nvSpPr>
          <p:cNvPr id="9" name="TextBox 8"/>
          <p:cNvSpPr txBox="1"/>
          <p:nvPr/>
        </p:nvSpPr>
        <p:spPr>
          <a:xfrm rot="604174">
            <a:off x="6908977" y="6200699"/>
            <a:ext cx="4150072" cy="276999"/>
          </a:xfrm>
          <a:prstGeom prst="rect">
            <a:avLst/>
          </a:prstGeom>
          <a:solidFill>
            <a:schemeClr val="bg1"/>
          </a:solidFill>
          <a:ln>
            <a:noFill/>
          </a:ln>
        </p:spPr>
        <p:txBody>
          <a:bodyPr wrap="square">
            <a:spAutoFit/>
          </a:bodyPr>
          <a:lstStyle/>
          <a:p>
            <a:r>
              <a:rPr lang="en-IE" sz="1200" dirty="0">
                <a:hlinkClick r:id="rId4"/>
              </a:rPr>
              <a:t>https://www-formal.stanford.edu/jmc/elephant.pdf</a:t>
            </a:r>
            <a:r>
              <a:rPr lang="en-IE" sz="1200" dirty="0"/>
              <a:t> </a:t>
            </a:r>
            <a:endParaRPr lang="en-IE" sz="1200" dirty="0"/>
          </a:p>
        </p:txBody>
      </p:sp>
      <p:sp>
        <p:nvSpPr>
          <p:cNvPr id="10" name="Rounded Rectangle 9"/>
          <p:cNvSpPr/>
          <p:nvPr/>
        </p:nvSpPr>
        <p:spPr>
          <a:xfrm>
            <a:off x="838200" y="1676400"/>
            <a:ext cx="5486400" cy="44196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dirty="0">
                <a:solidFill>
                  <a:schemeClr val="tx1"/>
                </a:solidFill>
              </a:rPr>
              <a:t>Elephant 2000: Example Program</a:t>
            </a:r>
            <a:endParaRPr lang="en-IE" dirty="0">
              <a:solidFill>
                <a:schemeClr val="tx1"/>
              </a:solidFill>
            </a:endParaRPr>
          </a:p>
        </p:txBody>
      </p:sp>
      <p:pic>
        <p:nvPicPr>
          <p:cNvPr id="12" name="Picture 11" descr="A close-up of a documen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750" y="3160776"/>
            <a:ext cx="5321300" cy="175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Ascribing Mental Qualities to Machines</a:t>
            </a:r>
            <a:br>
              <a:rPr lang="en-IE" dirty="0"/>
            </a:br>
            <a:r>
              <a:rPr lang="en-IE" sz="2000" dirty="0"/>
              <a:t>(McCarthy, 1979)</a:t>
            </a:r>
            <a:endParaRPr lang="en-IE" dirty="0"/>
          </a:p>
        </p:txBody>
      </p:sp>
      <p:sp>
        <p:nvSpPr>
          <p:cNvPr id="5" name="Content Placeholder 4"/>
          <p:cNvSpPr>
            <a:spLocks noGrp="1"/>
          </p:cNvSpPr>
          <p:nvPr>
            <p:ph sz="quarter" idx="1"/>
          </p:nvPr>
        </p:nvSpPr>
        <p:spPr>
          <a:xfrm>
            <a:off x="609600" y="1600200"/>
            <a:ext cx="6882846" cy="4873752"/>
          </a:xfrm>
        </p:spPr>
        <p:txBody>
          <a:bodyPr>
            <a:normAutofit/>
          </a:bodyPr>
          <a:lstStyle/>
          <a:p>
            <a:r>
              <a:rPr lang="en-IE" sz="2000" dirty="0"/>
              <a:t>Why ascribe mental qualities?</a:t>
            </a:r>
            <a:endParaRPr lang="en-IE" sz="2000" dirty="0"/>
          </a:p>
          <a:p>
            <a:pPr marL="822960" lvl="1" indent="-457200">
              <a:buFont typeface="+mj-lt"/>
              <a:buAutoNum type="arabicPeriod" startAt="5"/>
            </a:pPr>
            <a:r>
              <a:rPr lang="en-IE" sz="1800" dirty="0"/>
              <a:t>The belief and goal structure is likely to be close to the structure the designer of the program had in mind, and it may be easier to debug the program in terms of this structure than directly from the listing.</a:t>
            </a:r>
            <a:endParaRPr lang="en-IE" sz="1800" dirty="0"/>
          </a:p>
          <a:p>
            <a:pPr lvl="2"/>
            <a:r>
              <a:rPr lang="en-IE" sz="1600" dirty="0"/>
              <a:t>In fact, it is often possible for someone to correct a fault by reasoning in general terms about the information in a program or machine, diagnosing what is wrong as a false belief, and looking at the details of the program or machine only sufficiently to determine how the false belief is represented and what mechanism caused it to arise.</a:t>
            </a:r>
            <a:endParaRPr lang="en-IE" sz="1600" dirty="0"/>
          </a:p>
          <a:p>
            <a:pPr marL="822960" lvl="1" indent="-457200">
              <a:buFont typeface="+mj-lt"/>
              <a:buAutoNum type="arabicPeriod" startAt="5"/>
            </a:pPr>
            <a:r>
              <a:rPr lang="en-IE" sz="1800" dirty="0"/>
              <a:t>The difference between this program and another actual or hypothetical program may best be expressed as a difference in belief structure.</a:t>
            </a:r>
            <a:endParaRPr lang="en-IE" sz="1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2446" y="1261138"/>
            <a:ext cx="4105561" cy="5292062"/>
          </a:xfrm>
          <a:prstGeom prst="rect">
            <a:avLst/>
          </a:prstGeom>
        </p:spPr>
      </p:pic>
      <p:sp>
        <p:nvSpPr>
          <p:cNvPr id="3" name="TextBox 2"/>
          <p:cNvSpPr txBox="1"/>
          <p:nvPr/>
        </p:nvSpPr>
        <p:spPr>
          <a:xfrm>
            <a:off x="7391400" y="6488668"/>
            <a:ext cx="4206607" cy="276999"/>
          </a:xfrm>
          <a:prstGeom prst="rect">
            <a:avLst/>
          </a:prstGeom>
          <a:noFill/>
        </p:spPr>
        <p:txBody>
          <a:bodyPr wrap="square">
            <a:spAutoFit/>
          </a:bodyPr>
          <a:lstStyle/>
          <a:p>
            <a:r>
              <a:rPr lang="en-GB" sz="1200" dirty="0">
                <a:hlinkClick r:id="rId2"/>
              </a:rPr>
              <a:t>http://jmc.stanford.edu/articles/ascribing.html</a:t>
            </a:r>
            <a:endParaRPr lang="en-IE" sz="1200" dirty="0"/>
          </a:p>
        </p:txBody>
      </p:sp>
      <p:pic>
        <p:nvPicPr>
          <p:cNvPr id="6" name="Picture 5" descr="A paper with text on i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12562">
            <a:off x="7452034" y="949242"/>
            <a:ext cx="4085337" cy="5292062"/>
          </a:xfrm>
          <a:prstGeom prst="rect">
            <a:avLst/>
          </a:prstGeom>
          <a:ln>
            <a:solidFill>
              <a:schemeClr val="tx1"/>
            </a:solidFill>
          </a:ln>
        </p:spPr>
      </p:pic>
      <p:sp>
        <p:nvSpPr>
          <p:cNvPr id="9" name="TextBox 8"/>
          <p:cNvSpPr txBox="1"/>
          <p:nvPr/>
        </p:nvSpPr>
        <p:spPr>
          <a:xfrm rot="604174">
            <a:off x="6908977" y="6200699"/>
            <a:ext cx="4150072" cy="276999"/>
          </a:xfrm>
          <a:prstGeom prst="rect">
            <a:avLst/>
          </a:prstGeom>
          <a:solidFill>
            <a:schemeClr val="bg1"/>
          </a:solidFill>
          <a:ln>
            <a:noFill/>
          </a:ln>
        </p:spPr>
        <p:txBody>
          <a:bodyPr wrap="square">
            <a:spAutoFit/>
          </a:bodyPr>
          <a:lstStyle/>
          <a:p>
            <a:r>
              <a:rPr lang="en-IE" sz="1200" dirty="0">
                <a:hlinkClick r:id="rId4"/>
              </a:rPr>
              <a:t>https://www-formal.stanford.edu/jmc/elephant.pdf</a:t>
            </a:r>
            <a:r>
              <a:rPr lang="en-IE" sz="1200" dirty="0"/>
              <a:t> </a:t>
            </a:r>
            <a:endParaRPr lang="en-IE" sz="1200" dirty="0"/>
          </a:p>
        </p:txBody>
      </p:sp>
      <p:sp>
        <p:nvSpPr>
          <p:cNvPr id="10" name="Rounded Rectangle 9"/>
          <p:cNvSpPr/>
          <p:nvPr/>
        </p:nvSpPr>
        <p:spPr>
          <a:xfrm>
            <a:off x="838200" y="1676400"/>
            <a:ext cx="5486400" cy="44196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dirty="0">
                <a:solidFill>
                  <a:schemeClr val="tx1"/>
                </a:solidFill>
              </a:rPr>
              <a:t>Elephant 2000: Example Program</a:t>
            </a:r>
            <a:endParaRPr lang="en-IE" dirty="0">
              <a:solidFill>
                <a:schemeClr val="tx1"/>
              </a:solidFill>
            </a:endParaRPr>
          </a:p>
        </p:txBody>
      </p:sp>
      <p:pic>
        <p:nvPicPr>
          <p:cNvPr id="12" name="Picture 11" descr="A close-up of a documen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750" y="3160776"/>
            <a:ext cx="5321300" cy="1752600"/>
          </a:xfrm>
          <a:prstGeom prst="rect">
            <a:avLst/>
          </a:prstGeom>
        </p:spPr>
      </p:pic>
      <p:sp>
        <p:nvSpPr>
          <p:cNvPr id="13" name="TextBox 12"/>
          <p:cNvSpPr txBox="1"/>
          <p:nvPr/>
        </p:nvSpPr>
        <p:spPr>
          <a:xfrm rot="20332023">
            <a:off x="1530593" y="5236188"/>
            <a:ext cx="5820975" cy="276999"/>
          </a:xfrm>
          <a:prstGeom prst="rect">
            <a:avLst/>
          </a:prstGeom>
          <a:solidFill>
            <a:schemeClr val="bg1"/>
          </a:solidFill>
        </p:spPr>
        <p:txBody>
          <a:bodyPr wrap="square">
            <a:spAutoFit/>
          </a:bodyPr>
          <a:lstStyle/>
          <a:p>
            <a:r>
              <a:rPr lang="en-IE" sz="1200" dirty="0">
                <a:hlinkClick r:id="rId6"/>
              </a:rPr>
              <a:t>https://www.infoq.com/interviews/mccarthy-elephant-2000/</a:t>
            </a:r>
            <a:r>
              <a:rPr lang="en-IE" sz="1200" dirty="0"/>
              <a:t> </a:t>
            </a:r>
            <a:endParaRPr lang="en-IE" sz="1200" dirty="0"/>
          </a:p>
        </p:txBody>
      </p:sp>
      <p:pic>
        <p:nvPicPr>
          <p:cNvPr id="8" name="Picture 7" descr="A screenshot of a computer&#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335508">
            <a:off x="881725" y="1894891"/>
            <a:ext cx="6089940" cy="3421879"/>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GB" dirty="0"/>
              <a:t>Agent-Oriented Programming</a:t>
            </a:r>
            <a:br>
              <a:rPr lang="en-GB" dirty="0"/>
            </a:br>
            <a:r>
              <a:rPr lang="en-GB" sz="2000" dirty="0"/>
              <a:t>(Shoham, 1993)</a:t>
            </a:r>
            <a:endParaRPr lang="en-GB" dirty="0"/>
          </a:p>
        </p:txBody>
      </p:sp>
      <p:sp>
        <p:nvSpPr>
          <p:cNvPr id="3" name="Content Placeholder 2"/>
          <p:cNvSpPr>
            <a:spLocks noGrp="1"/>
          </p:cNvSpPr>
          <p:nvPr>
            <p:ph sz="quarter" idx="1"/>
          </p:nvPr>
        </p:nvSpPr>
        <p:spPr>
          <a:xfrm>
            <a:off x="609600" y="1600200"/>
            <a:ext cx="7239000" cy="4873625"/>
          </a:xfrm>
        </p:spPr>
        <p:txBody>
          <a:bodyPr>
            <a:noAutofit/>
          </a:bodyPr>
          <a:lstStyle/>
          <a:p>
            <a:r>
              <a:rPr lang="en-GB" sz="2000" dirty="0"/>
              <a:t>Based on the idea of programming agents as mental entities.</a:t>
            </a:r>
            <a:endParaRPr lang="en-GB" sz="2000" dirty="0"/>
          </a:p>
          <a:p>
            <a:endParaRPr lang="en-GB" sz="2000" dirty="0"/>
          </a:p>
          <a:p>
            <a:r>
              <a:rPr lang="en-GB" sz="2000" dirty="0"/>
              <a:t>Relates AOP to OOP</a:t>
            </a:r>
            <a:endParaRPr lang="en-GB" sz="2000" dirty="0"/>
          </a:p>
        </p:txBody>
      </p:sp>
      <p:pic>
        <p:nvPicPr>
          <p:cNvPr id="7" name="Picture 6" descr="A document with text on i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07052" y="1143000"/>
            <a:ext cx="3575348" cy="5080057"/>
          </a:xfrm>
          <a:prstGeom prst="rect">
            <a:avLst/>
          </a:prstGeom>
          <a:ln>
            <a:solidFill>
              <a:schemeClr val="tx1"/>
            </a:solidFill>
          </a:ln>
        </p:spPr>
      </p:pic>
      <p:sp>
        <p:nvSpPr>
          <p:cNvPr id="9" name="TextBox 8"/>
          <p:cNvSpPr txBox="1"/>
          <p:nvPr/>
        </p:nvSpPr>
        <p:spPr>
          <a:xfrm>
            <a:off x="7924800" y="6243935"/>
            <a:ext cx="3733800" cy="461665"/>
          </a:xfrm>
          <a:prstGeom prst="rect">
            <a:avLst/>
          </a:prstGeom>
          <a:solidFill>
            <a:schemeClr val="bg1"/>
          </a:solidFill>
        </p:spPr>
        <p:txBody>
          <a:bodyPr wrap="square">
            <a:spAutoFit/>
          </a:bodyPr>
          <a:lstStyle/>
          <a:p>
            <a:r>
              <a:rPr lang="en-IE" sz="1200" dirty="0">
                <a:hlinkClick r:id="rId2"/>
              </a:rPr>
              <a:t>https://www.sciencedirect.com/science/article/pii/0004370293900349</a:t>
            </a:r>
            <a:r>
              <a:rPr lang="en-IE" sz="1200" dirty="0"/>
              <a:t> </a:t>
            </a:r>
            <a:endParaRPr lang="en-IE" sz="1200" dirty="0"/>
          </a:p>
        </p:txBody>
      </p:sp>
      <p:pic>
        <p:nvPicPr>
          <p:cNvPr id="11" name="Picture 10" descr="A table of information&#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200400"/>
            <a:ext cx="6705600" cy="32007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GB" dirty="0"/>
              <a:t>Agent-Oriented Programming</a:t>
            </a:r>
            <a:br>
              <a:rPr lang="en-GB" dirty="0"/>
            </a:br>
            <a:r>
              <a:rPr lang="en-GB" sz="2000" dirty="0"/>
              <a:t>(Shoham, 1993)</a:t>
            </a:r>
            <a:endParaRPr lang="en-GB" dirty="0"/>
          </a:p>
        </p:txBody>
      </p:sp>
      <p:sp>
        <p:nvSpPr>
          <p:cNvPr id="3" name="Content Placeholder 2"/>
          <p:cNvSpPr>
            <a:spLocks noGrp="1"/>
          </p:cNvSpPr>
          <p:nvPr>
            <p:ph sz="quarter" idx="1"/>
          </p:nvPr>
        </p:nvSpPr>
        <p:spPr>
          <a:xfrm>
            <a:off x="609600" y="1600200"/>
            <a:ext cx="7162800" cy="4873625"/>
          </a:xfrm>
        </p:spPr>
        <p:txBody>
          <a:bodyPr>
            <a:noAutofit/>
          </a:bodyPr>
          <a:lstStyle/>
          <a:p>
            <a:r>
              <a:rPr lang="en-US" altLang="en-US" sz="2000" dirty="0"/>
              <a:t>Defines a complete AOP System as:</a:t>
            </a:r>
            <a:endParaRPr lang="en-US" altLang="en-US" sz="2000" dirty="0"/>
          </a:p>
          <a:p>
            <a:pPr lvl="1"/>
            <a:r>
              <a:rPr lang="en-US" altLang="en-US" sz="1800" dirty="0"/>
              <a:t>a restricted formal language with clear syntax and semantics for describing mental states.</a:t>
            </a:r>
            <a:endParaRPr lang="en-US" altLang="en-US" sz="1800" dirty="0"/>
          </a:p>
          <a:p>
            <a:pPr lvl="1"/>
            <a:r>
              <a:rPr lang="en-US" altLang="en-US" sz="1800" dirty="0"/>
              <a:t>an interpreted programming language in which to define and program agents, with primitive commands (such as request and inform).</a:t>
            </a:r>
            <a:endParaRPr lang="en-US" altLang="en-US" sz="1800" dirty="0"/>
          </a:p>
          <a:p>
            <a:pPr lvl="1"/>
            <a:r>
              <a:rPr lang="en-US" altLang="en-US" sz="1800" dirty="0"/>
              <a:t>an ”</a:t>
            </a:r>
            <a:r>
              <a:rPr lang="en-US" altLang="en-US" sz="1800" dirty="0" err="1"/>
              <a:t>agentifier</a:t>
            </a:r>
            <a:r>
              <a:rPr lang="en-US" altLang="en-US" sz="1800" dirty="0"/>
              <a:t>”, converting neutral devices into programmable agents.</a:t>
            </a:r>
            <a:endParaRPr lang="en-US" altLang="en-US" sz="1800" dirty="0"/>
          </a:p>
          <a:p>
            <a:pPr lvl="1"/>
            <a:endParaRPr lang="en-US" altLang="en-US" sz="2000" dirty="0"/>
          </a:p>
          <a:p>
            <a:r>
              <a:rPr lang="en-US" altLang="en-US" sz="2000" dirty="0"/>
              <a:t>Illustrated through a prototype AOP language, Agent-0</a:t>
            </a:r>
            <a:endParaRPr lang="en-US" altLang="en-US" sz="2000" dirty="0"/>
          </a:p>
        </p:txBody>
      </p:sp>
      <p:pic>
        <p:nvPicPr>
          <p:cNvPr id="7" name="Picture 6" descr="A document with text on i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07052" y="1143000"/>
            <a:ext cx="3575348" cy="5080057"/>
          </a:xfrm>
          <a:prstGeom prst="rect">
            <a:avLst/>
          </a:prstGeom>
          <a:ln>
            <a:solidFill>
              <a:schemeClr val="tx1"/>
            </a:solidFill>
          </a:ln>
        </p:spPr>
      </p:pic>
      <p:sp>
        <p:nvSpPr>
          <p:cNvPr id="9" name="TextBox 8"/>
          <p:cNvSpPr txBox="1"/>
          <p:nvPr/>
        </p:nvSpPr>
        <p:spPr>
          <a:xfrm>
            <a:off x="7924800" y="6243935"/>
            <a:ext cx="3733800" cy="461665"/>
          </a:xfrm>
          <a:prstGeom prst="rect">
            <a:avLst/>
          </a:prstGeom>
          <a:solidFill>
            <a:schemeClr val="bg1"/>
          </a:solidFill>
        </p:spPr>
        <p:txBody>
          <a:bodyPr wrap="square">
            <a:spAutoFit/>
          </a:bodyPr>
          <a:lstStyle/>
          <a:p>
            <a:r>
              <a:rPr lang="en-IE" sz="1200" dirty="0">
                <a:hlinkClick r:id="rId2"/>
              </a:rPr>
              <a:t>https://www.sciencedirect.com/science/article/pii/0004370293900349</a:t>
            </a:r>
            <a:r>
              <a:rPr lang="en-IE" sz="1200" dirty="0"/>
              <a:t> </a:t>
            </a:r>
            <a:endParaRPr lang="en-IE" sz="1200" dirty="0"/>
          </a:p>
        </p:txBody>
      </p:sp>
      <p:pic>
        <p:nvPicPr>
          <p:cNvPr id="5" name="Picture 4" descr="A close-up of a computer cod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7" y="4953000"/>
            <a:ext cx="5867400" cy="10287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48" y="5924607"/>
            <a:ext cx="5842000" cy="5969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16562</Words>
  <Application>WPS Presentation</Application>
  <PresentationFormat>Widescreen</PresentationFormat>
  <Paragraphs>860</Paragraphs>
  <Slides>40</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SimSun</vt:lpstr>
      <vt:lpstr>Wingdings</vt:lpstr>
      <vt:lpstr>Wingdings</vt:lpstr>
      <vt:lpstr>Wingdings 2</vt:lpstr>
      <vt:lpstr>Century Schoolbook</vt:lpstr>
      <vt:lpstr>Microsoft YaHei</vt:lpstr>
      <vt:lpstr>Arial Unicode MS</vt:lpstr>
      <vt:lpstr>Calibri</vt:lpstr>
      <vt:lpstr>Courier New</vt:lpstr>
      <vt:lpstr>Oriel</vt:lpstr>
      <vt:lpstr>Agent-Oriented Programming</vt:lpstr>
      <vt:lpstr>Main Topics</vt:lpstr>
      <vt:lpstr>What is AOP?</vt:lpstr>
      <vt:lpstr>Ascribing Mental Qualities to Machines (McCarthy, 1979)</vt:lpstr>
      <vt:lpstr>Ascribing Mental Qualities to Machines (McCarthy, 1979)</vt:lpstr>
      <vt:lpstr>Ascribing Mental Qualities to Machines (McCarthy, 1979)</vt:lpstr>
      <vt:lpstr>Ascribing Mental Qualities to Machines (McCarthy, 1979)</vt:lpstr>
      <vt:lpstr>Agent-Oriented Programming (Shoham, 1993)</vt:lpstr>
      <vt:lpstr>Agent-Oriented Programming (Shoham, 1993)</vt:lpstr>
      <vt:lpstr>Agent-Oriented Programming (Shoham, 1993)</vt:lpstr>
      <vt:lpstr>Agent-Oriented Programming (Shoham, 1993)</vt:lpstr>
      <vt:lpstr>Overview of AgentSpeak(L)</vt:lpstr>
      <vt:lpstr>AgentSpeak(L) (RAO, 1995)</vt:lpstr>
      <vt:lpstr>AgentSpeak(L) (RAO, 1995)</vt:lpstr>
      <vt:lpstr>AgentSpeak(L) (RAO, 1995)</vt:lpstr>
      <vt:lpstr>AgentSpeak(L) (RAO, 1995)</vt:lpstr>
      <vt:lpstr>AgentSpeak(L) (RAO, 1995)</vt:lpstr>
      <vt:lpstr>AgentSpeak(L) (RAO, 1995)</vt:lpstr>
      <vt:lpstr>AgentSpeak(L) (RAO, 1995)</vt:lpstr>
      <vt:lpstr>AgentSpeak(L) (RAO, 1995)</vt:lpstr>
      <vt:lpstr>Case Study 1: Light Switch</vt:lpstr>
      <vt:lpstr>Case Study: A Light Switch</vt:lpstr>
      <vt:lpstr>Case Study: A Light Switch</vt:lpstr>
      <vt:lpstr>Case Study: A Light Switch</vt:lpstr>
      <vt:lpstr>Case Study: A Light Switch</vt:lpstr>
      <vt:lpstr>Case Study: A Light Switch</vt:lpstr>
      <vt:lpstr>Case Study: A Light Switch</vt:lpstr>
      <vt:lpstr>Case Study: A Light Switch</vt:lpstr>
      <vt:lpstr>Case Study: A Light Switch</vt:lpstr>
      <vt:lpstr>Case Study: A Light Switch</vt:lpstr>
      <vt:lpstr>Case Study: A Light Switch</vt:lpstr>
      <vt:lpstr>Case Study: A Light Switch</vt:lpstr>
      <vt:lpstr>Some Reflections on AgentSpeak</vt:lpstr>
      <vt:lpstr>AgentSpeak(L) Revisited</vt:lpstr>
      <vt:lpstr>AgentSpeak(L) Revisited</vt:lpstr>
      <vt:lpstr>AgentSpeak(L) Revisited</vt:lpstr>
      <vt:lpstr>AgentSpeak(L) Revisited</vt:lpstr>
      <vt:lpstr>A Note on Beliefs as Fields</vt:lpstr>
      <vt:lpstr>A Note on Beliefs as Fields</vt:lpstr>
      <vt:lpstr>A Note on Beliefs as Fields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Agent-Oriented Programming</dc:title>
  <dc:creator>rem</dc:creator>
  <cp:lastModifiedBy>giacoco 27</cp:lastModifiedBy>
  <cp:revision>203</cp:revision>
  <cp:lastPrinted>2015-01-12T14:27:00Z</cp:lastPrinted>
  <dcterms:created xsi:type="dcterms:W3CDTF">2006-08-16T00:00:00Z</dcterms:created>
  <dcterms:modified xsi:type="dcterms:W3CDTF">2024-10-12T14:11:46Z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641EF942215C4468BA0DBC8844974EFE_12</vt:lpwstr>
  </property>
  <property fmtid="{D5CDD505-2E9C-101B-9397-08002B2CF9AE}" pid="3" name="KSOProductBuildVer">
    <vt:lpwstr>1033-12.2.0.18283</vt:lpwstr>
  </property>
</Properties>
</file>