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414" r:id="rId4"/>
    <p:sldId id="357" r:id="rId5"/>
    <p:sldId id="437" r:id="rId6"/>
    <p:sldId id="432" r:id="rId7"/>
    <p:sldId id="313" r:id="rId9"/>
    <p:sldId id="318" r:id="rId10"/>
    <p:sldId id="317" r:id="rId11"/>
    <p:sldId id="342" r:id="rId12"/>
    <p:sldId id="447" r:id="rId13"/>
    <p:sldId id="448" r:id="rId14"/>
    <p:sldId id="434" r:id="rId15"/>
    <p:sldId id="438" r:id="rId16"/>
    <p:sldId id="439" r:id="rId17"/>
    <p:sldId id="440" r:id="rId18"/>
    <p:sldId id="443" r:id="rId19"/>
    <p:sldId id="444" r:id="rId20"/>
    <p:sldId id="441" r:id="rId21"/>
    <p:sldId id="442" r:id="rId22"/>
    <p:sldId id="426" r:id="rId23"/>
    <p:sldId id="427" r:id="rId24"/>
    <p:sldId id="339" r:id="rId25"/>
    <p:sldId id="340" r:id="rId26"/>
    <p:sldId id="445" r:id="rId27"/>
    <p:sldId id="446" r:id="rId28"/>
    <p:sldId id="436" r:id="rId29"/>
    <p:sldId id="435" r:id="rId30"/>
    <p:sldId id="351" r:id="rId31"/>
    <p:sldId id="354" r:id="rId32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3" autoAdjust="0"/>
    <p:restoredTop sz="94770"/>
  </p:normalViewPr>
  <p:slideViewPr>
    <p:cSldViewPr showGuides="1">
      <p:cViewPr>
        <p:scale>
          <a:sx n="110" d="100"/>
          <a:sy n="110" d="100"/>
        </p:scale>
        <p:origin x="1168" y="2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uide.astralanguage.com/en/latest/multiple-inheritenc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uide.astralanguage.com/en/latest/multiple-inheritenc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lab.com/astra-language/astra-core/-/tree/master/astra-api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://guide.astralanguage.com/en/lates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uide.astralanguage.com/en/latest/learning/#52-creating-your-own-astra-module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uide.astralanguage.com/en/latest/referenc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uide.astralanguage.com/en/latest/reference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uide.astralanguage.com/en/latest/multiple-inheritenc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Introduction to ASTRA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41400: Multi-Agent Systems</a:t>
            </a:r>
            <a:endParaRPr lang="en-IE" dirty="0"/>
          </a:p>
          <a:p>
            <a:r>
              <a:rPr lang="en-IE" b="0" dirty="0"/>
              <a:t>Lecturer: Rem Collier</a:t>
            </a:r>
            <a:endParaRPr lang="en-IE" b="0" dirty="0"/>
          </a:p>
          <a:p>
            <a:r>
              <a:rPr lang="en-IE" b="0" dirty="0"/>
              <a:t>Email: rem.collier@ucd.ie</a:t>
            </a:r>
            <a:endParaRPr lang="en-IE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ASTRA and Multiple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ASTRA uses a C++ style multiple inheritance model:</a:t>
            </a:r>
            <a:endParaRPr lang="en-GB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C;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+!do(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(X); }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{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!do(“Hello World”); }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{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+!do(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 A::!do(“Modified: “ + X); }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 {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C;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+!do(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(“D: “ + X); }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A,D {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D::!do(“Hello World”); }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147989" y="4679156"/>
            <a:ext cx="533400" cy="483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  <a:endParaRPr lang="en-IE" dirty="0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533400" cy="483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  <a:endParaRPr lang="en-IE" dirty="0"/>
          </a:p>
        </p:txBody>
      </p:sp>
      <p:sp>
        <p:nvSpPr>
          <p:cNvPr id="24" name="Oval 23"/>
          <p:cNvSpPr/>
          <p:nvPr/>
        </p:nvSpPr>
        <p:spPr>
          <a:xfrm>
            <a:off x="5638800" y="6145768"/>
            <a:ext cx="533400" cy="483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</a:t>
            </a:r>
            <a:endParaRPr lang="en-IE" dirty="0"/>
          </a:p>
        </p:txBody>
      </p:sp>
      <p:sp>
        <p:nvSpPr>
          <p:cNvPr id="25" name="Oval 24"/>
          <p:cNvSpPr/>
          <p:nvPr/>
        </p:nvSpPr>
        <p:spPr>
          <a:xfrm>
            <a:off x="8686800" y="4679156"/>
            <a:ext cx="533400" cy="483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  <a:endParaRPr lang="en-IE" dirty="0"/>
          </a:p>
        </p:txBody>
      </p:sp>
      <p:sp>
        <p:nvSpPr>
          <p:cNvPr id="26" name="Oval 25"/>
          <p:cNvSpPr/>
          <p:nvPr/>
        </p:nvSpPr>
        <p:spPr>
          <a:xfrm>
            <a:off x="7924800" y="5410200"/>
            <a:ext cx="533400" cy="483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</a:t>
            </a:r>
            <a:endParaRPr lang="en-IE" dirty="0"/>
          </a:p>
        </p:txBody>
      </p:sp>
      <p:cxnSp>
        <p:nvCxnSpPr>
          <p:cNvPr id="27" name="Straight Arrow Connector 26"/>
          <p:cNvCxnSpPr>
            <a:stCxn id="22" idx="3"/>
            <a:endCxn id="23" idx="7"/>
          </p:cNvCxnSpPr>
          <p:nvPr/>
        </p:nvCxnSpPr>
        <p:spPr>
          <a:xfrm flipH="1">
            <a:off x="6856085" y="5091962"/>
            <a:ext cx="370019" cy="38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  <a:endCxn id="24" idx="7"/>
          </p:cNvCxnSpPr>
          <p:nvPr/>
        </p:nvCxnSpPr>
        <p:spPr>
          <a:xfrm flipH="1">
            <a:off x="6094085" y="5823006"/>
            <a:ext cx="384830" cy="3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5"/>
            <a:endCxn id="26" idx="1"/>
          </p:cNvCxnSpPr>
          <p:nvPr/>
        </p:nvCxnSpPr>
        <p:spPr>
          <a:xfrm>
            <a:off x="7603274" y="5091962"/>
            <a:ext cx="399641" cy="38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26" idx="7"/>
          </p:cNvCxnSpPr>
          <p:nvPr/>
        </p:nvCxnSpPr>
        <p:spPr>
          <a:xfrm flipH="1">
            <a:off x="8380085" y="5091962"/>
            <a:ext cx="384830" cy="38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669266" y="4115594"/>
            <a:ext cx="1044468" cy="381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Agent</a:t>
            </a:r>
            <a:endParaRPr lang="en-IE" dirty="0"/>
          </a:p>
        </p:txBody>
      </p:sp>
      <p:cxnSp>
        <p:nvCxnSpPr>
          <p:cNvPr id="46" name="Straight Arrow Connector 45"/>
          <p:cNvCxnSpPr>
            <a:stCxn id="45" idx="2"/>
            <a:endCxn id="22" idx="7"/>
          </p:cNvCxnSpPr>
          <p:nvPr/>
        </p:nvCxnSpPr>
        <p:spPr>
          <a:xfrm flipH="1">
            <a:off x="7603274" y="4496594"/>
            <a:ext cx="588226" cy="25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2"/>
            <a:endCxn id="25" idx="1"/>
          </p:cNvCxnSpPr>
          <p:nvPr/>
        </p:nvCxnSpPr>
        <p:spPr>
          <a:xfrm>
            <a:off x="8191500" y="4496594"/>
            <a:ext cx="573415" cy="25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96082" y="5193269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Resultant Class Hierarchy</a:t>
            </a:r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181600" y="4996637"/>
            <a:ext cx="533400" cy="71836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/>
          <p:cNvSpPr txBox="1"/>
          <p:nvPr/>
        </p:nvSpPr>
        <p:spPr>
          <a:xfrm>
            <a:off x="4419600" y="6502625"/>
            <a:ext cx="7090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E" dirty="0">
                <a:hlinkClick r:id="rId1"/>
              </a:rPr>
              <a:t>https://guide.astralanguage.com/en/latest/multiple-inheritence/</a:t>
            </a:r>
            <a:r>
              <a:rPr lang="en-IE" dirty="0"/>
              <a:t> </a:t>
            </a:r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ASTRA and Multiple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ASTRA uses a C++ style multiple inheritance model:</a:t>
            </a:r>
            <a:endParaRPr lang="en-GB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C;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+!do(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(X); }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{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!do(“Hello World”); }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{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+!do(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 A::!do(“Modified: “ + X); }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 {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C;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+!do(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(“D: “ + X); }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A,D {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D::!do(“Hello World”); }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147989" y="4679156"/>
            <a:ext cx="533400" cy="483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  <a:endParaRPr lang="en-IE" dirty="0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533400" cy="483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  <a:endParaRPr lang="en-IE" dirty="0"/>
          </a:p>
        </p:txBody>
      </p:sp>
      <p:sp>
        <p:nvSpPr>
          <p:cNvPr id="24" name="Oval 23"/>
          <p:cNvSpPr/>
          <p:nvPr/>
        </p:nvSpPr>
        <p:spPr>
          <a:xfrm>
            <a:off x="5638800" y="6145768"/>
            <a:ext cx="533400" cy="483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</a:t>
            </a:r>
            <a:endParaRPr lang="en-IE" dirty="0"/>
          </a:p>
        </p:txBody>
      </p:sp>
      <p:sp>
        <p:nvSpPr>
          <p:cNvPr id="25" name="Oval 24"/>
          <p:cNvSpPr/>
          <p:nvPr/>
        </p:nvSpPr>
        <p:spPr>
          <a:xfrm>
            <a:off x="8686800" y="4679156"/>
            <a:ext cx="533400" cy="483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  <a:endParaRPr lang="en-IE" dirty="0"/>
          </a:p>
        </p:txBody>
      </p:sp>
      <p:sp>
        <p:nvSpPr>
          <p:cNvPr id="26" name="Oval 25"/>
          <p:cNvSpPr/>
          <p:nvPr/>
        </p:nvSpPr>
        <p:spPr>
          <a:xfrm>
            <a:off x="7924800" y="5410200"/>
            <a:ext cx="533400" cy="4836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</a:t>
            </a:r>
            <a:endParaRPr lang="en-IE" dirty="0"/>
          </a:p>
        </p:txBody>
      </p:sp>
      <p:cxnSp>
        <p:nvCxnSpPr>
          <p:cNvPr id="27" name="Straight Arrow Connector 26"/>
          <p:cNvCxnSpPr>
            <a:stCxn id="22" idx="3"/>
            <a:endCxn id="23" idx="7"/>
          </p:cNvCxnSpPr>
          <p:nvPr/>
        </p:nvCxnSpPr>
        <p:spPr>
          <a:xfrm flipH="1">
            <a:off x="6856085" y="5091962"/>
            <a:ext cx="370019" cy="38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  <a:endCxn id="24" idx="7"/>
          </p:cNvCxnSpPr>
          <p:nvPr/>
        </p:nvCxnSpPr>
        <p:spPr>
          <a:xfrm flipH="1">
            <a:off x="6094085" y="5823006"/>
            <a:ext cx="384830" cy="39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5"/>
            <a:endCxn id="26" idx="1"/>
          </p:cNvCxnSpPr>
          <p:nvPr/>
        </p:nvCxnSpPr>
        <p:spPr>
          <a:xfrm>
            <a:off x="7603274" y="5091962"/>
            <a:ext cx="399641" cy="38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5" idx="3"/>
            <a:endCxn id="26" idx="7"/>
          </p:cNvCxnSpPr>
          <p:nvPr/>
        </p:nvCxnSpPr>
        <p:spPr>
          <a:xfrm flipH="1">
            <a:off x="8380085" y="5091962"/>
            <a:ext cx="384830" cy="38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669266" y="4115594"/>
            <a:ext cx="1044468" cy="3810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Agent</a:t>
            </a:r>
            <a:endParaRPr lang="en-IE" dirty="0"/>
          </a:p>
        </p:txBody>
      </p:sp>
      <p:cxnSp>
        <p:nvCxnSpPr>
          <p:cNvPr id="46" name="Straight Arrow Connector 45"/>
          <p:cNvCxnSpPr>
            <a:stCxn id="45" idx="2"/>
            <a:endCxn id="22" idx="7"/>
          </p:cNvCxnSpPr>
          <p:nvPr/>
        </p:nvCxnSpPr>
        <p:spPr>
          <a:xfrm flipH="1">
            <a:off x="7603274" y="4496594"/>
            <a:ext cx="588226" cy="25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5" idx="2"/>
            <a:endCxn id="25" idx="1"/>
          </p:cNvCxnSpPr>
          <p:nvPr/>
        </p:nvCxnSpPr>
        <p:spPr>
          <a:xfrm>
            <a:off x="8191500" y="4496594"/>
            <a:ext cx="573415" cy="25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96082" y="5193269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Resultant Class Hierarchy</a:t>
            </a:r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181600" y="4996637"/>
            <a:ext cx="533400" cy="71836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TextBox 53"/>
          <p:cNvSpPr txBox="1"/>
          <p:nvPr/>
        </p:nvSpPr>
        <p:spPr>
          <a:xfrm>
            <a:off x="1828800" y="4050268"/>
            <a:ext cx="465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Implicit Base Class (like </a:t>
            </a:r>
            <a:r>
              <a:rPr lang="en-IE" dirty="0" err="1">
                <a:solidFill>
                  <a:srgbClr val="C00000"/>
                </a:solidFill>
              </a:rPr>
              <a:t>java.lang.Object</a:t>
            </a:r>
            <a:r>
              <a:rPr lang="en-IE" dirty="0">
                <a:solidFill>
                  <a:srgbClr val="C00000"/>
                </a:solidFill>
              </a:rPr>
              <a:t>)</a:t>
            </a:r>
            <a:endParaRPr lang="en-IE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4" idx="3"/>
            <a:endCxn id="45" idx="1"/>
          </p:cNvCxnSpPr>
          <p:nvPr/>
        </p:nvCxnSpPr>
        <p:spPr>
          <a:xfrm>
            <a:off x="6487448" y="4234934"/>
            <a:ext cx="1181818" cy="7116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19600" y="6502625"/>
            <a:ext cx="7090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E" dirty="0">
                <a:hlinkClick r:id="rId1"/>
              </a:rPr>
              <a:t>https://guide.astralanguage.com/en/latest/multiple-inheritence/</a:t>
            </a:r>
            <a:r>
              <a:rPr lang="en-IE" dirty="0"/>
              <a:t> </a:t>
            </a:r>
            <a:endParaRPr lang="en-I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Hello World in ASTRA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HelloWorld {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console;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+!main(list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Hello World in ASTRA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HelloWorld {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console;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+!main(list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3" name="Rectangle 2"/>
          <p:cNvSpPr/>
          <p:nvPr/>
        </p:nvSpPr>
        <p:spPr>
          <a:xfrm>
            <a:off x="1524000" y="1981200"/>
            <a:ext cx="1752600" cy="381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" name="Straight Arrow Connector 5"/>
          <p:cNvCxnSpPr>
            <a:endCxn id="3" idx="3"/>
          </p:cNvCxnSpPr>
          <p:nvPr/>
        </p:nvCxnSpPr>
        <p:spPr>
          <a:xfrm flipH="1">
            <a:off x="3276600" y="1752600"/>
            <a:ext cx="1219200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5800" y="1511490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The name of the agent program (class)</a:t>
            </a:r>
            <a:endParaRPr lang="en-IE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Hello World in ASTRA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HelloWorld {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console;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+!main(list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3" name="Rectangle 2"/>
          <p:cNvSpPr/>
          <p:nvPr/>
        </p:nvSpPr>
        <p:spPr>
          <a:xfrm>
            <a:off x="914400" y="2362200"/>
            <a:ext cx="3636447" cy="381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" name="Straight Arrow Connector 5"/>
          <p:cNvCxnSpPr>
            <a:stCxn id="7" idx="1"/>
            <a:endCxn id="3" idx="3"/>
          </p:cNvCxnSpPr>
          <p:nvPr/>
        </p:nvCxnSpPr>
        <p:spPr>
          <a:xfrm flipH="1">
            <a:off x="4550847" y="2077156"/>
            <a:ext cx="1087953" cy="475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8800" y="1892490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A library of sensors, actions, terms, events &amp; formulae</a:t>
            </a:r>
            <a:endParaRPr lang="en-IE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Hello World in ASTRA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HelloWorld {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console;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+!main(list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3" name="Rectangle 2"/>
          <p:cNvSpPr/>
          <p:nvPr/>
        </p:nvSpPr>
        <p:spPr>
          <a:xfrm>
            <a:off x="914400" y="2362200"/>
            <a:ext cx="3636447" cy="381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6" name="Straight Arrow Connector 5"/>
          <p:cNvCxnSpPr>
            <a:stCxn id="7" idx="1"/>
            <a:endCxn id="3" idx="3"/>
          </p:cNvCxnSpPr>
          <p:nvPr/>
        </p:nvCxnSpPr>
        <p:spPr>
          <a:xfrm flipH="1">
            <a:off x="4550847" y="2077156"/>
            <a:ext cx="1087953" cy="475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8800" y="1892490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A library of sensors, actions, terms, events &amp; formulae</a:t>
            </a:r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3499176"/>
            <a:ext cx="4876801" cy="381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Arrow Connector 7"/>
          <p:cNvCxnSpPr>
            <a:stCxn id="9" idx="1"/>
            <a:endCxn id="4" idx="3"/>
          </p:cNvCxnSpPr>
          <p:nvPr/>
        </p:nvCxnSpPr>
        <p:spPr>
          <a:xfrm flipH="1">
            <a:off x="6096001" y="3214132"/>
            <a:ext cx="817275" cy="475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13276" y="3029466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Using the library in an ASTRA plan rule.</a:t>
            </a:r>
            <a:endParaRPr lang="en-IE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Hello World in ASTRA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HelloWorld {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console;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+!main(list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4" name="Rectangle 3"/>
          <p:cNvSpPr/>
          <p:nvPr/>
        </p:nvSpPr>
        <p:spPr>
          <a:xfrm>
            <a:off x="1752599" y="3135868"/>
            <a:ext cx="2667001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Arrow Connector 7"/>
          <p:cNvCxnSpPr>
            <a:stCxn id="9" idx="1"/>
            <a:endCxn id="4" idx="3"/>
          </p:cNvCxnSpPr>
          <p:nvPr/>
        </p:nvCxnSpPr>
        <p:spPr>
          <a:xfrm flipH="1">
            <a:off x="4419600" y="3214132"/>
            <a:ext cx="2493676" cy="106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13276" y="3029466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A goal adoption event</a:t>
            </a:r>
            <a:endParaRPr lang="en-IE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Hello World in ASTRA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HelloWorld {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console;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+!main(list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4" name="Rectangle 3"/>
          <p:cNvSpPr/>
          <p:nvPr/>
        </p:nvSpPr>
        <p:spPr>
          <a:xfrm>
            <a:off x="1752599" y="3135868"/>
            <a:ext cx="2667001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Arrow Connector 7"/>
          <p:cNvCxnSpPr>
            <a:stCxn id="9" idx="1"/>
            <a:endCxn id="4" idx="3"/>
          </p:cNvCxnSpPr>
          <p:nvPr/>
        </p:nvCxnSpPr>
        <p:spPr>
          <a:xfrm flipH="1">
            <a:off x="4419600" y="3214132"/>
            <a:ext cx="2493676" cy="106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13276" y="3029466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A goal adoption event</a:t>
            </a:r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86000" y="4648200"/>
            <a:ext cx="6553200" cy="15240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rgbClr val="C00000"/>
                </a:solidFill>
              </a:rPr>
              <a:t>This event is created when an ASTRA program is run.</a:t>
            </a:r>
            <a:endParaRPr lang="en-IE" dirty="0">
              <a:solidFill>
                <a:srgbClr val="C00000"/>
              </a:solidFill>
            </a:endParaRPr>
          </a:p>
          <a:p>
            <a:pPr algn="ctr"/>
            <a:endParaRPr lang="en-IE" dirty="0">
              <a:solidFill>
                <a:srgbClr val="C00000"/>
              </a:solidFill>
            </a:endParaRPr>
          </a:p>
          <a:p>
            <a:pPr algn="ctr"/>
            <a:r>
              <a:rPr lang="en-IE" dirty="0">
                <a:solidFill>
                  <a:srgbClr val="C00000"/>
                </a:solidFill>
              </a:rPr>
              <a:t>Similarly to Java, when you run a program, you specify a “start class”.</a:t>
            </a:r>
            <a:endParaRPr lang="en-IE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Hello World in ASTRA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HelloWorld {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console;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+!main(list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4" name="Rectangle 3"/>
          <p:cNvSpPr/>
          <p:nvPr/>
        </p:nvSpPr>
        <p:spPr>
          <a:xfrm>
            <a:off x="914400" y="3023821"/>
            <a:ext cx="5181601" cy="12814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Arrow Connector 7"/>
          <p:cNvCxnSpPr>
            <a:stCxn id="9" idx="1"/>
            <a:endCxn id="4" idx="3"/>
          </p:cNvCxnSpPr>
          <p:nvPr/>
        </p:nvCxnSpPr>
        <p:spPr>
          <a:xfrm flipH="1">
            <a:off x="6096001" y="3214132"/>
            <a:ext cx="817275" cy="450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13276" y="3029466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The 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!main(…)</a:t>
            </a:r>
            <a:r>
              <a:rPr lang="en-IE" dirty="0">
                <a:solidFill>
                  <a:srgbClr val="C00000"/>
                </a:solidFill>
              </a:rPr>
              <a:t> ASTRA Plan Rule</a:t>
            </a:r>
            <a:endParaRPr lang="en-IE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Hello World in ASTRA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HelloWorld {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console;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+!main(list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console.println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000" dirty="0"/>
          </a:p>
        </p:txBody>
      </p:sp>
      <p:sp>
        <p:nvSpPr>
          <p:cNvPr id="4" name="Rectangle 3"/>
          <p:cNvSpPr/>
          <p:nvPr/>
        </p:nvSpPr>
        <p:spPr>
          <a:xfrm>
            <a:off x="914400" y="3023821"/>
            <a:ext cx="5181601" cy="12814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Arrow Connector 7"/>
          <p:cNvCxnSpPr>
            <a:stCxn id="9" idx="1"/>
            <a:endCxn id="4" idx="3"/>
          </p:cNvCxnSpPr>
          <p:nvPr/>
        </p:nvCxnSpPr>
        <p:spPr>
          <a:xfrm flipH="1">
            <a:off x="6096001" y="3214132"/>
            <a:ext cx="817275" cy="450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13276" y="3029466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C00000"/>
                </a:solidFill>
              </a:rPr>
              <a:t>The </a:t>
            </a:r>
            <a:r>
              <a:rPr lang="en-I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!main(…)</a:t>
            </a:r>
            <a:r>
              <a:rPr lang="en-IE" dirty="0">
                <a:solidFill>
                  <a:srgbClr val="C00000"/>
                </a:solidFill>
              </a:rPr>
              <a:t> ASTRA Plan Rule</a:t>
            </a:r>
            <a:endParaRPr lang="en-IE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400" y="4724400"/>
            <a:ext cx="6400800" cy="185896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E" b="1" dirty="0">
                <a:solidFill>
                  <a:srgbClr val="C00000"/>
                </a:solidFill>
                <a:cs typeface="Courier New" panose="02070309020205020404" pitchFamily="49" charset="0"/>
              </a:rPr>
              <a:t>Java Equivalent:</a:t>
            </a:r>
            <a:endParaRPr lang="en-IE" b="1" dirty="0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endParaRPr lang="en-IE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HelloWorld {</a:t>
            </a:r>
            <a:endParaRPr lang="en-IE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IE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IE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IE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IE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IE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6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dirty="0" err="1"/>
              <a:t>AgentSpeak</a:t>
            </a:r>
            <a:r>
              <a:rPr lang="en-US" dirty="0"/>
              <a:t>(L) to ASTRA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>
            <a:normAutofit/>
          </a:bodyPr>
          <a:lstStyle/>
          <a:p>
            <a:r>
              <a:rPr lang="en-IE" dirty="0"/>
              <a:t>3 Important Modules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r>
              <a:rPr lang="en-IE" sz="2000" dirty="0"/>
              <a:t>ASTRA comes with multiple existing modules.</a:t>
            </a:r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In these slides, we will run through the three most important ones:</a:t>
            </a:r>
            <a:endParaRPr lang="en-IE" sz="2000" dirty="0"/>
          </a:p>
          <a:p>
            <a:pPr lvl="1"/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astra.lang.Console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astra.lang.Debug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astra.lang.System</a:t>
            </a:r>
            <a:endParaRPr lang="en-I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IE" sz="2000" dirty="0"/>
          </a:p>
          <a:p>
            <a:r>
              <a:rPr lang="en-IE" sz="2000" dirty="0"/>
              <a:t>Even for these, I will only introduce some of the basic options.</a:t>
            </a:r>
            <a:endParaRPr lang="en-IE" sz="2000" dirty="0"/>
          </a:p>
          <a:p>
            <a:pPr lvl="1"/>
            <a:r>
              <a:rPr lang="en-IE" sz="1800" dirty="0"/>
              <a:t>A full list can be found at:</a:t>
            </a:r>
            <a:br>
              <a:rPr lang="en-IE" sz="1800" dirty="0"/>
            </a:br>
            <a:r>
              <a:rPr lang="en-IE" sz="1800" dirty="0">
                <a:hlinkClick r:id="rId1"/>
              </a:rPr>
              <a:t>https://gitlab.com/astra-language/astra-core/-/tree/master/astra-apis</a:t>
            </a:r>
            <a:r>
              <a:rPr lang="en-IE" sz="1800"/>
              <a:t> </a:t>
            </a:r>
            <a:endParaRPr lang="en-IE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astra.lang.Console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Contains a set of methods to print to the Console.</a:t>
            </a:r>
            <a:endParaRPr lang="en-US" sz="2000" dirty="0"/>
          </a:p>
          <a:p>
            <a:pPr marL="365760" lvl="1" indent="0">
              <a:buNone/>
            </a:pPr>
            <a:endParaRPr lang="en-US" sz="1700" dirty="0"/>
          </a:p>
          <a:p>
            <a:pPr marL="36576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(”Hello World!”);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/>
              <a:t>astra.lang.Debug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r>
              <a:rPr lang="en-US" sz="2000" dirty="0"/>
              <a:t>Display the state of the agent:</a:t>
            </a:r>
            <a:endParaRPr lang="en-US" sz="2000" dirty="0"/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dumpBeliefs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/>
              <a:t>: prints out the agents’ beliefs to the console</a:t>
            </a:r>
            <a:endParaRPr lang="en-US" sz="1800" dirty="0"/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printEventQueue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/>
              <a:t>: prints the current event queue to the console</a:t>
            </a:r>
            <a:endParaRPr lang="en-US" sz="1800" dirty="0"/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printStackTrace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/>
              <a:t>: prints the stack of the current intention.</a:t>
            </a:r>
            <a:endParaRPr lang="en-US" sz="1800" dirty="0"/>
          </a:p>
          <a:p>
            <a:pPr lvl="1"/>
            <a:endParaRPr lang="en-US" sz="2000" dirty="0"/>
          </a:p>
          <a:p>
            <a:pPr marL="36576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Debug d;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d.printStackTrace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 err="1"/>
              <a:t>astra.lang.System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Autofit/>
          </a:bodyPr>
          <a:lstStyle/>
          <a:p>
            <a:r>
              <a:rPr lang="en-US" sz="2000" dirty="0"/>
              <a:t>Collection of System level actions:</a:t>
            </a:r>
            <a:endParaRPr lang="en-US" sz="2000" dirty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US" sz="1800" dirty="0"/>
              <a:t>: terminates the program</a:t>
            </a:r>
            <a:endParaRPr lang="en-US" sz="1800" dirty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fail()</a:t>
            </a:r>
            <a:r>
              <a:rPr lang="en-US" sz="1800" dirty="0"/>
              <a:t>: action that fails</a:t>
            </a:r>
            <a:endParaRPr lang="en-US" sz="1800" dirty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sleep(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/>
              <a:t>: action that makes the agent go to sleep for a fixed time (</a:t>
            </a:r>
            <a:r>
              <a:rPr lang="en-US" sz="1800" dirty="0" err="1"/>
              <a:t>ms</a:t>
            </a:r>
            <a:r>
              <a:rPr lang="en-US" sz="1800" dirty="0"/>
              <a:t>)</a:t>
            </a:r>
            <a:endParaRPr lang="en-US" sz="1800" dirty="0"/>
          </a:p>
          <a:p>
            <a:pPr lvl="1"/>
            <a:endParaRPr lang="en-US" sz="2000" dirty="0"/>
          </a:p>
          <a:p>
            <a:pPr marL="36576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MyAgent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System s;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(”Hello, ”);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s.sleep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(”World!”);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s.exit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Domain Modelling &amp; ASTRA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Domain Modelling involves 3 activities:</a:t>
            </a:r>
            <a:endParaRPr lang="en-IE" sz="2000" dirty="0"/>
          </a:p>
          <a:p>
            <a:pPr lvl="1"/>
            <a:r>
              <a:rPr lang="en-IE" sz="2000" b="1" dirty="0"/>
              <a:t>Object Naming Conventions</a:t>
            </a:r>
            <a:r>
              <a:rPr lang="en-IE" sz="2000" dirty="0"/>
              <a:t>: Mapping types of objects in the environment to the domain model.</a:t>
            </a:r>
            <a:endParaRPr lang="en-IE" sz="2000" dirty="0"/>
          </a:p>
          <a:p>
            <a:pPr lvl="2"/>
            <a:r>
              <a:rPr lang="en-IE" sz="1700" dirty="0"/>
              <a:t>E.g. blocks = uppercase letters (A, B, C, …)</a:t>
            </a:r>
            <a:endParaRPr lang="en-IE" sz="1700" dirty="0"/>
          </a:p>
          <a:p>
            <a:pPr lvl="1"/>
            <a:endParaRPr lang="en-IE" sz="2000" dirty="0"/>
          </a:p>
          <a:p>
            <a:pPr lvl="1"/>
            <a:r>
              <a:rPr lang="en-IE" sz="2000" b="1" dirty="0"/>
              <a:t>Identifying Predicates</a:t>
            </a:r>
            <a:r>
              <a:rPr lang="en-IE" sz="2000" dirty="0"/>
              <a:t>: Deciding which predicates (relations) you will need and which types of objects they will apply to.</a:t>
            </a:r>
            <a:endParaRPr lang="en-IE" sz="2000" dirty="0"/>
          </a:p>
          <a:p>
            <a:pPr lvl="2"/>
            <a:r>
              <a:rPr lang="en-IE" sz="1700" dirty="0"/>
              <a:t>E.g. on(X, Y), block(X), holding(X), table(T), free(X)</a:t>
            </a:r>
            <a:endParaRPr lang="en-IE" sz="1700" dirty="0"/>
          </a:p>
          <a:p>
            <a:pPr lvl="1"/>
            <a:endParaRPr lang="en-IE" sz="2000" dirty="0"/>
          </a:p>
          <a:p>
            <a:pPr lvl="1"/>
            <a:r>
              <a:rPr lang="en-IE" sz="2000" b="1" dirty="0"/>
              <a:t>Specifying Knowledge Source</a:t>
            </a:r>
            <a:r>
              <a:rPr lang="en-IE" sz="2000" dirty="0"/>
              <a:t>: what knowledge is foundational (sensed) and what knowledge can be derived (through inference).</a:t>
            </a:r>
            <a:endParaRPr lang="en-IE" sz="2000" dirty="0"/>
          </a:p>
          <a:p>
            <a:pPr lvl="2"/>
            <a:r>
              <a:rPr lang="en-IE" dirty="0"/>
              <a:t>E.g. free(table) :- true (the table is aways free),</a:t>
            </a:r>
            <a:endParaRPr lang="en-IE" dirty="0"/>
          </a:p>
          <a:p>
            <a:pPr lvl="2"/>
            <a:r>
              <a:rPr lang="en-IE" dirty="0"/>
              <a:t>E.g. free(X) :- block(X) &amp; ~on(Y, X) (blocks with nothing on them are free)</a:t>
            </a:r>
            <a:endParaRPr lang="en-IE" dirty="0"/>
          </a:p>
          <a:p>
            <a:pPr lvl="1"/>
            <a:endParaRPr lang="en-I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Domain Modelling &amp; ASTRA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000" b="1" dirty="0"/>
              <a:t>Object Naming Conventions</a:t>
            </a:r>
            <a:r>
              <a:rPr lang="en-IE" sz="2000" dirty="0"/>
              <a:t> must be enforced by the programmer when writing ASTRA code or implementing sensors/modules.</a:t>
            </a:r>
            <a:endParaRPr lang="en-IE" sz="2000" dirty="0"/>
          </a:p>
          <a:p>
            <a:pPr lvl="3"/>
            <a:endParaRPr lang="en-IE" sz="1400" dirty="0"/>
          </a:p>
          <a:p>
            <a:r>
              <a:rPr lang="en-IE" sz="2000" b="1" dirty="0"/>
              <a:t>Predicates</a:t>
            </a:r>
            <a:r>
              <a:rPr lang="en-IE" sz="2000" dirty="0"/>
              <a:t> are specified explicitly in ASTRA using the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en-IE" sz="2000" dirty="0"/>
              <a:t> keyword:</a:t>
            </a:r>
            <a:endParaRPr lang="en-IE" sz="2000" dirty="0"/>
          </a:p>
          <a:p>
            <a:pPr marL="365760" lvl="1" indent="0"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 {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block(string);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on(string, string);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holding(string);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IE" sz="1400" dirty="0"/>
          </a:p>
          <a:p>
            <a:r>
              <a:rPr lang="en-IE" sz="2000" b="1" dirty="0"/>
              <a:t>Inferences</a:t>
            </a:r>
            <a:r>
              <a:rPr lang="en-IE" sz="2000" dirty="0"/>
              <a:t> are specified explicitly in ASTRA using the </a:t>
            </a:r>
            <a:r>
              <a:rPr lang="en-I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IE" sz="2000" dirty="0"/>
              <a:t> keyword:</a:t>
            </a:r>
            <a:endParaRPr lang="en-IE" sz="2000" dirty="0"/>
          </a:p>
          <a:p>
            <a:pPr marL="365760" lvl="1" indent="0"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free(“table”) :- true;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IE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free(string B) :- block(B) &amp; on(string Y, X);</a:t>
            </a: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4400" y="5639435"/>
            <a:ext cx="7587615" cy="1716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inference free(string B) :- block(B) &amp; ~on(Y B);, specifies that a block (B) is free if it is a block and there is nothing (Y) placed on top of it. This rule infers that a block is free if no other block or object is stacked on it.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ASTRA Light Switch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Light Switch in ASTRA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LightSwitch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ls {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switch(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light(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formula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transition(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switch(“off”);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light(“off”);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+switch(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S) { !light(S);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+!light(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S) : transition(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R, S) &amp; light(R) {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-light(R);+light(S);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+!light(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S) { 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dirty="0"/>
              <a:t>ASTRA and Maven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r>
              <a:rPr lang="en-US" dirty="0"/>
              <a:t>ASTRA adopts standard maven conventions.</a:t>
            </a:r>
            <a:endParaRPr lang="en-US" dirty="0"/>
          </a:p>
          <a:p>
            <a:pPr lvl="1"/>
            <a:r>
              <a:rPr lang="en-US" dirty="0"/>
              <a:t>ASTRA source code is placed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/main/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Supporting Java code is placed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/main/java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4"/>
            <a:endParaRPr lang="en-US" dirty="0"/>
          </a:p>
          <a:p>
            <a:r>
              <a:rPr lang="en-US" dirty="0"/>
              <a:t>A pom.xml file is used to build code:</a:t>
            </a:r>
            <a:endParaRPr lang="en-US" dirty="0"/>
          </a:p>
          <a:p>
            <a:pPr lvl="1"/>
            <a:r>
              <a:rPr lang="en-US" dirty="0"/>
              <a:t>Basic ASTRA projects extend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astra:astra-base:1.4.2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E" dirty="0"/>
              <a:t>Building requires the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astra:astra-maven-plugin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plugi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E" dirty="0"/>
              <a:t>All maven modules are in Maven Central.</a:t>
            </a:r>
            <a:endParaRPr lang="en-IE" dirty="0"/>
          </a:p>
          <a:p>
            <a:pPr lvl="3"/>
            <a:endParaRPr lang="en-IE" dirty="0"/>
          </a:p>
          <a:p>
            <a:r>
              <a:rPr lang="en-IE" dirty="0"/>
              <a:t>Compiling ASTRA: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compile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E" dirty="0"/>
              <a:t>Deploying ASTRA: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astra:deploy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ASTRA POM.XML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&gt;4.0.0&lt;/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modelVersion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&gt;example&lt;/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&gt;hello&lt;/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&lt;version&gt;1.0.0&lt;/version&gt;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&lt;parent&gt;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com.astralanguage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-base&lt;/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&lt;version&gt;1.4.2&lt;/version&gt;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relativePath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relativePath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&lt;/parent&gt;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&lt;properties&gt;</a:t>
            </a:r>
            <a:endParaRPr lang="en-I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lang="en-I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astra.main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I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LightSwitch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astra.main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&lt;/properties&gt;</a:t>
            </a:r>
            <a:endParaRPr lang="en-I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IE" dirty="0"/>
              <a:t>ASTRA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r>
              <a:rPr lang="en-IE" dirty="0"/>
              <a:t>An implementation of </a:t>
            </a:r>
            <a:r>
              <a:rPr lang="en-IE" dirty="0" err="1"/>
              <a:t>AgentSpeak</a:t>
            </a:r>
            <a:r>
              <a:rPr lang="en-IE" dirty="0"/>
              <a:t>(</a:t>
            </a:r>
            <a:r>
              <a:rPr lang="en-IE" dirty="0">
                <a:sym typeface="Wingdings" panose="05000000000000000000" pitchFamily="2" charset="2"/>
              </a:rPr>
              <a:t>TR)</a:t>
            </a:r>
            <a:endParaRPr lang="en-IE" dirty="0">
              <a:sym typeface="Wingdings" panose="05000000000000000000" pitchFamily="2" charset="2"/>
            </a:endParaRPr>
          </a:p>
          <a:p>
            <a:pPr lvl="1"/>
            <a:r>
              <a:rPr lang="en-IE" dirty="0">
                <a:sym typeface="Wingdings" panose="05000000000000000000" pitchFamily="2" charset="2"/>
              </a:rPr>
              <a:t>Basically, the same thing but with a different syntax + concrete ideas about how to define private actions (and other things).</a:t>
            </a:r>
            <a:endParaRPr lang="en-IE" dirty="0">
              <a:sym typeface="Wingdings" panose="05000000000000000000" pitchFamily="2" charset="2"/>
            </a:endParaRPr>
          </a:p>
          <a:p>
            <a:pPr lvl="1"/>
            <a:r>
              <a:rPr lang="en-IE" dirty="0" err="1">
                <a:sym typeface="Wingdings" panose="05000000000000000000" pitchFamily="2" charset="2"/>
              </a:rPr>
              <a:t>Teleo</a:t>
            </a:r>
            <a:r>
              <a:rPr lang="en-IE" dirty="0">
                <a:sym typeface="Wingdings" panose="05000000000000000000" pitchFamily="2" charset="2"/>
              </a:rPr>
              <a:t>-Reactive programming concepts are also integrated.</a:t>
            </a:r>
            <a:endParaRPr lang="en-IE" dirty="0">
              <a:sym typeface="Wingdings" panose="05000000000000000000" pitchFamily="2" charset="2"/>
            </a:endParaRPr>
          </a:p>
          <a:p>
            <a:pPr lvl="1"/>
            <a:endParaRPr lang="en-IE" dirty="0">
              <a:sym typeface="Wingdings" panose="05000000000000000000" pitchFamily="2" charset="2"/>
            </a:endParaRPr>
          </a:p>
          <a:p>
            <a:r>
              <a:rPr lang="en-GB" dirty="0"/>
              <a:t>Key Ideas:</a:t>
            </a:r>
            <a:endParaRPr lang="en-GB" dirty="0"/>
          </a:p>
          <a:p>
            <a:pPr lvl="1"/>
            <a:r>
              <a:rPr lang="en-GB" dirty="0"/>
              <a:t>Linked to Java (Static Typing + Java Syntax)</a:t>
            </a:r>
            <a:endParaRPr lang="en-GB" dirty="0"/>
          </a:p>
          <a:p>
            <a:pPr lvl="1"/>
            <a:r>
              <a:rPr lang="en-GB" dirty="0"/>
              <a:t>Easy to Extend (Modules support adding actions, sensors, …)</a:t>
            </a:r>
            <a:endParaRPr lang="en-GB" dirty="0"/>
          </a:p>
          <a:p>
            <a:pPr lvl="1"/>
            <a:r>
              <a:rPr lang="en-GB" dirty="0"/>
              <a:t>Familiar code structure (loops, selections, assignment and local variables)</a:t>
            </a:r>
            <a:endParaRPr lang="en-GB" dirty="0"/>
          </a:p>
          <a:p>
            <a:pPr lvl="1"/>
            <a:r>
              <a:rPr lang="en-GB" dirty="0"/>
              <a:t>Multiple Inheritance for Reuse.</a:t>
            </a:r>
            <a:endParaRPr lang="en-GB" dirty="0"/>
          </a:p>
          <a:p>
            <a:pPr lvl="1"/>
            <a:r>
              <a:rPr lang="en-GB" dirty="0"/>
              <a:t>Maven-based Build System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Astra Guide</a:t>
            </a:r>
            <a:br>
              <a:rPr lang="en-US" dirty="0"/>
            </a:br>
            <a:r>
              <a:rPr lang="en-US" sz="2000" dirty="0">
                <a:hlinkClick r:id="rId1"/>
              </a:rPr>
              <a:t>http://guide.astralanguage.com/en/latest/</a:t>
            </a:r>
            <a:r>
              <a:rPr lang="en-US" sz="2000" dirty="0"/>
              <a:t> </a:t>
            </a:r>
            <a:endParaRPr lang="en-US" dirty="0"/>
          </a:p>
        </p:txBody>
      </p:sp>
      <p:pic>
        <p:nvPicPr>
          <p:cNvPr id="7" name="Content Placeholder 4" descr="A screenshot of a computer&#10;&#10;Description automatically generated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93" y="1600200"/>
            <a:ext cx="5531414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IE" dirty="0"/>
              <a:t>Modules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 fontScale="92500"/>
          </a:bodyPr>
          <a:lstStyle/>
          <a:p>
            <a:r>
              <a:rPr lang="en-IE" dirty="0"/>
              <a:t>Modules are Java classes whose methods can be invoked from ASTRA code.</a:t>
            </a:r>
            <a:endParaRPr lang="en-IE" dirty="0"/>
          </a:p>
          <a:p>
            <a:pPr lvl="1"/>
            <a:r>
              <a:rPr lang="en-IE" dirty="0"/>
              <a:t>They are the extension mechanism that ASTRA provides to allow domain specific applications to be built.</a:t>
            </a:r>
            <a:endParaRPr lang="en-IE" dirty="0"/>
          </a:p>
          <a:p>
            <a:pPr lvl="1"/>
            <a:r>
              <a:rPr lang="en-IE" dirty="0"/>
              <a:t>Mappings between ASTRA concepts and Java methods is done through the use of annotations.</a:t>
            </a:r>
            <a:endParaRPr lang="en-IE" dirty="0"/>
          </a:p>
          <a:p>
            <a:r>
              <a:rPr lang="en-IE" dirty="0"/>
              <a:t>Modules can be used to implement:</a:t>
            </a:r>
            <a:endParaRPr lang="en-IE" dirty="0"/>
          </a:p>
          <a:p>
            <a:pPr lvl="1"/>
            <a:r>
              <a:rPr lang="en-IE" b="1" dirty="0"/>
              <a:t>Actions</a:t>
            </a:r>
            <a:r>
              <a:rPr lang="en-IE" dirty="0"/>
              <a:t>: methods that can be invoked to perform basic activities of the agent.</a:t>
            </a:r>
            <a:endParaRPr lang="en-IE" dirty="0"/>
          </a:p>
          <a:p>
            <a:pPr lvl="1"/>
            <a:r>
              <a:rPr lang="en-IE" b="1" dirty="0"/>
              <a:t>Sensors</a:t>
            </a:r>
            <a:r>
              <a:rPr lang="en-IE" dirty="0"/>
              <a:t>: methods that can be called during the belief revision phase of the reasoning cycle.</a:t>
            </a:r>
            <a:endParaRPr lang="en-IE" dirty="0"/>
          </a:p>
          <a:p>
            <a:pPr lvl="1"/>
            <a:r>
              <a:rPr lang="en-IE" b="1" i="1" dirty="0"/>
              <a:t>Terms</a:t>
            </a:r>
            <a:r>
              <a:rPr lang="en-IE" i="1" dirty="0"/>
              <a:t>: methods that, when evaluated, are replaced with constant values.</a:t>
            </a:r>
            <a:endParaRPr lang="en-IE" i="1" dirty="0"/>
          </a:p>
          <a:p>
            <a:pPr lvl="1"/>
            <a:r>
              <a:rPr lang="en-IE" b="1" i="1" dirty="0"/>
              <a:t>Formulae</a:t>
            </a:r>
            <a:r>
              <a:rPr lang="en-IE" i="1" dirty="0"/>
              <a:t>: methods that can be evaluated as part of a logical expression.</a:t>
            </a:r>
            <a:endParaRPr lang="en-IE" i="1" dirty="0"/>
          </a:p>
          <a:p>
            <a:pPr lvl="1"/>
            <a:r>
              <a:rPr lang="en-IE" b="1" i="1" dirty="0"/>
              <a:t>Events</a:t>
            </a:r>
            <a:r>
              <a:rPr lang="en-IE" i="1" dirty="0"/>
              <a:t>: a custom event model that can be used to create additional event types.</a:t>
            </a:r>
            <a:endParaRPr lang="en-IE" i="1" dirty="0"/>
          </a:p>
          <a:p>
            <a:pPr lvl="1"/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549400" y="6398696"/>
            <a:ext cx="995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E" dirty="0">
                <a:hlinkClick r:id="rId1"/>
              </a:rPr>
              <a:t>https://guide.astralanguage.com/en/latest/learning/#52-creating-your-own-astra-modules</a:t>
            </a:r>
            <a:r>
              <a:rPr lang="en-IE" dirty="0"/>
              <a:t> </a:t>
            </a:r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ASTRA and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ASTRA is designed to be close to Java, so it adopts (most of) the Java type system:</a:t>
            </a:r>
            <a:endParaRPr lang="en-GB" sz="2000" dirty="0"/>
          </a:p>
          <a:p>
            <a:pPr lvl="1"/>
            <a:r>
              <a:rPr lang="en-US" sz="1800" dirty="0"/>
              <a:t>4 and 8 byte integers (mapped to Java’s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/>
              <a:t>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dirty="0"/>
              <a:t> types),</a:t>
            </a:r>
            <a:endParaRPr lang="en-US" sz="1800" dirty="0"/>
          </a:p>
          <a:p>
            <a:pPr lvl="1"/>
            <a:r>
              <a:rPr lang="en-US" sz="1800" dirty="0"/>
              <a:t>4 and 8 byte ﬂoating point numbers (mapped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800" dirty="0"/>
              <a:t> and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dirty="0"/>
              <a:t> types) </a:t>
            </a:r>
            <a:endParaRPr lang="en-US" sz="1800" dirty="0"/>
          </a:p>
          <a:p>
            <a:pPr lvl="1"/>
            <a:r>
              <a:rPr lang="en-US" sz="1800" dirty="0"/>
              <a:t>representations for character and </a:t>
            </a:r>
            <a:r>
              <a:rPr lang="en-US" sz="1800" dirty="0" err="1"/>
              <a:t>boolean</a:t>
            </a:r>
            <a:r>
              <a:rPr lang="en-US" sz="1800" dirty="0"/>
              <a:t> values (mapped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800" dirty="0"/>
              <a:t>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dirty="0"/>
              <a:t> types).</a:t>
            </a:r>
            <a:endParaRPr lang="en-US" sz="1800" dirty="0"/>
          </a:p>
          <a:p>
            <a:pPr lvl="1"/>
            <a:r>
              <a:rPr lang="en-US" sz="1800" dirty="0"/>
              <a:t>Character strings 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/>
              <a:t>) that maps to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java.lang.String</a:t>
            </a:r>
            <a:r>
              <a:rPr lang="en-US" sz="1800" dirty="0"/>
              <a:t> class</a:t>
            </a:r>
            <a:endParaRPr lang="en-US" sz="1800" dirty="0"/>
          </a:p>
          <a:p>
            <a:pPr lvl="1"/>
            <a:r>
              <a:rPr lang="en-US" sz="1800" dirty="0"/>
              <a:t>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800" dirty="0"/>
              <a:t> type that maps to a custom implementation of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en-US" sz="1800" dirty="0"/>
              <a:t> interface.</a:t>
            </a:r>
            <a:endParaRPr lang="en-US" sz="1800" dirty="0"/>
          </a:p>
          <a:p>
            <a:pPr lvl="1"/>
            <a:r>
              <a:rPr lang="en-US" sz="1800" dirty="0"/>
              <a:t>A function type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</a:t>
            </a:r>
            <a:r>
              <a:rPr lang="en-US" sz="1800" dirty="0"/>
              <a:t>) that maps to functional terms.</a:t>
            </a:r>
            <a:endParaRPr lang="en-US" sz="1800" dirty="0"/>
          </a:p>
          <a:p>
            <a:pPr lvl="1"/>
            <a:r>
              <a:rPr lang="en-US" sz="1800" dirty="0"/>
              <a:t>Any Java Class can be used as a type.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53605" y="6412468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E" dirty="0">
                <a:hlinkClick r:id="rId1"/>
              </a:rPr>
              <a:t>https://guide.astralanguage.com/en/latest/reference/</a:t>
            </a:r>
            <a:r>
              <a:rPr lang="en-IE" dirty="0"/>
              <a:t> </a:t>
            </a:r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ASTRA and Extended Plan Syntax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Core programming constructs in ASTRA include:</a:t>
            </a:r>
            <a:endParaRPr lang="en-US" sz="2000" dirty="0"/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/>
              <a:t> statement the most basic form of ﬂow control</a:t>
            </a:r>
            <a:endParaRPr lang="en-US" sz="1800" dirty="0"/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/>
              <a:t> loop usual method of repetition in programming</a:t>
            </a:r>
            <a:endParaRPr lang="en-US" sz="1800" dirty="0"/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800" dirty="0"/>
              <a:t> loop repeats the same actions for every matching binding of a formula</a:t>
            </a:r>
            <a:endParaRPr lang="en-US" sz="1800" dirty="0"/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sz="1800" dirty="0"/>
              <a:t> loop repeats the same actions for all the values in a specified list.</a:t>
            </a:r>
            <a:endParaRPr lang="en-US" sz="1800" dirty="0"/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try ... recover</a:t>
            </a:r>
            <a:r>
              <a:rPr lang="en-US" sz="1800" dirty="0"/>
              <a:t> allows for the recovery from failed actions</a:t>
            </a:r>
            <a:endParaRPr lang="en-US" sz="1800" dirty="0"/>
          </a:p>
          <a:p>
            <a:pPr lvl="1"/>
            <a:r>
              <a:rPr lang="en-US" sz="1800" dirty="0"/>
              <a:t>Local variable declarations for use within a plan rule</a:t>
            </a:r>
            <a:endParaRPr lang="en-US" sz="1800" dirty="0"/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en-US" sz="1800" dirty="0"/>
              <a:t> allows the value of a local variable to be changed</a:t>
            </a:r>
            <a:endParaRPr lang="en-US" sz="1800" dirty="0"/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query </a:t>
            </a:r>
            <a:r>
              <a:rPr lang="en-US" sz="1800" dirty="0"/>
              <a:t>binds the values of beliefs to variables</a:t>
            </a:r>
            <a:endParaRPr lang="en-US" sz="1800" dirty="0"/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sz="1800" dirty="0"/>
              <a:t> pauses execution until condition if true</a:t>
            </a:r>
            <a:endParaRPr lang="en-US" sz="1800" dirty="0"/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1800" dirty="0"/>
              <a:t> sends message to another agent</a:t>
            </a:r>
            <a:endParaRPr lang="en-US" sz="1800" dirty="0"/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sz="1800" dirty="0"/>
              <a:t> enables mutual exclusion in critical sections</a:t>
            </a:r>
            <a:endParaRPr lang="en-US" sz="1800" dirty="0"/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1800" dirty="0"/>
              <a:t> can be used at the top of a class to define constants.</a:t>
            </a:r>
            <a:endParaRPr lang="en-GB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5453605" y="6412468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E" dirty="0">
                <a:hlinkClick r:id="rId1"/>
              </a:rPr>
              <a:t>https://guide.astralanguage.com/en/latest/reference/</a:t>
            </a:r>
            <a:r>
              <a:rPr lang="en-IE" dirty="0"/>
              <a:t> </a:t>
            </a:r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ASTRA and Extended Plan Syntax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+!sort(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L) {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(j &lt;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P.size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(L)) {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min = j;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k = j+1;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(k &lt;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P.size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(L)) {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P.valueAsInt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(L, min) 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P.valueAsInt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(L, k))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min = k;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k++;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(min ~= j) {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P.swap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(L, min, j);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ASTRA and Multiple Inheritance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ASTRA uses a C++ style multiple inheritance model:</a:t>
            </a:r>
            <a:endParaRPr lang="en-GB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{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C;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+!do(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(X); }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{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!do(“Hello World”); }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 {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+!do(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 A::!do(“Modified: “ + X); }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 {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Console C;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+!do(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X) {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C.println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(“D: “ + X); }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agent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A,D {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+!main(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D::!do(“Hello World”); } }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19600" y="6502625"/>
            <a:ext cx="7090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E" dirty="0">
                <a:hlinkClick r:id="rId1"/>
              </a:rPr>
              <a:t>https://guide.astralanguage.com/en/latest/multiple-inheritence/</a:t>
            </a:r>
            <a:r>
              <a:rPr lang="en-IE" dirty="0"/>
              <a:t> </a:t>
            </a:r>
            <a:endParaRPr lang="en-I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9945</Words>
  <Application>WPS Presentation</Application>
  <PresentationFormat>Widescreen</PresentationFormat>
  <Paragraphs>417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SimSun</vt:lpstr>
      <vt:lpstr>Wingdings</vt:lpstr>
      <vt:lpstr>Wingdings</vt:lpstr>
      <vt:lpstr>Wingdings 2</vt:lpstr>
      <vt:lpstr>Courier New</vt:lpstr>
      <vt:lpstr>Century Schoolbook</vt:lpstr>
      <vt:lpstr>Microsoft YaHei</vt:lpstr>
      <vt:lpstr>Arial Unicode MS</vt:lpstr>
      <vt:lpstr>Calibri</vt:lpstr>
      <vt:lpstr>Oriel</vt:lpstr>
      <vt:lpstr>Introduction to ASTRA</vt:lpstr>
      <vt:lpstr>Mapping AgentSpeak(L) to ASTRA</vt:lpstr>
      <vt:lpstr>ASTRA</vt:lpstr>
      <vt:lpstr>Astra Guide http://guide.astralanguage.com/en/latest/ </vt:lpstr>
      <vt:lpstr>Modules</vt:lpstr>
      <vt:lpstr>ASTRA and Types</vt:lpstr>
      <vt:lpstr>ASTRA and Extended Plan Syntax</vt:lpstr>
      <vt:lpstr>ASTRA and Extended Plan Syntax</vt:lpstr>
      <vt:lpstr>ASTRA and Multiple Inheritance</vt:lpstr>
      <vt:lpstr>ASTRA and Multiple Inheritance</vt:lpstr>
      <vt:lpstr>ASTRA and Multiple Inheritance</vt:lpstr>
      <vt:lpstr>Hello World in ASTRA</vt:lpstr>
      <vt:lpstr>Hello World in ASTRA</vt:lpstr>
      <vt:lpstr>Hello World in ASTRA</vt:lpstr>
      <vt:lpstr>Hello World in ASTRA</vt:lpstr>
      <vt:lpstr>Hello World in ASTRA</vt:lpstr>
      <vt:lpstr>Hello World in ASTRA</vt:lpstr>
      <vt:lpstr>Hello World in ASTRA</vt:lpstr>
      <vt:lpstr>Hello World in ASTRA</vt:lpstr>
      <vt:lpstr>3 Important Modules</vt:lpstr>
      <vt:lpstr>astra.lang.Console</vt:lpstr>
      <vt:lpstr>astra.lang.Debug</vt:lpstr>
      <vt:lpstr>astra.lang.System</vt:lpstr>
      <vt:lpstr>Domain Modelling &amp; ASTRA</vt:lpstr>
      <vt:lpstr>Domain Modelling &amp; ASTRA</vt:lpstr>
      <vt:lpstr>Example: ASTRA Light Switch</vt:lpstr>
      <vt:lpstr>The Light Switch in ASTRA</vt:lpstr>
      <vt:lpstr>ASTRA and Maven</vt:lpstr>
      <vt:lpstr>ASTRA POM.XML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giacoco 27</cp:lastModifiedBy>
  <cp:revision>209</cp:revision>
  <cp:lastPrinted>2015-01-12T14:27:00Z</cp:lastPrinted>
  <dcterms:created xsi:type="dcterms:W3CDTF">2006-08-16T00:00:00Z</dcterms:created>
  <dcterms:modified xsi:type="dcterms:W3CDTF">2024-10-13T00:09:47Z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073812D77AC747C7A45D17AEDDB2653E_12</vt:lpwstr>
  </property>
  <property fmtid="{D5CDD505-2E9C-101B-9397-08002B2CF9AE}" pid="3" name="KSOProductBuildVer">
    <vt:lpwstr>1033-12.2.0.18283</vt:lpwstr>
  </property>
</Properties>
</file>