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389" r:id="rId5"/>
    <p:sldId id="467" r:id="rId6"/>
    <p:sldId id="468" r:id="rId7"/>
    <p:sldId id="473" r:id="rId8"/>
    <p:sldId id="469" r:id="rId9"/>
    <p:sldId id="474" r:id="rId10"/>
    <p:sldId id="475" r:id="rId11"/>
    <p:sldId id="477" r:id="rId12"/>
    <p:sldId id="476" r:id="rId13"/>
    <p:sldId id="478" r:id="rId14"/>
    <p:sldId id="479" r:id="rId15"/>
    <p:sldId id="481" r:id="rId16"/>
    <p:sldId id="482" r:id="rId17"/>
    <p:sldId id="428" r:id="rId18"/>
    <p:sldId id="488" r:id="rId19"/>
    <p:sldId id="429" r:id="rId20"/>
    <p:sldId id="430" r:id="rId21"/>
    <p:sldId id="431" r:id="rId22"/>
    <p:sldId id="432" r:id="rId23"/>
    <p:sldId id="433" r:id="rId24"/>
    <p:sldId id="434" r:id="rId25"/>
    <p:sldId id="440" r:id="rId26"/>
    <p:sldId id="435" r:id="rId27"/>
    <p:sldId id="438" r:id="rId28"/>
    <p:sldId id="436" r:id="rId29"/>
    <p:sldId id="439" r:id="rId30"/>
    <p:sldId id="437" r:id="rId31"/>
    <p:sldId id="441" r:id="rId32"/>
    <p:sldId id="442" r:id="rId33"/>
    <p:sldId id="443" r:id="rId34"/>
    <p:sldId id="444" r:id="rId35"/>
    <p:sldId id="485" r:id="rId36"/>
    <p:sldId id="486" r:id="rId37"/>
    <p:sldId id="484" r:id="rId38"/>
    <p:sldId id="466" r:id="rId39"/>
    <p:sldId id="445" r:id="rId40"/>
    <p:sldId id="446" r:id="rId41"/>
    <p:sldId id="448" r:id="rId42"/>
    <p:sldId id="449" r:id="rId43"/>
    <p:sldId id="382" r:id="rId44"/>
    <p:sldId id="454" r:id="rId45"/>
    <p:sldId id="455" r:id="rId47"/>
    <p:sldId id="457" r:id="rId48"/>
    <p:sldId id="487" r:id="rId49"/>
    <p:sldId id="458" r:id="rId50"/>
    <p:sldId id="459" r:id="rId51"/>
    <p:sldId id="460" r:id="rId52"/>
    <p:sldId id="461" r:id="rId53"/>
    <p:sldId id="462" r:id="rId54"/>
    <p:sldId id="463" r:id="rId55"/>
    <p:sldId id="464" r:id="rId56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726"/>
  </p:normalViewPr>
  <p:slideViewPr>
    <p:cSldViewPr showGuides="1">
      <p:cViewPr varScale="1">
        <p:scale>
          <a:sx n="116" d="100"/>
          <a:sy n="116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Practical Reasoning</a:t>
            </a:r>
            <a:br>
              <a:rPr lang="en-IE" dirty="0"/>
            </a:br>
            <a:r>
              <a:rPr lang="en-IE" dirty="0"/>
              <a:t>with </a:t>
            </a:r>
            <a:r>
              <a:rPr lang="en-IE" dirty="0" err="1"/>
              <a:t>AgentSpeak</a:t>
            </a:r>
            <a:r>
              <a:rPr lang="en-IE"/>
              <a:t>(L)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41400: Multi-Agent Systems</a:t>
            </a:r>
            <a:endParaRPr lang="en-IE" dirty="0"/>
          </a:p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But, what about the dynamics?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072" y="58674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Acting / Executing</a:t>
            </a:r>
            <a:endParaRPr lang="en-IE" sz="1400" dirty="0">
              <a:solidFill>
                <a:srgbClr val="FF0000"/>
              </a:solidFill>
            </a:endParaRPr>
          </a:p>
          <a:p>
            <a:r>
              <a:rPr lang="en-IE" sz="1400" dirty="0">
                <a:solidFill>
                  <a:srgbClr val="FF0000"/>
                </a:solidFill>
              </a:rPr>
              <a:t>Intentions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057400" y="5739567"/>
            <a:ext cx="2022189" cy="38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But, what about the dynamics?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072" y="58674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Acting / Executing</a:t>
            </a:r>
            <a:endParaRPr lang="en-IE" sz="1400" dirty="0">
              <a:solidFill>
                <a:srgbClr val="FF0000"/>
              </a:solidFill>
            </a:endParaRPr>
          </a:p>
          <a:p>
            <a:r>
              <a:rPr lang="en-IE" sz="1400" dirty="0">
                <a:solidFill>
                  <a:srgbClr val="FF0000"/>
                </a:solidFill>
              </a:rPr>
              <a:t>Intentions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057400" y="5739567"/>
            <a:ext cx="2022189" cy="38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996" y="45720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Adoption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2320051" y="4725889"/>
            <a:ext cx="315169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But, what about the dynamics?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072" y="58674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Acting / Executing</a:t>
            </a:r>
            <a:endParaRPr lang="en-IE" sz="1400" dirty="0">
              <a:solidFill>
                <a:srgbClr val="FF0000"/>
              </a:solidFill>
            </a:endParaRPr>
          </a:p>
          <a:p>
            <a:r>
              <a:rPr lang="en-IE" sz="1400" dirty="0">
                <a:solidFill>
                  <a:srgbClr val="FF0000"/>
                </a:solidFill>
              </a:rPr>
              <a:t>Intentions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057400" y="5739567"/>
            <a:ext cx="2022189" cy="38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996" y="45720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Adoption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2320051" y="4725889"/>
            <a:ext cx="315169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4038600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Realisation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92410" y="4336472"/>
            <a:ext cx="298344" cy="45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Rules model two key parts of the reasoning process…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072" y="58674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Acting / Executing</a:t>
            </a:r>
            <a:endParaRPr lang="en-IE" sz="1400" dirty="0">
              <a:solidFill>
                <a:srgbClr val="FF0000"/>
              </a:solidFill>
            </a:endParaRPr>
          </a:p>
          <a:p>
            <a:r>
              <a:rPr lang="en-IE" sz="1400" dirty="0">
                <a:solidFill>
                  <a:srgbClr val="FF0000"/>
                </a:solidFill>
              </a:rPr>
              <a:t>Intentions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057400" y="5739567"/>
            <a:ext cx="2022189" cy="38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996" y="45720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Adoption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2320051" y="4725889"/>
            <a:ext cx="315169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4038600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Realisation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92410" y="4336472"/>
            <a:ext cx="298344" cy="45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5072" y="4572000"/>
            <a:ext cx="2093328" cy="307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ounded Rectangle 23"/>
          <p:cNvSpPr/>
          <p:nvPr/>
        </p:nvSpPr>
        <p:spPr>
          <a:xfrm>
            <a:off x="3977768" y="4051675"/>
            <a:ext cx="2093328" cy="307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1098481" y="500773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5432184" y="498560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Practical Reasoning can be reimagined as…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072" y="58674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Acting / Executing</a:t>
            </a:r>
            <a:endParaRPr lang="en-IE" sz="1400" dirty="0">
              <a:solidFill>
                <a:srgbClr val="FF0000"/>
              </a:solidFill>
            </a:endParaRPr>
          </a:p>
          <a:p>
            <a:r>
              <a:rPr lang="en-IE" sz="1400" dirty="0">
                <a:solidFill>
                  <a:srgbClr val="FF0000"/>
                </a:solidFill>
              </a:rPr>
              <a:t>Intentions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057400" y="5739567"/>
            <a:ext cx="2022189" cy="38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996" y="45720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Adoption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2320051" y="4725889"/>
            <a:ext cx="315169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48303" y="4633294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Realisation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24" idx="1"/>
          </p:cNvCxnSpPr>
          <p:nvPr/>
        </p:nvCxnSpPr>
        <p:spPr>
          <a:xfrm flipH="1">
            <a:off x="5333298" y="4800258"/>
            <a:ext cx="530373" cy="18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5072" y="4572000"/>
            <a:ext cx="2093328" cy="307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ounded Rectangle 23"/>
          <p:cNvSpPr/>
          <p:nvPr/>
        </p:nvSpPr>
        <p:spPr>
          <a:xfrm>
            <a:off x="5863671" y="4646369"/>
            <a:ext cx="2093328" cy="307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161641" y="4051676"/>
            <a:ext cx="3464451" cy="15732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4266760" y="3987763"/>
            <a:ext cx="4039040" cy="18388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1098481" y="500773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5432184" y="498560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Practical Reasoning can be reimagined as…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072" y="58674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Acting / Executing</a:t>
            </a:r>
            <a:endParaRPr lang="en-IE" sz="1400" dirty="0">
              <a:solidFill>
                <a:srgbClr val="FF0000"/>
              </a:solidFill>
            </a:endParaRPr>
          </a:p>
          <a:p>
            <a:r>
              <a:rPr lang="en-IE" sz="1400" dirty="0">
                <a:solidFill>
                  <a:srgbClr val="FF0000"/>
                </a:solidFill>
              </a:rPr>
              <a:t>Intentions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057400" y="5739567"/>
            <a:ext cx="2022189" cy="38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996" y="45720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Adoption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2320051" y="4725889"/>
            <a:ext cx="315169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48303" y="4633294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Realisation Rules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24" idx="1"/>
          </p:cNvCxnSpPr>
          <p:nvPr/>
        </p:nvCxnSpPr>
        <p:spPr>
          <a:xfrm flipH="1">
            <a:off x="5333298" y="4800258"/>
            <a:ext cx="530373" cy="18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5072" y="4572000"/>
            <a:ext cx="2093328" cy="307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ounded Rectangle 23"/>
          <p:cNvSpPr/>
          <p:nvPr/>
        </p:nvSpPr>
        <p:spPr>
          <a:xfrm>
            <a:off x="5863671" y="4646369"/>
            <a:ext cx="2093328" cy="307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161641" y="4051676"/>
            <a:ext cx="3464451" cy="15732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4266760" y="3987763"/>
            <a:ext cx="4039040" cy="18388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609600" y="2845469"/>
            <a:ext cx="11125200" cy="11931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i="1" dirty="0"/>
              <a:t>Practical Reasoning with </a:t>
            </a:r>
            <a:r>
              <a:rPr lang="en-GB" altLang="en-US" sz="2000" i="1" dirty="0" err="1"/>
              <a:t>AgentSpeak</a:t>
            </a:r>
            <a:r>
              <a:rPr lang="en-GB" altLang="en-US" sz="2000" i="1" dirty="0"/>
              <a:t>(L):</a:t>
            </a:r>
            <a:endParaRPr lang="en-GB" altLang="en-US" sz="20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b="1" i="1" dirty="0"/>
              <a:t>Deliberation</a:t>
            </a:r>
            <a:r>
              <a:rPr lang="en-GB" altLang="en-US" sz="1800" i="1" dirty="0"/>
              <a:t>: responding to undesirable environment events by adopting plans (goals).</a:t>
            </a:r>
            <a:endParaRPr lang="en-GB" altLang="en-US" sz="18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b="1" i="1" dirty="0"/>
              <a:t>Means-End Reasoning</a:t>
            </a:r>
            <a:r>
              <a:rPr lang="en-GB" altLang="en-US" sz="1800" i="1" dirty="0"/>
              <a:t>: choosing (sub-)plans to achieve (sub-)goals.</a:t>
            </a:r>
            <a:endParaRPr lang="en-GB" altLang="en-US" sz="18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Implementing Practical Reasoning in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For each environment event that indicates a potentially undesirable situation:</a:t>
            </a:r>
            <a:endParaRPr lang="en-US" sz="2000" dirty="0"/>
          </a:p>
          <a:p>
            <a:pPr lvl="1"/>
            <a:r>
              <a:rPr lang="en-US" sz="1800" dirty="0"/>
              <a:t>define a plan containing the goals that should be satisfied for the undesirable situation to be “resolved”</a:t>
            </a:r>
            <a:endParaRPr lang="en-US" sz="1800" dirty="0"/>
          </a:p>
          <a:p>
            <a:pPr lvl="1"/>
            <a:r>
              <a:rPr lang="en-US" sz="1800" dirty="0"/>
              <a:t>define plans to achieve those goals.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For practical reasoning, the goals should be specified as future states of the world we wish to bring about.</a:t>
            </a:r>
            <a:endParaRPr lang="en-US" sz="2000" dirty="0"/>
          </a:p>
          <a:p>
            <a:pPr lvl="1"/>
            <a:r>
              <a:rPr lang="en-US" sz="1800" dirty="0"/>
              <a:t>i.e. if want to believe X, I must adopt X as a goal.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 err="1"/>
              <a:t>AgentSpeak</a:t>
            </a:r>
            <a:r>
              <a:rPr lang="en-US" sz="2000" dirty="0"/>
              <a:t>(L) does not consider whether goals are achieved (i.e. whether you believe your goals are true); but practical reasoning expects this to be guaranteed (as far as possible).</a:t>
            </a:r>
            <a:endParaRPr lang="en-US" sz="2000" dirty="0"/>
          </a:p>
          <a:p>
            <a:pPr lvl="1"/>
            <a:r>
              <a:rPr lang="en-US" sz="1800" dirty="0" err="1"/>
              <a:t>AgentSpeak</a:t>
            </a:r>
            <a:r>
              <a:rPr lang="en-US" sz="1800" dirty="0"/>
              <a:t>(L) puts the responsibility on you to ensure that goals are achieved correctly.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Light Switch Revisited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Switch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-light(off);+light(on).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-light(on);+light(off).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100" i="1" dirty="0"/>
              <a:t>By definition, an undesirable situation is one where the switch changes state because the agent would like the light(s) to be in the same state as the switch.</a:t>
            </a:r>
            <a:endParaRPr lang="en-US" sz="2100" i="1" dirty="0"/>
          </a:p>
          <a:p>
            <a:endParaRPr lang="en-US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Switch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-light(off);+light(on).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-light(on);+light(off).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4477" y="3852410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What’s wrong with this?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Main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r>
              <a:rPr lang="en-US" dirty="0"/>
              <a:t>Practical Reasoning with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Light Switch Revisited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on Means-End Reasoning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Lists and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Light Switch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-light(off);+light(on).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-light(on);+light(off).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rule to handle the switch being turned on assumes the light is off.</a:t>
            </a:r>
            <a:endParaRPr lang="en-US" sz="2000" dirty="0"/>
          </a:p>
          <a:p>
            <a:pPr lvl="1"/>
            <a:r>
              <a:rPr lang="en-US" sz="1800" dirty="0"/>
              <a:t>What if it is already on?</a:t>
            </a:r>
            <a:endParaRPr lang="en-US" sz="1800" dirty="0"/>
          </a:p>
          <a:p>
            <a:pPr lvl="1"/>
            <a:r>
              <a:rPr lang="en-US" sz="1800" dirty="0"/>
              <a:t>Critically, the solution does not separate </a:t>
            </a:r>
            <a:r>
              <a:rPr lang="en-US" sz="1800" b="1" dirty="0"/>
              <a:t>what I want to achieve </a:t>
            </a:r>
            <a:r>
              <a:rPr lang="en-US" sz="1800" dirty="0"/>
              <a:t>from </a:t>
            </a:r>
            <a:r>
              <a:rPr lang="en-US" sz="1800" b="1" dirty="0"/>
              <a:t>how I want to achieve it</a:t>
            </a:r>
            <a:r>
              <a:rPr lang="en-US" sz="1800" dirty="0"/>
              <a:t>…</a:t>
            </a:r>
            <a:endParaRPr lang="en-US" sz="18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4477" y="3852410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What’s wrong with this?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Switch (Alternative)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We start by defining rules to identify the goals we want to achieve in order to resolve our “undesirable” situation.</a:t>
            </a:r>
            <a:endParaRPr lang="en-US" sz="2000" dirty="0"/>
          </a:p>
          <a:p>
            <a:endParaRPr lang="en-US" sz="18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Light Switch (Alternative)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must write rules that describe how to achieve those goals…</a:t>
            </a:r>
            <a:endParaRPr lang="en-US" sz="20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Light Switch (Alternative)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99568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en-US" sz="2000" dirty="0"/>
              <a:t>Each goal has 2 rules – if a goal event has no applicable plans, then the goal is judged to have failed.</a:t>
            </a:r>
            <a:endParaRPr lang="en-US" sz="2000" dirty="0"/>
          </a:p>
          <a:p>
            <a:pPr lvl="1"/>
            <a:r>
              <a:rPr lang="en-US" sz="1800" dirty="0"/>
              <a:t>And so is the plan that the goal is part of!</a:t>
            </a:r>
            <a:endParaRPr lang="en-US" sz="18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Switch (Alternative)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Okay, so we have gone from 2 rules to 6 rules using our “practical reasoning” programming style.</a:t>
            </a:r>
            <a:endParaRPr lang="en-US" sz="2000" dirty="0"/>
          </a:p>
          <a:p>
            <a:pPr lvl="1"/>
            <a:r>
              <a:rPr lang="en-US" sz="1700" dirty="0"/>
              <a:t>The code is better in that each rule plays a specific role in the overall </a:t>
            </a:r>
            <a:r>
              <a:rPr lang="en-US" sz="1700" dirty="0" err="1"/>
              <a:t>behaviour</a:t>
            </a:r>
            <a:r>
              <a:rPr lang="en-US" sz="1700" dirty="0"/>
              <a:t>.</a:t>
            </a:r>
            <a:endParaRPr lang="en-US" sz="1700" dirty="0"/>
          </a:p>
          <a:p>
            <a:pPr lvl="1"/>
            <a:r>
              <a:rPr lang="en-US" sz="1700" dirty="0"/>
              <a:t>Two of the rules are there to cater for “serendipity” – the unexpected achievement of goals.</a:t>
            </a:r>
            <a:endParaRPr lang="en-US" sz="1700" dirty="0"/>
          </a:p>
          <a:p>
            <a:endParaRPr lang="en-US" sz="2000" dirty="0"/>
          </a:p>
          <a:p>
            <a:r>
              <a:rPr lang="en-US" sz="2000" dirty="0"/>
              <a:t>That said, the code is 3 times longer…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Can we simplify this code without compromising its quality…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+light(on)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000" dirty="0"/>
              <a:t>How to simplify this code…</a:t>
            </a:r>
            <a:endParaRPr lang="en-US" sz="20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+light(on)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000" dirty="0"/>
              <a:t>The 4th and 6th rules are very similar…</a:t>
            </a:r>
            <a:endParaRPr lang="en-US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en-US" sz="2000" dirty="0"/>
              <a:t>We can use a variable to simplify them…</a:t>
            </a:r>
            <a:endParaRPr lang="en-US" sz="2000" dirty="0"/>
          </a:p>
          <a:p>
            <a:pPr lvl="1"/>
            <a:r>
              <a:rPr lang="en-US" sz="1800" i="1" dirty="0"/>
              <a:t>Notice that we put the rule at the end (it must follow all the other light goal event rules).</a:t>
            </a:r>
            <a:endParaRPr lang="en-US" sz="1800" i="1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 &lt;- !light(on).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+switch(off) &lt;- !light(off).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000" dirty="0"/>
              <a:t>There is a similar pattern for the 1st and 2nd rules…</a:t>
            </a:r>
            <a:endParaRPr lang="en-US" sz="20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Again, we can use a variable to simplify…</a:t>
            </a:r>
            <a:endParaRPr lang="en-US" sz="20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Reasoning with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2nd and 3rd rules follow a pattern, but it is difficult to encode without more knowledge…</a:t>
            </a:r>
            <a:endParaRPr lang="en-US" sz="2000" dirty="0"/>
          </a:p>
          <a:p>
            <a:pPr lvl="1"/>
            <a:r>
              <a:rPr lang="en-US" sz="1800" b="1" i="1" u="sng" dirty="0"/>
              <a:t>BUT:</a:t>
            </a:r>
            <a:r>
              <a:rPr lang="en-US" sz="1800" i="1" dirty="0"/>
              <a:t> How do we know that the light being off is a condition for turning the light on?</a:t>
            </a:r>
            <a:endParaRPr lang="en-US" sz="1800" i="1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light(off)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light(on)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000" b="1" u="sng" dirty="0"/>
              <a:t>Idea:</a:t>
            </a:r>
            <a:r>
              <a:rPr lang="en-US" sz="2000" b="1" dirty="0"/>
              <a:t> </a:t>
            </a:r>
            <a:r>
              <a:rPr lang="en-US" sz="2000" dirty="0"/>
              <a:t>capture information about the transitions as beliefs… (domain modelling)</a:t>
            </a:r>
            <a:endParaRPr lang="en-US" sz="20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+!light(on) :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-light(off); +light(on).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+!light(off) :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 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-light(on); +light(off).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000" dirty="0"/>
              <a:t>When we integrate these beliefs into the rules, and we see a clearer pattern…</a:t>
            </a:r>
            <a:endParaRPr lang="en-US" sz="2000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: transition(R, S) &amp; light(R)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-light(R); +light(S).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If the goal is for the light to be in state S and there is a valid transition from state R to state S, and the light is in state R, remove the belief about state R and add the belief about state S…</a:t>
            </a:r>
            <a:endParaRPr lang="en-US" sz="2000" i="1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: transition(R, S) &amp; light(R)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-light(R); +light(S).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If the goal is for the light to be in state S and there is a valid transition from state R to state S, and the light is in state R, remove the belief about state R and add the belief about state S…</a:t>
            </a:r>
            <a:endParaRPr lang="en-US" sz="2000" i="1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1621512"/>
            <a:ext cx="5257800" cy="1267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616526" y="248569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Domain Model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 flipV="1">
            <a:off x="5867400" y="2255244"/>
            <a:ext cx="749126" cy="4151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: transition(R, S) &amp; light(R)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-light(R); +light(S).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If the goal is for the light to be in state S and there is a valid transition from state R to state S, and the light is in state R, remove the belief about state R and add the belief about state S…</a:t>
            </a:r>
            <a:endParaRPr lang="en-US" sz="2000" i="1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00400"/>
            <a:ext cx="52578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616526" y="313586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Deliberation Rules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5867400" y="3320534"/>
            <a:ext cx="749126" cy="32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21512"/>
            <a:ext cx="5257800" cy="1267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616526" y="248569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Domain Model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 flipV="1">
            <a:off x="5867400" y="2255244"/>
            <a:ext cx="749126" cy="4151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Simplifying Light Switch…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light(off)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: transition(R, S) &amp; light(R)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-light(R); +light(S).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+!light(S)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If the goal is for the light to be in state S and there is a valid transition from state R to state S, and the light is in state R, remove the belief about state R and add the belief about state S…</a:t>
            </a:r>
            <a:endParaRPr lang="en-US" sz="2000" i="1" dirty="0"/>
          </a:p>
        </p:txBody>
      </p:sp>
      <p:pic>
        <p:nvPicPr>
          <p:cNvPr id="4" name="Picture 3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295400"/>
            <a:ext cx="1117053" cy="1411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8580" y="1668518"/>
            <a:ext cx="53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8580" y="1676400"/>
            <a:ext cx="533400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</a:t>
            </a:r>
            <a:endParaRPr lang="en-US" sz="1050" dirty="0"/>
          </a:p>
        </p:txBody>
      </p:sp>
      <p:sp>
        <p:nvSpPr>
          <p:cNvPr id="7" name="Freeform 6"/>
          <p:cNvSpPr/>
          <p:nvPr/>
        </p:nvSpPr>
        <p:spPr>
          <a:xfrm>
            <a:off x="7708332" y="1923394"/>
            <a:ext cx="1345324" cy="430924"/>
          </a:xfrm>
          <a:custGeom>
            <a:avLst/>
            <a:gdLst>
              <a:gd name="connsiteX0" fmla="*/ 0 w 1345324"/>
              <a:gd name="connsiteY0" fmla="*/ 73572 h 430924"/>
              <a:gd name="connsiteX1" fmla="*/ 115614 w 1345324"/>
              <a:gd name="connsiteY1" fmla="*/ 21021 h 430924"/>
              <a:gd name="connsiteX2" fmla="*/ 147145 w 1345324"/>
              <a:gd name="connsiteY2" fmla="*/ 10510 h 430924"/>
              <a:gd name="connsiteX3" fmla="*/ 178676 w 1345324"/>
              <a:gd name="connsiteY3" fmla="*/ 21021 h 430924"/>
              <a:gd name="connsiteX4" fmla="*/ 241738 w 1345324"/>
              <a:gd name="connsiteY4" fmla="*/ 73572 h 430924"/>
              <a:gd name="connsiteX5" fmla="*/ 262758 w 1345324"/>
              <a:gd name="connsiteY5" fmla="*/ 105103 h 430924"/>
              <a:gd name="connsiteX6" fmla="*/ 241738 w 1345324"/>
              <a:gd name="connsiteY6" fmla="*/ 136634 h 430924"/>
              <a:gd name="connsiteX7" fmla="*/ 178676 w 1345324"/>
              <a:gd name="connsiteY7" fmla="*/ 94593 h 430924"/>
              <a:gd name="connsiteX8" fmla="*/ 189186 w 1345324"/>
              <a:gd name="connsiteY8" fmla="*/ 52552 h 430924"/>
              <a:gd name="connsiteX9" fmla="*/ 252248 w 1345324"/>
              <a:gd name="connsiteY9" fmla="*/ 21021 h 430924"/>
              <a:gd name="connsiteX10" fmla="*/ 294289 w 1345324"/>
              <a:gd name="connsiteY10" fmla="*/ 31531 h 430924"/>
              <a:gd name="connsiteX11" fmla="*/ 357351 w 1345324"/>
              <a:gd name="connsiteY11" fmla="*/ 84083 h 430924"/>
              <a:gd name="connsiteX12" fmla="*/ 378372 w 1345324"/>
              <a:gd name="connsiteY12" fmla="*/ 115614 h 430924"/>
              <a:gd name="connsiteX13" fmla="*/ 388882 w 1345324"/>
              <a:gd name="connsiteY13" fmla="*/ 147145 h 430924"/>
              <a:gd name="connsiteX14" fmla="*/ 325820 w 1345324"/>
              <a:gd name="connsiteY14" fmla="*/ 136634 h 430924"/>
              <a:gd name="connsiteX15" fmla="*/ 336331 w 1345324"/>
              <a:gd name="connsiteY15" fmla="*/ 73572 h 430924"/>
              <a:gd name="connsiteX16" fmla="*/ 399393 w 1345324"/>
              <a:gd name="connsiteY16" fmla="*/ 31531 h 430924"/>
              <a:gd name="connsiteX17" fmla="*/ 462455 w 1345324"/>
              <a:gd name="connsiteY17" fmla="*/ 42041 h 430924"/>
              <a:gd name="connsiteX18" fmla="*/ 493986 w 1345324"/>
              <a:gd name="connsiteY18" fmla="*/ 52552 h 430924"/>
              <a:gd name="connsiteX19" fmla="*/ 557048 w 1345324"/>
              <a:gd name="connsiteY19" fmla="*/ 105103 h 430924"/>
              <a:gd name="connsiteX20" fmla="*/ 578069 w 1345324"/>
              <a:gd name="connsiteY20" fmla="*/ 136634 h 430924"/>
              <a:gd name="connsiteX21" fmla="*/ 546538 w 1345324"/>
              <a:gd name="connsiteY21" fmla="*/ 157655 h 430924"/>
              <a:gd name="connsiteX22" fmla="*/ 483476 w 1345324"/>
              <a:gd name="connsiteY22" fmla="*/ 115614 h 430924"/>
              <a:gd name="connsiteX23" fmla="*/ 493986 w 1345324"/>
              <a:gd name="connsiteY23" fmla="*/ 52552 h 430924"/>
              <a:gd name="connsiteX24" fmla="*/ 567558 w 1345324"/>
              <a:gd name="connsiteY24" fmla="*/ 42041 h 430924"/>
              <a:gd name="connsiteX25" fmla="*/ 641131 w 1345324"/>
              <a:gd name="connsiteY25" fmla="*/ 52552 h 430924"/>
              <a:gd name="connsiteX26" fmla="*/ 672662 w 1345324"/>
              <a:gd name="connsiteY26" fmla="*/ 63062 h 430924"/>
              <a:gd name="connsiteX27" fmla="*/ 735724 w 1345324"/>
              <a:gd name="connsiteY27" fmla="*/ 115614 h 430924"/>
              <a:gd name="connsiteX28" fmla="*/ 756745 w 1345324"/>
              <a:gd name="connsiteY28" fmla="*/ 147145 h 430924"/>
              <a:gd name="connsiteX29" fmla="*/ 693682 w 1345324"/>
              <a:gd name="connsiteY29" fmla="*/ 136634 h 430924"/>
              <a:gd name="connsiteX30" fmla="*/ 672662 w 1345324"/>
              <a:gd name="connsiteY30" fmla="*/ 105103 h 430924"/>
              <a:gd name="connsiteX31" fmla="*/ 725214 w 1345324"/>
              <a:gd name="connsiteY31" fmla="*/ 31531 h 430924"/>
              <a:gd name="connsiteX32" fmla="*/ 798786 w 1345324"/>
              <a:gd name="connsiteY32" fmla="*/ 0 h 430924"/>
              <a:gd name="connsiteX33" fmla="*/ 861848 w 1345324"/>
              <a:gd name="connsiteY33" fmla="*/ 42041 h 430924"/>
              <a:gd name="connsiteX34" fmla="*/ 893379 w 1345324"/>
              <a:gd name="connsiteY34" fmla="*/ 63062 h 430924"/>
              <a:gd name="connsiteX35" fmla="*/ 903889 w 1345324"/>
              <a:gd name="connsiteY35" fmla="*/ 157655 h 430924"/>
              <a:gd name="connsiteX36" fmla="*/ 872358 w 1345324"/>
              <a:gd name="connsiteY36" fmla="*/ 168165 h 430924"/>
              <a:gd name="connsiteX37" fmla="*/ 840827 w 1345324"/>
              <a:gd name="connsiteY37" fmla="*/ 147145 h 430924"/>
              <a:gd name="connsiteX38" fmla="*/ 809296 w 1345324"/>
              <a:gd name="connsiteY38" fmla="*/ 84083 h 430924"/>
              <a:gd name="connsiteX39" fmla="*/ 851338 w 1345324"/>
              <a:gd name="connsiteY39" fmla="*/ 31531 h 430924"/>
              <a:gd name="connsiteX40" fmla="*/ 914400 w 1345324"/>
              <a:gd name="connsiteY40" fmla="*/ 10510 h 430924"/>
              <a:gd name="connsiteX41" fmla="*/ 1008993 w 1345324"/>
              <a:gd name="connsiteY41" fmla="*/ 52552 h 430924"/>
              <a:gd name="connsiteX42" fmla="*/ 1061545 w 1345324"/>
              <a:gd name="connsiteY42" fmla="*/ 105103 h 430924"/>
              <a:gd name="connsiteX43" fmla="*/ 1082565 w 1345324"/>
              <a:gd name="connsiteY43" fmla="*/ 136634 h 430924"/>
              <a:gd name="connsiteX44" fmla="*/ 1072055 w 1345324"/>
              <a:gd name="connsiteY44" fmla="*/ 168165 h 430924"/>
              <a:gd name="connsiteX45" fmla="*/ 998482 w 1345324"/>
              <a:gd name="connsiteY45" fmla="*/ 168165 h 430924"/>
              <a:gd name="connsiteX46" fmla="*/ 987972 w 1345324"/>
              <a:gd name="connsiteY46" fmla="*/ 136634 h 430924"/>
              <a:gd name="connsiteX47" fmla="*/ 1051034 w 1345324"/>
              <a:gd name="connsiteY47" fmla="*/ 105103 h 430924"/>
              <a:gd name="connsiteX48" fmla="*/ 1156138 w 1345324"/>
              <a:gd name="connsiteY48" fmla="*/ 126124 h 430924"/>
              <a:gd name="connsiteX49" fmla="*/ 1187669 w 1345324"/>
              <a:gd name="connsiteY49" fmla="*/ 147145 h 430924"/>
              <a:gd name="connsiteX50" fmla="*/ 1219200 w 1345324"/>
              <a:gd name="connsiteY50" fmla="*/ 210207 h 430924"/>
              <a:gd name="connsiteX51" fmla="*/ 1208689 w 1345324"/>
              <a:gd name="connsiteY51" fmla="*/ 252248 h 430924"/>
              <a:gd name="connsiteX52" fmla="*/ 1177158 w 1345324"/>
              <a:gd name="connsiteY52" fmla="*/ 336331 h 430924"/>
              <a:gd name="connsiteX53" fmla="*/ 1145627 w 1345324"/>
              <a:gd name="connsiteY53" fmla="*/ 346841 h 430924"/>
              <a:gd name="connsiteX54" fmla="*/ 1135117 w 1345324"/>
              <a:gd name="connsiteY54" fmla="*/ 315310 h 430924"/>
              <a:gd name="connsiteX55" fmla="*/ 1166648 w 1345324"/>
              <a:gd name="connsiteY55" fmla="*/ 241738 h 430924"/>
              <a:gd name="connsiteX56" fmla="*/ 1219200 w 1345324"/>
              <a:gd name="connsiteY56" fmla="*/ 231227 h 430924"/>
              <a:gd name="connsiteX57" fmla="*/ 1313793 w 1345324"/>
              <a:gd name="connsiteY57" fmla="*/ 283779 h 430924"/>
              <a:gd name="connsiteX58" fmla="*/ 1271751 w 1345324"/>
              <a:gd name="connsiteY58" fmla="*/ 378372 h 430924"/>
              <a:gd name="connsiteX59" fmla="*/ 1282262 w 1345324"/>
              <a:gd name="connsiteY59" fmla="*/ 409903 h 430924"/>
              <a:gd name="connsiteX60" fmla="*/ 1345324 w 1345324"/>
              <a:gd name="connsiteY60" fmla="*/ 430924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45324" h="430924">
                <a:moveTo>
                  <a:pt x="0" y="73572"/>
                </a:moveTo>
                <a:cubicBezTo>
                  <a:pt x="71555" y="30639"/>
                  <a:pt x="33167" y="48503"/>
                  <a:pt x="115614" y="21021"/>
                </a:cubicBezTo>
                <a:lnTo>
                  <a:pt x="147145" y="10510"/>
                </a:lnTo>
                <a:cubicBezTo>
                  <a:pt x="157655" y="14014"/>
                  <a:pt x="168767" y="16066"/>
                  <a:pt x="178676" y="21021"/>
                </a:cubicBezTo>
                <a:cubicBezTo>
                  <a:pt x="202299" y="32832"/>
                  <a:pt x="225134" y="53647"/>
                  <a:pt x="241738" y="73572"/>
                </a:cubicBezTo>
                <a:cubicBezTo>
                  <a:pt x="249825" y="83276"/>
                  <a:pt x="255751" y="94593"/>
                  <a:pt x="262758" y="105103"/>
                </a:cubicBezTo>
                <a:cubicBezTo>
                  <a:pt x="255751" y="115613"/>
                  <a:pt x="253884" y="133164"/>
                  <a:pt x="241738" y="136634"/>
                </a:cubicBezTo>
                <a:cubicBezTo>
                  <a:pt x="187696" y="152075"/>
                  <a:pt x="189021" y="125630"/>
                  <a:pt x="178676" y="94593"/>
                </a:cubicBezTo>
                <a:cubicBezTo>
                  <a:pt x="182179" y="80579"/>
                  <a:pt x="181173" y="64571"/>
                  <a:pt x="189186" y="52552"/>
                </a:cubicBezTo>
                <a:cubicBezTo>
                  <a:pt x="200829" y="35087"/>
                  <a:pt x="234261" y="27017"/>
                  <a:pt x="252248" y="21021"/>
                </a:cubicBezTo>
                <a:cubicBezTo>
                  <a:pt x="266262" y="24524"/>
                  <a:pt x="281012" y="25841"/>
                  <a:pt x="294289" y="31531"/>
                </a:cubicBezTo>
                <a:cubicBezTo>
                  <a:pt x="315723" y="40717"/>
                  <a:pt x="343322" y="67248"/>
                  <a:pt x="357351" y="84083"/>
                </a:cubicBezTo>
                <a:cubicBezTo>
                  <a:pt x="365438" y="93787"/>
                  <a:pt x="371365" y="105104"/>
                  <a:pt x="378372" y="115614"/>
                </a:cubicBezTo>
                <a:cubicBezTo>
                  <a:pt x="381875" y="126124"/>
                  <a:pt x="393837" y="137236"/>
                  <a:pt x="388882" y="147145"/>
                </a:cubicBezTo>
                <a:cubicBezTo>
                  <a:pt x="372564" y="179781"/>
                  <a:pt x="335560" y="143128"/>
                  <a:pt x="325820" y="136634"/>
                </a:cubicBezTo>
                <a:cubicBezTo>
                  <a:pt x="315158" y="104648"/>
                  <a:pt x="304783" y="101176"/>
                  <a:pt x="336331" y="73572"/>
                </a:cubicBezTo>
                <a:cubicBezTo>
                  <a:pt x="355344" y="56936"/>
                  <a:pt x="399393" y="31531"/>
                  <a:pt x="399393" y="31531"/>
                </a:cubicBezTo>
                <a:cubicBezTo>
                  <a:pt x="420414" y="35034"/>
                  <a:pt x="441652" y="37418"/>
                  <a:pt x="462455" y="42041"/>
                </a:cubicBezTo>
                <a:cubicBezTo>
                  <a:pt x="473270" y="44444"/>
                  <a:pt x="484077" y="47597"/>
                  <a:pt x="493986" y="52552"/>
                </a:cubicBezTo>
                <a:cubicBezTo>
                  <a:pt x="517609" y="64364"/>
                  <a:pt x="540443" y="85177"/>
                  <a:pt x="557048" y="105103"/>
                </a:cubicBezTo>
                <a:cubicBezTo>
                  <a:pt x="565135" y="114807"/>
                  <a:pt x="571062" y="126124"/>
                  <a:pt x="578069" y="136634"/>
                </a:cubicBezTo>
                <a:cubicBezTo>
                  <a:pt x="567559" y="143641"/>
                  <a:pt x="558869" y="160395"/>
                  <a:pt x="546538" y="157655"/>
                </a:cubicBezTo>
                <a:cubicBezTo>
                  <a:pt x="521876" y="152175"/>
                  <a:pt x="483476" y="115614"/>
                  <a:pt x="483476" y="115614"/>
                </a:cubicBezTo>
                <a:cubicBezTo>
                  <a:pt x="486979" y="94593"/>
                  <a:pt x="484456" y="71613"/>
                  <a:pt x="493986" y="52552"/>
                </a:cubicBezTo>
                <a:cubicBezTo>
                  <a:pt x="512406" y="15712"/>
                  <a:pt x="541999" y="37394"/>
                  <a:pt x="567558" y="42041"/>
                </a:cubicBezTo>
                <a:cubicBezTo>
                  <a:pt x="591932" y="46473"/>
                  <a:pt x="616607" y="49048"/>
                  <a:pt x="641131" y="52552"/>
                </a:cubicBezTo>
                <a:cubicBezTo>
                  <a:pt x="651641" y="56055"/>
                  <a:pt x="662753" y="58107"/>
                  <a:pt x="672662" y="63062"/>
                </a:cubicBezTo>
                <a:cubicBezTo>
                  <a:pt x="696283" y="74872"/>
                  <a:pt x="719121" y="95691"/>
                  <a:pt x="735724" y="115614"/>
                </a:cubicBezTo>
                <a:cubicBezTo>
                  <a:pt x="743811" y="125318"/>
                  <a:pt x="768043" y="141496"/>
                  <a:pt x="756745" y="147145"/>
                </a:cubicBezTo>
                <a:cubicBezTo>
                  <a:pt x="737684" y="156675"/>
                  <a:pt x="714703" y="140138"/>
                  <a:pt x="693682" y="136634"/>
                </a:cubicBezTo>
                <a:cubicBezTo>
                  <a:pt x="686675" y="126124"/>
                  <a:pt x="672662" y="117735"/>
                  <a:pt x="672662" y="105103"/>
                </a:cubicBezTo>
                <a:cubicBezTo>
                  <a:pt x="672662" y="32029"/>
                  <a:pt x="684923" y="48798"/>
                  <a:pt x="725214" y="31531"/>
                </a:cubicBezTo>
                <a:cubicBezTo>
                  <a:pt x="816133" y="-7434"/>
                  <a:pt x="724836" y="24649"/>
                  <a:pt x="798786" y="0"/>
                </a:cubicBezTo>
                <a:lnTo>
                  <a:pt x="861848" y="42041"/>
                </a:lnTo>
                <a:lnTo>
                  <a:pt x="893379" y="63062"/>
                </a:lnTo>
                <a:cubicBezTo>
                  <a:pt x="900386" y="84084"/>
                  <a:pt x="930166" y="131379"/>
                  <a:pt x="903889" y="157655"/>
                </a:cubicBezTo>
                <a:cubicBezTo>
                  <a:pt x="896055" y="165489"/>
                  <a:pt x="882868" y="164662"/>
                  <a:pt x="872358" y="168165"/>
                </a:cubicBezTo>
                <a:cubicBezTo>
                  <a:pt x="861848" y="161158"/>
                  <a:pt x="849759" y="156077"/>
                  <a:pt x="840827" y="147145"/>
                </a:cubicBezTo>
                <a:cubicBezTo>
                  <a:pt x="820454" y="126772"/>
                  <a:pt x="817844" y="109726"/>
                  <a:pt x="809296" y="84083"/>
                </a:cubicBezTo>
                <a:cubicBezTo>
                  <a:pt x="820694" y="49892"/>
                  <a:pt x="814133" y="48067"/>
                  <a:pt x="851338" y="31531"/>
                </a:cubicBezTo>
                <a:cubicBezTo>
                  <a:pt x="871586" y="22532"/>
                  <a:pt x="914400" y="10510"/>
                  <a:pt x="914400" y="10510"/>
                </a:cubicBezTo>
                <a:cubicBezTo>
                  <a:pt x="989446" y="35526"/>
                  <a:pt x="959026" y="19240"/>
                  <a:pt x="1008993" y="52552"/>
                </a:cubicBezTo>
                <a:cubicBezTo>
                  <a:pt x="1065052" y="136639"/>
                  <a:pt x="991473" y="35031"/>
                  <a:pt x="1061545" y="105103"/>
                </a:cubicBezTo>
                <a:cubicBezTo>
                  <a:pt x="1070477" y="114035"/>
                  <a:pt x="1075558" y="126124"/>
                  <a:pt x="1082565" y="136634"/>
                </a:cubicBezTo>
                <a:cubicBezTo>
                  <a:pt x="1079062" y="147144"/>
                  <a:pt x="1079889" y="160331"/>
                  <a:pt x="1072055" y="168165"/>
                </a:cubicBezTo>
                <a:cubicBezTo>
                  <a:pt x="1050945" y="189276"/>
                  <a:pt x="1019817" y="173499"/>
                  <a:pt x="998482" y="168165"/>
                </a:cubicBezTo>
                <a:cubicBezTo>
                  <a:pt x="994979" y="157655"/>
                  <a:pt x="983857" y="146920"/>
                  <a:pt x="987972" y="136634"/>
                </a:cubicBezTo>
                <a:cubicBezTo>
                  <a:pt x="994241" y="120963"/>
                  <a:pt x="1037762" y="109527"/>
                  <a:pt x="1051034" y="105103"/>
                </a:cubicBezTo>
                <a:cubicBezTo>
                  <a:pt x="1078142" y="108976"/>
                  <a:pt x="1126789" y="111450"/>
                  <a:pt x="1156138" y="126124"/>
                </a:cubicBezTo>
                <a:cubicBezTo>
                  <a:pt x="1167436" y="131773"/>
                  <a:pt x="1177159" y="140138"/>
                  <a:pt x="1187669" y="147145"/>
                </a:cubicBezTo>
                <a:cubicBezTo>
                  <a:pt x="1198296" y="163085"/>
                  <a:pt x="1219200" y="188452"/>
                  <a:pt x="1219200" y="210207"/>
                </a:cubicBezTo>
                <a:cubicBezTo>
                  <a:pt x="1219200" y="224652"/>
                  <a:pt x="1211823" y="238147"/>
                  <a:pt x="1208689" y="252248"/>
                </a:cubicBezTo>
                <a:cubicBezTo>
                  <a:pt x="1202221" y="281352"/>
                  <a:pt x="1203478" y="315275"/>
                  <a:pt x="1177158" y="336331"/>
                </a:cubicBezTo>
                <a:cubicBezTo>
                  <a:pt x="1168507" y="343252"/>
                  <a:pt x="1156137" y="343338"/>
                  <a:pt x="1145627" y="346841"/>
                </a:cubicBezTo>
                <a:cubicBezTo>
                  <a:pt x="1142124" y="336331"/>
                  <a:pt x="1135117" y="326389"/>
                  <a:pt x="1135117" y="315310"/>
                </a:cubicBezTo>
                <a:cubicBezTo>
                  <a:pt x="1135117" y="299599"/>
                  <a:pt x="1149484" y="251546"/>
                  <a:pt x="1166648" y="241738"/>
                </a:cubicBezTo>
                <a:cubicBezTo>
                  <a:pt x="1182159" y="232875"/>
                  <a:pt x="1201683" y="234731"/>
                  <a:pt x="1219200" y="231227"/>
                </a:cubicBezTo>
                <a:cubicBezTo>
                  <a:pt x="1314030" y="254935"/>
                  <a:pt x="1294146" y="224841"/>
                  <a:pt x="1313793" y="283779"/>
                </a:cubicBezTo>
                <a:cubicBezTo>
                  <a:pt x="1288777" y="358825"/>
                  <a:pt x="1305063" y="328405"/>
                  <a:pt x="1271751" y="378372"/>
                </a:cubicBezTo>
                <a:cubicBezTo>
                  <a:pt x="1275255" y="388882"/>
                  <a:pt x="1273247" y="403464"/>
                  <a:pt x="1282262" y="409903"/>
                </a:cubicBezTo>
                <a:cubicBezTo>
                  <a:pt x="1300293" y="422782"/>
                  <a:pt x="1345324" y="430924"/>
                  <a:pt x="1345324" y="4309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00400"/>
            <a:ext cx="52578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616526" y="313586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Deliberation Rules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5867400" y="3320534"/>
            <a:ext cx="749126" cy="32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3505200"/>
            <a:ext cx="5257800" cy="990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6616526" y="420266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Means-End Reasoning Rules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 flipV="1">
            <a:off x="5867400" y="4000500"/>
            <a:ext cx="749126" cy="386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" y="1621512"/>
            <a:ext cx="5257800" cy="1267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6616526" y="248569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Domain Model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>
          <a:xfrm flipH="1" flipV="1">
            <a:off x="5867400" y="2255244"/>
            <a:ext cx="749126" cy="4151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introduce a 3</a:t>
            </a:r>
            <a:r>
              <a:rPr lang="en-US" baseline="30000" dirty="0"/>
              <a:t>rd</a:t>
            </a:r>
            <a:r>
              <a:rPr lang="en-US" dirty="0"/>
              <a:t> state: flashing</a:t>
            </a:r>
            <a:endParaRPr lang="en-US" dirty="0"/>
          </a:p>
          <a:p>
            <a:pPr lvl="1"/>
            <a:r>
              <a:rPr lang="en-US" dirty="0"/>
              <a:t>switch(flashing) is used to model the switch being in a flashing state</a:t>
            </a:r>
            <a:endParaRPr lang="en-US" dirty="0"/>
          </a:p>
          <a:p>
            <a:pPr lvl="1"/>
            <a:r>
              <a:rPr lang="en-US" dirty="0"/>
              <a:t>light(flashing) is the same for the light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new set of transitions are:</a:t>
            </a:r>
            <a:endParaRPr lang="en-US" dirty="0"/>
          </a:p>
          <a:p>
            <a:pPr lvl="1"/>
            <a:r>
              <a:rPr lang="en-US" dirty="0"/>
              <a:t>off – flashing – on – off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solution:</a:t>
            </a:r>
            <a:endParaRPr lang="en-US" dirty="0"/>
          </a:p>
          <a:p>
            <a:pPr marL="36576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flashing)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transition(flashing, on)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96200" y="4343400"/>
            <a:ext cx="121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01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 flipV="1">
            <a:off x="8305800" y="4648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3699" y="4332515"/>
            <a:ext cx="36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3700" y="5285602"/>
            <a:ext cx="79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flashing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1" y="5285602"/>
            <a:ext cx="79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</a:t>
            </a:r>
            <a:endParaRPr lang="en-US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Means-End Reasoning gets Interesting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Means-End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Means-end reasoning is the bit that is about how to achieve goals.</a:t>
            </a:r>
            <a:endParaRPr lang="en-US" sz="2000" dirty="0"/>
          </a:p>
          <a:p>
            <a:pPr lvl="1"/>
            <a:r>
              <a:rPr lang="en-US" sz="1800" dirty="0"/>
              <a:t>This can get tricky…</a:t>
            </a:r>
            <a:endParaRPr lang="en-US" sz="1800" dirty="0"/>
          </a:p>
          <a:p>
            <a:pPr lvl="1"/>
            <a:r>
              <a:rPr lang="en-US" sz="1800" dirty="0"/>
              <a:t>Sometimes there are conditions that must hold to achieve a goal.</a:t>
            </a:r>
            <a:endParaRPr lang="en-US" sz="1800" dirty="0"/>
          </a:p>
          <a:p>
            <a:pPr marL="36576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mygoal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 : has(X) &lt;-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If a condition necessary for a goal does not hold, we need to try to act to make the condition hold before we try to achieve the goal.</a:t>
            </a:r>
            <a:endParaRPr lang="en-US" sz="1800" dirty="0"/>
          </a:p>
          <a:p>
            <a:pPr lvl="1"/>
            <a:endParaRPr lang="en-US" sz="1800" dirty="0"/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mygoal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 &lt;- !has(X); 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mygoal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800" dirty="0"/>
          </a:p>
          <a:p>
            <a:pPr lvl="1"/>
            <a:r>
              <a:rPr lang="en-US" sz="1800" i="1" dirty="0"/>
              <a:t>The new rule basically inserts a step that attempts to make the failed condition true before retrying the goal…</a:t>
            </a:r>
            <a:endParaRPr lang="en-US" sz="1800" i="1" dirty="0"/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pPr lvl="1"/>
            <a:endParaRPr lang="en-GB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Means-End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Consider the gripper in Tower world, and the goal to hold a block: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!holding(a)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basic rule for achieving this goal is:</a:t>
            </a:r>
            <a:endParaRPr lang="en-US" sz="2000" dirty="0"/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+!holding(X) : ~holding(Y) &amp; free(X) &amp; on(X, Y) &lt;-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lvl="1"/>
            <a:r>
              <a:rPr lang="en-US" sz="2000" dirty="0"/>
              <a:t>What if the conditions are not satisfied?</a:t>
            </a:r>
            <a:endParaRPr lang="en-US" sz="2000" dirty="0"/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+!holding(X) : holding(X)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+!holding(X) : holding(Y) &lt;- !on(Y, table); !holding(X).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+!holding(X) : ~free(X) &lt;- !free(X); !holding(X).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lvl="1"/>
            <a:r>
              <a:rPr lang="en-US" sz="2000" dirty="0"/>
              <a:t>Notice that the failure of condition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on(X, Y)</a:t>
            </a:r>
            <a:r>
              <a:rPr lang="en-US" sz="2000" dirty="0"/>
              <a:t> is not handled – this condition should never fail - X must be on something or the gripper must be holding it (which would be handled by an earlier rule).</a:t>
            </a:r>
            <a:endParaRPr lang="en-US" sz="2000" dirty="0"/>
          </a:p>
          <a:p>
            <a:pPr lvl="3"/>
            <a:endParaRPr lang="en-US" sz="1600" dirty="0"/>
          </a:p>
          <a:p>
            <a:pPr lvl="1"/>
            <a:r>
              <a:rPr lang="en-US" sz="2000" dirty="0"/>
              <a:t>Each subgoal would then need to be handled in a similar way.</a:t>
            </a:r>
            <a:endParaRPr lang="en-US" sz="2000" dirty="0"/>
          </a:p>
          <a:p>
            <a:pPr lvl="2"/>
            <a:endParaRPr 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Lists and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72800" cy="4873625"/>
          </a:xfrm>
        </p:spPr>
        <p:txBody>
          <a:bodyPr>
            <a:normAutofit/>
          </a:bodyPr>
          <a:lstStyle/>
          <a:p>
            <a:r>
              <a:rPr lang="en-US" sz="2000" dirty="0"/>
              <a:t>There are many scenarios where you want to model sequences or orderings.</a:t>
            </a:r>
            <a:endParaRPr lang="en-US" sz="2000" dirty="0"/>
          </a:p>
          <a:p>
            <a:pPr lvl="1"/>
            <a:r>
              <a:rPr lang="en-US" sz="1800" dirty="0"/>
              <a:t>Think about the win lines in Tic-Tac-Toe: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line(A, B, C)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Predicates work well when the number of items in the sequence is fixed and known before hand.</a:t>
            </a:r>
            <a:endParaRPr lang="en-US" sz="2000" dirty="0"/>
          </a:p>
          <a:p>
            <a:pPr lvl="1"/>
            <a:r>
              <a:rPr lang="en-US" sz="1800" dirty="0"/>
              <a:t>For example, if we want to be able to build a tower of three blocks, we can use: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tower(A, B, C)</a:t>
            </a:r>
            <a:r>
              <a:rPr lang="en-US" sz="1800" dirty="0"/>
              <a:t>.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We could model smaller sequences using a special constant: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tower(a, b, null)</a:t>
            </a:r>
            <a:r>
              <a:rPr lang="en-US" sz="2000" dirty="0"/>
              <a:t>.</a:t>
            </a:r>
            <a:endParaRPr lang="en-US" sz="2000" dirty="0"/>
          </a:p>
          <a:p>
            <a:pPr lvl="1"/>
            <a:r>
              <a:rPr lang="en-US" sz="1800" dirty="0"/>
              <a:t>But this would complicate reasoning about the sequence…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What about bigger sequences? What about when we don’t know how many items in advance?</a:t>
            </a:r>
            <a:endParaRPr lang="en-US" sz="2000" dirty="0"/>
          </a:p>
          <a:p>
            <a:pPr lvl="1"/>
            <a:r>
              <a:rPr lang="en-US" sz="1800" dirty="0"/>
              <a:t>For this, </a:t>
            </a:r>
            <a:r>
              <a:rPr lang="en-US" sz="1800" dirty="0" err="1"/>
              <a:t>AgentSpeak</a:t>
            </a:r>
            <a:r>
              <a:rPr lang="en-US" sz="1800" dirty="0"/>
              <a:t>(L) has lists…</a:t>
            </a:r>
            <a:endParaRPr lang="en-US" sz="18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Lists and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AgentSpeak</a:t>
            </a:r>
            <a:r>
              <a:rPr lang="en-US" sz="2000" dirty="0"/>
              <a:t>(L), a list is a sequence of 0 or more terms.</a:t>
            </a:r>
            <a:endParaRPr lang="en-US" sz="2000" dirty="0"/>
          </a:p>
          <a:p>
            <a:pPr lvl="1"/>
            <a:r>
              <a:rPr lang="en-US" sz="1800" dirty="0"/>
              <a:t>An empty list: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A list containing 1 item: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[beer]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A list containing 3 items: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[beer, wine, whiskey]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Using lists:</a:t>
            </a:r>
            <a:endParaRPr lang="en-US" sz="2000" dirty="0"/>
          </a:p>
          <a:p>
            <a:pPr lvl="1"/>
            <a:r>
              <a:rPr lang="en-US" sz="1800" dirty="0"/>
              <a:t>Cocktails:</a:t>
            </a:r>
            <a:endParaRPr lang="en-US" sz="1800" dirty="0"/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cocktail(cosmopolitan, [vodka, cranberry,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orangeLiqueur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citrus])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cocktail(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vodkaMartini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[vodka, vermouth, olive])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Modules:</a:t>
            </a:r>
            <a:endParaRPr lang="en-US" sz="1800" dirty="0"/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teaching(rem, [comp30220, comp40040, comp41400, comp41720])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Towers (of blocks):</a:t>
            </a:r>
            <a:endParaRPr lang="en-US" sz="1800" dirty="0"/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tower([c, b, a])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</a:t>
            </a:r>
            <a:r>
              <a:rPr lang="en-US" dirty="0" err="1"/>
              <a:t>AgentSpeak</a:t>
            </a:r>
            <a:r>
              <a:rPr lang="en-US" dirty="0"/>
              <a:t>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enumerated lists in events:</a:t>
            </a:r>
            <a:endParaRPr lang="en-US" sz="2000" dirty="0"/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+!tower([X, Y, Z]) &lt;- !on(X, table); !on(Y, X); !on(Z, Y).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Dealing with variable length lists in events:</a:t>
            </a:r>
            <a:endParaRPr lang="en-US" sz="2000" dirty="0"/>
          </a:p>
          <a:p>
            <a:pPr marL="36576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&lt;- !on(H,B); !build(T, H).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3558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733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657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!on(c,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810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!build([b, a],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733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!build([b, a],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!on(b,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Desires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733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!build([b, a],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!build([a], b)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733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!build([b, a],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!build([a], b)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!on(a, b)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810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!build([b, a],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!build([a], b)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!build([], a)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600200"/>
            <a:ext cx="3733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!build([c, b, a], table)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!build([b, a], c)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!build([a], b)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!build([], a)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[UNWIND]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1" y="12192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Intention Stack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!tower([c, b, a])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+!tower(L) &lt;- !build(L, table).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+!build([], B) &lt;- 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+!build([H|T], B)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!on(H,B); !build(T, H).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Desires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Desires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How does this relate to </a:t>
            </a:r>
            <a:r>
              <a:rPr lang="en-IE" dirty="0" err="1"/>
              <a:t>AgentSpeak</a:t>
            </a:r>
            <a:r>
              <a:rPr lang="en-IE" dirty="0"/>
              <a:t>(L)?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How does this relate to </a:t>
            </a:r>
            <a:r>
              <a:rPr lang="en-IE" dirty="0" err="1"/>
              <a:t>AgentSpeak</a:t>
            </a:r>
            <a:r>
              <a:rPr lang="en-IE" dirty="0"/>
              <a:t>(L)?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 dirty="0"/>
              <a:t>Practical Reasoning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363200" cy="4873625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Making and acting on decisions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Choosing what you will do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Choosing how you will do it</a:t>
            </a:r>
            <a:endParaRPr lang="en-GB" altLang="en-US" sz="1800" dirty="0"/>
          </a:p>
          <a:p>
            <a:pPr lvl="1"/>
            <a:endParaRPr lang="en-GB" altLang="en-US" sz="2000" dirty="0"/>
          </a:p>
          <a:p>
            <a:r>
              <a:rPr lang="en-GB" altLang="en-US" sz="2000" dirty="0"/>
              <a:t>Practical Reasoning and BDI: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Deliberation</a:t>
            </a:r>
            <a:r>
              <a:rPr lang="en-GB" altLang="en-US" sz="1800" dirty="0"/>
              <a:t>: identifying what desires you are committed to achieving (your intentions)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Means-End Reasoning</a:t>
            </a:r>
            <a:r>
              <a:rPr lang="en-GB" altLang="en-US" sz="1800" dirty="0"/>
              <a:t>: adopting plans to achieve your intentions.</a:t>
            </a:r>
            <a:endParaRPr lang="en-GB" altLang="en-US" sz="1800" dirty="0"/>
          </a:p>
          <a:p>
            <a:pPr lvl="1"/>
            <a:endParaRPr lang="en-GB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3384" y="5397756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Beliefs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198784" y="4648200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Goals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417984" y="5369383"/>
            <a:ext cx="15240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Intentions</a:t>
            </a:r>
            <a:endParaRPr lang="en-IE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756006" y="4772599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635220" y="4747053"/>
            <a:ext cx="563563" cy="630009"/>
          </a:xfrm>
          <a:prstGeom prst="bentArrow">
            <a:avLst>
              <a:gd name="adj1" fmla="val 25000"/>
              <a:gd name="adj2" fmla="val 258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7384" y="5451805"/>
            <a:ext cx="974075" cy="2923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6369293" y="46482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Deliberation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369293" y="536202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Means-End Reasoning</a:t>
            </a:r>
            <a:endParaRPr lang="en-IE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5200094"/>
            <a:ext cx="74676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66692" y="6106666"/>
            <a:ext cx="6172200" cy="609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But, what about the dynamics?</a:t>
            </a:r>
            <a:endParaRPr lang="en-IE" dirty="0"/>
          </a:p>
        </p:txBody>
      </p:sp>
      <p:sp>
        <p:nvSpPr>
          <p:cNvPr id="14" name="Left Arrow 13"/>
          <p:cNvSpPr/>
          <p:nvPr/>
        </p:nvSpPr>
        <p:spPr>
          <a:xfrm rot="5400000">
            <a:off x="4449909" y="5087537"/>
            <a:ext cx="256625" cy="29235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629285" y="42968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Sub goals (Decision Points)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4724400" y="4495800"/>
            <a:ext cx="914400" cy="737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5695732"/>
            <a:ext cx="254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Chosen (Committed) Plans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6" idx="3"/>
          </p:cNvCxnSpPr>
          <p:nvPr/>
        </p:nvCxnSpPr>
        <p:spPr>
          <a:xfrm flipH="1" flipV="1">
            <a:off x="5941984" y="5597983"/>
            <a:ext cx="1982816" cy="25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4174464"/>
            <a:ext cx="20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Goal states / activities</a:t>
            </a:r>
            <a:endParaRPr lang="en-IE" sz="1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73698" y="4379511"/>
            <a:ext cx="255302" cy="26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17351</Words>
  <Application>WPS Presentation</Application>
  <PresentationFormat>Widescreen</PresentationFormat>
  <Paragraphs>987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Arial</vt:lpstr>
      <vt:lpstr>SimSun</vt:lpstr>
      <vt:lpstr>Wingdings</vt:lpstr>
      <vt:lpstr>Wingdings</vt:lpstr>
      <vt:lpstr>Wingdings 2</vt:lpstr>
      <vt:lpstr>Century Schoolbook</vt:lpstr>
      <vt:lpstr>Microsoft YaHei</vt:lpstr>
      <vt:lpstr>Arial Unicode MS</vt:lpstr>
      <vt:lpstr>Calibri</vt:lpstr>
      <vt:lpstr>Courier New</vt:lpstr>
      <vt:lpstr>Oriel</vt:lpstr>
      <vt:lpstr>Practical Reasoning with AgentSpeak(L)</vt:lpstr>
      <vt:lpstr>Main Topics</vt:lpstr>
      <vt:lpstr>Practical Reasoning with AgentSpeak(L)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Practical Reasoning (recap)</vt:lpstr>
      <vt:lpstr>Implementing Practical Reasoning in AgentSpeak(L)</vt:lpstr>
      <vt:lpstr>The Light Switch Revisited</vt:lpstr>
      <vt:lpstr>Light Switch (Revisited)</vt:lpstr>
      <vt:lpstr>Light Switch (Revisited)</vt:lpstr>
      <vt:lpstr>Light Switch (Revisited)</vt:lpstr>
      <vt:lpstr>Light Switch (Alternative)</vt:lpstr>
      <vt:lpstr>Light Switch (Alternative)</vt:lpstr>
      <vt:lpstr>Light Switch (Alternative)</vt:lpstr>
      <vt:lpstr>Light Switch (Alternative)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Simplifying Light Switch…</vt:lpstr>
      <vt:lpstr>What is good about this?</vt:lpstr>
      <vt:lpstr>When Means-End Reasoning gets Interesting</vt:lpstr>
      <vt:lpstr>Means-End Reasoning</vt:lpstr>
      <vt:lpstr>Means-End Reasoning</vt:lpstr>
      <vt:lpstr>Lists and AgentSpeak(L)</vt:lpstr>
      <vt:lpstr>Lists and AgentSpeak(L)</vt:lpstr>
      <vt:lpstr>Lists and AgentSpeak(L)</vt:lpstr>
      <vt:lpstr>Lists and AgentSpeak(L)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giacoco 27</cp:lastModifiedBy>
  <cp:revision>208</cp:revision>
  <cp:lastPrinted>2015-01-12T14:27:00Z</cp:lastPrinted>
  <dcterms:created xsi:type="dcterms:W3CDTF">2006-08-16T00:00:00Z</dcterms:created>
  <dcterms:modified xsi:type="dcterms:W3CDTF">2024-10-14T04:01:11Z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48E13FA8D50D471C89937DED9F0ADB5D_12</vt:lpwstr>
  </property>
  <property fmtid="{D5CDD505-2E9C-101B-9397-08002B2CF9AE}" pid="3" name="KSOProductBuildVer">
    <vt:lpwstr>1033-12.2.0.18283</vt:lpwstr>
  </property>
</Properties>
</file>