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0" r:id="rId3"/>
    <p:sldId id="281" r:id="rId4"/>
    <p:sldId id="283" r:id="rId5"/>
    <p:sldId id="284" r:id="rId6"/>
    <p:sldId id="285" r:id="rId7"/>
    <p:sldId id="353" r:id="rId8"/>
    <p:sldId id="286" r:id="rId9"/>
    <p:sldId id="287" r:id="rId10"/>
    <p:sldId id="288" r:id="rId11"/>
    <p:sldId id="289" r:id="rId12"/>
    <p:sldId id="290" r:id="rId13"/>
    <p:sldId id="291" r:id="rId14"/>
    <p:sldId id="293" r:id="rId15"/>
    <p:sldId id="294" r:id="rId16"/>
    <p:sldId id="295" r:id="rId17"/>
    <p:sldId id="296" r:id="rId18"/>
    <p:sldId id="298" r:id="rId19"/>
    <p:sldId id="35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F3078A-25AF-4E32-B67E-EE91CBD66CD8}">
          <p14:sldIdLst>
            <p14:sldId id="256"/>
            <p14:sldId id="280"/>
            <p14:sldId id="281"/>
            <p14:sldId id="283"/>
            <p14:sldId id="284"/>
            <p14:sldId id="285"/>
            <p14:sldId id="353"/>
            <p14:sldId id="286"/>
            <p14:sldId id="287"/>
            <p14:sldId id="288"/>
            <p14:sldId id="289"/>
            <p14:sldId id="290"/>
            <p14:sldId id="291"/>
            <p14:sldId id="293"/>
            <p14:sldId id="294"/>
            <p14:sldId id="295"/>
            <p14:sldId id="296"/>
            <p14:sldId id="298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/>
    <p:restoredTop sz="94694"/>
  </p:normalViewPr>
  <p:slideViewPr>
    <p:cSldViewPr>
      <p:cViewPr varScale="1">
        <p:scale>
          <a:sx n="117" d="100"/>
          <a:sy n="117" d="100"/>
        </p:scale>
        <p:origin x="1864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05/10/2023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37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5965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artago.sourceforge.ne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lab.com/astra-language/examples/cartago/astra-cartago-count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 err="1"/>
              <a:t>CArtAgO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COMP41400: Multi-Agent Systems</a:t>
            </a:r>
          </a:p>
          <a:p>
            <a:r>
              <a:rPr lang="en-IE" b="0" dirty="0"/>
              <a:t>Lecturer: Rem Collier</a:t>
            </a:r>
          </a:p>
          <a:p>
            <a:r>
              <a:rPr lang="en-IE" b="0" dirty="0"/>
              <a:t>Email: rem.collier@ucd.ie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Interaction Model: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sz="2000" dirty="0"/>
              <a:t>observable events</a:t>
            </a:r>
          </a:p>
          <a:p>
            <a:pPr lvl="1"/>
            <a:r>
              <a:rPr lang="en-IE" sz="1800" dirty="0"/>
              <a:t>Observable events &amp; changes in observable property</a:t>
            </a:r>
          </a:p>
          <a:p>
            <a:pPr lvl="1"/>
            <a:r>
              <a:rPr lang="en-IE" sz="1800" dirty="0"/>
              <a:t>Perceived by agents either as (external) events or beliefs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0675"/>
            <a:ext cx="791527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66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Interaction Model: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r>
              <a:rPr lang="en-IE" sz="2000" dirty="0" err="1"/>
              <a:t>observeProperty</a:t>
            </a:r>
            <a:r>
              <a:rPr lang="en-IE" sz="2000" dirty="0"/>
              <a:t> action</a:t>
            </a:r>
          </a:p>
          <a:p>
            <a:pPr lvl="1"/>
            <a:r>
              <a:rPr lang="en-IE" sz="1800" dirty="0"/>
              <a:t>Value of an obs. Property as action feedback</a:t>
            </a:r>
          </a:p>
          <a:p>
            <a:pPr lvl="1"/>
            <a:r>
              <a:rPr lang="en-IE" sz="1800" dirty="0"/>
              <a:t>No interaction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66863"/>
            <a:ext cx="75628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1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Interaction Model: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r>
              <a:rPr lang="en-IE" sz="2000" dirty="0"/>
              <a:t>focus / </a:t>
            </a:r>
            <a:r>
              <a:rPr lang="en-IE" sz="2000" dirty="0" err="1"/>
              <a:t>stopFocus</a:t>
            </a:r>
            <a:r>
              <a:rPr lang="en-IE" sz="2000" dirty="0"/>
              <a:t> action</a:t>
            </a:r>
          </a:p>
          <a:p>
            <a:pPr lvl="1"/>
            <a:r>
              <a:rPr lang="en-IE" sz="1800" dirty="0"/>
              <a:t>Start / stop a continuous observation of an </a:t>
            </a:r>
            <a:r>
              <a:rPr lang="en-IE" sz="1800" dirty="0" err="1"/>
              <a:t>artifact</a:t>
            </a:r>
            <a:endParaRPr lang="en-IE" sz="1800" dirty="0"/>
          </a:p>
          <a:p>
            <a:pPr lvl="2"/>
            <a:r>
              <a:rPr lang="en-IE" sz="1600" dirty="0"/>
              <a:t>Possibly specifying filters</a:t>
            </a:r>
          </a:p>
          <a:p>
            <a:pPr lvl="1"/>
            <a:r>
              <a:rPr lang="en-IE" sz="1800" dirty="0"/>
              <a:t>Observable properties represented as beliefs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687330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130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Interaction Model: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r>
              <a:rPr lang="en-IE" sz="2200" dirty="0"/>
              <a:t>continuous observation</a:t>
            </a:r>
          </a:p>
          <a:p>
            <a:pPr lvl="1"/>
            <a:r>
              <a:rPr lang="en-IE" sz="1900" dirty="0"/>
              <a:t>Observable events (&gt; agent events / beliefs)</a:t>
            </a:r>
          </a:p>
          <a:p>
            <a:pPr lvl="1"/>
            <a:r>
              <a:rPr lang="en-IE" sz="1900" dirty="0"/>
              <a:t>Observable properties (&gt; belief base update)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03" y="1600200"/>
            <a:ext cx="6869297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237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Categories of </a:t>
            </a:r>
            <a:r>
              <a:rPr lang="en-IE" dirty="0" err="1"/>
              <a:t>Artifacts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935867" cy="4572000"/>
          </a:xfrm>
        </p:spPr>
        <p:txBody>
          <a:bodyPr>
            <a:noAutofit/>
          </a:bodyPr>
          <a:lstStyle/>
          <a:p>
            <a:r>
              <a:rPr lang="en-IE" sz="2000" dirty="0"/>
              <a:t>Personal </a:t>
            </a:r>
            <a:r>
              <a:rPr lang="en-IE" sz="2000" dirty="0" err="1"/>
              <a:t>Artifacts</a:t>
            </a:r>
            <a:endParaRPr lang="en-IE" sz="2000" dirty="0"/>
          </a:p>
          <a:p>
            <a:pPr lvl="1"/>
            <a:r>
              <a:rPr lang="en-IE" sz="1800" dirty="0"/>
              <a:t>Designed to provide functionalities for a single agent use</a:t>
            </a:r>
          </a:p>
          <a:p>
            <a:pPr lvl="2"/>
            <a:r>
              <a:rPr lang="en-IE" sz="1600" dirty="0"/>
              <a:t>E.g. agenda</a:t>
            </a:r>
          </a:p>
          <a:p>
            <a:r>
              <a:rPr lang="en-IE" sz="2000" dirty="0"/>
              <a:t>Social </a:t>
            </a:r>
            <a:r>
              <a:rPr lang="en-IE" sz="2000" dirty="0" err="1"/>
              <a:t>Artifacts</a:t>
            </a:r>
            <a:endParaRPr lang="en-IE" sz="2000" dirty="0"/>
          </a:p>
          <a:p>
            <a:pPr lvl="1"/>
            <a:r>
              <a:rPr lang="en-IE" sz="1800" dirty="0"/>
              <a:t>Designed to provide some kind of global functionalities</a:t>
            </a:r>
          </a:p>
          <a:p>
            <a:pPr lvl="2"/>
            <a:r>
              <a:rPr lang="en-IE" sz="1600" dirty="0"/>
              <a:t>Communication, coordination, organisation, …</a:t>
            </a:r>
          </a:p>
          <a:p>
            <a:pPr lvl="2"/>
            <a:r>
              <a:rPr lang="en-IE" sz="1600" dirty="0"/>
              <a:t>E.g. blackboards, tuple spaces, bounded buffers, …</a:t>
            </a:r>
            <a:endParaRPr lang="en-IE" sz="1050" dirty="0"/>
          </a:p>
          <a:p>
            <a:r>
              <a:rPr lang="en-IE" sz="2000" dirty="0"/>
              <a:t>Boundary </a:t>
            </a:r>
            <a:r>
              <a:rPr lang="en-IE" sz="2000" dirty="0" err="1"/>
              <a:t>Artifacts</a:t>
            </a:r>
            <a:endParaRPr lang="en-IE" sz="2000" dirty="0"/>
          </a:p>
          <a:p>
            <a:pPr lvl="1"/>
            <a:r>
              <a:rPr lang="en-IE" sz="1800" dirty="0"/>
              <a:t>Interfaces to represent external systems</a:t>
            </a:r>
          </a:p>
          <a:p>
            <a:pPr lvl="2"/>
            <a:r>
              <a:rPr lang="en-IE" sz="1600" dirty="0"/>
              <a:t>E.g. database, GUI, web services, …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067" y="4267200"/>
            <a:ext cx="2743200" cy="210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067" y="1600200"/>
            <a:ext cx="247266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28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CArtAgO</a:t>
            </a:r>
            <a:r>
              <a:rPr lang="en-IE" dirty="0"/>
              <a:t> (</a:t>
            </a:r>
            <a:r>
              <a:rPr lang="en-IE" dirty="0" err="1"/>
              <a:t>Uni</a:t>
            </a:r>
            <a:r>
              <a:rPr lang="en-IE" dirty="0"/>
              <a:t> Bologna)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Platform / infrastructure implementing the A&amp;A model</a:t>
            </a:r>
          </a:p>
          <a:p>
            <a:pPr lvl="1"/>
            <a:r>
              <a:rPr lang="en-IE" sz="1800" dirty="0"/>
              <a:t>Runtime environment for executing (possibly distributed) </a:t>
            </a:r>
            <a:r>
              <a:rPr lang="en-IE" sz="1800" dirty="0" err="1"/>
              <a:t>artifact</a:t>
            </a:r>
            <a:r>
              <a:rPr lang="en-IE" sz="1800" dirty="0"/>
              <a:t>-based environments.</a:t>
            </a:r>
          </a:p>
          <a:p>
            <a:pPr lvl="1"/>
            <a:r>
              <a:rPr lang="en-IE" sz="1800" dirty="0"/>
              <a:t>Java–based programming model for defining </a:t>
            </a:r>
            <a:r>
              <a:rPr lang="en-IE" sz="1800" dirty="0" err="1"/>
              <a:t>artifacts</a:t>
            </a:r>
            <a:endParaRPr lang="en-IE" sz="1800" dirty="0"/>
          </a:p>
          <a:p>
            <a:pPr lvl="1"/>
            <a:r>
              <a:rPr lang="en-IE" sz="1800" dirty="0"/>
              <a:t>Set of basic APIs for agent platforms to work with </a:t>
            </a:r>
            <a:r>
              <a:rPr lang="en-IE" sz="1800" dirty="0" err="1"/>
              <a:t>artifact</a:t>
            </a:r>
            <a:r>
              <a:rPr lang="en-IE" sz="1800" dirty="0"/>
              <a:t>-based environments</a:t>
            </a:r>
          </a:p>
          <a:p>
            <a:pPr lvl="1"/>
            <a:endParaRPr lang="en-IE" sz="1800" dirty="0"/>
          </a:p>
          <a:p>
            <a:r>
              <a:rPr lang="en-IE" sz="2000" dirty="0"/>
              <a:t>Distributed and open MAS</a:t>
            </a:r>
          </a:p>
          <a:p>
            <a:pPr lvl="1"/>
            <a:r>
              <a:rPr lang="en-IE" sz="1800" dirty="0"/>
              <a:t>Workspaces distributed on Internet nodes</a:t>
            </a:r>
          </a:p>
          <a:p>
            <a:pPr lvl="2"/>
            <a:r>
              <a:rPr lang="en-IE" sz="1600" dirty="0"/>
              <a:t>Agents can join and work in multiple workspaces at a time</a:t>
            </a:r>
          </a:p>
          <a:p>
            <a:pPr lvl="1"/>
            <a:r>
              <a:rPr lang="en-IE" sz="1800" dirty="0"/>
              <a:t>Role-Based Access Control (RBAC) security model</a:t>
            </a:r>
          </a:p>
          <a:p>
            <a:pPr lvl="1"/>
            <a:endParaRPr lang="en-IE" sz="1800" dirty="0"/>
          </a:p>
          <a:p>
            <a:r>
              <a:rPr lang="en-IE" sz="2000" dirty="0"/>
              <a:t>Open Source Technology:</a:t>
            </a:r>
          </a:p>
          <a:p>
            <a:pPr lvl="1"/>
            <a:r>
              <a:rPr lang="en-IE" sz="1800" dirty="0"/>
              <a:t>Available at </a:t>
            </a:r>
            <a:r>
              <a:rPr lang="en-IE" sz="1800" dirty="0">
                <a:hlinkClick r:id="rId2"/>
              </a:rPr>
              <a:t>http://cartago.sourceforge.net</a:t>
            </a:r>
            <a:r>
              <a:rPr lang="en-IE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674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CArtAgO</a:t>
            </a:r>
            <a:r>
              <a:rPr lang="en-IE" dirty="0"/>
              <a:t> Architecture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8129"/>
            <a:ext cx="6268985" cy="474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11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Raw Agent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83" y="1600200"/>
            <a:ext cx="7554617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105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Example: Shared Counter</a:t>
            </a:r>
            <a:br>
              <a:rPr lang="en-IE" dirty="0"/>
            </a:br>
            <a:r>
              <a:rPr lang="en-IE" sz="1400" dirty="0">
                <a:hlinkClick r:id="rId2"/>
              </a:rPr>
              <a:t>https://gitlab.com/astra-language/examples/cartago/astra-cartago-counter</a:t>
            </a:r>
            <a:r>
              <a:rPr lang="en-IE" sz="1400" dirty="0"/>
              <a:t> </a:t>
            </a:r>
            <a:endParaRPr lang="en-I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19335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0" y="1752600"/>
            <a:ext cx="233910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OBSERVABLE PROPERTIES:</a:t>
            </a:r>
          </a:p>
          <a:p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I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I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USAGE INTERFACE:</a:t>
            </a:r>
          </a:p>
          <a:p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: { </a:t>
            </a:r>
            <a:r>
              <a:rPr lang="en-I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op_exec_started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count(X),</a:t>
            </a:r>
          </a:p>
          <a:p>
            <a:r>
              <a:rPr lang="en-I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op_exec_completed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)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54183" y="1524000"/>
            <a:ext cx="4108817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cartago</a:t>
            </a:r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I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Counter extends </a:t>
            </a:r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</a:t>
            </a:r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  @OPERATION</a:t>
            </a:r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defineObsProperty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("count", 0);</a:t>
            </a:r>
          </a:p>
          <a:p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I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  @OPERATION</a:t>
            </a:r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count = </a:t>
            </a:r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getObsProperty</a:t>
            </a:r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("count").</a:t>
            </a:r>
            <a:r>
              <a:rPr lang="en-IE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lang="en-IE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updateObsProperty</a:t>
            </a:r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("count", count + 1);</a:t>
            </a:r>
          </a:p>
          <a:p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IE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4533543"/>
            <a:ext cx="4953000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User {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Cartago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ctgo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System S;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create_and_use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+!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create_and_use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ctgo.link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!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setup_tool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cartago.ArtifactId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id);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S.sleep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ctgo.inc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ctgo.operation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+!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setup_tool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cartago.ArtifactId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id) {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ctgo.makeArtifact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("c0", "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artifact.Counter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ctgo.params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([]), id);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114800" y="3781723"/>
            <a:ext cx="4231928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Observer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Cartago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cartago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System S;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!observe();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+!observe()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cartago.link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!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myTool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cartago.ArtifactId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id);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cartago.focus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+!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myTool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cartago.ArtifactId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id)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cartago.lookupArtifact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("c0", id);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recover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S.sleep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(10); !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myTool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(id); 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+$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cartago.property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id, count(int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cartago.println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" +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cartago.signal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S)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cartago.println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("S: " + S);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9F296-C54B-554E-BD90-A26EB62C4168}"/>
              </a:ext>
            </a:extLst>
          </p:cNvPr>
          <p:cNvSpPr txBox="1"/>
          <p:nvPr/>
        </p:nvSpPr>
        <p:spPr>
          <a:xfrm>
            <a:off x="457200" y="3276600"/>
            <a:ext cx="42319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Main {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Cartago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cartago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System S; 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+!main(list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cartago.startService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S.createAgent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("user", "User");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S.createAgent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"Observer");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62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30D9-E08D-428D-85A5-A7F7A7D2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42FC8-BE7F-4090-9C83-99C3B47C54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CArtAgO</a:t>
            </a:r>
            <a:r>
              <a:rPr lang="en-US" sz="2000" dirty="0"/>
              <a:t> is good for building open environments.</a:t>
            </a:r>
          </a:p>
          <a:p>
            <a:pPr lvl="1"/>
            <a:r>
              <a:rPr lang="en-US" sz="1800" i="1" dirty="0"/>
              <a:t>Developer has control over the environment</a:t>
            </a:r>
          </a:p>
          <a:p>
            <a:pPr lvl="1"/>
            <a:r>
              <a:rPr lang="en-US" sz="1800" i="1" dirty="0"/>
              <a:t>Can decide what artifacts are to be created and when</a:t>
            </a:r>
          </a:p>
          <a:p>
            <a:pPr lvl="1"/>
            <a:r>
              <a:rPr lang="en-US" sz="1800" i="1" dirty="0"/>
              <a:t>Less mature as artifact libraries tend not to be shared</a:t>
            </a:r>
          </a:p>
          <a:p>
            <a:pPr lvl="1"/>
            <a:endParaRPr lang="en-US" sz="1800" i="1" dirty="0"/>
          </a:p>
          <a:p>
            <a:r>
              <a:rPr lang="en-US" sz="2000" dirty="0"/>
              <a:t>Key abstraction is the artifact.</a:t>
            </a:r>
          </a:p>
          <a:p>
            <a:pPr lvl="1"/>
            <a:r>
              <a:rPr lang="en-US" sz="1800" i="1" dirty="0"/>
              <a:t>Focus is on things agents can use rather than the agents themselves.</a:t>
            </a:r>
          </a:p>
          <a:p>
            <a:pPr lvl="1"/>
            <a:endParaRPr lang="en-US" sz="1800" i="1" dirty="0"/>
          </a:p>
          <a:p>
            <a:r>
              <a:rPr lang="en-US" sz="2000" dirty="0" err="1"/>
              <a:t>CArtAgO</a:t>
            </a:r>
            <a:r>
              <a:rPr lang="en-US" sz="2000" dirty="0"/>
              <a:t> can be used with multiple languages.</a:t>
            </a:r>
          </a:p>
          <a:p>
            <a:pPr lvl="1"/>
            <a:r>
              <a:rPr lang="en-US" sz="1800" i="1" dirty="0"/>
              <a:t>ASTRA, Jason, </a:t>
            </a:r>
            <a:r>
              <a:rPr lang="en-US" sz="1800" i="1" dirty="0" err="1"/>
              <a:t>Jadex</a:t>
            </a:r>
            <a:r>
              <a:rPr lang="en-US" sz="1800" i="1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16679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73" y="276492"/>
            <a:ext cx="7467600" cy="1143000"/>
          </a:xfrm>
        </p:spPr>
        <p:txBody>
          <a:bodyPr/>
          <a:lstStyle/>
          <a:p>
            <a:r>
              <a:rPr lang="en-IE" dirty="0"/>
              <a:t>Agents &amp; </a:t>
            </a:r>
            <a:r>
              <a:rPr lang="en-IE" dirty="0" err="1"/>
              <a:t>Artifacts</a:t>
            </a:r>
            <a:r>
              <a:rPr lang="en-IE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Environments are workspaces containing </a:t>
            </a:r>
            <a:r>
              <a:rPr lang="en-IE" sz="2000" i="1" dirty="0" err="1"/>
              <a:t>artifacts</a:t>
            </a:r>
            <a:r>
              <a:rPr lang="en-IE" sz="2000" i="1" dirty="0"/>
              <a:t> </a:t>
            </a:r>
            <a:r>
              <a:rPr lang="en-IE" sz="2000" dirty="0"/>
              <a:t>that agents create, share, use, adapt for their work.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5789999" cy="421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66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A&amp;A 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000" b="1" dirty="0"/>
              <a:t>Agents</a:t>
            </a:r>
          </a:p>
          <a:p>
            <a:pPr lvl="1"/>
            <a:r>
              <a:rPr lang="en-IE" sz="1800" dirty="0"/>
              <a:t>Autonomous, goal/task-oriented entities</a:t>
            </a:r>
          </a:p>
          <a:p>
            <a:pPr lvl="2"/>
            <a:r>
              <a:rPr lang="en-IE" sz="1600" dirty="0"/>
              <a:t>Proactive, reactive, social, …</a:t>
            </a:r>
          </a:p>
          <a:p>
            <a:pPr lvl="1"/>
            <a:r>
              <a:rPr lang="en-IE" sz="1800" dirty="0"/>
              <a:t>Create and co-use </a:t>
            </a:r>
            <a:r>
              <a:rPr lang="en-IE" sz="1800" dirty="0" err="1"/>
              <a:t>artifacts</a:t>
            </a:r>
            <a:r>
              <a:rPr lang="en-IE" sz="1800" dirty="0"/>
              <a:t> for supporting their activities</a:t>
            </a:r>
          </a:p>
          <a:p>
            <a:pPr lvl="2"/>
            <a:r>
              <a:rPr lang="en-IE" sz="1600" dirty="0"/>
              <a:t>In addition to direct communication</a:t>
            </a:r>
          </a:p>
          <a:p>
            <a:pPr lvl="7"/>
            <a:endParaRPr lang="en-IE" sz="1200" dirty="0"/>
          </a:p>
          <a:p>
            <a:r>
              <a:rPr lang="en-IE" sz="2000" b="1" dirty="0" err="1"/>
              <a:t>Artifacts</a:t>
            </a:r>
            <a:endParaRPr lang="en-IE" sz="2000" b="1" dirty="0"/>
          </a:p>
          <a:p>
            <a:pPr lvl="1"/>
            <a:r>
              <a:rPr lang="en-IE" sz="1800" dirty="0"/>
              <a:t>Non-autonomous, function-oriented entities</a:t>
            </a:r>
          </a:p>
          <a:p>
            <a:pPr lvl="2"/>
            <a:r>
              <a:rPr lang="en-IE" sz="1600" dirty="0"/>
              <a:t>Controllable and observable</a:t>
            </a:r>
          </a:p>
          <a:p>
            <a:pPr lvl="1"/>
            <a:r>
              <a:rPr lang="en-IE" sz="1800" dirty="0"/>
              <a:t>Modelling the resources and tools used by agents</a:t>
            </a:r>
          </a:p>
          <a:p>
            <a:pPr lvl="2"/>
            <a:r>
              <a:rPr lang="en-IE" sz="1600" dirty="0"/>
              <a:t>Designed by MAS programmers</a:t>
            </a:r>
          </a:p>
          <a:p>
            <a:pPr lvl="2"/>
            <a:r>
              <a:rPr lang="en-IE" sz="1600" dirty="0"/>
              <a:t>First-class entities for agents</a:t>
            </a:r>
          </a:p>
          <a:p>
            <a:pPr lvl="6"/>
            <a:endParaRPr lang="en-IE" sz="1000" dirty="0"/>
          </a:p>
          <a:p>
            <a:r>
              <a:rPr lang="en-IE" sz="2000" b="1" dirty="0"/>
              <a:t>Workspaces</a:t>
            </a:r>
          </a:p>
          <a:p>
            <a:pPr lvl="1"/>
            <a:r>
              <a:rPr lang="en-IE" sz="1800" dirty="0"/>
              <a:t>Grouping of agents and </a:t>
            </a:r>
            <a:r>
              <a:rPr lang="en-IE" sz="1800" dirty="0" err="1"/>
              <a:t>artifacts</a:t>
            </a:r>
            <a:endParaRPr lang="en-IE" sz="1800" dirty="0"/>
          </a:p>
          <a:p>
            <a:pPr lvl="1"/>
            <a:r>
              <a:rPr lang="en-IE" sz="1800" dirty="0"/>
              <a:t>The shared space in which agents interact</a:t>
            </a:r>
          </a:p>
        </p:txBody>
      </p:sp>
    </p:spTree>
    <p:extLst>
      <p:ext uri="{BB962C8B-B14F-4D97-AF65-F5344CB8AC3E}">
        <p14:creationId xmlns:p14="http://schemas.microsoft.com/office/powerpoint/2010/main" val="354996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Artifact</a:t>
            </a:r>
            <a:r>
              <a:rPr lang="en-IE" dirty="0"/>
              <a:t> Model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059" y="1814512"/>
            <a:ext cx="6025141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10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41F87CE-132A-324D-B6FA-291C2E0D9B5B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3259"/>
            <a:ext cx="7467600" cy="388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89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Agent-</a:t>
            </a:r>
            <a:r>
              <a:rPr lang="en-IE" dirty="0" err="1"/>
              <a:t>Artifact</a:t>
            </a:r>
            <a:r>
              <a:rPr lang="en-IE" dirty="0"/>
              <a:t>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Based on the concepts of </a:t>
            </a:r>
            <a:r>
              <a:rPr lang="en-IE" sz="2000" b="1" dirty="0"/>
              <a:t>use</a:t>
            </a:r>
            <a:r>
              <a:rPr lang="en-IE" sz="2000" dirty="0"/>
              <a:t> and </a:t>
            </a:r>
            <a:r>
              <a:rPr lang="en-IE" sz="2000" b="1" dirty="0"/>
              <a:t>observation</a:t>
            </a:r>
            <a:r>
              <a:rPr lang="en-IE" sz="2000" dirty="0"/>
              <a:t>.</a:t>
            </a:r>
          </a:p>
          <a:p>
            <a:pPr lvl="1"/>
            <a:r>
              <a:rPr lang="en-IE" sz="1800" dirty="0"/>
              <a:t>Triggering and controlling the execution of operations by “acting” on an </a:t>
            </a:r>
            <a:r>
              <a:rPr lang="en-IE" sz="1800" dirty="0" err="1"/>
              <a:t>artifact</a:t>
            </a:r>
            <a:r>
              <a:rPr lang="en-IE" sz="1800" dirty="0"/>
              <a:t> usage interface</a:t>
            </a:r>
          </a:p>
          <a:p>
            <a:pPr lvl="1"/>
            <a:endParaRPr lang="en-IE" sz="2000" dirty="0"/>
          </a:p>
          <a:p>
            <a:pPr lvl="1"/>
            <a:r>
              <a:rPr lang="en-IE" sz="2000" dirty="0"/>
              <a:t>Perceiving events generated by operation execution</a:t>
            </a:r>
          </a:p>
          <a:p>
            <a:pPr lvl="2"/>
            <a:r>
              <a:rPr lang="en-IE" dirty="0"/>
              <a:t>Beliefs representing events happening in the </a:t>
            </a:r>
            <a:r>
              <a:rPr lang="en-IE" dirty="0" err="1"/>
              <a:t>artifact</a:t>
            </a:r>
            <a:r>
              <a:rPr lang="en-IE" dirty="0"/>
              <a:t> or as first-class events</a:t>
            </a:r>
          </a:p>
          <a:p>
            <a:pPr lvl="1"/>
            <a:endParaRPr lang="en-IE" sz="2400" dirty="0"/>
          </a:p>
          <a:p>
            <a:pPr lvl="1"/>
            <a:r>
              <a:rPr lang="en-IE" sz="2000" dirty="0"/>
              <a:t>Perceiving </a:t>
            </a:r>
            <a:r>
              <a:rPr lang="en-IE" sz="2000" dirty="0" err="1"/>
              <a:t>artifact</a:t>
            </a:r>
            <a:r>
              <a:rPr lang="en-IE" sz="2000" dirty="0"/>
              <a:t> observable properties</a:t>
            </a:r>
          </a:p>
          <a:p>
            <a:pPr lvl="2"/>
            <a:r>
              <a:rPr lang="en-IE" dirty="0"/>
              <a:t>Beliefs representing the state of the </a:t>
            </a:r>
            <a:r>
              <a:rPr lang="en-IE" dirty="0" err="1"/>
              <a:t>artifact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325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BA46-A16C-172C-0AB2-E9382633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Model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DE30-0B16-25D6-6B2E-D2FE8B5283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Artifacts are controllable and observable things</a:t>
            </a:r>
          </a:p>
          <a:p>
            <a:pPr lvl="1"/>
            <a:r>
              <a:rPr lang="en-US" sz="1800" dirty="0"/>
              <a:t>Operation execution as a (possibly long term) controllable process.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Two observable levels: properties and events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Transparent management of concurrency issues:</a:t>
            </a:r>
          </a:p>
          <a:p>
            <a:pPr lvl="2"/>
            <a:r>
              <a:rPr lang="en-US" sz="1600" dirty="0" err="1"/>
              <a:t>Synchronisation</a:t>
            </a:r>
            <a:r>
              <a:rPr lang="en-US" sz="1600" dirty="0"/>
              <a:t>, mutual exclusion, etc.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Composability through Linking</a:t>
            </a:r>
          </a:p>
          <a:p>
            <a:pPr lvl="2"/>
            <a:r>
              <a:rPr lang="en-US" sz="1600" dirty="0"/>
              <a:t>Also across workspaces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292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Interaction Model: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r>
              <a:rPr lang="en-IE" sz="2000" dirty="0" err="1"/>
              <a:t>artifact</a:t>
            </a:r>
            <a:r>
              <a:rPr lang="en-IE" sz="2000" dirty="0"/>
              <a:t> operation execution</a:t>
            </a:r>
          </a:p>
          <a:p>
            <a:pPr lvl="1"/>
            <a:r>
              <a:rPr lang="en-IE" sz="1800" dirty="0"/>
              <a:t>Asynchronous w.r.t. agent</a:t>
            </a:r>
          </a:p>
          <a:p>
            <a:pPr lvl="1"/>
            <a:r>
              <a:rPr lang="en-IE" sz="1800" dirty="0"/>
              <a:t>Possibly a process structured in multiple atomic steps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92489"/>
            <a:ext cx="7600950" cy="348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54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Interaction Model: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r>
              <a:rPr lang="en-IE" sz="2000" dirty="0"/>
              <a:t>use action</a:t>
            </a:r>
          </a:p>
          <a:p>
            <a:pPr lvl="1"/>
            <a:r>
              <a:rPr lang="en-IE" sz="1800" dirty="0"/>
              <a:t>Acting on op. controls to trigger op execution</a:t>
            </a:r>
          </a:p>
          <a:p>
            <a:pPr lvl="1"/>
            <a:r>
              <a:rPr lang="en-IE" sz="1800" dirty="0"/>
              <a:t>Synchronization point with </a:t>
            </a:r>
            <a:r>
              <a:rPr lang="en-IE" sz="1800" dirty="0" err="1"/>
              <a:t>artifact</a:t>
            </a:r>
            <a:r>
              <a:rPr lang="en-IE" sz="1800" dirty="0"/>
              <a:t> time/state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57350"/>
            <a:ext cx="76676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514475"/>
            <a:ext cx="76676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698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1307</TotalTime>
  <Words>977</Words>
  <Application>Microsoft Macintosh PowerPoint</Application>
  <PresentationFormat>On-screen Show (4:3)</PresentationFormat>
  <Paragraphs>229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Century Schoolbook</vt:lpstr>
      <vt:lpstr>Consolas</vt:lpstr>
      <vt:lpstr>Courier New</vt:lpstr>
      <vt:lpstr>Wingdings</vt:lpstr>
      <vt:lpstr>Wingdings 2</vt:lpstr>
      <vt:lpstr>Oriel</vt:lpstr>
      <vt:lpstr>CArtAgO</vt:lpstr>
      <vt:lpstr>Agents &amp; Artifacts Model</vt:lpstr>
      <vt:lpstr>A&amp;A Basic Concepts</vt:lpstr>
      <vt:lpstr>Artifact Model</vt:lpstr>
      <vt:lpstr>Examples</vt:lpstr>
      <vt:lpstr>Agent-Artifact Interaction</vt:lpstr>
      <vt:lpstr>Artifact Model Features</vt:lpstr>
      <vt:lpstr>Interaction Model: Use</vt:lpstr>
      <vt:lpstr>Interaction Model: Use</vt:lpstr>
      <vt:lpstr>Interaction Model: Use</vt:lpstr>
      <vt:lpstr>Interaction Model: Observation</vt:lpstr>
      <vt:lpstr>Interaction Model: Observation</vt:lpstr>
      <vt:lpstr>Interaction Model: Observation</vt:lpstr>
      <vt:lpstr>Categories of Artifacts</vt:lpstr>
      <vt:lpstr>CArtAgO (Uni Bologna)</vt:lpstr>
      <vt:lpstr>CArtAgO Architecture</vt:lpstr>
      <vt:lpstr>Raw Agent API</vt:lpstr>
      <vt:lpstr>Example: Shared Counter https://gitlab.com/astra-language/examples/cartago/astra-cartago-counter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133</cp:revision>
  <dcterms:created xsi:type="dcterms:W3CDTF">2006-08-16T00:00:00Z</dcterms:created>
  <dcterms:modified xsi:type="dcterms:W3CDTF">2023-10-05T18:36:49Z</dcterms:modified>
</cp:coreProperties>
</file>