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45" r:id="rId3"/>
    <p:sldId id="348" r:id="rId4"/>
    <p:sldId id="384" r:id="rId5"/>
    <p:sldId id="385" r:id="rId6"/>
    <p:sldId id="386" r:id="rId7"/>
    <p:sldId id="388" r:id="rId8"/>
    <p:sldId id="387" r:id="rId9"/>
    <p:sldId id="389" r:id="rId10"/>
    <p:sldId id="390" r:id="rId11"/>
    <p:sldId id="391" r:id="rId12"/>
    <p:sldId id="392" r:id="rId13"/>
    <p:sldId id="393" r:id="rId14"/>
    <p:sldId id="266" r:id="rId15"/>
    <p:sldId id="343" r:id="rId16"/>
    <p:sldId id="334" r:id="rId17"/>
    <p:sldId id="356" r:id="rId18"/>
    <p:sldId id="347" r:id="rId19"/>
    <p:sldId id="379" r:id="rId20"/>
    <p:sldId id="355" r:id="rId21"/>
    <p:sldId id="394" r:id="rId22"/>
    <p:sldId id="358" r:id="rId23"/>
    <p:sldId id="359" r:id="rId24"/>
    <p:sldId id="360" r:id="rId25"/>
    <p:sldId id="361" r:id="rId26"/>
    <p:sldId id="363" r:id="rId27"/>
    <p:sldId id="364" r:id="rId28"/>
    <p:sldId id="3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F3078A-25AF-4E32-B67E-EE91CBD66CD8}">
          <p14:sldIdLst>
            <p14:sldId id="256"/>
            <p14:sldId id="345"/>
            <p14:sldId id="348"/>
            <p14:sldId id="384"/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266"/>
            <p14:sldId id="343"/>
            <p14:sldId id="334"/>
            <p14:sldId id="356"/>
            <p14:sldId id="347"/>
            <p14:sldId id="379"/>
            <p14:sldId id="355"/>
            <p14:sldId id="394"/>
            <p14:sldId id="358"/>
            <p14:sldId id="359"/>
            <p14:sldId id="360"/>
            <p14:sldId id="361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/>
    <p:restoredTop sz="94726"/>
  </p:normalViewPr>
  <p:slideViewPr>
    <p:cSldViewPr>
      <p:cViewPr varScale="1">
        <p:scale>
          <a:sx n="116" d="100"/>
          <a:sy n="116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04/10/2024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37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eishu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-nb.info/1037809882/34" TargetMode="External"/><Relationship Id="rId2" Type="http://schemas.openxmlformats.org/officeDocument/2006/relationships/hyperlink" Target="https://github.com/eishub/ei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astra-language/examples/eis/astra-eis-tow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Environment Interface Standard (EIS)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COMP41400: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E32D9-1A89-B86B-7335-306B8D04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DC2B-1E9F-1794-9385-94C01253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787A4F1-CE3F-A20C-2ED2-D896568DB5DC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B630DA-8E77-5975-0709-FEE7970B2FC9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Environment Interface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D80618-CD04-3EB0-8940-302484346502}"/>
              </a:ext>
            </a:extLst>
          </p:cNvPr>
          <p:cNvSpPr/>
          <p:nvPr/>
        </p:nvSpPr>
        <p:spPr>
          <a:xfrm>
            <a:off x="1524000" y="5257800"/>
            <a:ext cx="8534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/>
              <a:t>Environment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3899D45-304D-D290-07DC-7B90D457FEBD}"/>
              </a:ext>
            </a:extLst>
          </p:cNvPr>
          <p:cNvSpPr/>
          <p:nvPr/>
        </p:nvSpPr>
        <p:spPr>
          <a:xfrm>
            <a:off x="7409761" y="57300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283781E-114A-747A-4991-33BA2BBFCC15}"/>
              </a:ext>
            </a:extLst>
          </p:cNvPr>
          <p:cNvSpPr/>
          <p:nvPr/>
        </p:nvSpPr>
        <p:spPr>
          <a:xfrm>
            <a:off x="8839200" y="548640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98B40B3-E0D2-9275-DB1E-D29B3461F071}"/>
              </a:ext>
            </a:extLst>
          </p:cNvPr>
          <p:cNvSpPr/>
          <p:nvPr/>
        </p:nvSpPr>
        <p:spPr>
          <a:xfrm>
            <a:off x="3427623" y="54273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8A7621A-34D8-7C62-7BD8-5B853535AE11}"/>
              </a:ext>
            </a:extLst>
          </p:cNvPr>
          <p:cNvSpPr/>
          <p:nvPr/>
        </p:nvSpPr>
        <p:spPr>
          <a:xfrm>
            <a:off x="4343400" y="5509743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EF86166A-96C7-D061-9761-664B889BAD73}"/>
              </a:ext>
            </a:extLst>
          </p:cNvPr>
          <p:cNvSpPr/>
          <p:nvPr/>
        </p:nvSpPr>
        <p:spPr>
          <a:xfrm>
            <a:off x="2805323" y="5805168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15BCC-CA68-9014-6868-47911A2DC892}"/>
              </a:ext>
            </a:extLst>
          </p:cNvPr>
          <p:cNvSpPr txBox="1"/>
          <p:nvPr/>
        </p:nvSpPr>
        <p:spPr>
          <a:xfrm>
            <a:off x="2687942" y="62762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20005-8701-8D92-61AA-35AFFD511A96}"/>
              </a:ext>
            </a:extLst>
          </p:cNvPr>
          <p:cNvSpPr txBox="1"/>
          <p:nvPr/>
        </p:nvSpPr>
        <p:spPr>
          <a:xfrm>
            <a:off x="3337020" y="593448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A4A172-E1FD-3001-564D-4D23A8855EFC}"/>
              </a:ext>
            </a:extLst>
          </p:cNvPr>
          <p:cNvSpPr txBox="1"/>
          <p:nvPr/>
        </p:nvSpPr>
        <p:spPr>
          <a:xfrm>
            <a:off x="4205841" y="60287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C7B1C-91DE-A791-72AA-DF060C0173A3}"/>
              </a:ext>
            </a:extLst>
          </p:cNvPr>
          <p:cNvSpPr txBox="1"/>
          <p:nvPr/>
        </p:nvSpPr>
        <p:spPr>
          <a:xfrm>
            <a:off x="7292381" y="62461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509F57-6C0B-AD1C-56B9-81350AD1210D}"/>
              </a:ext>
            </a:extLst>
          </p:cNvPr>
          <p:cNvSpPr txBox="1"/>
          <p:nvPr/>
        </p:nvSpPr>
        <p:spPr>
          <a:xfrm>
            <a:off x="8722145" y="600243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4D50A-7059-445B-709A-40B5468EE274}"/>
              </a:ext>
            </a:extLst>
          </p:cNvPr>
          <p:cNvSpPr txBox="1"/>
          <p:nvPr/>
        </p:nvSpPr>
        <p:spPr>
          <a:xfrm>
            <a:off x="9229327" y="523274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err="1"/>
              <a:t>tower.jar</a:t>
            </a:r>
            <a:endParaRPr lang="en-IE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6B8439-9992-1DF0-E2AD-D62DC649D6F7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072023" y="4190363"/>
            <a:ext cx="45137" cy="1614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165DB1-C286-FB0C-6D5A-DB50C797CE9F}"/>
              </a:ext>
            </a:extLst>
          </p:cNvPr>
          <p:cNvCxnSpPr>
            <a:cxnSpLocks/>
          </p:cNvCxnSpPr>
          <p:nvPr/>
        </p:nvCxnSpPr>
        <p:spPr>
          <a:xfrm flipV="1">
            <a:off x="3694323" y="4038600"/>
            <a:ext cx="11324" cy="1388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C15E6-BE16-4744-4675-8E370CC1AFB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4426637" y="4267200"/>
            <a:ext cx="183463" cy="12425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4C22EC-70FC-7ECC-E560-99DC1C47CCA1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676461" y="4191000"/>
            <a:ext cx="88903" cy="15390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C1C062-5A73-399F-1CAE-12836A8B32B2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9105900" y="4154558"/>
            <a:ext cx="15298" cy="1331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riangle 25">
            <a:extLst>
              <a:ext uri="{FF2B5EF4-FFF2-40B4-BE49-F238E27FC236}">
                <a16:creationId xmlns:a16="http://schemas.microsoft.com/office/drawing/2014/main" id="{4EDA6BED-C5A1-5B44-909A-AD7FBD255678}"/>
              </a:ext>
            </a:extLst>
          </p:cNvPr>
          <p:cNvSpPr/>
          <p:nvPr/>
        </p:nvSpPr>
        <p:spPr>
          <a:xfrm>
            <a:off x="2957723" y="3975731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E111160-E5DB-1449-507E-FC6786AB7203}"/>
              </a:ext>
            </a:extLst>
          </p:cNvPr>
          <p:cNvSpPr/>
          <p:nvPr/>
        </p:nvSpPr>
        <p:spPr>
          <a:xfrm>
            <a:off x="3594863" y="3985419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A6654937-D41D-D893-B889-CA1D980F1D89}"/>
              </a:ext>
            </a:extLst>
          </p:cNvPr>
          <p:cNvSpPr/>
          <p:nvPr/>
        </p:nvSpPr>
        <p:spPr>
          <a:xfrm>
            <a:off x="4267200" y="40525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C85D37D6-1047-42BC-A36E-F6C8A4D3A810}"/>
              </a:ext>
            </a:extLst>
          </p:cNvPr>
          <p:cNvSpPr/>
          <p:nvPr/>
        </p:nvSpPr>
        <p:spPr>
          <a:xfrm>
            <a:off x="7605927" y="39763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BC8FD51B-98EC-687F-D52C-4C2274FF6A07}"/>
              </a:ext>
            </a:extLst>
          </p:cNvPr>
          <p:cNvSpPr/>
          <p:nvPr/>
        </p:nvSpPr>
        <p:spPr>
          <a:xfrm>
            <a:off x="8961761" y="3939926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8E5207-B17B-0A76-BDC2-1DBC33EF534D}"/>
              </a:ext>
            </a:extLst>
          </p:cNvPr>
          <p:cNvSpPr/>
          <p:nvPr/>
        </p:nvSpPr>
        <p:spPr>
          <a:xfrm>
            <a:off x="2805323" y="2080419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9C2F5D-31A9-4CBF-E147-4FAB3747C6ED}"/>
              </a:ext>
            </a:extLst>
          </p:cNvPr>
          <p:cNvSpPr/>
          <p:nvPr/>
        </p:nvSpPr>
        <p:spPr>
          <a:xfrm>
            <a:off x="4142342" y="1935956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0798FF-BD7C-AAC5-08CE-EFAEFA901324}"/>
              </a:ext>
            </a:extLst>
          </p:cNvPr>
          <p:cNvSpPr/>
          <p:nvPr/>
        </p:nvSpPr>
        <p:spPr>
          <a:xfrm>
            <a:off x="8324161" y="1824017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B43F-F0B7-627D-6993-6CC61EBFB18C}"/>
              </a:ext>
            </a:extLst>
          </p:cNvPr>
          <p:cNvSpPr txBox="1"/>
          <p:nvPr/>
        </p:nvSpPr>
        <p:spPr>
          <a:xfrm>
            <a:off x="8204376" y="1527049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A4DD3-CF8D-CC49-FD3A-5A3DE49250A5}"/>
              </a:ext>
            </a:extLst>
          </p:cNvPr>
          <p:cNvSpPr txBox="1"/>
          <p:nvPr/>
        </p:nvSpPr>
        <p:spPr>
          <a:xfrm>
            <a:off x="4027366" y="1628001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742218-8785-7E7E-0CC5-6216F1438C53}"/>
              </a:ext>
            </a:extLst>
          </p:cNvPr>
          <p:cNvSpPr txBox="1"/>
          <p:nvPr/>
        </p:nvSpPr>
        <p:spPr>
          <a:xfrm>
            <a:off x="2697799" y="1786239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DC2B13-2009-EB61-9F4F-5EFA3D5B3F51}"/>
              </a:ext>
            </a:extLst>
          </p:cNvPr>
          <p:cNvSpPr/>
          <p:nvPr/>
        </p:nvSpPr>
        <p:spPr>
          <a:xfrm>
            <a:off x="7164423" y="1981285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E544CC-6733-A041-D0E8-6CFEC58A886A}"/>
              </a:ext>
            </a:extLst>
          </p:cNvPr>
          <p:cNvSpPr txBox="1"/>
          <p:nvPr/>
        </p:nvSpPr>
        <p:spPr>
          <a:xfrm>
            <a:off x="7049448" y="1684317"/>
            <a:ext cx="76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C</a:t>
            </a:r>
          </a:p>
        </p:txBody>
      </p:sp>
    </p:spTree>
    <p:extLst>
      <p:ext uri="{BB962C8B-B14F-4D97-AF65-F5344CB8AC3E}">
        <p14:creationId xmlns:p14="http://schemas.microsoft.com/office/powerpoint/2010/main" val="349459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3AC76-F9CC-8586-3A62-A618B07FD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1C3E-021C-21EA-C3C7-95E3CA80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294A02-041B-4147-060B-B2C0608F42B8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8E41E7-9B1B-3B25-85FD-987B288415AC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Environment Interface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F3C5648-A58B-DE99-2EB8-0E5B94D87950}"/>
              </a:ext>
            </a:extLst>
          </p:cNvPr>
          <p:cNvSpPr/>
          <p:nvPr/>
        </p:nvSpPr>
        <p:spPr>
          <a:xfrm>
            <a:off x="1524000" y="5257800"/>
            <a:ext cx="8534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/>
              <a:t>Environment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2544EF10-9C6E-CBEF-8176-1D4320EB8CB6}"/>
              </a:ext>
            </a:extLst>
          </p:cNvPr>
          <p:cNvSpPr/>
          <p:nvPr/>
        </p:nvSpPr>
        <p:spPr>
          <a:xfrm>
            <a:off x="7409761" y="57300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9170DCC7-42DC-CFF0-8F48-2E2C21BF035D}"/>
              </a:ext>
            </a:extLst>
          </p:cNvPr>
          <p:cNvSpPr/>
          <p:nvPr/>
        </p:nvSpPr>
        <p:spPr>
          <a:xfrm>
            <a:off x="8839200" y="548640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B472DCE-B63B-0051-A058-E4038CABD1DC}"/>
              </a:ext>
            </a:extLst>
          </p:cNvPr>
          <p:cNvSpPr/>
          <p:nvPr/>
        </p:nvSpPr>
        <p:spPr>
          <a:xfrm>
            <a:off x="3427623" y="54273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7510861B-FEEB-1BC5-341F-827F75247E2E}"/>
              </a:ext>
            </a:extLst>
          </p:cNvPr>
          <p:cNvSpPr/>
          <p:nvPr/>
        </p:nvSpPr>
        <p:spPr>
          <a:xfrm>
            <a:off x="4343400" y="5509743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A66C50B5-B66F-73FA-B526-38201875D0AA}"/>
              </a:ext>
            </a:extLst>
          </p:cNvPr>
          <p:cNvSpPr/>
          <p:nvPr/>
        </p:nvSpPr>
        <p:spPr>
          <a:xfrm>
            <a:off x="2805323" y="5805168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070C26-F80C-0A58-0C5C-34253B65E6C0}"/>
              </a:ext>
            </a:extLst>
          </p:cNvPr>
          <p:cNvSpPr txBox="1"/>
          <p:nvPr/>
        </p:nvSpPr>
        <p:spPr>
          <a:xfrm>
            <a:off x="2687942" y="62762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8490F9-D9F5-E60C-25A8-4E446BC7220D}"/>
              </a:ext>
            </a:extLst>
          </p:cNvPr>
          <p:cNvSpPr txBox="1"/>
          <p:nvPr/>
        </p:nvSpPr>
        <p:spPr>
          <a:xfrm>
            <a:off x="3337020" y="593448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AA33FE-42FF-D203-EE61-EAAD5C712A22}"/>
              </a:ext>
            </a:extLst>
          </p:cNvPr>
          <p:cNvSpPr txBox="1"/>
          <p:nvPr/>
        </p:nvSpPr>
        <p:spPr>
          <a:xfrm>
            <a:off x="4205841" y="60287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0C3C5F-72A3-4C96-778D-328F0A0E35B0}"/>
              </a:ext>
            </a:extLst>
          </p:cNvPr>
          <p:cNvSpPr txBox="1"/>
          <p:nvPr/>
        </p:nvSpPr>
        <p:spPr>
          <a:xfrm>
            <a:off x="7292381" y="62461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B2056-9746-130C-883A-FBA88299FA22}"/>
              </a:ext>
            </a:extLst>
          </p:cNvPr>
          <p:cNvSpPr txBox="1"/>
          <p:nvPr/>
        </p:nvSpPr>
        <p:spPr>
          <a:xfrm>
            <a:off x="8722145" y="600243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5216B9-5733-8445-E281-BAB368BC0525}"/>
              </a:ext>
            </a:extLst>
          </p:cNvPr>
          <p:cNvSpPr txBox="1"/>
          <p:nvPr/>
        </p:nvSpPr>
        <p:spPr>
          <a:xfrm>
            <a:off x="9229327" y="523274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err="1"/>
              <a:t>tower.jar</a:t>
            </a:r>
            <a:endParaRPr lang="en-IE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01BA3E-2B6E-6B02-3DE7-A0088F60C7D6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072023" y="4190363"/>
            <a:ext cx="45137" cy="1614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B8C95D-4019-A293-80D0-C6A09E664D1E}"/>
              </a:ext>
            </a:extLst>
          </p:cNvPr>
          <p:cNvCxnSpPr>
            <a:cxnSpLocks/>
          </p:cNvCxnSpPr>
          <p:nvPr/>
        </p:nvCxnSpPr>
        <p:spPr>
          <a:xfrm flipV="1">
            <a:off x="3694323" y="4038600"/>
            <a:ext cx="11324" cy="1388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E5AED5-67DE-ABD8-A228-C845D2CEE213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4426637" y="4267200"/>
            <a:ext cx="183463" cy="12425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D0D365-425D-2472-3F4E-F30A2D96BDD1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676461" y="4191000"/>
            <a:ext cx="88903" cy="15390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F5E48F-2D34-12A0-3309-EA2DBDCF4873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9105900" y="4154558"/>
            <a:ext cx="15298" cy="1331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riangle 25">
            <a:extLst>
              <a:ext uri="{FF2B5EF4-FFF2-40B4-BE49-F238E27FC236}">
                <a16:creationId xmlns:a16="http://schemas.microsoft.com/office/drawing/2014/main" id="{22B438ED-8A1A-E8CD-C5F9-BF591A7E04D0}"/>
              </a:ext>
            </a:extLst>
          </p:cNvPr>
          <p:cNvSpPr/>
          <p:nvPr/>
        </p:nvSpPr>
        <p:spPr>
          <a:xfrm>
            <a:off x="2957723" y="3975731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D5CC9097-0647-B417-2151-5101FF4B2FD5}"/>
              </a:ext>
            </a:extLst>
          </p:cNvPr>
          <p:cNvSpPr/>
          <p:nvPr/>
        </p:nvSpPr>
        <p:spPr>
          <a:xfrm>
            <a:off x="3594863" y="3985419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FD16506-C738-09A0-E10A-104302137FB6}"/>
              </a:ext>
            </a:extLst>
          </p:cNvPr>
          <p:cNvSpPr/>
          <p:nvPr/>
        </p:nvSpPr>
        <p:spPr>
          <a:xfrm>
            <a:off x="4267200" y="40525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E15BB194-2A02-234F-8669-124B92101D8C}"/>
              </a:ext>
            </a:extLst>
          </p:cNvPr>
          <p:cNvSpPr/>
          <p:nvPr/>
        </p:nvSpPr>
        <p:spPr>
          <a:xfrm>
            <a:off x="7605927" y="39763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7FB35E6B-89D3-B701-63F6-04294AEF8821}"/>
              </a:ext>
            </a:extLst>
          </p:cNvPr>
          <p:cNvSpPr/>
          <p:nvPr/>
        </p:nvSpPr>
        <p:spPr>
          <a:xfrm>
            <a:off x="8961761" y="3939926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FA6B01-A4C1-6F7A-A868-C79FFCBE4A3D}"/>
              </a:ext>
            </a:extLst>
          </p:cNvPr>
          <p:cNvSpPr/>
          <p:nvPr/>
        </p:nvSpPr>
        <p:spPr>
          <a:xfrm>
            <a:off x="2805323" y="2080419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DD82CF-C64F-2FE0-9A2A-DA05FB825725}"/>
              </a:ext>
            </a:extLst>
          </p:cNvPr>
          <p:cNvSpPr/>
          <p:nvPr/>
        </p:nvSpPr>
        <p:spPr>
          <a:xfrm>
            <a:off x="4142342" y="1935956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99BC7C-635B-DAF7-56A5-86A6741F0AD4}"/>
              </a:ext>
            </a:extLst>
          </p:cNvPr>
          <p:cNvSpPr/>
          <p:nvPr/>
        </p:nvSpPr>
        <p:spPr>
          <a:xfrm>
            <a:off x="8324161" y="1824017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00E43-289A-7625-9FFD-3FFC6C4114BD}"/>
              </a:ext>
            </a:extLst>
          </p:cNvPr>
          <p:cNvSpPr txBox="1"/>
          <p:nvPr/>
        </p:nvSpPr>
        <p:spPr>
          <a:xfrm>
            <a:off x="8204376" y="1527049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C396D8-E5DA-3830-0CFA-43E4B9B2262E}"/>
              </a:ext>
            </a:extLst>
          </p:cNvPr>
          <p:cNvSpPr txBox="1"/>
          <p:nvPr/>
        </p:nvSpPr>
        <p:spPr>
          <a:xfrm>
            <a:off x="4027366" y="1628001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3ACA08-92D5-1215-3336-85BE313AAEEC}"/>
              </a:ext>
            </a:extLst>
          </p:cNvPr>
          <p:cNvSpPr txBox="1"/>
          <p:nvPr/>
        </p:nvSpPr>
        <p:spPr>
          <a:xfrm>
            <a:off x="2697799" y="1786239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26FCB2-E1D2-8E40-F35E-2A26A90C1D89}"/>
              </a:ext>
            </a:extLst>
          </p:cNvPr>
          <p:cNvCxnSpPr>
            <a:cxnSpLocks/>
          </p:cNvCxnSpPr>
          <p:nvPr/>
        </p:nvCxnSpPr>
        <p:spPr>
          <a:xfrm>
            <a:off x="3079474" y="2590800"/>
            <a:ext cx="0" cy="989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F1BA2A7-2493-7770-4F97-1F08B80A1C06}"/>
              </a:ext>
            </a:extLst>
          </p:cNvPr>
          <p:cNvSpPr/>
          <p:nvPr/>
        </p:nvSpPr>
        <p:spPr>
          <a:xfrm>
            <a:off x="2957723" y="3574257"/>
            <a:ext cx="273736" cy="258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890751-94FD-731C-A953-22692E2A9986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279470" y="2446337"/>
            <a:ext cx="129572" cy="1110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10904F9-C941-5876-DB6B-F9279A578D3E}"/>
              </a:ext>
            </a:extLst>
          </p:cNvPr>
          <p:cNvSpPr/>
          <p:nvPr/>
        </p:nvSpPr>
        <p:spPr>
          <a:xfrm>
            <a:off x="4157719" y="3551238"/>
            <a:ext cx="273736" cy="258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11C459-FE46-27DE-B00C-DB4AC13AC3DC}"/>
              </a:ext>
            </a:extLst>
          </p:cNvPr>
          <p:cNvCxnSpPr>
            <a:cxnSpLocks/>
            <a:stCxn id="7" idx="4"/>
            <a:endCxn id="37" idx="0"/>
          </p:cNvCxnSpPr>
          <p:nvPr/>
        </p:nvCxnSpPr>
        <p:spPr>
          <a:xfrm flipH="1">
            <a:off x="8475183" y="2334398"/>
            <a:ext cx="115678" cy="1240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FFC3D1F-803E-87F1-043B-3BC3A6CF58BD}"/>
              </a:ext>
            </a:extLst>
          </p:cNvPr>
          <p:cNvSpPr/>
          <p:nvPr/>
        </p:nvSpPr>
        <p:spPr>
          <a:xfrm>
            <a:off x="8338315" y="3575242"/>
            <a:ext cx="273736" cy="258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315CFB-AB19-17D2-04B0-05C6436D4B83}"/>
              </a:ext>
            </a:extLst>
          </p:cNvPr>
          <p:cNvSpPr/>
          <p:nvPr/>
        </p:nvSpPr>
        <p:spPr>
          <a:xfrm>
            <a:off x="7164423" y="1981285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A4DA36-9906-602A-5068-19AB5DA97ACA}"/>
              </a:ext>
            </a:extLst>
          </p:cNvPr>
          <p:cNvSpPr txBox="1"/>
          <p:nvPr/>
        </p:nvSpPr>
        <p:spPr>
          <a:xfrm>
            <a:off x="7049448" y="1684317"/>
            <a:ext cx="76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A12F32-CE28-5BBB-BFAF-FB9C53306B92}"/>
              </a:ext>
            </a:extLst>
          </p:cNvPr>
          <p:cNvSpPr txBox="1"/>
          <p:nvPr/>
        </p:nvSpPr>
        <p:spPr>
          <a:xfrm>
            <a:off x="9370764" y="298509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13254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D3B85-5E1F-6BAA-5CCB-F3187BC84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1990-963E-0372-58A0-0DD61458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B0F153E-580E-B25E-B1AC-5E5E302E0EA1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C5257F-648D-9578-17F4-5DE30DB70675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EIS Interface Layer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279C7C5-FC3D-87E5-687F-0B9A7E280A8A}"/>
              </a:ext>
            </a:extLst>
          </p:cNvPr>
          <p:cNvSpPr/>
          <p:nvPr/>
        </p:nvSpPr>
        <p:spPr>
          <a:xfrm>
            <a:off x="1524000" y="5257800"/>
            <a:ext cx="8534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/>
              <a:t>Environment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FD63D1E-208B-3734-1162-94839E914D78}"/>
              </a:ext>
            </a:extLst>
          </p:cNvPr>
          <p:cNvSpPr/>
          <p:nvPr/>
        </p:nvSpPr>
        <p:spPr>
          <a:xfrm>
            <a:off x="7409761" y="57300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1FDAACF-5BC1-6C92-2FC9-26A574462184}"/>
              </a:ext>
            </a:extLst>
          </p:cNvPr>
          <p:cNvSpPr/>
          <p:nvPr/>
        </p:nvSpPr>
        <p:spPr>
          <a:xfrm>
            <a:off x="8839200" y="548640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DCC8B031-F8E7-6B76-F6C2-281374D87003}"/>
              </a:ext>
            </a:extLst>
          </p:cNvPr>
          <p:cNvSpPr/>
          <p:nvPr/>
        </p:nvSpPr>
        <p:spPr>
          <a:xfrm>
            <a:off x="3427623" y="54273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B39DF89-27E8-B8CE-BEB3-FD7DB32A2333}"/>
              </a:ext>
            </a:extLst>
          </p:cNvPr>
          <p:cNvSpPr/>
          <p:nvPr/>
        </p:nvSpPr>
        <p:spPr>
          <a:xfrm>
            <a:off x="4343400" y="5509743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575EE6D-FBB4-D78C-4467-B99E4F46D015}"/>
              </a:ext>
            </a:extLst>
          </p:cNvPr>
          <p:cNvSpPr/>
          <p:nvPr/>
        </p:nvSpPr>
        <p:spPr>
          <a:xfrm>
            <a:off x="2805323" y="5805168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54079-FA99-BA1E-B412-2217761D605F}"/>
              </a:ext>
            </a:extLst>
          </p:cNvPr>
          <p:cNvSpPr txBox="1"/>
          <p:nvPr/>
        </p:nvSpPr>
        <p:spPr>
          <a:xfrm>
            <a:off x="2687942" y="62762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279A0-A6F2-D917-7581-D35E5BB4B818}"/>
              </a:ext>
            </a:extLst>
          </p:cNvPr>
          <p:cNvSpPr txBox="1"/>
          <p:nvPr/>
        </p:nvSpPr>
        <p:spPr>
          <a:xfrm>
            <a:off x="3337020" y="593448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4657-9C65-FE64-B67C-80CD3C98AFB4}"/>
              </a:ext>
            </a:extLst>
          </p:cNvPr>
          <p:cNvSpPr txBox="1"/>
          <p:nvPr/>
        </p:nvSpPr>
        <p:spPr>
          <a:xfrm>
            <a:off x="4205841" y="60287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5AC635-C020-8E88-88B5-2288E75CBC7B}"/>
              </a:ext>
            </a:extLst>
          </p:cNvPr>
          <p:cNvSpPr txBox="1"/>
          <p:nvPr/>
        </p:nvSpPr>
        <p:spPr>
          <a:xfrm>
            <a:off x="7292381" y="62461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B7411-F899-4BCF-D2DD-B6E7CCB1A1F4}"/>
              </a:ext>
            </a:extLst>
          </p:cNvPr>
          <p:cNvSpPr txBox="1"/>
          <p:nvPr/>
        </p:nvSpPr>
        <p:spPr>
          <a:xfrm>
            <a:off x="8722145" y="600243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4D3B3-96E3-1099-E416-395351721E17}"/>
              </a:ext>
            </a:extLst>
          </p:cNvPr>
          <p:cNvSpPr txBox="1"/>
          <p:nvPr/>
        </p:nvSpPr>
        <p:spPr>
          <a:xfrm>
            <a:off x="9229327" y="523274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err="1"/>
              <a:t>tower.jar</a:t>
            </a:r>
            <a:endParaRPr lang="en-IE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F8F26B-A2D9-DBDC-EC89-BEAFBB264DDA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072023" y="4190363"/>
            <a:ext cx="45137" cy="1614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02CFC2-D3DF-44E0-AD4C-75EA5E27E810}"/>
              </a:ext>
            </a:extLst>
          </p:cNvPr>
          <p:cNvCxnSpPr>
            <a:cxnSpLocks/>
          </p:cNvCxnSpPr>
          <p:nvPr/>
        </p:nvCxnSpPr>
        <p:spPr>
          <a:xfrm flipV="1">
            <a:off x="3694323" y="4038600"/>
            <a:ext cx="11324" cy="1388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99691C-4459-02CD-EC83-19EC0AC7CF1C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4426637" y="4267200"/>
            <a:ext cx="183463" cy="12425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0DA569-63D5-7A5C-7BC4-DC3C11524E6F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676461" y="4191000"/>
            <a:ext cx="88903" cy="15390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8785B1-CF3D-97E3-22F6-B89EECD6A074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9105900" y="4154558"/>
            <a:ext cx="15298" cy="1331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riangle 25">
            <a:extLst>
              <a:ext uri="{FF2B5EF4-FFF2-40B4-BE49-F238E27FC236}">
                <a16:creationId xmlns:a16="http://schemas.microsoft.com/office/drawing/2014/main" id="{5A7C968D-81AA-B017-8C41-5462A0B82DAF}"/>
              </a:ext>
            </a:extLst>
          </p:cNvPr>
          <p:cNvSpPr/>
          <p:nvPr/>
        </p:nvSpPr>
        <p:spPr>
          <a:xfrm>
            <a:off x="2957723" y="3975731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4C8E052-32C1-40EC-3B23-0E6D3B33BFC6}"/>
              </a:ext>
            </a:extLst>
          </p:cNvPr>
          <p:cNvSpPr/>
          <p:nvPr/>
        </p:nvSpPr>
        <p:spPr>
          <a:xfrm>
            <a:off x="3594863" y="3985419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2035CDC0-4B84-4A98-AEEC-916AE27AB704}"/>
              </a:ext>
            </a:extLst>
          </p:cNvPr>
          <p:cNvSpPr/>
          <p:nvPr/>
        </p:nvSpPr>
        <p:spPr>
          <a:xfrm>
            <a:off x="4267200" y="40525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122FD103-6926-A823-B523-5728828733BA}"/>
              </a:ext>
            </a:extLst>
          </p:cNvPr>
          <p:cNvSpPr/>
          <p:nvPr/>
        </p:nvSpPr>
        <p:spPr>
          <a:xfrm>
            <a:off x="7605927" y="39763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9E395EF-4D8D-E0EF-3BC4-F0AF18A93264}"/>
              </a:ext>
            </a:extLst>
          </p:cNvPr>
          <p:cNvSpPr/>
          <p:nvPr/>
        </p:nvSpPr>
        <p:spPr>
          <a:xfrm>
            <a:off x="8961761" y="3939926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062DD4-11DE-5362-5259-378B689E75F5}"/>
              </a:ext>
            </a:extLst>
          </p:cNvPr>
          <p:cNvSpPr/>
          <p:nvPr/>
        </p:nvSpPr>
        <p:spPr>
          <a:xfrm>
            <a:off x="2805323" y="2080419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F982AA-0F8D-AFA0-245B-8695E7068A27}"/>
              </a:ext>
            </a:extLst>
          </p:cNvPr>
          <p:cNvSpPr/>
          <p:nvPr/>
        </p:nvSpPr>
        <p:spPr>
          <a:xfrm>
            <a:off x="4142342" y="1935956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A87D1A-EF02-F52F-A3FA-05A7F4F3DCDB}"/>
              </a:ext>
            </a:extLst>
          </p:cNvPr>
          <p:cNvSpPr/>
          <p:nvPr/>
        </p:nvSpPr>
        <p:spPr>
          <a:xfrm>
            <a:off x="8324161" y="1824017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97EED-EAAB-98E4-E847-9DCB0D947831}"/>
              </a:ext>
            </a:extLst>
          </p:cNvPr>
          <p:cNvSpPr txBox="1"/>
          <p:nvPr/>
        </p:nvSpPr>
        <p:spPr>
          <a:xfrm>
            <a:off x="8204376" y="1527049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CB895-D807-69A9-7494-C005FC4D15F4}"/>
              </a:ext>
            </a:extLst>
          </p:cNvPr>
          <p:cNvSpPr txBox="1"/>
          <p:nvPr/>
        </p:nvSpPr>
        <p:spPr>
          <a:xfrm>
            <a:off x="4027366" y="1628001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3E6338-C9B3-F4FE-4AD6-3F26C834D360}"/>
              </a:ext>
            </a:extLst>
          </p:cNvPr>
          <p:cNvSpPr txBox="1"/>
          <p:nvPr/>
        </p:nvSpPr>
        <p:spPr>
          <a:xfrm>
            <a:off x="2697799" y="1786239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43806D-02C9-F6F0-CFA6-95B35711A2D1}"/>
              </a:ext>
            </a:extLst>
          </p:cNvPr>
          <p:cNvCxnSpPr>
            <a:cxnSpLocks/>
          </p:cNvCxnSpPr>
          <p:nvPr/>
        </p:nvCxnSpPr>
        <p:spPr>
          <a:xfrm>
            <a:off x="3079474" y="2590800"/>
            <a:ext cx="0" cy="989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311F9EC-9AD6-448D-CA39-839A2F40B973}"/>
              </a:ext>
            </a:extLst>
          </p:cNvPr>
          <p:cNvSpPr/>
          <p:nvPr/>
        </p:nvSpPr>
        <p:spPr>
          <a:xfrm>
            <a:off x="2957723" y="3574257"/>
            <a:ext cx="273736" cy="258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0D7DB5-676C-4803-6882-0DA6163A63A3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279470" y="2446337"/>
            <a:ext cx="129572" cy="1110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2B0CBBE-E802-F1AB-1542-F0BD96E4C2F2}"/>
              </a:ext>
            </a:extLst>
          </p:cNvPr>
          <p:cNvSpPr/>
          <p:nvPr/>
        </p:nvSpPr>
        <p:spPr>
          <a:xfrm>
            <a:off x="4157719" y="3551238"/>
            <a:ext cx="273736" cy="258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12C46E-D870-4147-24BD-2894BE58F4EC}"/>
              </a:ext>
            </a:extLst>
          </p:cNvPr>
          <p:cNvCxnSpPr>
            <a:cxnSpLocks/>
            <a:stCxn id="7" idx="4"/>
            <a:endCxn id="37" idx="0"/>
          </p:cNvCxnSpPr>
          <p:nvPr/>
        </p:nvCxnSpPr>
        <p:spPr>
          <a:xfrm flipH="1">
            <a:off x="8475183" y="2334398"/>
            <a:ext cx="115678" cy="1240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24349B-BD2C-0427-7E5E-E80B4ED896C9}"/>
              </a:ext>
            </a:extLst>
          </p:cNvPr>
          <p:cNvSpPr/>
          <p:nvPr/>
        </p:nvSpPr>
        <p:spPr>
          <a:xfrm>
            <a:off x="8338315" y="3575242"/>
            <a:ext cx="273736" cy="258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DB9F5F-0B51-48C5-58D3-A8CE56FEB44A}"/>
              </a:ext>
            </a:extLst>
          </p:cNvPr>
          <p:cNvSpPr/>
          <p:nvPr/>
        </p:nvSpPr>
        <p:spPr>
          <a:xfrm>
            <a:off x="7164423" y="1981285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12973E-5B98-8972-7C0E-1EA7DDAB2DAE}"/>
              </a:ext>
            </a:extLst>
          </p:cNvPr>
          <p:cNvSpPr txBox="1"/>
          <p:nvPr/>
        </p:nvSpPr>
        <p:spPr>
          <a:xfrm>
            <a:off x="7049448" y="1684317"/>
            <a:ext cx="76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02DEA3-34EF-32E2-4CA7-2EF8366D7753}"/>
              </a:ext>
            </a:extLst>
          </p:cNvPr>
          <p:cNvSpPr txBox="1"/>
          <p:nvPr/>
        </p:nvSpPr>
        <p:spPr>
          <a:xfrm>
            <a:off x="9370764" y="298509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register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1EA1939-254D-B643-FBDA-4D1DD2DAD734}"/>
              </a:ext>
            </a:extLst>
          </p:cNvPr>
          <p:cNvSpPr/>
          <p:nvPr/>
        </p:nvSpPr>
        <p:spPr>
          <a:xfrm>
            <a:off x="406400" y="3581400"/>
            <a:ext cx="10363200" cy="688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Once registered agents can see what free entities exist and link to them at will.</a:t>
            </a:r>
          </a:p>
          <a:p>
            <a:pPr algn="ctr"/>
            <a:r>
              <a:rPr lang="en-IE" i="1" dirty="0"/>
              <a:t>(one agent per entity, but many entities per agent)</a:t>
            </a:r>
          </a:p>
        </p:txBody>
      </p:sp>
    </p:spTree>
    <p:extLst>
      <p:ext uri="{BB962C8B-B14F-4D97-AF65-F5344CB8AC3E}">
        <p14:creationId xmlns:p14="http://schemas.microsoft.com/office/powerpoint/2010/main" val="105481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B4308-C50F-5C89-4C62-E8ED779E4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6D6B-FB84-0B95-07A9-D6E05E56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C238BD-6F10-33B9-C851-1FCD2B827AC6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7DF8265-F673-2B34-8405-A970B50FC796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Environment Interface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CC943F-C948-85E8-B976-C30DF03407FD}"/>
              </a:ext>
            </a:extLst>
          </p:cNvPr>
          <p:cNvSpPr/>
          <p:nvPr/>
        </p:nvSpPr>
        <p:spPr>
          <a:xfrm>
            <a:off x="1524000" y="5257800"/>
            <a:ext cx="8534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/>
              <a:t>Environment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29CE9C10-D494-DC70-E8CB-A7DFC712C176}"/>
              </a:ext>
            </a:extLst>
          </p:cNvPr>
          <p:cNvSpPr/>
          <p:nvPr/>
        </p:nvSpPr>
        <p:spPr>
          <a:xfrm>
            <a:off x="7409761" y="57300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4DFA338-BB95-AFBE-5DDC-6E1A7291AC73}"/>
              </a:ext>
            </a:extLst>
          </p:cNvPr>
          <p:cNvSpPr/>
          <p:nvPr/>
        </p:nvSpPr>
        <p:spPr>
          <a:xfrm>
            <a:off x="8839200" y="548640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3DCD05F-6EDC-33CE-AC74-C1A10F003FBD}"/>
              </a:ext>
            </a:extLst>
          </p:cNvPr>
          <p:cNvSpPr/>
          <p:nvPr/>
        </p:nvSpPr>
        <p:spPr>
          <a:xfrm>
            <a:off x="3427623" y="54273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B92384A1-34D5-A66C-797C-F004367132FD}"/>
              </a:ext>
            </a:extLst>
          </p:cNvPr>
          <p:cNvSpPr/>
          <p:nvPr/>
        </p:nvSpPr>
        <p:spPr>
          <a:xfrm>
            <a:off x="4343400" y="5509743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1FF06376-C40E-2765-20FA-5A15B28E8D47}"/>
              </a:ext>
            </a:extLst>
          </p:cNvPr>
          <p:cNvSpPr/>
          <p:nvPr/>
        </p:nvSpPr>
        <p:spPr>
          <a:xfrm>
            <a:off x="2805323" y="5805168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76A3C-ED7A-5AE0-E448-4DF0A2408691}"/>
              </a:ext>
            </a:extLst>
          </p:cNvPr>
          <p:cNvSpPr txBox="1"/>
          <p:nvPr/>
        </p:nvSpPr>
        <p:spPr>
          <a:xfrm>
            <a:off x="2687942" y="62762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67A13-9FA0-4C26-3240-E708D7CA15CE}"/>
              </a:ext>
            </a:extLst>
          </p:cNvPr>
          <p:cNvSpPr txBox="1"/>
          <p:nvPr/>
        </p:nvSpPr>
        <p:spPr>
          <a:xfrm>
            <a:off x="3337020" y="593448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184D5-0BE6-BD5D-7612-29712E45C5D7}"/>
              </a:ext>
            </a:extLst>
          </p:cNvPr>
          <p:cNvSpPr txBox="1"/>
          <p:nvPr/>
        </p:nvSpPr>
        <p:spPr>
          <a:xfrm>
            <a:off x="4205841" y="60287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3AC6C-5245-A626-EEB7-3A73E46727D5}"/>
              </a:ext>
            </a:extLst>
          </p:cNvPr>
          <p:cNvSpPr txBox="1"/>
          <p:nvPr/>
        </p:nvSpPr>
        <p:spPr>
          <a:xfrm>
            <a:off x="7292381" y="62461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508BC-038B-1CDF-0E6D-6A82ABACE539}"/>
              </a:ext>
            </a:extLst>
          </p:cNvPr>
          <p:cNvSpPr txBox="1"/>
          <p:nvPr/>
        </p:nvSpPr>
        <p:spPr>
          <a:xfrm>
            <a:off x="8722145" y="600243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106F90-938E-FAD6-0CFC-9A300195BBCD}"/>
              </a:ext>
            </a:extLst>
          </p:cNvPr>
          <p:cNvSpPr txBox="1"/>
          <p:nvPr/>
        </p:nvSpPr>
        <p:spPr>
          <a:xfrm>
            <a:off x="9229327" y="523274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err="1"/>
              <a:t>tower.jar</a:t>
            </a:r>
            <a:endParaRPr lang="en-IE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5270ED-06B0-7E96-F2AB-CB1065C2B7D6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072023" y="4190363"/>
            <a:ext cx="45137" cy="1614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54830D-94EC-F6E2-1A79-C749C4F6092C}"/>
              </a:ext>
            </a:extLst>
          </p:cNvPr>
          <p:cNvCxnSpPr>
            <a:cxnSpLocks/>
          </p:cNvCxnSpPr>
          <p:nvPr/>
        </p:nvCxnSpPr>
        <p:spPr>
          <a:xfrm flipV="1">
            <a:off x="3694323" y="4038600"/>
            <a:ext cx="11324" cy="1388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62C627-25AC-A242-E82C-EC7E297C69B4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4426637" y="4267200"/>
            <a:ext cx="183463" cy="12425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515EEB-5763-81CE-17B5-C5B5BFA149DF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676461" y="4191000"/>
            <a:ext cx="88903" cy="15390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D6DE48-BF86-81F6-E2E3-E39510BDCA9D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9105900" y="4154558"/>
            <a:ext cx="15298" cy="1331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riangle 25">
            <a:extLst>
              <a:ext uri="{FF2B5EF4-FFF2-40B4-BE49-F238E27FC236}">
                <a16:creationId xmlns:a16="http://schemas.microsoft.com/office/drawing/2014/main" id="{E231A33B-1C5D-9456-074B-2744136E5909}"/>
              </a:ext>
            </a:extLst>
          </p:cNvPr>
          <p:cNvSpPr/>
          <p:nvPr/>
        </p:nvSpPr>
        <p:spPr>
          <a:xfrm>
            <a:off x="2957723" y="3975731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CA798A8-5D2F-8D38-C06C-2865EB08AE0F}"/>
              </a:ext>
            </a:extLst>
          </p:cNvPr>
          <p:cNvSpPr/>
          <p:nvPr/>
        </p:nvSpPr>
        <p:spPr>
          <a:xfrm>
            <a:off x="3594863" y="3985419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47F1694-B88E-5EC3-F7D2-84A7C6A6CE24}"/>
              </a:ext>
            </a:extLst>
          </p:cNvPr>
          <p:cNvSpPr/>
          <p:nvPr/>
        </p:nvSpPr>
        <p:spPr>
          <a:xfrm>
            <a:off x="4267200" y="40525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8FEFDD93-D67C-F1D2-32AB-35D824FF17C1}"/>
              </a:ext>
            </a:extLst>
          </p:cNvPr>
          <p:cNvSpPr/>
          <p:nvPr/>
        </p:nvSpPr>
        <p:spPr>
          <a:xfrm>
            <a:off x="7605927" y="39763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859FA8D5-7B8A-3874-DA41-DC1347BE59C7}"/>
              </a:ext>
            </a:extLst>
          </p:cNvPr>
          <p:cNvSpPr/>
          <p:nvPr/>
        </p:nvSpPr>
        <p:spPr>
          <a:xfrm>
            <a:off x="8961761" y="3939926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D1A4D-1E8B-AFC9-CD8F-6BF70F2AE41E}"/>
              </a:ext>
            </a:extLst>
          </p:cNvPr>
          <p:cNvSpPr/>
          <p:nvPr/>
        </p:nvSpPr>
        <p:spPr>
          <a:xfrm>
            <a:off x="2805323" y="2080419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0C2EB5-CEF9-F41A-1EF4-6D3A811FFBFB}"/>
              </a:ext>
            </a:extLst>
          </p:cNvPr>
          <p:cNvSpPr/>
          <p:nvPr/>
        </p:nvSpPr>
        <p:spPr>
          <a:xfrm>
            <a:off x="4142342" y="1935956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3F0E31-61FE-7150-35DF-A3053BEC1E11}"/>
              </a:ext>
            </a:extLst>
          </p:cNvPr>
          <p:cNvSpPr/>
          <p:nvPr/>
        </p:nvSpPr>
        <p:spPr>
          <a:xfrm>
            <a:off x="8324161" y="1824017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23B78-D703-7517-6012-6E21AE921D53}"/>
              </a:ext>
            </a:extLst>
          </p:cNvPr>
          <p:cNvSpPr txBox="1"/>
          <p:nvPr/>
        </p:nvSpPr>
        <p:spPr>
          <a:xfrm>
            <a:off x="8204376" y="1527049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91D0E0-FDE9-E8DC-92D0-B7F1C29C4BF0}"/>
              </a:ext>
            </a:extLst>
          </p:cNvPr>
          <p:cNvSpPr txBox="1"/>
          <p:nvPr/>
        </p:nvSpPr>
        <p:spPr>
          <a:xfrm>
            <a:off x="4027366" y="1628001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2E34A-9E32-0DAB-91EA-D0106D21C022}"/>
              </a:ext>
            </a:extLst>
          </p:cNvPr>
          <p:cNvSpPr txBox="1"/>
          <p:nvPr/>
        </p:nvSpPr>
        <p:spPr>
          <a:xfrm>
            <a:off x="2697799" y="1786239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AE0F23-43CD-3D60-2745-C03CA198E95A}"/>
              </a:ext>
            </a:extLst>
          </p:cNvPr>
          <p:cNvCxnSpPr>
            <a:cxnSpLocks/>
          </p:cNvCxnSpPr>
          <p:nvPr/>
        </p:nvCxnSpPr>
        <p:spPr>
          <a:xfrm>
            <a:off x="3079474" y="2590800"/>
            <a:ext cx="0" cy="9895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649E227-AA0C-96C1-0F88-80DA9E811D7E}"/>
              </a:ext>
            </a:extLst>
          </p:cNvPr>
          <p:cNvSpPr/>
          <p:nvPr/>
        </p:nvSpPr>
        <p:spPr>
          <a:xfrm>
            <a:off x="2957723" y="3574257"/>
            <a:ext cx="273736" cy="258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BE9C1A-8479-3CF9-8BB1-B290279DAD7A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4279470" y="2446337"/>
            <a:ext cx="129572" cy="1110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56EB389-20FA-1FCF-366B-0EA9381641DA}"/>
              </a:ext>
            </a:extLst>
          </p:cNvPr>
          <p:cNvSpPr/>
          <p:nvPr/>
        </p:nvSpPr>
        <p:spPr>
          <a:xfrm>
            <a:off x="4157719" y="3551238"/>
            <a:ext cx="273736" cy="258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33EFF0-FE09-7890-EAFD-22A3833FC07B}"/>
              </a:ext>
            </a:extLst>
          </p:cNvPr>
          <p:cNvCxnSpPr>
            <a:cxnSpLocks/>
            <a:stCxn id="7" idx="4"/>
            <a:endCxn id="37" idx="0"/>
          </p:cNvCxnSpPr>
          <p:nvPr/>
        </p:nvCxnSpPr>
        <p:spPr>
          <a:xfrm flipH="1">
            <a:off x="8475183" y="2334398"/>
            <a:ext cx="115678" cy="1240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4A15898-BB7F-3506-46DB-C1962918CF00}"/>
              </a:ext>
            </a:extLst>
          </p:cNvPr>
          <p:cNvSpPr/>
          <p:nvPr/>
        </p:nvSpPr>
        <p:spPr>
          <a:xfrm>
            <a:off x="8338315" y="3575242"/>
            <a:ext cx="273736" cy="2587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EE6F5C-F30C-0138-19CB-D5F609DAE6F7}"/>
              </a:ext>
            </a:extLst>
          </p:cNvPr>
          <p:cNvSpPr/>
          <p:nvPr/>
        </p:nvSpPr>
        <p:spPr>
          <a:xfrm>
            <a:off x="7164423" y="1981285"/>
            <a:ext cx="533400" cy="510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299BE1-6CF6-A039-0AD1-3AB7B9C06A83}"/>
              </a:ext>
            </a:extLst>
          </p:cNvPr>
          <p:cNvSpPr txBox="1"/>
          <p:nvPr/>
        </p:nvSpPr>
        <p:spPr>
          <a:xfrm>
            <a:off x="7049448" y="1684317"/>
            <a:ext cx="76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Agent 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F0BFE-4497-7CC3-7486-5F00FB37F4CF}"/>
              </a:ext>
            </a:extLst>
          </p:cNvPr>
          <p:cNvSpPr txBox="1"/>
          <p:nvPr/>
        </p:nvSpPr>
        <p:spPr>
          <a:xfrm>
            <a:off x="9370764" y="298509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register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EEFD27-62AA-9A31-5B3E-3E73C5E82F95}"/>
              </a:ext>
            </a:extLst>
          </p:cNvPr>
          <p:cNvCxnSpPr/>
          <p:nvPr/>
        </p:nvCxnSpPr>
        <p:spPr>
          <a:xfrm>
            <a:off x="3094591" y="3833019"/>
            <a:ext cx="22569" cy="1427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E309BE7-93F3-2890-BB95-5CED9E48BD6A}"/>
              </a:ext>
            </a:extLst>
          </p:cNvPr>
          <p:cNvCxnSpPr>
            <a:cxnSpLocks/>
          </p:cNvCxnSpPr>
          <p:nvPr/>
        </p:nvCxnSpPr>
        <p:spPr>
          <a:xfrm flipH="1">
            <a:off x="3834018" y="3772105"/>
            <a:ext cx="363789" cy="32063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DC7BF-2982-D524-5BED-E1388F5EBD7F}"/>
              </a:ext>
            </a:extLst>
          </p:cNvPr>
          <p:cNvCxnSpPr>
            <a:cxnSpLocks/>
          </p:cNvCxnSpPr>
          <p:nvPr/>
        </p:nvCxnSpPr>
        <p:spPr>
          <a:xfrm>
            <a:off x="4294587" y="3810000"/>
            <a:ext cx="132050" cy="2425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70A037-B368-7B6A-2615-9D019500FC06}"/>
              </a:ext>
            </a:extLst>
          </p:cNvPr>
          <p:cNvCxnSpPr>
            <a:cxnSpLocks/>
          </p:cNvCxnSpPr>
          <p:nvPr/>
        </p:nvCxnSpPr>
        <p:spPr>
          <a:xfrm>
            <a:off x="8586191" y="3772105"/>
            <a:ext cx="455288" cy="2751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7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EIS Architecture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5932" y="1600201"/>
            <a:ext cx="713813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8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0B69-7793-4144-BE21-526A8946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/ Entity Interaction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F88C65-6939-469A-ACBB-D4807927B58B}"/>
              </a:ext>
            </a:extLst>
          </p:cNvPr>
          <p:cNvSpPr/>
          <p:nvPr/>
        </p:nvSpPr>
        <p:spPr>
          <a:xfrm>
            <a:off x="2514600" y="1905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BFA61-1A78-418D-999A-B1E7E63F36E8}"/>
              </a:ext>
            </a:extLst>
          </p:cNvPr>
          <p:cNvSpPr/>
          <p:nvPr/>
        </p:nvSpPr>
        <p:spPr>
          <a:xfrm>
            <a:off x="4876800" y="1905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EI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AAA48-ACF2-4A6E-81DD-BEF7179B517B}"/>
              </a:ext>
            </a:extLst>
          </p:cNvPr>
          <p:cNvSpPr/>
          <p:nvPr/>
        </p:nvSpPr>
        <p:spPr>
          <a:xfrm>
            <a:off x="7239000" y="1905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  <a:endParaRPr lang="en-I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99FFE8-330F-4A66-8C36-4CD5C771526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276600" y="2438400"/>
            <a:ext cx="76200" cy="33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F46F58-70C6-4A1B-977A-7CFAE124443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89600" y="2438400"/>
            <a:ext cx="25400" cy="3255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9EB15F-A27B-4C24-ACD1-CC0AFC602E8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051800" y="2438400"/>
            <a:ext cx="25400" cy="3255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1CA88F-B493-4415-B0E2-0EEACE08099E}"/>
              </a:ext>
            </a:extLst>
          </p:cNvPr>
          <p:cNvCxnSpPr>
            <a:cxnSpLocks/>
          </p:cNvCxnSpPr>
          <p:nvPr/>
        </p:nvCxnSpPr>
        <p:spPr>
          <a:xfrm flipV="1">
            <a:off x="3352800" y="3045546"/>
            <a:ext cx="2235200" cy="2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6CFC81-D925-4E7B-99D6-6E8E48DEB722}"/>
              </a:ext>
            </a:extLst>
          </p:cNvPr>
          <p:cNvSpPr txBox="1"/>
          <p:nvPr/>
        </p:nvSpPr>
        <p:spPr>
          <a:xfrm>
            <a:off x="3932426" y="2768548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Percepts</a:t>
            </a:r>
            <a:endParaRPr lang="en-IE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7A9CD-4998-4E41-A829-2C465E3D7275}"/>
              </a:ext>
            </a:extLst>
          </p:cNvPr>
          <p:cNvCxnSpPr>
            <a:cxnSpLocks/>
          </p:cNvCxnSpPr>
          <p:nvPr/>
        </p:nvCxnSpPr>
        <p:spPr>
          <a:xfrm>
            <a:off x="5715000" y="3225747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470453-9FBF-40FE-AA2A-A656AD1F040E}"/>
              </a:ext>
            </a:extLst>
          </p:cNvPr>
          <p:cNvSpPr txBox="1"/>
          <p:nvPr/>
        </p:nvSpPr>
        <p:spPr>
          <a:xfrm>
            <a:off x="6324601" y="2971801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Percepts</a:t>
            </a:r>
            <a:endParaRPr lang="en-IE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A845A3-792B-4A4A-BCD8-75D3E0C3C304}"/>
              </a:ext>
            </a:extLst>
          </p:cNvPr>
          <p:cNvCxnSpPr>
            <a:cxnSpLocks/>
          </p:cNvCxnSpPr>
          <p:nvPr/>
        </p:nvCxnSpPr>
        <p:spPr>
          <a:xfrm flipH="1">
            <a:off x="3429000" y="3860853"/>
            <a:ext cx="2260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1BEBFD-971F-46C2-AF09-F2574F562505}"/>
              </a:ext>
            </a:extLst>
          </p:cNvPr>
          <p:cNvSpPr txBox="1"/>
          <p:nvPr/>
        </p:nvSpPr>
        <p:spPr>
          <a:xfrm>
            <a:off x="3932426" y="3581401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Percepts</a:t>
            </a:r>
            <a:endParaRPr lang="en-IE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6D45B5-3537-45B4-8BE3-F23C54C8BE39}"/>
              </a:ext>
            </a:extLst>
          </p:cNvPr>
          <p:cNvCxnSpPr>
            <a:cxnSpLocks/>
          </p:cNvCxnSpPr>
          <p:nvPr/>
        </p:nvCxnSpPr>
        <p:spPr>
          <a:xfrm flipH="1" flipV="1">
            <a:off x="5816600" y="3655146"/>
            <a:ext cx="2235200" cy="24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D9D6D5-F9F6-447F-8E2A-584619CC5E0D}"/>
              </a:ext>
            </a:extLst>
          </p:cNvPr>
          <p:cNvSpPr txBox="1"/>
          <p:nvPr/>
        </p:nvSpPr>
        <p:spPr>
          <a:xfrm>
            <a:off x="6324601" y="3378148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Percepts</a:t>
            </a:r>
            <a:endParaRPr lang="en-IE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3B5B6D-5BF6-4F49-90C3-C68A439F4849}"/>
              </a:ext>
            </a:extLst>
          </p:cNvPr>
          <p:cNvSpPr/>
          <p:nvPr/>
        </p:nvSpPr>
        <p:spPr>
          <a:xfrm>
            <a:off x="3200400" y="2779592"/>
            <a:ext cx="228600" cy="420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4BE1B3-0B6D-4218-BD55-67FEEF65856D}"/>
              </a:ext>
            </a:extLst>
          </p:cNvPr>
          <p:cNvSpPr/>
          <p:nvPr/>
        </p:nvSpPr>
        <p:spPr>
          <a:xfrm>
            <a:off x="5588000" y="2917562"/>
            <a:ext cx="228600" cy="112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005D11-764C-40C2-A261-2E76F5F019E9}"/>
              </a:ext>
            </a:extLst>
          </p:cNvPr>
          <p:cNvSpPr/>
          <p:nvPr/>
        </p:nvSpPr>
        <p:spPr>
          <a:xfrm>
            <a:off x="7962900" y="3045546"/>
            <a:ext cx="228600" cy="7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503A7-BAC5-428C-9D2E-B60E965D6313}"/>
              </a:ext>
            </a:extLst>
          </p:cNvPr>
          <p:cNvSpPr txBox="1"/>
          <p:nvPr/>
        </p:nvSpPr>
        <p:spPr>
          <a:xfrm>
            <a:off x="2336062" y="3949195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Reason</a:t>
            </a:r>
            <a:endParaRPr lang="en-IE" sz="1400" b="1" i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BB0D45-16B4-4DF7-9D65-E82B423F4526}"/>
              </a:ext>
            </a:extLst>
          </p:cNvPr>
          <p:cNvCxnSpPr>
            <a:cxnSpLocks/>
          </p:cNvCxnSpPr>
          <p:nvPr/>
        </p:nvCxnSpPr>
        <p:spPr>
          <a:xfrm flipV="1">
            <a:off x="3352800" y="4379792"/>
            <a:ext cx="2235200" cy="24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67EA8B-8ECB-4D38-8674-4CE9F9CA8E7C}"/>
              </a:ext>
            </a:extLst>
          </p:cNvPr>
          <p:cNvCxnSpPr>
            <a:cxnSpLocks/>
          </p:cNvCxnSpPr>
          <p:nvPr/>
        </p:nvCxnSpPr>
        <p:spPr>
          <a:xfrm>
            <a:off x="5715000" y="4559993"/>
            <a:ext cx="2247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8342D6-DCBA-4DF5-8544-756E192ED8EA}"/>
              </a:ext>
            </a:extLst>
          </p:cNvPr>
          <p:cNvSpPr txBox="1"/>
          <p:nvPr/>
        </p:nvSpPr>
        <p:spPr>
          <a:xfrm>
            <a:off x="6172200" y="4306047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Perform Action</a:t>
            </a:r>
            <a:endParaRPr lang="en-IE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452CDE-421F-46AD-8082-FF1B2A5C3DAA}"/>
              </a:ext>
            </a:extLst>
          </p:cNvPr>
          <p:cNvCxnSpPr>
            <a:cxnSpLocks/>
          </p:cNvCxnSpPr>
          <p:nvPr/>
        </p:nvCxnSpPr>
        <p:spPr>
          <a:xfrm flipH="1">
            <a:off x="3429000" y="5195099"/>
            <a:ext cx="2260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6F8127-7508-4807-8F69-937A1732A3CE}"/>
              </a:ext>
            </a:extLst>
          </p:cNvPr>
          <p:cNvSpPr txBox="1"/>
          <p:nvPr/>
        </p:nvSpPr>
        <p:spPr>
          <a:xfrm>
            <a:off x="4114800" y="4915647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  <a:endParaRPr lang="en-IE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9760EE-1770-4DD9-B11D-08B0B0F3E904}"/>
              </a:ext>
            </a:extLst>
          </p:cNvPr>
          <p:cNvCxnSpPr>
            <a:cxnSpLocks/>
          </p:cNvCxnSpPr>
          <p:nvPr/>
        </p:nvCxnSpPr>
        <p:spPr>
          <a:xfrm flipH="1" flipV="1">
            <a:off x="5816600" y="4989392"/>
            <a:ext cx="2235200" cy="24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EA65880-8F64-4BDB-BF67-6307243D6A74}"/>
              </a:ext>
            </a:extLst>
          </p:cNvPr>
          <p:cNvSpPr txBox="1"/>
          <p:nvPr/>
        </p:nvSpPr>
        <p:spPr>
          <a:xfrm>
            <a:off x="6518072" y="471239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Result</a:t>
            </a:r>
            <a:endParaRPr lang="en-IE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1D15A9-D89F-47AC-BCD5-E44185E84971}"/>
              </a:ext>
            </a:extLst>
          </p:cNvPr>
          <p:cNvSpPr/>
          <p:nvPr/>
        </p:nvSpPr>
        <p:spPr>
          <a:xfrm>
            <a:off x="5588000" y="4251808"/>
            <a:ext cx="228600" cy="112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9B5E37-C3CB-4106-90A3-DC071D60E5FC}"/>
              </a:ext>
            </a:extLst>
          </p:cNvPr>
          <p:cNvSpPr/>
          <p:nvPr/>
        </p:nvSpPr>
        <p:spPr>
          <a:xfrm>
            <a:off x="7962900" y="4379792"/>
            <a:ext cx="228600" cy="7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126723-82FA-4614-A930-B3A6216CA663}"/>
              </a:ext>
            </a:extLst>
          </p:cNvPr>
          <p:cNvSpPr/>
          <p:nvPr/>
        </p:nvSpPr>
        <p:spPr>
          <a:xfrm>
            <a:off x="3200400" y="3733794"/>
            <a:ext cx="228600" cy="764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6BE972-3522-4F5E-B881-B84A6C18B87E}"/>
              </a:ext>
            </a:extLst>
          </p:cNvPr>
          <p:cNvSpPr txBox="1"/>
          <p:nvPr/>
        </p:nvSpPr>
        <p:spPr>
          <a:xfrm>
            <a:off x="3760904" y="4113309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Perform Action</a:t>
            </a:r>
            <a:endParaRPr lang="en-IE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6B183CB-4DE1-48E4-8B73-2C6B5B732B49}"/>
              </a:ext>
            </a:extLst>
          </p:cNvPr>
          <p:cNvSpPr/>
          <p:nvPr/>
        </p:nvSpPr>
        <p:spPr>
          <a:xfrm>
            <a:off x="3200400" y="5070216"/>
            <a:ext cx="228600" cy="49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AC9524-F32A-413D-8B1B-AE3A288D0BC6}"/>
              </a:ext>
            </a:extLst>
          </p:cNvPr>
          <p:cNvSpPr txBox="1"/>
          <p:nvPr/>
        </p:nvSpPr>
        <p:spPr>
          <a:xfrm>
            <a:off x="2496362" y="284549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Sense</a:t>
            </a:r>
            <a:endParaRPr lang="en-IE" sz="1400" b="1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BA3C9E-386C-484B-92A2-C9855915E9B4}"/>
              </a:ext>
            </a:extLst>
          </p:cNvPr>
          <p:cNvSpPr txBox="1"/>
          <p:nvPr/>
        </p:nvSpPr>
        <p:spPr>
          <a:xfrm>
            <a:off x="2735623" y="516252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1" dirty="0"/>
              <a:t>Act</a:t>
            </a:r>
            <a:endParaRPr lang="en-IE" sz="1400" b="1" i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D98309-3054-47A2-B67D-E22F4AA2A809}"/>
              </a:ext>
            </a:extLst>
          </p:cNvPr>
          <p:cNvSpPr txBox="1"/>
          <p:nvPr/>
        </p:nvSpPr>
        <p:spPr>
          <a:xfrm>
            <a:off x="2683260" y="4489162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?</a:t>
            </a:r>
            <a:endParaRPr lang="en-IE" sz="3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EBD109-2432-4841-AA14-372575FD5D3D}"/>
              </a:ext>
            </a:extLst>
          </p:cNvPr>
          <p:cNvSpPr txBox="1"/>
          <p:nvPr/>
        </p:nvSpPr>
        <p:spPr>
          <a:xfrm>
            <a:off x="8336122" y="3166163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Async Update </a:t>
            </a:r>
            <a:br>
              <a:rPr lang="en-US" sz="1400" i="1" dirty="0"/>
            </a:br>
            <a:r>
              <a:rPr lang="en-US" sz="1400" i="1" dirty="0"/>
              <a:t>of Percepts</a:t>
            </a:r>
            <a:endParaRPr lang="en-IE" sz="1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65442A-9CCF-47BE-A001-FF9EF5D533F5}"/>
              </a:ext>
            </a:extLst>
          </p:cNvPr>
          <p:cNvSpPr txBox="1"/>
          <p:nvPr/>
        </p:nvSpPr>
        <p:spPr>
          <a:xfrm>
            <a:off x="8294936" y="4489161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Action / Perception</a:t>
            </a:r>
          </a:p>
          <a:p>
            <a:r>
              <a:rPr lang="en-US" sz="1400" i="1" dirty="0"/>
              <a:t>not directly linked</a:t>
            </a:r>
            <a:endParaRPr lang="en-IE" sz="1400" i="1" dirty="0"/>
          </a:p>
        </p:txBody>
      </p:sp>
    </p:spTree>
    <p:extLst>
      <p:ext uri="{BB962C8B-B14F-4D97-AF65-F5344CB8AC3E}">
        <p14:creationId xmlns:p14="http://schemas.microsoft.com/office/powerpoint/2010/main" val="242261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C06B-3B00-4E3E-851C-B8CE8400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1143000"/>
          </a:xfrm>
        </p:spPr>
        <p:txBody>
          <a:bodyPr/>
          <a:lstStyle/>
          <a:p>
            <a:r>
              <a:rPr lang="en-US" dirty="0" err="1"/>
              <a:t>EISHub</a:t>
            </a:r>
            <a:r>
              <a:rPr lang="en-US" dirty="0"/>
              <a:t> (</a:t>
            </a:r>
            <a:r>
              <a:rPr lang="en-GB" dirty="0">
                <a:hlinkClick r:id="rId2"/>
              </a:rPr>
              <a:t>https://github.com/eishub</a:t>
            </a:r>
            <a:r>
              <a:rPr lang="en-GB" dirty="0"/>
              <a:t>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1324-D0E9-4F74-A85E-F1E8087241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GB" dirty="0"/>
              <a:t>Online Repository of Environments:</a:t>
            </a:r>
          </a:p>
          <a:p>
            <a:pPr lvl="1"/>
            <a:r>
              <a:rPr lang="en-GB" dirty="0"/>
              <a:t>Domestic Beer Serving Robot</a:t>
            </a:r>
          </a:p>
          <a:p>
            <a:pPr lvl="1"/>
            <a:r>
              <a:rPr lang="en-GB" dirty="0"/>
              <a:t>Pong</a:t>
            </a:r>
          </a:p>
          <a:p>
            <a:pPr lvl="1"/>
            <a:r>
              <a:rPr lang="en-GB" dirty="0" err="1"/>
              <a:t>TowerWorld</a:t>
            </a:r>
            <a:endParaRPr lang="en-GB" dirty="0"/>
          </a:p>
          <a:p>
            <a:pPr lvl="1"/>
            <a:r>
              <a:rPr lang="en-GB" dirty="0"/>
              <a:t>Vacuum Cleaner Agents</a:t>
            </a:r>
          </a:p>
          <a:p>
            <a:pPr lvl="1"/>
            <a:r>
              <a:rPr lang="en-GB" dirty="0"/>
              <a:t>Block World for Teams…</a:t>
            </a:r>
          </a:p>
          <a:p>
            <a:pPr lvl="1"/>
            <a:r>
              <a:rPr lang="en-GB" dirty="0"/>
              <a:t>Elevator Simulation</a:t>
            </a:r>
          </a:p>
          <a:p>
            <a:pPr lvl="1"/>
            <a:r>
              <a:rPr lang="en-GB" dirty="0" err="1"/>
              <a:t>Massim</a:t>
            </a:r>
            <a:r>
              <a:rPr lang="en-GB" dirty="0"/>
              <a:t> (Multi-Agent Contest)</a:t>
            </a:r>
          </a:p>
          <a:p>
            <a:pPr lvl="1"/>
            <a:r>
              <a:rPr lang="en-GB" dirty="0"/>
              <a:t>Unreal Tournament 3</a:t>
            </a:r>
          </a:p>
          <a:p>
            <a:pPr lvl="1"/>
            <a:r>
              <a:rPr lang="en-GB" dirty="0" err="1"/>
              <a:t>Starcraft</a:t>
            </a:r>
            <a:r>
              <a:rPr lang="en-GB" dirty="0"/>
              <a:t>…</a:t>
            </a:r>
          </a:p>
          <a:p>
            <a:r>
              <a:rPr lang="en-IE" dirty="0"/>
              <a:t>All available as maven projects…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E6C8A6-2FC6-4899-B783-2BCD96EAF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177" y="1600201"/>
            <a:ext cx="2576351" cy="140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3B2574F-878B-407D-BDFB-870094D38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783" y="2895600"/>
            <a:ext cx="2287595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2A86E-F967-4ADC-9234-9A3928A0C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252" y="4191134"/>
            <a:ext cx="1600200" cy="25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3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A410-8869-1D76-F446-E0272C85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 &amp;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0333-161A-23A9-45D1-BAA1F67F8B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Custom EIS repository: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&lt;repositories&gt;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&lt;repository&gt;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&lt;id&gt;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eishub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-repo&lt;/id&gt;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&gt;https://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raw.github.com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eishub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-repo/master&lt;/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&lt;/repository&gt;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&lt;/repositories&gt; </a:t>
            </a:r>
          </a:p>
          <a:p>
            <a:endParaRPr lang="en-US" sz="2000" dirty="0"/>
          </a:p>
          <a:p>
            <a:r>
              <a:rPr lang="en-US" sz="2000" dirty="0"/>
              <a:t>Environments as Maven Artifacts: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&lt;dependencies&gt;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&lt;dependency&gt;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eishub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&gt;tower&lt;/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&lt;version&gt;1.3.0&lt;/version&gt;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&lt;/dependency&gt;</a:t>
            </a:r>
          </a:p>
          <a:p>
            <a:pPr marL="365760" lvl="1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&lt;/dependencies&gt;</a:t>
            </a:r>
          </a:p>
          <a:p>
            <a:pPr marL="36576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7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0D9-E08D-428D-85A5-A7F7A7D2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2FC8-BE7F-4090-9C83-99C3B47C54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EIS is an excellent framework for distributing pre-defined environments.</a:t>
            </a:r>
          </a:p>
          <a:p>
            <a:pPr lvl="1"/>
            <a:r>
              <a:rPr lang="en-US" sz="1800" i="1" dirty="0"/>
              <a:t>The key thing here is that the environment is fixed.</a:t>
            </a:r>
          </a:p>
          <a:p>
            <a:pPr lvl="1"/>
            <a:endParaRPr lang="en-US" sz="1800" i="1" dirty="0"/>
          </a:p>
          <a:p>
            <a:r>
              <a:rPr lang="en-US" sz="2000" dirty="0"/>
              <a:t>Key abstraction is entities.</a:t>
            </a:r>
          </a:p>
          <a:p>
            <a:pPr lvl="1"/>
            <a:r>
              <a:rPr lang="en-US" sz="1800" i="1" dirty="0"/>
              <a:t>These are basically agent bodies.</a:t>
            </a:r>
          </a:p>
          <a:p>
            <a:pPr lvl="1"/>
            <a:r>
              <a:rPr lang="en-US" sz="1800" i="1" dirty="0"/>
              <a:t>A one-2-many relationship applies</a:t>
            </a:r>
          </a:p>
          <a:p>
            <a:pPr lvl="1"/>
            <a:endParaRPr lang="en-US" sz="1800" i="1" dirty="0"/>
          </a:p>
          <a:p>
            <a:r>
              <a:rPr lang="en-US" sz="2000" dirty="0"/>
              <a:t>EIS can be used with multiple languages.</a:t>
            </a:r>
          </a:p>
          <a:p>
            <a:pPr lvl="1"/>
            <a:r>
              <a:rPr lang="en-US" sz="1800" i="1" dirty="0"/>
              <a:t>ASTRA, GOAL, Jason, </a:t>
            </a:r>
            <a:r>
              <a:rPr lang="en-US" sz="1800" i="1" dirty="0" err="1"/>
              <a:t>Jadex</a:t>
            </a:r>
            <a:r>
              <a:rPr lang="en-US" sz="1800" i="1" dirty="0"/>
              <a:t>, …</a:t>
            </a:r>
          </a:p>
          <a:p>
            <a:pPr lvl="1"/>
            <a:endParaRPr lang="en-US" sz="1800" i="1" dirty="0"/>
          </a:p>
          <a:p>
            <a:r>
              <a:rPr lang="en-US" sz="2000" dirty="0"/>
              <a:t>EIS is not compatible with &gt; Java 8</a:t>
            </a:r>
          </a:p>
          <a:p>
            <a:pPr lvl="1"/>
            <a:r>
              <a:rPr lang="en-US" sz="1700" i="1" dirty="0"/>
              <a:t>The restriction is related to the way EIS loads the Environment Jar…</a:t>
            </a:r>
            <a:endParaRPr lang="en-IE" sz="1700" i="1" dirty="0"/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397924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76F1-A399-C80A-6CB3-2D160950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ASTRA and EIS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010A-5B68-983D-9371-FC9B03103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3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F055C-DE57-44A7-9CC7-9F00A836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0D9C73-34D1-4881-8CAB-065CB20C4B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6858000" cy="4873752"/>
          </a:xfrm>
        </p:spPr>
        <p:txBody>
          <a:bodyPr>
            <a:normAutofit/>
          </a:bodyPr>
          <a:lstStyle/>
          <a:p>
            <a:r>
              <a:rPr lang="en-GB" sz="2000" dirty="0"/>
              <a:t>Known as EIS (pronounced “ice”).</a:t>
            </a:r>
          </a:p>
          <a:p>
            <a:pPr lvl="1"/>
            <a:r>
              <a:rPr lang="en-GB" sz="1800" dirty="0"/>
              <a:t>Collaboration between TU </a:t>
            </a:r>
            <a:r>
              <a:rPr lang="en-GB" sz="1800" dirty="0" err="1"/>
              <a:t>Clausthal</a:t>
            </a:r>
            <a:r>
              <a:rPr lang="en-GB" sz="1800" dirty="0"/>
              <a:t> &amp; GOAL Research Group (Uni. Amsterdam)</a:t>
            </a:r>
          </a:p>
          <a:p>
            <a:pPr lvl="1"/>
            <a:endParaRPr lang="en-GB" sz="1800" dirty="0"/>
          </a:p>
          <a:p>
            <a:r>
              <a:rPr lang="en-GB" sz="2000" dirty="0"/>
              <a:t>Attempt to standardise the implementation of environments.</a:t>
            </a:r>
          </a:p>
          <a:p>
            <a:pPr lvl="1"/>
            <a:r>
              <a:rPr lang="en-GB" sz="1800" dirty="0"/>
              <a:t>Write once use anywhere philosophy (Jar files)</a:t>
            </a:r>
          </a:p>
          <a:p>
            <a:pPr lvl="1"/>
            <a:r>
              <a:rPr lang="en-GB" sz="1800" dirty="0"/>
              <a:t>Defines a standard interface that languages must adhere to.</a:t>
            </a:r>
          </a:p>
          <a:p>
            <a:pPr lvl="1"/>
            <a:r>
              <a:rPr lang="en-GB" sz="1800" dirty="0"/>
              <a:t>Defines a standard interface that environment developers must adhere to.</a:t>
            </a:r>
          </a:p>
          <a:p>
            <a:pPr lvl="1"/>
            <a:endParaRPr lang="en-GB" sz="1800" dirty="0"/>
          </a:p>
          <a:p>
            <a:r>
              <a:rPr lang="en-IE" sz="2000" dirty="0"/>
              <a:t>Open Source Framework:</a:t>
            </a:r>
          </a:p>
          <a:p>
            <a:pPr lvl="1"/>
            <a:r>
              <a:rPr lang="en-IE" sz="1800" dirty="0">
                <a:hlinkClick r:id="rId2"/>
              </a:rPr>
              <a:t>https://github.com/eishub/eis</a:t>
            </a:r>
            <a:endParaRPr lang="en-IE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890F0-E7BB-6896-DA28-6849ADD84839}"/>
              </a:ext>
            </a:extLst>
          </p:cNvPr>
          <p:cNvSpPr txBox="1"/>
          <p:nvPr/>
        </p:nvSpPr>
        <p:spPr>
          <a:xfrm>
            <a:off x="7543800" y="6504801"/>
            <a:ext cx="395144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3"/>
              </a:rPr>
              <a:t>https://d-nb.info/1037809882/34</a:t>
            </a:r>
            <a:r>
              <a:rPr lang="en-IE" sz="1200" dirty="0"/>
              <a:t> </a:t>
            </a:r>
          </a:p>
        </p:txBody>
      </p:sp>
      <p:pic>
        <p:nvPicPr>
          <p:cNvPr id="3" name="Picture 2" descr="A green and white cover&#10;&#10;Description automatically generated">
            <a:extLst>
              <a:ext uri="{FF2B5EF4-FFF2-40B4-BE49-F238E27FC236}">
                <a16:creationId xmlns:a16="http://schemas.microsoft.com/office/drawing/2014/main" id="{A098A4BB-6457-1010-2B36-EC28B8220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95640">
            <a:off x="7552299" y="793305"/>
            <a:ext cx="4026478" cy="571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071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A1D53-F51D-E2F1-486C-F80DF129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 &amp; ASTRA (Maven)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5F563-995B-1F9B-CB06-6ED4BC1C5B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&lt;project </a:t>
            </a:r>
            <a:r>
              <a:rPr lang="en-US" sz="1200" dirty="0" err="1"/>
              <a:t>xmlns</a:t>
            </a:r>
            <a:r>
              <a:rPr lang="en-US" sz="1200" dirty="0"/>
              <a:t>="http://</a:t>
            </a:r>
            <a:r>
              <a:rPr lang="en-US" sz="1200" dirty="0" err="1"/>
              <a:t>maven.apache.org</a:t>
            </a:r>
            <a:r>
              <a:rPr lang="en-US" sz="1200" dirty="0"/>
              <a:t>/POM/4.0.0"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</a:t>
            </a:r>
            <a:r>
              <a:rPr lang="en-US" sz="1200" dirty="0" err="1"/>
              <a:t>XMLSchema</a:t>
            </a:r>
            <a:r>
              <a:rPr lang="en-US" sz="1200" dirty="0"/>
              <a:t>-instance" 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xsi:schemaLocation</a:t>
            </a:r>
            <a:r>
              <a:rPr lang="en-US" sz="1200" dirty="0"/>
              <a:t>="http://</a:t>
            </a:r>
            <a:r>
              <a:rPr lang="en-US" sz="1200" dirty="0" err="1"/>
              <a:t>maven.apache.org</a:t>
            </a:r>
            <a:r>
              <a:rPr lang="en-US" sz="1200" dirty="0"/>
              <a:t>/POM/4.0.0 http://</a:t>
            </a:r>
            <a:r>
              <a:rPr lang="en-US" sz="1200" dirty="0" err="1"/>
              <a:t>maven.apache.org</a:t>
            </a:r>
            <a:r>
              <a:rPr lang="en-US" sz="1200" dirty="0"/>
              <a:t>/</a:t>
            </a:r>
            <a:r>
              <a:rPr lang="en-US" sz="1200" dirty="0" err="1"/>
              <a:t>xsd</a:t>
            </a:r>
            <a:r>
              <a:rPr lang="en-US" sz="1200" dirty="0"/>
              <a:t>/maven-4.0.0.xsd"&gt;</a:t>
            </a:r>
          </a:p>
          <a:p>
            <a:pPr marL="0"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modelVersion</a:t>
            </a:r>
            <a:r>
              <a:rPr lang="en-US" sz="1200" dirty="0"/>
              <a:t>&gt;4.0.0&lt;/</a:t>
            </a:r>
            <a:r>
              <a:rPr lang="en-US" sz="1200" dirty="0" err="1"/>
              <a:t>modelVersion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&gt;examples&lt;/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&gt;hello&lt;/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    &lt;version&gt;0.1.0&lt;/version&gt;</a:t>
            </a:r>
          </a:p>
          <a:p>
            <a:pPr marL="0" indent="0">
              <a:buNone/>
            </a:pPr>
            <a:r>
              <a:rPr lang="en-US" sz="1200" dirty="0"/>
              <a:t>    &lt;packaging&gt;jar&lt;/packaging&gt;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    &lt;parent&gt;</a:t>
            </a:r>
          </a:p>
          <a:p>
            <a:pPr marL="0" indent="0">
              <a:buNone/>
            </a:pPr>
            <a:r>
              <a:rPr lang="en-US" sz="1200" i="1" dirty="0"/>
              <a:t>        &lt;</a:t>
            </a:r>
            <a:r>
              <a:rPr lang="en-US" sz="1200" i="1" dirty="0" err="1"/>
              <a:t>groupId</a:t>
            </a:r>
            <a:r>
              <a:rPr lang="en-US" sz="1200" i="1" dirty="0"/>
              <a:t>&gt;</a:t>
            </a:r>
            <a:r>
              <a:rPr lang="en-US" sz="1200" i="1" dirty="0" err="1"/>
              <a:t>com.astralanguage</a:t>
            </a:r>
            <a:r>
              <a:rPr lang="en-US" sz="1200" i="1" dirty="0"/>
              <a:t>&lt;/</a:t>
            </a:r>
            <a:r>
              <a:rPr lang="en-US" sz="1200" i="1" dirty="0" err="1"/>
              <a:t>groupId</a:t>
            </a:r>
            <a:r>
              <a:rPr lang="en-US" sz="1200" i="1" dirty="0"/>
              <a:t>&gt;</a:t>
            </a:r>
          </a:p>
          <a:p>
            <a:pPr marL="0" indent="0">
              <a:buNone/>
            </a:pPr>
            <a:r>
              <a:rPr lang="en-US" sz="1200" i="1" dirty="0"/>
              <a:t>        &lt;</a:t>
            </a:r>
            <a:r>
              <a:rPr lang="en-US" sz="1200" i="1" dirty="0" err="1"/>
              <a:t>artifactId</a:t>
            </a:r>
            <a:r>
              <a:rPr lang="en-US" sz="1200" i="1" dirty="0"/>
              <a:t>&gt;astra-</a:t>
            </a:r>
            <a:r>
              <a:rPr lang="en-US" sz="1200" i="1" dirty="0" err="1"/>
              <a:t>eis</a:t>
            </a:r>
            <a:r>
              <a:rPr lang="en-US" sz="1200" i="1" dirty="0"/>
              <a:t>-base&lt;/</a:t>
            </a:r>
            <a:r>
              <a:rPr lang="en-US" sz="1200" i="1" dirty="0" err="1"/>
              <a:t>artifactId</a:t>
            </a:r>
            <a:r>
              <a:rPr lang="en-US" sz="1200" i="1" dirty="0"/>
              <a:t>&gt;</a:t>
            </a:r>
          </a:p>
          <a:p>
            <a:pPr marL="0" indent="0">
              <a:buNone/>
            </a:pPr>
            <a:r>
              <a:rPr lang="en-US" sz="1200" b="1" i="1" dirty="0"/>
              <a:t>        &lt;version&gt;1.4.0&lt;/version&gt;</a:t>
            </a:r>
          </a:p>
          <a:p>
            <a:pPr marL="0" indent="0">
              <a:buNone/>
            </a:pPr>
            <a:r>
              <a:rPr lang="en-US" sz="1200" i="1" dirty="0"/>
              <a:t>    &lt;/parent&gt;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    &lt;properties&gt;</a:t>
            </a:r>
          </a:p>
          <a:p>
            <a:pPr marL="0" indent="0">
              <a:buNone/>
            </a:pPr>
            <a:r>
              <a:rPr lang="en-US" sz="1200" b="1" dirty="0"/>
              <a:t>        &lt;</a:t>
            </a:r>
            <a:r>
              <a:rPr lang="en-US" sz="1200" b="1" dirty="0" err="1"/>
              <a:t>eis.artifactId</a:t>
            </a:r>
            <a:r>
              <a:rPr lang="en-US" sz="1200" b="1" dirty="0"/>
              <a:t>&gt;tower&lt;/</a:t>
            </a:r>
            <a:r>
              <a:rPr lang="en-US" sz="1200" b="1" dirty="0" err="1"/>
              <a:t>eis.artifactId</a:t>
            </a:r>
            <a:r>
              <a:rPr lang="en-US" sz="1200" b="1" dirty="0"/>
              <a:t>&gt; &lt;</a:t>
            </a:r>
            <a:r>
              <a:rPr lang="en-US" sz="1200" b="1" dirty="0" err="1"/>
              <a:t>eis.version</a:t>
            </a:r>
            <a:r>
              <a:rPr lang="en-US" sz="1200" b="1" dirty="0"/>
              <a:t>&gt;1.3.0&lt;/</a:t>
            </a:r>
            <a:r>
              <a:rPr lang="en-US" sz="1200" b="1" dirty="0" err="1"/>
              <a:t>eis.version</a:t>
            </a:r>
            <a:r>
              <a:rPr lang="en-US" sz="1200" b="1" dirty="0"/>
              <a:t>&gt;</a:t>
            </a:r>
          </a:p>
          <a:p>
            <a:pPr marL="0" indent="0">
              <a:buNone/>
            </a:pPr>
            <a:r>
              <a:rPr lang="en-US" sz="1200" b="1" dirty="0"/>
              <a:t>    &lt;/properties&gt;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&lt;build&gt;&lt;</a:t>
            </a:r>
            <a:r>
              <a:rPr lang="en-US" sz="1200" dirty="0" err="1"/>
              <a:t>defaultGoal</a:t>
            </a:r>
            <a:r>
              <a:rPr lang="en-US" sz="1200" dirty="0"/>
              <a:t>&gt;clean compile </a:t>
            </a:r>
            <a:r>
              <a:rPr lang="en-US" sz="1200" dirty="0" err="1"/>
              <a:t>dependency:copy-dependencies</a:t>
            </a:r>
            <a:r>
              <a:rPr lang="en-US" sz="1200" dirty="0"/>
              <a:t> </a:t>
            </a:r>
            <a:r>
              <a:rPr lang="en-US" sz="1200" dirty="0" err="1"/>
              <a:t>astra:deploy</a:t>
            </a:r>
            <a:r>
              <a:rPr lang="en-US" sz="1200" dirty="0"/>
              <a:t>&lt;/</a:t>
            </a:r>
            <a:r>
              <a:rPr lang="en-US" sz="1200" dirty="0" err="1"/>
              <a:t>defaultGoal</a:t>
            </a:r>
            <a:r>
              <a:rPr lang="en-US" sz="1200" dirty="0"/>
              <a:t>&gt;&lt;/build&gt;</a:t>
            </a:r>
          </a:p>
          <a:p>
            <a:pPr marL="0" indent="0">
              <a:buNone/>
            </a:pPr>
            <a:r>
              <a:rPr lang="en-US" sz="1200" dirty="0"/>
              <a:t>&lt;/project&gt;</a:t>
            </a:r>
            <a:endParaRPr lang="en-I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8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5E8FB-07ED-7FF0-84E3-92F4BB398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1A3B4-76CA-5C2E-2D90-6EF876D2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 &amp; ASTRA (Maven)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B6ABFC-5D94-B797-ECD8-3705925B1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&lt;project </a:t>
            </a:r>
            <a:r>
              <a:rPr lang="en-US" sz="1200" dirty="0" err="1"/>
              <a:t>xmlns</a:t>
            </a:r>
            <a:r>
              <a:rPr lang="en-US" sz="1200" dirty="0"/>
              <a:t>="http://</a:t>
            </a:r>
            <a:r>
              <a:rPr lang="en-US" sz="1200" dirty="0" err="1"/>
              <a:t>maven.apache.org</a:t>
            </a:r>
            <a:r>
              <a:rPr lang="en-US" sz="1200" dirty="0"/>
              <a:t>/POM/4.0.0" </a:t>
            </a:r>
            <a:r>
              <a:rPr lang="en-US" sz="1200" dirty="0" err="1"/>
              <a:t>xmlns:xsi</a:t>
            </a:r>
            <a:r>
              <a:rPr lang="en-US" sz="1200" dirty="0"/>
              <a:t>="http://www.w3.org/2001/</a:t>
            </a:r>
            <a:r>
              <a:rPr lang="en-US" sz="1200" dirty="0" err="1"/>
              <a:t>XMLSchema</a:t>
            </a:r>
            <a:r>
              <a:rPr lang="en-US" sz="1200" dirty="0"/>
              <a:t>-instance" 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xsi:schemaLocation</a:t>
            </a:r>
            <a:r>
              <a:rPr lang="en-US" sz="1200" dirty="0"/>
              <a:t>="http://</a:t>
            </a:r>
            <a:r>
              <a:rPr lang="en-US" sz="1200" dirty="0" err="1"/>
              <a:t>maven.apache.org</a:t>
            </a:r>
            <a:r>
              <a:rPr lang="en-US" sz="1200" dirty="0"/>
              <a:t>/POM/4.0.0 http://</a:t>
            </a:r>
            <a:r>
              <a:rPr lang="en-US" sz="1200" dirty="0" err="1"/>
              <a:t>maven.apache.org</a:t>
            </a:r>
            <a:r>
              <a:rPr lang="en-US" sz="1200" dirty="0"/>
              <a:t>/</a:t>
            </a:r>
            <a:r>
              <a:rPr lang="en-US" sz="1200" dirty="0" err="1"/>
              <a:t>xsd</a:t>
            </a:r>
            <a:r>
              <a:rPr lang="en-US" sz="1200" dirty="0"/>
              <a:t>/maven-4.0.0.xsd"&gt;</a:t>
            </a:r>
          </a:p>
          <a:p>
            <a:pPr marL="0"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modelVersion</a:t>
            </a:r>
            <a:r>
              <a:rPr lang="en-US" sz="1200" dirty="0"/>
              <a:t>&gt;4.0.0&lt;/</a:t>
            </a:r>
            <a:r>
              <a:rPr lang="en-US" sz="1200" dirty="0" err="1"/>
              <a:t>modelVersion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&gt;examples&lt;/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&gt;hello&lt;/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    &lt;version&gt;0.1.0&lt;/version&gt;</a:t>
            </a:r>
          </a:p>
          <a:p>
            <a:pPr marL="0" indent="0">
              <a:buNone/>
            </a:pPr>
            <a:r>
              <a:rPr lang="en-US" sz="1200" dirty="0"/>
              <a:t>    &lt;packaging&gt;jar&lt;/packaging&gt;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i="1" dirty="0"/>
              <a:t>    &lt;parent&gt;</a:t>
            </a:r>
          </a:p>
          <a:p>
            <a:pPr marL="0" indent="0">
              <a:buNone/>
            </a:pPr>
            <a:r>
              <a:rPr lang="en-US" sz="1200" i="1" dirty="0"/>
              <a:t>        &lt;</a:t>
            </a:r>
            <a:r>
              <a:rPr lang="en-US" sz="1200" i="1" dirty="0" err="1"/>
              <a:t>groupId</a:t>
            </a:r>
            <a:r>
              <a:rPr lang="en-US" sz="1200" i="1" dirty="0"/>
              <a:t>&gt;</a:t>
            </a:r>
            <a:r>
              <a:rPr lang="en-US" sz="1200" i="1" dirty="0" err="1"/>
              <a:t>com.astralanguage</a:t>
            </a:r>
            <a:r>
              <a:rPr lang="en-US" sz="1200" i="1" dirty="0"/>
              <a:t>&lt;/</a:t>
            </a:r>
            <a:r>
              <a:rPr lang="en-US" sz="1200" i="1" dirty="0" err="1"/>
              <a:t>groupId</a:t>
            </a:r>
            <a:r>
              <a:rPr lang="en-US" sz="1200" i="1" dirty="0"/>
              <a:t>&gt;</a:t>
            </a:r>
          </a:p>
          <a:p>
            <a:pPr marL="0" indent="0">
              <a:buNone/>
            </a:pPr>
            <a:r>
              <a:rPr lang="en-US" sz="1200" i="1" dirty="0"/>
              <a:t>        &lt;</a:t>
            </a:r>
            <a:r>
              <a:rPr lang="en-US" sz="1200" i="1" dirty="0" err="1"/>
              <a:t>artifactId</a:t>
            </a:r>
            <a:r>
              <a:rPr lang="en-US" sz="1200" i="1" dirty="0"/>
              <a:t>&gt;astra-</a:t>
            </a:r>
            <a:r>
              <a:rPr lang="en-US" sz="1200" i="1" dirty="0" err="1"/>
              <a:t>eis</a:t>
            </a:r>
            <a:r>
              <a:rPr lang="en-US" sz="1200" i="1" dirty="0"/>
              <a:t>-base&lt;/</a:t>
            </a:r>
            <a:r>
              <a:rPr lang="en-US" sz="1200" i="1" dirty="0" err="1"/>
              <a:t>artifactId</a:t>
            </a:r>
            <a:r>
              <a:rPr lang="en-US" sz="1200" i="1" dirty="0"/>
              <a:t>&gt;</a:t>
            </a:r>
          </a:p>
          <a:p>
            <a:pPr marL="0" indent="0">
              <a:buNone/>
            </a:pPr>
            <a:r>
              <a:rPr lang="en-US" sz="1200" b="1" i="1" dirty="0"/>
              <a:t>        &lt;version&gt;1.4.0&lt;/version&gt;</a:t>
            </a:r>
          </a:p>
          <a:p>
            <a:pPr marL="0" indent="0">
              <a:buNone/>
            </a:pPr>
            <a:r>
              <a:rPr lang="en-US" sz="1200" i="1" dirty="0"/>
              <a:t>    &lt;/parent&gt;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    &lt;properties&gt;</a:t>
            </a:r>
          </a:p>
          <a:p>
            <a:pPr marL="0" indent="0">
              <a:buNone/>
            </a:pPr>
            <a:r>
              <a:rPr lang="en-US" sz="1200" b="1" dirty="0"/>
              <a:t>        &lt;</a:t>
            </a:r>
            <a:r>
              <a:rPr lang="en-US" sz="1200" b="1" dirty="0" err="1"/>
              <a:t>eis.artifactId</a:t>
            </a:r>
            <a:r>
              <a:rPr lang="en-US" sz="1200" b="1" dirty="0"/>
              <a:t>&gt;tower&lt;/</a:t>
            </a:r>
            <a:r>
              <a:rPr lang="en-US" sz="1200" b="1" dirty="0" err="1"/>
              <a:t>eis.artifactId</a:t>
            </a:r>
            <a:r>
              <a:rPr lang="en-US" sz="1200" b="1" dirty="0"/>
              <a:t>&gt; &lt;</a:t>
            </a:r>
            <a:r>
              <a:rPr lang="en-US" sz="1200" b="1" dirty="0" err="1"/>
              <a:t>eis.version</a:t>
            </a:r>
            <a:r>
              <a:rPr lang="en-US" sz="1200" b="1" dirty="0"/>
              <a:t>&gt;1.3.0&lt;/</a:t>
            </a:r>
            <a:r>
              <a:rPr lang="en-US" sz="1200" b="1" dirty="0" err="1"/>
              <a:t>eis.version</a:t>
            </a:r>
            <a:r>
              <a:rPr lang="en-US" sz="1200" b="1" dirty="0"/>
              <a:t>&gt;</a:t>
            </a:r>
          </a:p>
          <a:p>
            <a:pPr marL="0" indent="0">
              <a:buNone/>
            </a:pPr>
            <a:r>
              <a:rPr lang="en-US" sz="1200" b="1" dirty="0"/>
              <a:t>    &lt;/properties&gt;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&lt;build&gt;&lt;</a:t>
            </a:r>
            <a:r>
              <a:rPr lang="en-US" sz="1200" dirty="0" err="1"/>
              <a:t>defaultGoal</a:t>
            </a:r>
            <a:r>
              <a:rPr lang="en-US" sz="1200" dirty="0"/>
              <a:t>&gt;clean compile </a:t>
            </a:r>
            <a:r>
              <a:rPr lang="en-US" sz="1200" dirty="0" err="1"/>
              <a:t>dependency:copy-dependencies</a:t>
            </a:r>
            <a:r>
              <a:rPr lang="en-US" sz="1200" dirty="0"/>
              <a:t> </a:t>
            </a:r>
            <a:r>
              <a:rPr lang="en-US" sz="1200" dirty="0" err="1"/>
              <a:t>astra:deploy</a:t>
            </a:r>
            <a:r>
              <a:rPr lang="en-US" sz="1200" dirty="0"/>
              <a:t>&lt;/</a:t>
            </a:r>
            <a:r>
              <a:rPr lang="en-US" sz="1200" dirty="0" err="1"/>
              <a:t>defaultGoal</a:t>
            </a:r>
            <a:r>
              <a:rPr lang="en-US" sz="1200" dirty="0"/>
              <a:t>&gt;&lt;/build&gt;</a:t>
            </a:r>
          </a:p>
          <a:p>
            <a:pPr marL="0" indent="0">
              <a:buNone/>
            </a:pPr>
            <a:r>
              <a:rPr lang="en-US" sz="1200" dirty="0"/>
              <a:t>&lt;/project&gt;</a:t>
            </a:r>
            <a:endParaRPr lang="en-I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7D862BB-6B86-2908-0230-257ACDEAB11A}"/>
              </a:ext>
            </a:extLst>
          </p:cNvPr>
          <p:cNvSpPr/>
          <p:nvPr/>
        </p:nvSpPr>
        <p:spPr>
          <a:xfrm>
            <a:off x="1066800" y="2971800"/>
            <a:ext cx="8763000" cy="137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EIS only works with </a:t>
            </a:r>
            <a:r>
              <a:rPr lang="en-IE" b="1" dirty="0"/>
              <a:t>JAVA 1.8</a:t>
            </a:r>
          </a:p>
        </p:txBody>
      </p:sp>
    </p:spTree>
    <p:extLst>
      <p:ext uri="{BB962C8B-B14F-4D97-AF65-F5344CB8AC3E}">
        <p14:creationId xmlns:p14="http://schemas.microsoft.com/office/powerpoint/2010/main" val="229870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A1D53-F51D-E2F1-486C-F80DF129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EIS &amp; ASTRA (Code)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5F563-995B-1F9B-CB06-6ED4BC1C5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839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agent Main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EIS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Console C;</a:t>
            </a:r>
          </a:p>
          <a:p>
            <a:pPr marL="0" indent="0">
              <a:buNone/>
            </a:pPr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+!main(list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ei.launch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","dependency/tower-1.3.0.jar");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ei.init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ei.start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ei.link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("gripper");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New Block until block d is created...");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ei.block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("You did it!"); 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ei.pickup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ei.holding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ei.putdown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ei.on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71BAD-8D52-5FDB-6151-B63AEAB88C4F}"/>
              </a:ext>
            </a:extLst>
          </p:cNvPr>
          <p:cNvSpPr txBox="1"/>
          <p:nvPr/>
        </p:nvSpPr>
        <p:spPr>
          <a:xfrm>
            <a:off x="4211198" y="6473952"/>
            <a:ext cx="73904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https://gitlab.com/astra-language/examples/eis/astra-eis-tower/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47957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A1D53-F51D-E2F1-486C-F80DF129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 &amp; ASTRA (Code)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5F563-995B-1F9B-CB06-6ED4BC1C5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839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agent Main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EIS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Console C;</a:t>
            </a:r>
          </a:p>
          <a:p>
            <a:pPr marL="0" indent="0">
              <a:buNone/>
            </a:pPr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+!main(list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ei.launch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","dependency/tower-1.3.0.jar");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ei.init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ei.start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ei.link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("gripper");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New Block until block d is created...");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ei.block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("You did it!"); 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ei.pickup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ei.holding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ei.putdown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ei.on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15C94-F84B-4645-7591-605B7B7A6F9B}"/>
              </a:ext>
            </a:extLst>
          </p:cNvPr>
          <p:cNvSpPr/>
          <p:nvPr/>
        </p:nvSpPr>
        <p:spPr>
          <a:xfrm>
            <a:off x="664029" y="1828800"/>
            <a:ext cx="5562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5A441-A493-F3A1-595C-126AD1146AB0}"/>
              </a:ext>
            </a:extLst>
          </p:cNvPr>
          <p:cNvSpPr txBox="1"/>
          <p:nvPr/>
        </p:nvSpPr>
        <p:spPr>
          <a:xfrm>
            <a:off x="6248400" y="1811923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Special EIS module</a:t>
            </a:r>
          </a:p>
        </p:txBody>
      </p:sp>
    </p:spTree>
    <p:extLst>
      <p:ext uri="{BB962C8B-B14F-4D97-AF65-F5344CB8AC3E}">
        <p14:creationId xmlns:p14="http://schemas.microsoft.com/office/powerpoint/2010/main" val="1314294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A1D53-F51D-E2F1-486C-F80DF129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 &amp; ASTRA (Code)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5F563-995B-1F9B-CB06-6ED4BC1C5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839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agent Main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EIS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Console C;</a:t>
            </a:r>
          </a:p>
          <a:p>
            <a:pPr marL="0" indent="0">
              <a:buNone/>
            </a:pPr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+!main(list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ei.launch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","dependency/tower-1.3.0.jar");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ei.init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ei.start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ei.link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("gripper");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New Block until block d is created...");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ei.block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("You did it!"); 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ei.pickup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ei.holding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ei.putdown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ei.on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15C94-F84B-4645-7591-605B7B7A6F9B}"/>
              </a:ext>
            </a:extLst>
          </p:cNvPr>
          <p:cNvSpPr/>
          <p:nvPr/>
        </p:nvSpPr>
        <p:spPr>
          <a:xfrm>
            <a:off x="609600" y="2819400"/>
            <a:ext cx="55626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5A441-A493-F3A1-595C-126AD1146AB0}"/>
              </a:ext>
            </a:extLst>
          </p:cNvPr>
          <p:cNvSpPr txBox="1"/>
          <p:nvPr/>
        </p:nvSpPr>
        <p:spPr>
          <a:xfrm>
            <a:off x="6193971" y="2920426"/>
            <a:ext cx="264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Initialization of  the environment (done once)</a:t>
            </a:r>
          </a:p>
        </p:txBody>
      </p:sp>
    </p:spTree>
    <p:extLst>
      <p:ext uri="{BB962C8B-B14F-4D97-AF65-F5344CB8AC3E}">
        <p14:creationId xmlns:p14="http://schemas.microsoft.com/office/powerpoint/2010/main" val="417795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A1D53-F51D-E2F1-486C-F80DF129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 &amp; ASTRA (Code)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5F563-995B-1F9B-CB06-6ED4BC1C5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839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agent Main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EIS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Console C;</a:t>
            </a:r>
          </a:p>
          <a:p>
            <a:pPr marL="0" indent="0">
              <a:buNone/>
            </a:pPr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+!main(list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ei.launch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","dependency/tower-1.3.0.jar");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ei.init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ei.start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ei.link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("gripper");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New Block until block d is created...");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ei.block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("You did it!"); 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ei.pickup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ei.holding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ei.putdown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ei.on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15C94-F84B-4645-7591-605B7B7A6F9B}"/>
              </a:ext>
            </a:extLst>
          </p:cNvPr>
          <p:cNvSpPr/>
          <p:nvPr/>
        </p:nvSpPr>
        <p:spPr>
          <a:xfrm>
            <a:off x="685800" y="3581400"/>
            <a:ext cx="5562600" cy="245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5A441-A493-F3A1-595C-126AD1146AB0}"/>
              </a:ext>
            </a:extLst>
          </p:cNvPr>
          <p:cNvSpPr txBox="1"/>
          <p:nvPr/>
        </p:nvSpPr>
        <p:spPr>
          <a:xfrm>
            <a:off x="6270171" y="3429001"/>
            <a:ext cx="264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Registering the agent and linking to an entity.</a:t>
            </a:r>
          </a:p>
        </p:txBody>
      </p:sp>
    </p:spTree>
    <p:extLst>
      <p:ext uri="{BB962C8B-B14F-4D97-AF65-F5344CB8AC3E}">
        <p14:creationId xmlns:p14="http://schemas.microsoft.com/office/powerpoint/2010/main" val="149694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A1D53-F51D-E2F1-486C-F80DF129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 &amp; ASTRA (Code)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5F563-995B-1F9B-CB06-6ED4BC1C5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839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agent Main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EIS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Console C;</a:t>
            </a:r>
          </a:p>
          <a:p>
            <a:pPr marL="0" indent="0">
              <a:buNone/>
            </a:pPr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+!main(list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ei.launch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","dependency/tower-1.3.0.jar");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ei.init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ei.start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ei.link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("gripper");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New Block until block d is created...");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ei.block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("You did it!"); 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ei.pickup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ei.holding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ei.putdown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ei.on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15C94-F84B-4645-7591-605B7B7A6F9B}"/>
              </a:ext>
            </a:extLst>
          </p:cNvPr>
          <p:cNvSpPr/>
          <p:nvPr/>
        </p:nvSpPr>
        <p:spPr>
          <a:xfrm>
            <a:off x="685800" y="4038600"/>
            <a:ext cx="5562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5A441-A493-F3A1-595C-126AD1146AB0}"/>
              </a:ext>
            </a:extLst>
          </p:cNvPr>
          <p:cNvSpPr txBox="1"/>
          <p:nvPr/>
        </p:nvSpPr>
        <p:spPr>
          <a:xfrm>
            <a:off x="6460672" y="4444426"/>
            <a:ext cx="264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Querying the state of the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8C93F-B6B4-A6CA-AA59-87393C703B98}"/>
              </a:ext>
            </a:extLst>
          </p:cNvPr>
          <p:cNvSpPr/>
          <p:nvPr/>
        </p:nvSpPr>
        <p:spPr>
          <a:xfrm>
            <a:off x="685800" y="4724400"/>
            <a:ext cx="5562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359EA-A8ED-9EE0-31C7-8737B15C088E}"/>
              </a:ext>
            </a:extLst>
          </p:cNvPr>
          <p:cNvSpPr/>
          <p:nvPr/>
        </p:nvSpPr>
        <p:spPr>
          <a:xfrm>
            <a:off x="685800" y="5257800"/>
            <a:ext cx="5562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1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A1D53-F51D-E2F1-486C-F80DF129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 &amp; ASTRA (Code)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5F563-995B-1F9B-CB06-6ED4BC1C5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839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agent Main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EIS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Console C;</a:t>
            </a:r>
          </a:p>
          <a:p>
            <a:pPr marL="0" indent="0">
              <a:buNone/>
            </a:pPr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+!main(list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ei.launch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","dependency/tower-1.3.0.jar");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ei.init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ei.start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ei.link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("gripper");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("Press New Block until block d is created...");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ei.block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("You did it!"); 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ei.pickup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ei.holding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ei.putdown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wait(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ei.on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("d", "c"));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5A441-A493-F3A1-595C-126AD1146AB0}"/>
              </a:ext>
            </a:extLst>
          </p:cNvPr>
          <p:cNvSpPr txBox="1"/>
          <p:nvPr/>
        </p:nvSpPr>
        <p:spPr>
          <a:xfrm>
            <a:off x="6422571" y="4701532"/>
            <a:ext cx="264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Performing actions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8C93F-B6B4-A6CA-AA59-87393C703B98}"/>
              </a:ext>
            </a:extLst>
          </p:cNvPr>
          <p:cNvSpPr/>
          <p:nvPr/>
        </p:nvSpPr>
        <p:spPr>
          <a:xfrm>
            <a:off x="707570" y="4495800"/>
            <a:ext cx="5562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359EA-A8ED-9EE0-31C7-8737B15C088E}"/>
              </a:ext>
            </a:extLst>
          </p:cNvPr>
          <p:cNvSpPr/>
          <p:nvPr/>
        </p:nvSpPr>
        <p:spPr>
          <a:xfrm>
            <a:off x="707570" y="5029200"/>
            <a:ext cx="55626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0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A1D53-F51D-E2F1-486C-F80DF129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EIS &amp; ASTRA (Code)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5F563-995B-1F9B-CB06-6ED4BC1C5B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839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agent Main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EIS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module Console C;</a:t>
            </a:r>
          </a:p>
          <a:p>
            <a:pPr marL="0" indent="0">
              <a:buNone/>
            </a:pPr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+!main(list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 marL="0" indent="0">
              <a:buNone/>
            </a:pPr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+$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ei.event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(holding(string Y))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("I picked up: " + Y);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endParaRPr lang="en-IE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rule +$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ei.event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("Handling belief update: " + Y);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5A441-A493-F3A1-595C-126AD1146AB0}"/>
              </a:ext>
            </a:extLst>
          </p:cNvPr>
          <p:cNvSpPr txBox="1"/>
          <p:nvPr/>
        </p:nvSpPr>
        <p:spPr>
          <a:xfrm>
            <a:off x="6460672" y="3640723"/>
            <a:ext cx="2645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Environment 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78C93F-B6B4-A6CA-AA59-87393C703B98}"/>
              </a:ext>
            </a:extLst>
          </p:cNvPr>
          <p:cNvSpPr/>
          <p:nvPr/>
        </p:nvSpPr>
        <p:spPr>
          <a:xfrm>
            <a:off x="685800" y="3048000"/>
            <a:ext cx="55626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4359EA-A8ED-9EE0-31C7-8737B15C088E}"/>
              </a:ext>
            </a:extLst>
          </p:cNvPr>
          <p:cNvSpPr/>
          <p:nvPr/>
        </p:nvSpPr>
        <p:spPr>
          <a:xfrm>
            <a:off x="685800" y="4037076"/>
            <a:ext cx="55626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C3C2-B011-5541-AF1D-F77459AA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00DA73-28C7-424C-0912-90C37947D8B4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</p:spTree>
    <p:extLst>
      <p:ext uri="{BB962C8B-B14F-4D97-AF65-F5344CB8AC3E}">
        <p14:creationId xmlns:p14="http://schemas.microsoft.com/office/powerpoint/2010/main" val="130381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3BB8-644F-285B-643E-3E20A713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0418-36AB-1C45-3877-C3F00D59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577E278-FCE5-0521-A901-50ACA997B0C4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DFE7C9-B50D-6532-F54A-9D0C12EAC18F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Environment Interface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94DD1D9A-0BCE-CAEE-88F6-CDDDFD8E6FB5}"/>
              </a:ext>
            </a:extLst>
          </p:cNvPr>
          <p:cNvSpPr/>
          <p:nvPr/>
        </p:nvSpPr>
        <p:spPr>
          <a:xfrm>
            <a:off x="1828800" y="2782479"/>
            <a:ext cx="609600" cy="599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75E78-A0E7-DE5A-71CF-80DFDAA6DD33}"/>
              </a:ext>
            </a:extLst>
          </p:cNvPr>
          <p:cNvSpPr txBox="1"/>
          <p:nvPr/>
        </p:nvSpPr>
        <p:spPr>
          <a:xfrm>
            <a:off x="1020772" y="2887540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173518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510BB-76D7-6146-296B-01CD6561C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42DA-BCE1-7A11-1441-B947F11E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981F711-AFC1-649B-A573-E059339854D8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2D3A58-6DDD-B492-C968-C4DDB6BF5D42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Environment Interface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8C0A5160-08BB-186A-C9C8-763527A0F582}"/>
              </a:ext>
            </a:extLst>
          </p:cNvPr>
          <p:cNvSpPr/>
          <p:nvPr/>
        </p:nvSpPr>
        <p:spPr>
          <a:xfrm>
            <a:off x="1828800" y="2782479"/>
            <a:ext cx="609600" cy="599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19D31-FF90-5CB9-3B1E-04C39B4C6ADA}"/>
              </a:ext>
            </a:extLst>
          </p:cNvPr>
          <p:cNvSpPr txBox="1"/>
          <p:nvPr/>
        </p:nvSpPr>
        <p:spPr>
          <a:xfrm>
            <a:off x="1020772" y="2887540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launch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6B2AEE-6575-EFAF-0C19-38891D59CB92}"/>
              </a:ext>
            </a:extLst>
          </p:cNvPr>
          <p:cNvSpPr/>
          <p:nvPr/>
        </p:nvSpPr>
        <p:spPr>
          <a:xfrm>
            <a:off x="1524000" y="5257800"/>
            <a:ext cx="8534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/>
              <a:t>Environment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C501403-3278-1A8D-F04D-459C1AE774F4}"/>
              </a:ext>
            </a:extLst>
          </p:cNvPr>
          <p:cNvSpPr/>
          <p:nvPr/>
        </p:nvSpPr>
        <p:spPr>
          <a:xfrm>
            <a:off x="1828800" y="4433989"/>
            <a:ext cx="609600" cy="7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4567A-0380-D4F4-7F4D-3F8130C30058}"/>
              </a:ext>
            </a:extLst>
          </p:cNvPr>
          <p:cNvSpPr txBox="1"/>
          <p:nvPr/>
        </p:nvSpPr>
        <p:spPr>
          <a:xfrm>
            <a:off x="1020772" y="448625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creates</a:t>
            </a:r>
          </a:p>
        </p:txBody>
      </p:sp>
    </p:spTree>
    <p:extLst>
      <p:ext uri="{BB962C8B-B14F-4D97-AF65-F5344CB8AC3E}">
        <p14:creationId xmlns:p14="http://schemas.microsoft.com/office/powerpoint/2010/main" val="204891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7D0EC-174B-F005-C1B2-D1E8864D4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8C55-075F-83CC-3E33-D475F6E6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5AC24F7-8841-2477-6C60-2B9445DB70F7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D2380B-92CA-CAB4-E9FD-A079BA2D2EBF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Environment Interface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7ECC1FCC-5423-BCC3-06AC-FAB0759C5A4C}"/>
              </a:ext>
            </a:extLst>
          </p:cNvPr>
          <p:cNvSpPr/>
          <p:nvPr/>
        </p:nvSpPr>
        <p:spPr>
          <a:xfrm>
            <a:off x="1828800" y="2782479"/>
            <a:ext cx="609600" cy="599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21BCA-FF06-6BD6-5D3B-AB9E920A3B0C}"/>
              </a:ext>
            </a:extLst>
          </p:cNvPr>
          <p:cNvSpPr txBox="1"/>
          <p:nvPr/>
        </p:nvSpPr>
        <p:spPr>
          <a:xfrm>
            <a:off x="1020772" y="2887540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launch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0299E2-353D-4A33-2FEC-E002E5BF6629}"/>
              </a:ext>
            </a:extLst>
          </p:cNvPr>
          <p:cNvSpPr/>
          <p:nvPr/>
        </p:nvSpPr>
        <p:spPr>
          <a:xfrm>
            <a:off x="1524000" y="5257800"/>
            <a:ext cx="8534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/>
              <a:t>Environment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F0664A3-9119-1764-B069-24B8BE6FE395}"/>
              </a:ext>
            </a:extLst>
          </p:cNvPr>
          <p:cNvSpPr/>
          <p:nvPr/>
        </p:nvSpPr>
        <p:spPr>
          <a:xfrm>
            <a:off x="1828800" y="4433989"/>
            <a:ext cx="609600" cy="7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412B8-368B-299B-D082-7D9A4834D24F}"/>
              </a:ext>
            </a:extLst>
          </p:cNvPr>
          <p:cNvSpPr txBox="1"/>
          <p:nvPr/>
        </p:nvSpPr>
        <p:spPr>
          <a:xfrm>
            <a:off x="1020772" y="448625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creates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0064EBB-AA9C-8253-A4AC-036ECB099049}"/>
              </a:ext>
            </a:extLst>
          </p:cNvPr>
          <p:cNvSpPr/>
          <p:nvPr/>
        </p:nvSpPr>
        <p:spPr>
          <a:xfrm>
            <a:off x="7409761" y="57300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B8B52F5-FE61-7C1F-175E-563C1F219169}"/>
              </a:ext>
            </a:extLst>
          </p:cNvPr>
          <p:cNvSpPr/>
          <p:nvPr/>
        </p:nvSpPr>
        <p:spPr>
          <a:xfrm>
            <a:off x="8839200" y="548640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BB659C1-14EA-2741-C7FE-64D1CC7B68A3}"/>
              </a:ext>
            </a:extLst>
          </p:cNvPr>
          <p:cNvSpPr/>
          <p:nvPr/>
        </p:nvSpPr>
        <p:spPr>
          <a:xfrm>
            <a:off x="3427623" y="54273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146F9546-2940-8A29-2427-BC40D44C06B4}"/>
              </a:ext>
            </a:extLst>
          </p:cNvPr>
          <p:cNvSpPr/>
          <p:nvPr/>
        </p:nvSpPr>
        <p:spPr>
          <a:xfrm>
            <a:off x="4343400" y="5509743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9DB3CF1F-420D-3065-FC79-1D68775DC7FB}"/>
              </a:ext>
            </a:extLst>
          </p:cNvPr>
          <p:cNvSpPr/>
          <p:nvPr/>
        </p:nvSpPr>
        <p:spPr>
          <a:xfrm>
            <a:off x="2805323" y="5805168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0340-DFAA-31AB-EE11-FF02AA012F36}"/>
              </a:ext>
            </a:extLst>
          </p:cNvPr>
          <p:cNvSpPr txBox="1"/>
          <p:nvPr/>
        </p:nvSpPr>
        <p:spPr>
          <a:xfrm>
            <a:off x="2687942" y="62762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E517B-A1E5-C986-B164-6A2CE88196FB}"/>
              </a:ext>
            </a:extLst>
          </p:cNvPr>
          <p:cNvSpPr txBox="1"/>
          <p:nvPr/>
        </p:nvSpPr>
        <p:spPr>
          <a:xfrm>
            <a:off x="3337020" y="593448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F6975-33DA-FF3E-C983-953DF939BA5C}"/>
              </a:ext>
            </a:extLst>
          </p:cNvPr>
          <p:cNvSpPr txBox="1"/>
          <p:nvPr/>
        </p:nvSpPr>
        <p:spPr>
          <a:xfrm>
            <a:off x="4205841" y="60287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011FC-1E97-ABE4-32DE-040DF369683C}"/>
              </a:ext>
            </a:extLst>
          </p:cNvPr>
          <p:cNvSpPr txBox="1"/>
          <p:nvPr/>
        </p:nvSpPr>
        <p:spPr>
          <a:xfrm>
            <a:off x="7292381" y="62461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AF4FA-0687-13B9-DD57-586B356AAE34}"/>
              </a:ext>
            </a:extLst>
          </p:cNvPr>
          <p:cNvSpPr txBox="1"/>
          <p:nvPr/>
        </p:nvSpPr>
        <p:spPr>
          <a:xfrm>
            <a:off x="8722145" y="600243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9D65A2-4224-80B5-A321-2012405EEEBE}"/>
              </a:ext>
            </a:extLst>
          </p:cNvPr>
          <p:cNvSpPr txBox="1"/>
          <p:nvPr/>
        </p:nvSpPr>
        <p:spPr>
          <a:xfrm>
            <a:off x="9229327" y="523274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err="1"/>
              <a:t>tower.jar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00855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437E5-63BF-FBCF-DFD0-282EAE35C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48F4-5FB3-7A7D-A812-E3622057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4DC4BD7-1753-4A1D-EF00-6989A267EA2C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91281DB-01E1-A52C-2231-685BCC0760D3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EIS Interface Layer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A2825D3-3AA4-E878-7239-8722095F621A}"/>
              </a:ext>
            </a:extLst>
          </p:cNvPr>
          <p:cNvSpPr/>
          <p:nvPr/>
        </p:nvSpPr>
        <p:spPr>
          <a:xfrm>
            <a:off x="1828800" y="2782479"/>
            <a:ext cx="609600" cy="599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ADC00-3FA3-EEC3-D102-607C38DBF910}"/>
              </a:ext>
            </a:extLst>
          </p:cNvPr>
          <p:cNvSpPr txBox="1"/>
          <p:nvPr/>
        </p:nvSpPr>
        <p:spPr>
          <a:xfrm>
            <a:off x="1020772" y="2887540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launch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A467DA-14DA-6430-EDA2-6662E59171E0}"/>
              </a:ext>
            </a:extLst>
          </p:cNvPr>
          <p:cNvSpPr/>
          <p:nvPr/>
        </p:nvSpPr>
        <p:spPr>
          <a:xfrm>
            <a:off x="1524000" y="5257800"/>
            <a:ext cx="8534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/>
              <a:t>Environment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A471FC64-DBA0-9F9D-40D3-7954A18A2D44}"/>
              </a:ext>
            </a:extLst>
          </p:cNvPr>
          <p:cNvSpPr/>
          <p:nvPr/>
        </p:nvSpPr>
        <p:spPr>
          <a:xfrm>
            <a:off x="1828800" y="4433989"/>
            <a:ext cx="609600" cy="7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D1768-962C-2531-BFEB-800F8661C79A}"/>
              </a:ext>
            </a:extLst>
          </p:cNvPr>
          <p:cNvSpPr txBox="1"/>
          <p:nvPr/>
        </p:nvSpPr>
        <p:spPr>
          <a:xfrm>
            <a:off x="1020772" y="448625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creates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7320AF6C-31AC-CDD5-9AAE-8A87D21F1E27}"/>
              </a:ext>
            </a:extLst>
          </p:cNvPr>
          <p:cNvSpPr/>
          <p:nvPr/>
        </p:nvSpPr>
        <p:spPr>
          <a:xfrm>
            <a:off x="7409761" y="57300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281FA8-1664-75ED-AE35-DB5560680DB0}"/>
              </a:ext>
            </a:extLst>
          </p:cNvPr>
          <p:cNvSpPr/>
          <p:nvPr/>
        </p:nvSpPr>
        <p:spPr>
          <a:xfrm>
            <a:off x="8839200" y="548640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6C126E0-9BCD-F159-5D11-1AA48C4C1F0B}"/>
              </a:ext>
            </a:extLst>
          </p:cNvPr>
          <p:cNvSpPr/>
          <p:nvPr/>
        </p:nvSpPr>
        <p:spPr>
          <a:xfrm>
            <a:off x="3427623" y="54273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FE77BCA-8FC6-FA5A-D405-5B8BE7922E9D}"/>
              </a:ext>
            </a:extLst>
          </p:cNvPr>
          <p:cNvSpPr/>
          <p:nvPr/>
        </p:nvSpPr>
        <p:spPr>
          <a:xfrm>
            <a:off x="4343400" y="5509743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5E18DD96-DC27-9657-4606-B0C6A6A8BAFF}"/>
              </a:ext>
            </a:extLst>
          </p:cNvPr>
          <p:cNvSpPr/>
          <p:nvPr/>
        </p:nvSpPr>
        <p:spPr>
          <a:xfrm>
            <a:off x="2805323" y="5805168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5A07A7-F33B-6C26-12FB-29A25E934FC0}"/>
              </a:ext>
            </a:extLst>
          </p:cNvPr>
          <p:cNvSpPr txBox="1"/>
          <p:nvPr/>
        </p:nvSpPr>
        <p:spPr>
          <a:xfrm>
            <a:off x="2687942" y="62762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F3007-D77B-CF4D-AD65-5A1A49191101}"/>
              </a:ext>
            </a:extLst>
          </p:cNvPr>
          <p:cNvSpPr txBox="1"/>
          <p:nvPr/>
        </p:nvSpPr>
        <p:spPr>
          <a:xfrm>
            <a:off x="3337020" y="593448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57917-1014-7533-389C-850E594C2134}"/>
              </a:ext>
            </a:extLst>
          </p:cNvPr>
          <p:cNvSpPr txBox="1"/>
          <p:nvPr/>
        </p:nvSpPr>
        <p:spPr>
          <a:xfrm>
            <a:off x="4205841" y="60287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C86E4-32DD-6E44-DAA3-2AE4FA001C94}"/>
              </a:ext>
            </a:extLst>
          </p:cNvPr>
          <p:cNvSpPr txBox="1"/>
          <p:nvPr/>
        </p:nvSpPr>
        <p:spPr>
          <a:xfrm>
            <a:off x="7292381" y="62461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51FC3C-4BF6-6FED-3A27-2BBE6CD80889}"/>
              </a:ext>
            </a:extLst>
          </p:cNvPr>
          <p:cNvSpPr txBox="1"/>
          <p:nvPr/>
        </p:nvSpPr>
        <p:spPr>
          <a:xfrm>
            <a:off x="8722145" y="600243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FC38ED-7143-F171-4F85-EDB2BAF505C4}"/>
              </a:ext>
            </a:extLst>
          </p:cNvPr>
          <p:cNvSpPr txBox="1"/>
          <p:nvPr/>
        </p:nvSpPr>
        <p:spPr>
          <a:xfrm>
            <a:off x="9229327" y="523274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err="1"/>
              <a:t>tower.jar</a:t>
            </a:r>
            <a:endParaRPr lang="en-IE" sz="12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8E594BD-7002-2581-60FF-6DB076E3EA12}"/>
              </a:ext>
            </a:extLst>
          </p:cNvPr>
          <p:cNvSpPr/>
          <p:nvPr/>
        </p:nvSpPr>
        <p:spPr>
          <a:xfrm>
            <a:off x="406400" y="3581400"/>
            <a:ext cx="10363200" cy="6885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Entities are the “bodies” that the agents can use to interact with the environment.</a:t>
            </a:r>
          </a:p>
          <a:p>
            <a:pPr algn="ctr"/>
            <a:r>
              <a:rPr lang="en-IE" i="1" dirty="0"/>
              <a:t>(body = mechanism for sensing and effecting the environment)</a:t>
            </a:r>
          </a:p>
        </p:txBody>
      </p:sp>
    </p:spTree>
    <p:extLst>
      <p:ext uri="{BB962C8B-B14F-4D97-AF65-F5344CB8AC3E}">
        <p14:creationId xmlns:p14="http://schemas.microsoft.com/office/powerpoint/2010/main" val="3591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C90E1-A98D-3EEC-8137-293DB0EBB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CD2-75BE-4052-C542-05E6A5F5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12D6FF-F488-4BAB-1EA6-4BB7135D7072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91E64D2-D036-99A5-5A38-795249AD7368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Environment Interface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7C113EB-3814-B765-8653-DC12447EAE70}"/>
              </a:ext>
            </a:extLst>
          </p:cNvPr>
          <p:cNvSpPr/>
          <p:nvPr/>
        </p:nvSpPr>
        <p:spPr>
          <a:xfrm>
            <a:off x="1828800" y="2782479"/>
            <a:ext cx="609600" cy="5997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6AC9D-6BE6-3587-337D-7B1A3CC9C09C}"/>
              </a:ext>
            </a:extLst>
          </p:cNvPr>
          <p:cNvSpPr txBox="1"/>
          <p:nvPr/>
        </p:nvSpPr>
        <p:spPr>
          <a:xfrm>
            <a:off x="1020772" y="2887540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launch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DF0E9F-8F8A-ED0E-D7B4-A2823BE1F198}"/>
              </a:ext>
            </a:extLst>
          </p:cNvPr>
          <p:cNvSpPr/>
          <p:nvPr/>
        </p:nvSpPr>
        <p:spPr>
          <a:xfrm>
            <a:off x="1524000" y="5257800"/>
            <a:ext cx="8534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/>
              <a:t>Environment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EFF86C1-6C1C-F357-9B0A-4833C693A57A}"/>
              </a:ext>
            </a:extLst>
          </p:cNvPr>
          <p:cNvSpPr/>
          <p:nvPr/>
        </p:nvSpPr>
        <p:spPr>
          <a:xfrm>
            <a:off x="1828800" y="4433989"/>
            <a:ext cx="609600" cy="7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2C83-E2A0-F830-5860-B3F479E7E837}"/>
              </a:ext>
            </a:extLst>
          </p:cNvPr>
          <p:cNvSpPr txBox="1"/>
          <p:nvPr/>
        </p:nvSpPr>
        <p:spPr>
          <a:xfrm>
            <a:off x="1020772" y="4486251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creates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FD5CB8F-2D7B-0FF4-E878-277EC07E6BFE}"/>
              </a:ext>
            </a:extLst>
          </p:cNvPr>
          <p:cNvSpPr/>
          <p:nvPr/>
        </p:nvSpPr>
        <p:spPr>
          <a:xfrm>
            <a:off x="7409761" y="57300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0E790F16-6011-55F0-88DB-9FA7ED1B6872}"/>
              </a:ext>
            </a:extLst>
          </p:cNvPr>
          <p:cNvSpPr/>
          <p:nvPr/>
        </p:nvSpPr>
        <p:spPr>
          <a:xfrm>
            <a:off x="8839200" y="548640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49FD347-EB77-0E08-10FA-0010E0DD70AA}"/>
              </a:ext>
            </a:extLst>
          </p:cNvPr>
          <p:cNvSpPr/>
          <p:nvPr/>
        </p:nvSpPr>
        <p:spPr>
          <a:xfrm>
            <a:off x="3427623" y="54273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247A22CB-6DC4-D14A-42AE-02676B30B8F2}"/>
              </a:ext>
            </a:extLst>
          </p:cNvPr>
          <p:cNvSpPr/>
          <p:nvPr/>
        </p:nvSpPr>
        <p:spPr>
          <a:xfrm>
            <a:off x="4343400" y="5509743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FD619DDC-6310-10CE-8259-0B529898662E}"/>
              </a:ext>
            </a:extLst>
          </p:cNvPr>
          <p:cNvSpPr/>
          <p:nvPr/>
        </p:nvSpPr>
        <p:spPr>
          <a:xfrm>
            <a:off x="2805323" y="5805168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2C9C1-C60C-63BF-D1B2-4B578B16C4E8}"/>
              </a:ext>
            </a:extLst>
          </p:cNvPr>
          <p:cNvSpPr txBox="1"/>
          <p:nvPr/>
        </p:nvSpPr>
        <p:spPr>
          <a:xfrm>
            <a:off x="2687942" y="62762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1EFCE-34C2-14AD-9305-8144FA5CFBF9}"/>
              </a:ext>
            </a:extLst>
          </p:cNvPr>
          <p:cNvSpPr txBox="1"/>
          <p:nvPr/>
        </p:nvSpPr>
        <p:spPr>
          <a:xfrm>
            <a:off x="3337020" y="593448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0F516-C80E-7F0F-6ABA-242AA8A92D13}"/>
              </a:ext>
            </a:extLst>
          </p:cNvPr>
          <p:cNvSpPr txBox="1"/>
          <p:nvPr/>
        </p:nvSpPr>
        <p:spPr>
          <a:xfrm>
            <a:off x="4205841" y="60287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5362D-A976-2166-E90C-D27DCCE330AC}"/>
              </a:ext>
            </a:extLst>
          </p:cNvPr>
          <p:cNvSpPr txBox="1"/>
          <p:nvPr/>
        </p:nvSpPr>
        <p:spPr>
          <a:xfrm>
            <a:off x="7292381" y="62461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D1E1B-AF47-84DB-B44B-DB84A424CA7B}"/>
              </a:ext>
            </a:extLst>
          </p:cNvPr>
          <p:cNvSpPr txBox="1"/>
          <p:nvPr/>
        </p:nvSpPr>
        <p:spPr>
          <a:xfrm>
            <a:off x="8722145" y="600243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55EBE-08DF-1582-EABB-86695EE4AECF}"/>
              </a:ext>
            </a:extLst>
          </p:cNvPr>
          <p:cNvSpPr txBox="1"/>
          <p:nvPr/>
        </p:nvSpPr>
        <p:spPr>
          <a:xfrm>
            <a:off x="9229327" y="523274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err="1"/>
              <a:t>tower.jar</a:t>
            </a:r>
            <a:endParaRPr lang="en-IE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BF3C82-F908-EB6B-E961-73E451B24C4E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072023" y="4190363"/>
            <a:ext cx="45137" cy="1614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EBA771-3D52-6275-815F-2AE1070A6C52}"/>
              </a:ext>
            </a:extLst>
          </p:cNvPr>
          <p:cNvCxnSpPr>
            <a:cxnSpLocks/>
          </p:cNvCxnSpPr>
          <p:nvPr/>
        </p:nvCxnSpPr>
        <p:spPr>
          <a:xfrm flipV="1">
            <a:off x="3694323" y="4038600"/>
            <a:ext cx="11324" cy="1388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EF03BE-ED69-3488-2BFB-DC409534F8F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4426637" y="4267200"/>
            <a:ext cx="183463" cy="12425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002CC5-FCF1-9C8E-6F70-3A25176F029E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676461" y="4191000"/>
            <a:ext cx="88903" cy="15390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7B46E2-465F-C168-C2FA-A38E08BFA902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9105900" y="4154558"/>
            <a:ext cx="15298" cy="1331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BA8DD0-7258-A990-99E6-7B1F2B22753B}"/>
              </a:ext>
            </a:extLst>
          </p:cNvPr>
          <p:cNvSpPr txBox="1"/>
          <p:nvPr/>
        </p:nvSpPr>
        <p:spPr>
          <a:xfrm>
            <a:off x="9372600" y="443398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register</a:t>
            </a: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2121969E-171C-6B03-989A-6A0D40B5DC2F}"/>
              </a:ext>
            </a:extLst>
          </p:cNvPr>
          <p:cNvSpPr/>
          <p:nvPr/>
        </p:nvSpPr>
        <p:spPr>
          <a:xfrm>
            <a:off x="2957723" y="3975731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75B250F3-8688-B0D5-2259-CBE784F7C3C7}"/>
              </a:ext>
            </a:extLst>
          </p:cNvPr>
          <p:cNvSpPr/>
          <p:nvPr/>
        </p:nvSpPr>
        <p:spPr>
          <a:xfrm>
            <a:off x="3594863" y="3985419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B54AF1D-399D-A818-E968-300F628D7B72}"/>
              </a:ext>
            </a:extLst>
          </p:cNvPr>
          <p:cNvSpPr/>
          <p:nvPr/>
        </p:nvSpPr>
        <p:spPr>
          <a:xfrm>
            <a:off x="4267200" y="40525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64778787-AB2F-2CF7-D0A2-A6C7C6A38C52}"/>
              </a:ext>
            </a:extLst>
          </p:cNvPr>
          <p:cNvSpPr/>
          <p:nvPr/>
        </p:nvSpPr>
        <p:spPr>
          <a:xfrm>
            <a:off x="7605927" y="39763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E82B2D43-B23C-90E9-FAF3-C525CC90D6F4}"/>
              </a:ext>
            </a:extLst>
          </p:cNvPr>
          <p:cNvSpPr/>
          <p:nvPr/>
        </p:nvSpPr>
        <p:spPr>
          <a:xfrm>
            <a:off x="8961761" y="3939926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084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3E0BB-4198-9A51-DBDA-71D72E5E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EF86-928A-1444-CDE0-4280E8D6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EF27F50-56D3-195B-90EE-F31BEFD2F030}"/>
              </a:ext>
            </a:extLst>
          </p:cNvPr>
          <p:cNvSpPr/>
          <p:nvPr/>
        </p:nvSpPr>
        <p:spPr>
          <a:xfrm>
            <a:off x="1296318" y="1417638"/>
            <a:ext cx="8915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Agent Platform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3E0DF0-8414-1B92-2E7B-D2817CF08FE3}"/>
              </a:ext>
            </a:extLst>
          </p:cNvPr>
          <p:cNvSpPr/>
          <p:nvPr/>
        </p:nvSpPr>
        <p:spPr>
          <a:xfrm>
            <a:off x="1295400" y="3492057"/>
            <a:ext cx="8915400" cy="8513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Environment Interface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53F7EA-087A-9692-1A63-70BE4FAA4633}"/>
              </a:ext>
            </a:extLst>
          </p:cNvPr>
          <p:cNvSpPr/>
          <p:nvPr/>
        </p:nvSpPr>
        <p:spPr>
          <a:xfrm>
            <a:off x="1524000" y="5257800"/>
            <a:ext cx="8534400" cy="132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IE" dirty="0"/>
              <a:t>Environment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E6D204C-DB72-65BD-4296-D8A8146BCA32}"/>
              </a:ext>
            </a:extLst>
          </p:cNvPr>
          <p:cNvSpPr/>
          <p:nvPr/>
        </p:nvSpPr>
        <p:spPr>
          <a:xfrm>
            <a:off x="7409761" y="57300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53DBD4F1-77F6-E4DE-7017-93941755B87E}"/>
              </a:ext>
            </a:extLst>
          </p:cNvPr>
          <p:cNvSpPr/>
          <p:nvPr/>
        </p:nvSpPr>
        <p:spPr>
          <a:xfrm>
            <a:off x="8839200" y="548640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F34B89CD-0458-6543-B6E4-9099C4AFA73C}"/>
              </a:ext>
            </a:extLst>
          </p:cNvPr>
          <p:cNvSpPr/>
          <p:nvPr/>
        </p:nvSpPr>
        <p:spPr>
          <a:xfrm>
            <a:off x="3427623" y="5427380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E102FFF2-81A2-5831-C4B9-0A13F52D86B8}"/>
              </a:ext>
            </a:extLst>
          </p:cNvPr>
          <p:cNvSpPr/>
          <p:nvPr/>
        </p:nvSpPr>
        <p:spPr>
          <a:xfrm>
            <a:off x="4343400" y="5509743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AD1F90EC-F6E5-5F8A-965E-16483FBBDD9B}"/>
              </a:ext>
            </a:extLst>
          </p:cNvPr>
          <p:cNvSpPr/>
          <p:nvPr/>
        </p:nvSpPr>
        <p:spPr>
          <a:xfrm>
            <a:off x="2805323" y="5805168"/>
            <a:ext cx="533400" cy="51832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21568-DAF3-FA2F-F9C8-9DA6EC787123}"/>
              </a:ext>
            </a:extLst>
          </p:cNvPr>
          <p:cNvSpPr txBox="1"/>
          <p:nvPr/>
        </p:nvSpPr>
        <p:spPr>
          <a:xfrm>
            <a:off x="2687942" y="627620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8A0EB-97B9-D9FA-C176-C59CFAC53E53}"/>
              </a:ext>
            </a:extLst>
          </p:cNvPr>
          <p:cNvSpPr txBox="1"/>
          <p:nvPr/>
        </p:nvSpPr>
        <p:spPr>
          <a:xfrm>
            <a:off x="3337020" y="5934481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Entity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88745-61EC-4156-3DF1-F32E61E4E35B}"/>
              </a:ext>
            </a:extLst>
          </p:cNvPr>
          <p:cNvSpPr txBox="1"/>
          <p:nvPr/>
        </p:nvSpPr>
        <p:spPr>
          <a:xfrm>
            <a:off x="4205841" y="60287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D01CC8-62D3-EC92-6563-A3CDE9B927AD}"/>
              </a:ext>
            </a:extLst>
          </p:cNvPr>
          <p:cNvSpPr txBox="1"/>
          <p:nvPr/>
        </p:nvSpPr>
        <p:spPr>
          <a:xfrm>
            <a:off x="7292381" y="624611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6DC544-2335-C234-9A12-B7A487B0A126}"/>
              </a:ext>
            </a:extLst>
          </p:cNvPr>
          <p:cNvSpPr txBox="1"/>
          <p:nvPr/>
        </p:nvSpPr>
        <p:spPr>
          <a:xfrm>
            <a:off x="8722145" y="600243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Entity 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E60BA-16EA-47D9-613F-DDF776798BB1}"/>
              </a:ext>
            </a:extLst>
          </p:cNvPr>
          <p:cNvSpPr txBox="1"/>
          <p:nvPr/>
        </p:nvSpPr>
        <p:spPr>
          <a:xfrm>
            <a:off x="9229327" y="523274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 err="1"/>
              <a:t>tower.jar</a:t>
            </a:r>
            <a:endParaRPr lang="en-IE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6CDAB2-342D-5F5D-24B0-A1CC21C8945B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3072023" y="4190363"/>
            <a:ext cx="45137" cy="16148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2FAD22-77D6-4A83-2118-95E93D751A09}"/>
              </a:ext>
            </a:extLst>
          </p:cNvPr>
          <p:cNvCxnSpPr>
            <a:cxnSpLocks/>
          </p:cNvCxnSpPr>
          <p:nvPr/>
        </p:nvCxnSpPr>
        <p:spPr>
          <a:xfrm flipV="1">
            <a:off x="3694323" y="4038600"/>
            <a:ext cx="11324" cy="13887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333464-406A-FDD8-01A0-0BCA09A123DA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4426637" y="4267200"/>
            <a:ext cx="183463" cy="124254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0733A-3AF5-8FC9-0E37-F898AB7DFD90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7676461" y="4191000"/>
            <a:ext cx="88903" cy="153908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E167A0-9ED3-1F62-45B6-F769172A78DB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9105900" y="4154558"/>
            <a:ext cx="15298" cy="1331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riangle 25">
            <a:extLst>
              <a:ext uri="{FF2B5EF4-FFF2-40B4-BE49-F238E27FC236}">
                <a16:creationId xmlns:a16="http://schemas.microsoft.com/office/drawing/2014/main" id="{8A10D9AF-60D7-1C57-2D44-19523D663BB5}"/>
              </a:ext>
            </a:extLst>
          </p:cNvPr>
          <p:cNvSpPr/>
          <p:nvPr/>
        </p:nvSpPr>
        <p:spPr>
          <a:xfrm>
            <a:off x="2957723" y="3975731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37B76278-2185-2713-DA70-9F5930F026CA}"/>
              </a:ext>
            </a:extLst>
          </p:cNvPr>
          <p:cNvSpPr/>
          <p:nvPr/>
        </p:nvSpPr>
        <p:spPr>
          <a:xfrm>
            <a:off x="3594863" y="3985419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C2C71AAA-E4CC-BFD6-AB77-3CAF3EEA0BCB}"/>
              </a:ext>
            </a:extLst>
          </p:cNvPr>
          <p:cNvSpPr/>
          <p:nvPr/>
        </p:nvSpPr>
        <p:spPr>
          <a:xfrm>
            <a:off x="4267200" y="40525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2B363B00-BED1-29A6-2058-7E76EAC79FDC}"/>
              </a:ext>
            </a:extLst>
          </p:cNvPr>
          <p:cNvSpPr/>
          <p:nvPr/>
        </p:nvSpPr>
        <p:spPr>
          <a:xfrm>
            <a:off x="7605927" y="3976368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CC5068C-A6FE-9A67-C766-1957CC72615D}"/>
              </a:ext>
            </a:extLst>
          </p:cNvPr>
          <p:cNvSpPr/>
          <p:nvPr/>
        </p:nvSpPr>
        <p:spPr>
          <a:xfrm>
            <a:off x="8961761" y="3939926"/>
            <a:ext cx="318873" cy="21463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9916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1456</TotalTime>
  <Words>1950</Words>
  <Application>Microsoft Macintosh PowerPoint</Application>
  <PresentationFormat>Widescreen</PresentationFormat>
  <Paragraphs>380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Century Schoolbook</vt:lpstr>
      <vt:lpstr>Courier New</vt:lpstr>
      <vt:lpstr>Wingdings</vt:lpstr>
      <vt:lpstr>Wingdings 2</vt:lpstr>
      <vt:lpstr>Oriel</vt:lpstr>
      <vt:lpstr>Environment Interface Standard (EIS)</vt:lpstr>
      <vt:lpstr>Introduction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EIS Architecture Model</vt:lpstr>
      <vt:lpstr>Agent / Entity Interaction</vt:lpstr>
      <vt:lpstr>EISHub (https://github.com/eishub)</vt:lpstr>
      <vt:lpstr>EIS &amp; Maven</vt:lpstr>
      <vt:lpstr>Summary</vt:lpstr>
      <vt:lpstr>ASTRA and EIS</vt:lpstr>
      <vt:lpstr>EIS &amp; ASTRA (Maven)</vt:lpstr>
      <vt:lpstr>EIS &amp; ASTRA (Maven)</vt:lpstr>
      <vt:lpstr>EIS &amp; ASTRA (Code)</vt:lpstr>
      <vt:lpstr>EIS &amp; ASTRA (Code)</vt:lpstr>
      <vt:lpstr>EIS &amp; ASTRA (Code)</vt:lpstr>
      <vt:lpstr>EIS &amp; ASTRA (Code)</vt:lpstr>
      <vt:lpstr>EIS &amp; ASTRA (Code)</vt:lpstr>
      <vt:lpstr>EIS &amp; ASTRA (Code)</vt:lpstr>
      <vt:lpstr>EIS &amp; ASTRA (Code)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139</cp:revision>
  <dcterms:created xsi:type="dcterms:W3CDTF">2006-08-16T00:00:00Z</dcterms:created>
  <dcterms:modified xsi:type="dcterms:W3CDTF">2024-10-04T11:19:58Z</dcterms:modified>
</cp:coreProperties>
</file>