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67" r:id="rId4"/>
    <p:sldId id="381" r:id="rId5"/>
    <p:sldId id="379" r:id="rId6"/>
    <p:sldId id="382" r:id="rId7"/>
    <p:sldId id="383" r:id="rId8"/>
    <p:sldId id="385" r:id="rId9"/>
    <p:sldId id="386" r:id="rId10"/>
    <p:sldId id="388" r:id="rId11"/>
    <p:sldId id="387" r:id="rId12"/>
    <p:sldId id="324" r:id="rId13"/>
    <p:sldId id="389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5" r:id="rId22"/>
    <p:sldId id="374" r:id="rId23"/>
    <p:sldId id="376" r:id="rId24"/>
    <p:sldId id="377" r:id="rId25"/>
    <p:sldId id="378" r:id="rId26"/>
    <p:sldId id="325" r:id="rId27"/>
    <p:sldId id="277" r:id="rId28"/>
    <p:sldId id="274" r:id="rId29"/>
    <p:sldId id="275" r:id="rId30"/>
    <p:sldId id="276" r:id="rId31"/>
    <p:sldId id="33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F3078A-25AF-4E32-B67E-EE91CBD66CD8}">
          <p14:sldIdLst>
            <p14:sldId id="256"/>
            <p14:sldId id="267"/>
            <p14:sldId id="381"/>
            <p14:sldId id="379"/>
            <p14:sldId id="382"/>
            <p14:sldId id="383"/>
            <p14:sldId id="385"/>
            <p14:sldId id="386"/>
            <p14:sldId id="388"/>
            <p14:sldId id="387"/>
            <p14:sldId id="324"/>
            <p14:sldId id="389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374"/>
            <p14:sldId id="376"/>
            <p14:sldId id="377"/>
            <p14:sldId id="378"/>
            <p14:sldId id="325"/>
            <p14:sldId id="277"/>
            <p14:sldId id="274"/>
            <p14:sldId id="275"/>
            <p14:sldId id="276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/>
    <p:restoredTop sz="94779"/>
  </p:normalViewPr>
  <p:slideViewPr>
    <p:cSldViewPr showGuides="1">
      <p:cViewPr varScale="1">
        <p:scale>
          <a:sx n="130" d="100"/>
          <a:sy n="130" d="100"/>
        </p:scale>
        <p:origin x="2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lab.com/astra-language/examples/astra-guides/-/tree/master/astra-tower?ref_type=head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Introduction to Environments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COMP41400: Multi-Agent Systems</a:t>
            </a:r>
            <a:endParaRPr lang="en-IE" dirty="0"/>
          </a:p>
          <a:p>
            <a:r>
              <a:rPr lang="en-IE" b="0" dirty="0"/>
              <a:t>Lecturer: Rem Collier</a:t>
            </a:r>
            <a:endParaRPr lang="en-IE" b="0" dirty="0"/>
          </a:p>
          <a:p>
            <a:r>
              <a:rPr lang="en-IE" b="0" dirty="0"/>
              <a:t>Email: rem.collier@ucd.ie</a:t>
            </a:r>
            <a:endParaRPr lang="en-IE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</a:t>
            </a:r>
            <a:r>
              <a:rPr lang="en-US" dirty="0" err="1"/>
              <a:t>Agentification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000" dirty="0"/>
              <a:t>Alternatively, we can </a:t>
            </a:r>
            <a:r>
              <a:rPr lang="en-IE" sz="2000" dirty="0">
                <a:highlight>
                  <a:srgbClr val="FFFF00"/>
                </a:highlight>
              </a:rPr>
              <a:t>introduce the idea of an environment:</a:t>
            </a:r>
            <a:endParaRPr lang="en-IE" sz="2000" dirty="0">
              <a:highlight>
                <a:srgbClr val="FFFF00"/>
              </a:highlight>
            </a:endParaRPr>
          </a:p>
          <a:p>
            <a:pPr lvl="1"/>
            <a:r>
              <a:rPr lang="en-IE" sz="1800" dirty="0">
                <a:highlight>
                  <a:srgbClr val="FFFF00"/>
                </a:highlight>
              </a:rPr>
              <a:t>This is the part of the system that defines possible interactions between the agents and the world they inhabit.</a:t>
            </a:r>
            <a:endParaRPr lang="en-IE" sz="1800" dirty="0">
              <a:highlight>
                <a:srgbClr val="FFFF00"/>
              </a:highlight>
            </a:endParaRPr>
          </a:p>
          <a:p>
            <a:pPr lvl="1"/>
            <a:endParaRPr lang="en-US" sz="1700" dirty="0">
              <a:highlight>
                <a:srgbClr val="FFFF00"/>
              </a:highlight>
            </a:endParaRPr>
          </a:p>
          <a:p>
            <a:r>
              <a:rPr lang="en-US" sz="2000" dirty="0"/>
              <a:t>Traditionally, the environment has been viewed as:</a:t>
            </a:r>
            <a:endParaRPr lang="en-US" sz="2000" dirty="0"/>
          </a:p>
          <a:p>
            <a:pPr lvl="1"/>
            <a:r>
              <a:rPr lang="en-US" sz="1800" dirty="0"/>
              <a:t>Something outside/unimportant to MAS design and implementation</a:t>
            </a:r>
            <a:endParaRPr lang="en-US" sz="1800" dirty="0"/>
          </a:p>
          <a:p>
            <a:pPr lvl="1"/>
            <a:r>
              <a:rPr lang="en-US" sz="1800" dirty="0"/>
              <a:t>The context where agent activities take place…</a:t>
            </a:r>
            <a:endParaRPr lang="en-US" sz="1800" dirty="0"/>
          </a:p>
          <a:p>
            <a:pPr lvl="1"/>
            <a:r>
              <a:rPr lang="en-US" sz="1800" dirty="0"/>
              <a:t>Where the drudgery happens…</a:t>
            </a:r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Traditionally, &gt;50% of the MAS development effort is spent working out how to link the agent to the environment!</a:t>
            </a:r>
            <a:endParaRPr lang="en-US" sz="2000" dirty="0"/>
          </a:p>
          <a:p>
            <a:pPr lvl="1"/>
            <a:r>
              <a:rPr lang="en-US" sz="1800" dirty="0"/>
              <a:t>Transforming raw data into beliefs (implementing the domain model)</a:t>
            </a:r>
            <a:endParaRPr lang="en-US" sz="1800" dirty="0"/>
          </a:p>
          <a:p>
            <a:pPr lvl="1"/>
            <a:r>
              <a:rPr lang="en-US" sz="1800" dirty="0"/>
              <a:t>Mapping action identifiers to (potentially complex) </a:t>
            </a:r>
            <a:r>
              <a:rPr lang="en-US" sz="1800" dirty="0" err="1"/>
              <a:t>behaviours</a:t>
            </a:r>
            <a:r>
              <a:rPr lang="en-US" sz="1800" dirty="0"/>
              <a:t> (defining how the agent can affect its environment)</a:t>
            </a:r>
            <a:endParaRPr lang="en-US" sz="1800" dirty="0"/>
          </a:p>
          <a:p>
            <a:pPr lvl="1"/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&amp; Environments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environment is the workspace of the agents.</a:t>
            </a:r>
            <a:endParaRPr lang="en-US" dirty="0"/>
          </a:p>
          <a:p>
            <a:pPr lvl="1"/>
            <a:r>
              <a:rPr lang="en-US" dirty="0"/>
              <a:t>Here, agents </a:t>
            </a:r>
            <a:r>
              <a:rPr lang="en-US" b="1" dirty="0"/>
              <a:t>sense </a:t>
            </a:r>
            <a:r>
              <a:rPr lang="en-US" dirty="0"/>
              <a:t>the state of the world (building the domain model)</a:t>
            </a:r>
            <a:endParaRPr lang="en-US" dirty="0"/>
          </a:p>
          <a:p>
            <a:pPr lvl="1"/>
            <a:r>
              <a:rPr lang="en-US" dirty="0"/>
              <a:t>It is also the place that they </a:t>
            </a:r>
            <a:r>
              <a:rPr lang="en-US" b="1" dirty="0"/>
              <a:t>act </a:t>
            </a:r>
            <a:r>
              <a:rPr lang="en-US" dirty="0"/>
              <a:t>(defining how they can affect the world)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Historically, agents used </a:t>
            </a:r>
            <a:r>
              <a:rPr lang="en-US" b="1" dirty="0"/>
              <a:t>sensors </a:t>
            </a:r>
            <a:r>
              <a:rPr lang="en-US" dirty="0"/>
              <a:t>and </a:t>
            </a:r>
            <a:r>
              <a:rPr lang="en-US" b="1" dirty="0"/>
              <a:t>actuators </a:t>
            </a:r>
            <a:r>
              <a:rPr lang="en-US" dirty="0"/>
              <a:t>to directly affect their environment.</a:t>
            </a:r>
            <a:endParaRPr lang="en-US" dirty="0"/>
          </a:p>
          <a:p>
            <a:pPr lvl="1"/>
            <a:r>
              <a:rPr lang="en-IE" dirty="0"/>
              <a:t>Many bespoke sensing solutions developed</a:t>
            </a:r>
            <a:endParaRPr lang="en-IE" dirty="0"/>
          </a:p>
          <a:p>
            <a:pPr lvl="2"/>
            <a:r>
              <a:rPr lang="en-IE" dirty="0"/>
              <a:t>Often specific to each agent toolkit</a:t>
            </a:r>
            <a:endParaRPr lang="en-IE" dirty="0"/>
          </a:p>
          <a:p>
            <a:pPr lvl="2"/>
            <a:r>
              <a:rPr lang="en-IE" dirty="0"/>
              <a:t>Most based on a class with a sense() and act() method.</a:t>
            </a:r>
            <a:endParaRPr lang="en-IE" dirty="0"/>
          </a:p>
          <a:p>
            <a:pPr lvl="1"/>
            <a:r>
              <a:rPr lang="en-IE" dirty="0"/>
              <a:t>Implementations are rarely reusable across applications (even with the same toolkit)</a:t>
            </a:r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&amp; Environments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SwitchEnvironment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Environment {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Boolean switch = false;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act(String name, Action action) {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action.identifier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().equals(“flip”)) {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switch = !switch;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true;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Belief[] sense(String name) {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List&lt;Belief&gt; beliefs = new LinkedList&lt;&gt;();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(“agent1”)) {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beliefs.add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Belief(“switch”, ...));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beliefs.toArray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Belief[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beliefs.size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()]);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Environments:</a:t>
            </a:r>
            <a:br>
              <a:rPr lang="en-US" dirty="0"/>
            </a:br>
            <a:r>
              <a:rPr lang="en-US" dirty="0"/>
              <a:t>Environments in ASTRA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in ASTRA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ASTRA supports the creation of environments through modules</a:t>
            </a:r>
            <a:endParaRPr lang="en-US" sz="2000" dirty="0"/>
          </a:p>
          <a:p>
            <a:pPr lvl="1"/>
            <a:r>
              <a:rPr lang="en-US" sz="1800" dirty="0"/>
              <a:t>Modules are Java classes that support sensing and acting through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@SENSOR</a:t>
            </a:r>
            <a:r>
              <a:rPr lang="en-US" sz="18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@ACTION</a:t>
            </a:r>
            <a:r>
              <a:rPr lang="en-US" sz="1800" dirty="0"/>
              <a:t> annotations.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Sensing requires understanding of what has changed in the world.</a:t>
            </a:r>
            <a:endParaRPr lang="en-US" sz="2000" dirty="0"/>
          </a:p>
          <a:p>
            <a:pPr lvl="1"/>
            <a:r>
              <a:rPr lang="en-US" sz="1800" dirty="0"/>
              <a:t>Intimately linked to </a:t>
            </a:r>
            <a:r>
              <a:rPr lang="en-US" sz="1800" b="1" dirty="0"/>
              <a:t>belief revision</a:t>
            </a:r>
            <a:r>
              <a:rPr lang="en-US" sz="1800" dirty="0"/>
              <a:t>.</a:t>
            </a:r>
            <a:endParaRPr lang="en-US" sz="1800" dirty="0"/>
          </a:p>
          <a:p>
            <a:pPr lvl="1"/>
            <a:r>
              <a:rPr lang="en-US" sz="1800" dirty="0"/>
              <a:t>Sensors must remove beliefs that are no longer true and insert new beliefs as the world changes.</a:t>
            </a:r>
            <a:endParaRPr lang="en-US" sz="1800" dirty="0"/>
          </a:p>
          <a:p>
            <a:pPr lvl="1"/>
            <a:r>
              <a:rPr lang="en-US" sz="1800" dirty="0"/>
              <a:t>Invariably, this requires polling…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Where the agent has complete control of the environment, belief update can be done through action alone…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Sensing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Switch extends Module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= false;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Predicate belief = 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Predicate("switch", new Term[] {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Primitive.newPrimitive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("off")});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setAgent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(Agent agent)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super.setAgent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(agent);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addBelief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(belief);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@ACTION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flip()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on = !on;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dropBelief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(belief);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addBelief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belief = new Predicate("switch",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Term[] {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Primitive.newPrimitive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on?"on":"off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")})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Sensing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NoSensingSwitch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module Console C;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module Switch S;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types main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formula switch(string);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rule +!main(list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S.flip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rule +switch(string S)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("switch is in state: " +S);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Sensing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NoSensingSwitch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module Console C;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module Switch S;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types main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formula switch(string);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rule +!main(list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S.flip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rule +switch(string S)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("switch is in state: " +S);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screen 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95800"/>
            <a:ext cx="7772400" cy="179261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Switch extends Module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= false;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@ACTION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flip()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on = !on;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true;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Predicate belief; 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@SENSOR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void sense()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on) return;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(belief != null)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dropBelief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(belief);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addBelief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belief = new Predicate("switch",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Term[] {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Primitive.newPrimitive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on?"on":"off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")})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on;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SensingSwitch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module Console C;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module Switch S;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types main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formula switch(string);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rule +!main(list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S.flip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rule +switch(string S)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("switch is in state: " +S);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Last week, we programmed agents as mental entities:</a:t>
            </a:r>
            <a:endParaRPr lang="en-IE" sz="2000" dirty="0"/>
          </a:p>
          <a:p>
            <a:pPr lvl="1"/>
            <a:r>
              <a:rPr lang="en-IE" sz="1800" dirty="0"/>
              <a:t>They manipulated their beliefs in a way that allowed them to simulate, for example, controlling a light.</a:t>
            </a:r>
            <a:endParaRPr lang="en-IE" sz="1800" dirty="0"/>
          </a:p>
          <a:p>
            <a:pPr lvl="1"/>
            <a:endParaRPr lang="en-IE" sz="1800" dirty="0"/>
          </a:p>
          <a:p>
            <a:r>
              <a:rPr lang="en-IE" sz="2000" dirty="0"/>
              <a:t>In practice, it is expected that agents will operate as embodied entities:</a:t>
            </a:r>
            <a:endParaRPr lang="en-IE" sz="2000" dirty="0"/>
          </a:p>
          <a:p>
            <a:pPr lvl="1"/>
            <a:r>
              <a:rPr lang="en-IE" sz="1800" dirty="0">
                <a:highlight>
                  <a:srgbClr val="FFFF00"/>
                </a:highlight>
              </a:rPr>
              <a:t>They will manipulate entities that exist within some real/virtual domain.</a:t>
            </a:r>
            <a:endParaRPr lang="en-IE" sz="1800" dirty="0"/>
          </a:p>
          <a:p>
            <a:pPr lvl="1"/>
            <a:endParaRPr lang="en-IE" sz="1800" dirty="0"/>
          </a:p>
          <a:p>
            <a:r>
              <a:rPr lang="en-IE" sz="2000" dirty="0"/>
              <a:t>How can we achieve this?</a:t>
            </a:r>
            <a:endParaRPr lang="en-IE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 err="1"/>
              <a:t>LightSwitch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Light Module…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Light extends Module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= false;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private Predicate belief = 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Predicate(”light", new Term[] {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Primitive.newPrimitive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("off")});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setAgent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(Agent agent)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super.setAgent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(agent);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addBelief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(belief);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@ACTION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flip() {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on = !on;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dropBelief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(belief);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addBelief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belief = new Predicate(”light",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Term[] {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Primitive.newPrimitive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2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on?"on":"off</a:t>
            </a: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")})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Our </a:t>
            </a:r>
            <a:r>
              <a:rPr lang="en-US" dirty="0" err="1"/>
              <a:t>LightSwitch</a:t>
            </a:r>
            <a:r>
              <a:rPr lang="en-US" dirty="0"/>
              <a:t>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agent Main {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module Console C;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module Switch S;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module Light L;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types main {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formula switch(string);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formula light(string);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formula transition(string, string);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initial transition("off", "on"), transition("on", "off");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rule +!main(list </a:t>
            </a:r>
            <a:r>
              <a:rPr lang="en-IE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IE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S.flip</a:t>
            </a: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rule +switch(string S) { !light(S); }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rule +!light(string S) : transition(string R, S) &amp; light(R) { </a:t>
            </a:r>
            <a:r>
              <a:rPr lang="en-IE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L.flip</a:t>
            </a: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rule +!light(string S) {}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rule +light(string S) { </a:t>
            </a:r>
            <a:r>
              <a:rPr lang="en-IE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("The light is: " + S); }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Astra Tower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see a more complex example, you can look at the ASTRA tower world implementation, which can be found here: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"/>
              </a:rPr>
              <a:t>https://gitlab.com/astra-language/examples/astra-guides/-/tree/master/astra-tower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Bespoke Environments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Bespoke Environments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IE" dirty="0"/>
              <a:t>Circa 2007 – Environments as 1</a:t>
            </a:r>
            <a:r>
              <a:rPr lang="en-IE" baseline="30000" dirty="0"/>
              <a:t>st</a:t>
            </a:r>
            <a:r>
              <a:rPr lang="en-IE" dirty="0"/>
              <a:t> class abstractions</a:t>
            </a:r>
            <a:endParaRPr lang="en-IE" dirty="0"/>
          </a:p>
          <a:p>
            <a:pPr lvl="1"/>
            <a:r>
              <a:rPr lang="en-IE" dirty="0"/>
              <a:t>Acceptance of the need to standardise how agents interact with the environment.</a:t>
            </a:r>
            <a:endParaRPr lang="en-IE" dirty="0"/>
          </a:p>
          <a:p>
            <a:pPr lvl="1"/>
            <a:r>
              <a:rPr lang="en-IE" dirty="0"/>
              <a:t>Recognised need for cross-platform solutions…</a:t>
            </a:r>
            <a:endParaRPr lang="en-IE" dirty="0"/>
          </a:p>
          <a:p>
            <a:pPr lvl="1"/>
            <a:r>
              <a:rPr lang="en-IE" dirty="0"/>
              <a:t>Multiple approaches: EIS, </a:t>
            </a:r>
            <a:r>
              <a:rPr lang="en-IE" dirty="0" err="1"/>
              <a:t>CArtAgO</a:t>
            </a:r>
            <a:r>
              <a:rPr lang="en-IE" dirty="0"/>
              <a:t>, </a:t>
            </a:r>
            <a:r>
              <a:rPr lang="en-IE" dirty="0" err="1"/>
              <a:t>ABStractme</a:t>
            </a:r>
            <a:r>
              <a:rPr lang="en-IE" dirty="0"/>
              <a:t>,…</a:t>
            </a:r>
            <a:endParaRPr lang="en-IE" dirty="0"/>
          </a:p>
          <a:p>
            <a:pPr lvl="1"/>
            <a:endParaRPr lang="en-IE" dirty="0"/>
          </a:p>
          <a:p>
            <a:pPr marL="0" indent="0">
              <a:buNone/>
            </a:pPr>
            <a:r>
              <a:rPr lang="en-IE" i="1" dirty="0"/>
              <a:t>	</a:t>
            </a:r>
            <a:r>
              <a:rPr lang="en-IE" sz="2000" i="1" dirty="0"/>
              <a:t>The environment is a first-class abstraction that </a:t>
            </a:r>
            <a:br>
              <a:rPr lang="en-IE" sz="2000" i="1" dirty="0"/>
            </a:br>
            <a:r>
              <a:rPr lang="en-IE" sz="2000" i="1" dirty="0"/>
              <a:t>	provides the surrounding conditions for agents to </a:t>
            </a:r>
            <a:br>
              <a:rPr lang="en-IE" sz="2000" i="1" dirty="0"/>
            </a:br>
            <a:r>
              <a:rPr lang="en-IE" sz="2000" i="1" dirty="0"/>
              <a:t>	exist and that mediates both the interaction among </a:t>
            </a:r>
            <a:br>
              <a:rPr lang="en-IE" sz="2000" i="1" dirty="0"/>
            </a:br>
            <a:r>
              <a:rPr lang="en-IE" sz="2000" i="1" dirty="0"/>
              <a:t>	agents and the access to resources</a:t>
            </a:r>
            <a:endParaRPr lang="en-IE" sz="2000" i="1" dirty="0"/>
          </a:p>
          <a:p>
            <a:pPr marL="0" indent="0" algn="r">
              <a:buNone/>
            </a:pPr>
            <a:r>
              <a:rPr lang="en-IE" sz="1800" dirty="0"/>
              <a:t>[</a:t>
            </a:r>
            <a:r>
              <a:rPr lang="en-IE" sz="1800" dirty="0" err="1"/>
              <a:t>Weyns</a:t>
            </a:r>
            <a:r>
              <a:rPr lang="en-IE" sz="1800" dirty="0"/>
              <a:t>, </a:t>
            </a:r>
            <a:r>
              <a:rPr lang="en-IE" sz="1800" dirty="0" err="1"/>
              <a:t>Omicini</a:t>
            </a:r>
            <a:r>
              <a:rPr lang="en-IE" sz="1800" dirty="0"/>
              <a:t>, Odell, 2007]</a:t>
            </a:r>
            <a:endParaRPr lang="en-IE" sz="1800" dirty="0"/>
          </a:p>
          <a:p>
            <a:endParaRPr lang="en-GB" dirty="0"/>
          </a:p>
          <a:p>
            <a:pPr lvl="1"/>
            <a:endParaRPr lang="en-I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Environment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The environment provides the </a:t>
            </a:r>
            <a:r>
              <a:rPr lang="en-IE" sz="2000" b="1" dirty="0"/>
              <a:t>surrounding conditions </a:t>
            </a:r>
            <a:r>
              <a:rPr lang="en-IE" sz="2000" dirty="0"/>
              <a:t>for agents to exist</a:t>
            </a:r>
            <a:endParaRPr lang="en-IE" sz="2000" dirty="0"/>
          </a:p>
          <a:p>
            <a:pPr lvl="1"/>
            <a:r>
              <a:rPr lang="en-IE" sz="1800" dirty="0"/>
              <a:t>On their own, agents are just loci of control</a:t>
            </a:r>
            <a:endParaRPr lang="en-IE" sz="1800" dirty="0"/>
          </a:p>
          <a:p>
            <a:pPr lvl="1"/>
            <a:r>
              <a:rPr lang="en-IE" sz="1800" dirty="0"/>
              <a:t>It is the glue that connects agents into a working system….</a:t>
            </a:r>
            <a:endParaRPr lang="en-IE" sz="1800" dirty="0"/>
          </a:p>
          <a:p>
            <a:pPr lvl="7"/>
            <a:endParaRPr lang="en-IE" sz="1100" dirty="0"/>
          </a:p>
          <a:p>
            <a:r>
              <a:rPr lang="en-IE" sz="2000" dirty="0"/>
              <a:t>The environment </a:t>
            </a:r>
            <a:r>
              <a:rPr lang="en-IE" sz="2000" b="1" dirty="0"/>
              <a:t>mediates</a:t>
            </a:r>
            <a:r>
              <a:rPr lang="en-IE" sz="2000" dirty="0"/>
              <a:t> </a:t>
            </a:r>
            <a:r>
              <a:rPr lang="en-IE" sz="2000" b="1" dirty="0"/>
              <a:t>interaction</a:t>
            </a:r>
            <a:r>
              <a:rPr lang="en-IE" sz="2000" dirty="0"/>
              <a:t> </a:t>
            </a:r>
            <a:r>
              <a:rPr lang="en-IE" sz="2000" b="1" dirty="0"/>
              <a:t>between</a:t>
            </a:r>
            <a:r>
              <a:rPr lang="en-IE" sz="2000" dirty="0"/>
              <a:t> </a:t>
            </a:r>
            <a:r>
              <a:rPr lang="en-IE" sz="2000" b="1" dirty="0"/>
              <a:t>agents</a:t>
            </a:r>
            <a:r>
              <a:rPr lang="en-IE" sz="2000" dirty="0"/>
              <a:t> and </a:t>
            </a:r>
            <a:r>
              <a:rPr lang="en-IE" sz="2000" b="1" dirty="0"/>
              <a:t>access</a:t>
            </a:r>
            <a:r>
              <a:rPr lang="en-IE" sz="2000" dirty="0"/>
              <a:t> </a:t>
            </a:r>
            <a:r>
              <a:rPr lang="en-IE" sz="2000" b="1" dirty="0"/>
              <a:t>to resources</a:t>
            </a:r>
            <a:endParaRPr lang="en-IE" sz="2000" b="1" dirty="0"/>
          </a:p>
          <a:p>
            <a:pPr lvl="1"/>
            <a:r>
              <a:rPr lang="en-IE" sz="1800" dirty="0"/>
              <a:t>The environment is an active participant in the MAS</a:t>
            </a:r>
            <a:endParaRPr lang="en-IE" sz="1800" dirty="0"/>
          </a:p>
          <a:p>
            <a:pPr lvl="1"/>
            <a:r>
              <a:rPr lang="en-IE" sz="1800" dirty="0"/>
              <a:t>It provides a medium for sharing information and mediating coordination among agent.</a:t>
            </a:r>
            <a:endParaRPr lang="en-IE" sz="1800" dirty="0"/>
          </a:p>
          <a:p>
            <a:pPr lvl="8"/>
            <a:endParaRPr lang="en-IE" sz="1100" dirty="0"/>
          </a:p>
          <a:p>
            <a:r>
              <a:rPr lang="en-IE" sz="2000" dirty="0"/>
              <a:t>The environment both enables and constraints interaction</a:t>
            </a:r>
            <a:endParaRPr lang="en-IE" sz="2000" dirty="0"/>
          </a:p>
          <a:p>
            <a:pPr lvl="1"/>
            <a:r>
              <a:rPr lang="en-IE" sz="1800" dirty="0"/>
              <a:t>As such the environment provides a design space that can be exploited by the designer…</a:t>
            </a:r>
            <a:endParaRPr lang="en-IE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Environment Support Levels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b="1" dirty="0"/>
              <a:t>Basic</a:t>
            </a:r>
            <a:r>
              <a:rPr lang="en-IE" sz="2000" dirty="0"/>
              <a:t>: The environment enables agents to access the deployment context.</a:t>
            </a:r>
            <a:endParaRPr lang="en-IE" sz="2000" dirty="0"/>
          </a:p>
          <a:p>
            <a:pPr lvl="1"/>
            <a:r>
              <a:rPr lang="en-IE" sz="1800" dirty="0"/>
              <a:t>i.e. hardware and software and external resources with which the MAS interacts.</a:t>
            </a:r>
            <a:endParaRPr lang="en-IE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1" y="3124200"/>
            <a:ext cx="7864169" cy="333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Environment Support Levels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b="1" dirty="0"/>
              <a:t>Abstraction</a:t>
            </a:r>
            <a:r>
              <a:rPr lang="en-IE" sz="2000" dirty="0"/>
              <a:t>: Bridges the conceptual gap between the agent abstraction and low-level details of the deployment context.</a:t>
            </a:r>
            <a:endParaRPr lang="en-IE" sz="2000" dirty="0"/>
          </a:p>
          <a:p>
            <a:pPr lvl="1"/>
            <a:r>
              <a:rPr lang="en-IE" sz="1800" dirty="0"/>
              <a:t>Shields low-level details of deployment context</a:t>
            </a:r>
            <a:endParaRPr lang="en-IE" sz="1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32317"/>
            <a:ext cx="6048375" cy="337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42" y="2971801"/>
            <a:ext cx="6660634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Environment Support Levels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b="1" dirty="0"/>
              <a:t>Interaction-Mediation</a:t>
            </a:r>
            <a:r>
              <a:rPr lang="en-IE" sz="2000" dirty="0"/>
              <a:t>: Regulation of access to shared resources / mediation of interaction between agents.</a:t>
            </a:r>
            <a:endParaRPr lang="en-IE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3" y="2438400"/>
            <a:ext cx="6320787" cy="426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Agentification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In the beginning, everything was an agent…</a:t>
            </a: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</p:txBody>
      </p:sp>
      <p:sp>
        <p:nvSpPr>
          <p:cNvPr id="4" name="Oval 3"/>
          <p:cNvSpPr/>
          <p:nvPr/>
        </p:nvSpPr>
        <p:spPr>
          <a:xfrm>
            <a:off x="1752600" y="244331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1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2381865" y="322505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2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260309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3</a:t>
            </a:r>
            <a:endParaRPr lang="en-US" sz="1100" dirty="0"/>
          </a:p>
        </p:txBody>
      </p:sp>
      <p:cxnSp>
        <p:nvCxnSpPr>
          <p:cNvPr id="11" name="Straight Connector 10"/>
          <p:cNvCxnSpPr>
            <a:stCxn id="4" idx="6"/>
            <a:endCxn id="6" idx="2"/>
          </p:cNvCxnSpPr>
          <p:nvPr/>
        </p:nvCxnSpPr>
        <p:spPr>
          <a:xfrm flipV="1">
            <a:off x="2362200" y="2438400"/>
            <a:ext cx="240890" cy="30971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5" idx="1"/>
          </p:cNvCxnSpPr>
          <p:nvPr/>
        </p:nvCxnSpPr>
        <p:spPr>
          <a:xfrm>
            <a:off x="2272926" y="2963642"/>
            <a:ext cx="198213" cy="3506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Support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1751012"/>
            <a:ext cx="67722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Agentification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In the beginning, everything was an agent…</a:t>
            </a: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But then somebody wanted them to interact with an existing non-agent-based system?</a:t>
            </a:r>
            <a:endParaRPr lang="en-IE" sz="2000" dirty="0"/>
          </a:p>
        </p:txBody>
      </p:sp>
      <p:sp>
        <p:nvSpPr>
          <p:cNvPr id="4" name="Oval 3"/>
          <p:cNvSpPr/>
          <p:nvPr/>
        </p:nvSpPr>
        <p:spPr>
          <a:xfrm>
            <a:off x="1752600" y="244331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1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2381865" y="322505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2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260309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3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695335" y="2300748"/>
            <a:ext cx="1219200" cy="13685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Non-Agent</a:t>
            </a:r>
            <a:endParaRPr lang="en-US" dirty="0"/>
          </a:p>
          <a:p>
            <a:pPr algn="ctr"/>
            <a:r>
              <a:rPr lang="en-US" dirty="0"/>
              <a:t>System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6"/>
            <a:endCxn id="6" idx="2"/>
          </p:cNvCxnSpPr>
          <p:nvPr/>
        </p:nvCxnSpPr>
        <p:spPr>
          <a:xfrm flipV="1">
            <a:off x="2362200" y="2438400"/>
            <a:ext cx="240890" cy="30971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5" idx="1"/>
          </p:cNvCxnSpPr>
          <p:nvPr/>
        </p:nvCxnSpPr>
        <p:spPr>
          <a:xfrm>
            <a:off x="2272926" y="2963642"/>
            <a:ext cx="198213" cy="3506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6"/>
          </p:cNvCxnSpPr>
          <p:nvPr/>
        </p:nvCxnSpPr>
        <p:spPr>
          <a:xfrm flipH="1" flipV="1">
            <a:off x="3212690" y="2438400"/>
            <a:ext cx="2482645" cy="546624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loud Callout 25"/>
          <p:cNvSpPr/>
          <p:nvPr/>
        </p:nvSpPr>
        <p:spPr>
          <a:xfrm>
            <a:off x="3886200" y="2300748"/>
            <a:ext cx="914400" cy="752168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Agentification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In the beginning, everything was an agent…</a:t>
            </a: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Given the power of agents, it was decided that they should </a:t>
            </a:r>
            <a:r>
              <a:rPr lang="en-IE" sz="2000" b="1" dirty="0" err="1"/>
              <a:t>agentify</a:t>
            </a:r>
            <a:r>
              <a:rPr lang="en-IE" sz="2000" b="1" dirty="0"/>
              <a:t> </a:t>
            </a:r>
            <a:r>
              <a:rPr lang="en-IE" sz="2000" dirty="0"/>
              <a:t>it!</a:t>
            </a:r>
            <a:endParaRPr lang="en-IE" sz="2000" dirty="0"/>
          </a:p>
        </p:txBody>
      </p:sp>
      <p:sp>
        <p:nvSpPr>
          <p:cNvPr id="4" name="Oval 3"/>
          <p:cNvSpPr/>
          <p:nvPr/>
        </p:nvSpPr>
        <p:spPr>
          <a:xfrm>
            <a:off x="1752600" y="244331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1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2381865" y="322505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2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260309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3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695335" y="2300748"/>
            <a:ext cx="1219200" cy="13685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Non-Agent</a:t>
            </a:r>
            <a:endParaRPr lang="en-US" dirty="0"/>
          </a:p>
          <a:p>
            <a:pPr algn="ctr"/>
            <a:r>
              <a:rPr lang="en-US" dirty="0"/>
              <a:t>System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6"/>
            <a:endCxn id="6" idx="2"/>
          </p:cNvCxnSpPr>
          <p:nvPr/>
        </p:nvCxnSpPr>
        <p:spPr>
          <a:xfrm flipV="1">
            <a:off x="2362200" y="2438400"/>
            <a:ext cx="240890" cy="30971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5" idx="1"/>
          </p:cNvCxnSpPr>
          <p:nvPr/>
        </p:nvCxnSpPr>
        <p:spPr>
          <a:xfrm>
            <a:off x="2272926" y="2963642"/>
            <a:ext cx="198213" cy="3506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1"/>
            <a:endCxn id="6" idx="6"/>
          </p:cNvCxnSpPr>
          <p:nvPr/>
        </p:nvCxnSpPr>
        <p:spPr>
          <a:xfrm flipH="1" flipV="1">
            <a:off x="3212690" y="2438400"/>
            <a:ext cx="2482645" cy="546624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loud Callout 25"/>
          <p:cNvSpPr/>
          <p:nvPr/>
        </p:nvSpPr>
        <p:spPr>
          <a:xfrm>
            <a:off x="3886200" y="2300748"/>
            <a:ext cx="914400" cy="752168"/>
          </a:xfrm>
          <a:prstGeom prst="cloud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Agentification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In the beginning, everything was an agent…</a:t>
            </a: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Given the power of agents, it was decided that they should </a:t>
            </a:r>
            <a:r>
              <a:rPr lang="en-IE" sz="2000" b="1" dirty="0" err="1"/>
              <a:t>agentify</a:t>
            </a:r>
            <a:r>
              <a:rPr lang="en-IE" sz="2000" b="1" dirty="0"/>
              <a:t> </a:t>
            </a:r>
            <a:r>
              <a:rPr lang="en-IE" sz="2000" dirty="0"/>
              <a:t>it!</a:t>
            </a:r>
            <a:endParaRPr lang="en-IE" sz="2000" dirty="0"/>
          </a:p>
          <a:p>
            <a:pPr lvl="1"/>
            <a:r>
              <a:rPr lang="en-IE" sz="1800" dirty="0"/>
              <a:t>Develop a custom agent architecture (</a:t>
            </a:r>
            <a:r>
              <a:rPr lang="en-IE" sz="1800" dirty="0" err="1"/>
              <a:t>Shoham</a:t>
            </a:r>
            <a:r>
              <a:rPr lang="en-IE" sz="1800" dirty="0"/>
              <a:t> called it an </a:t>
            </a:r>
            <a:r>
              <a:rPr lang="en-IE" sz="1800" b="1" dirty="0" err="1"/>
              <a:t>agentifier</a:t>
            </a:r>
            <a:r>
              <a:rPr lang="en-IE" sz="1800" dirty="0"/>
              <a:t>).</a:t>
            </a:r>
            <a:endParaRPr lang="en-IE" sz="1800" dirty="0"/>
          </a:p>
        </p:txBody>
      </p:sp>
      <p:sp>
        <p:nvSpPr>
          <p:cNvPr id="4" name="Oval 3"/>
          <p:cNvSpPr/>
          <p:nvPr/>
        </p:nvSpPr>
        <p:spPr>
          <a:xfrm>
            <a:off x="1752600" y="244331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1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2381865" y="322505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2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260309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3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695335" y="2300748"/>
            <a:ext cx="1219200" cy="13685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Non-Agent</a:t>
            </a:r>
            <a:endParaRPr lang="en-US" dirty="0"/>
          </a:p>
          <a:p>
            <a:pPr algn="ctr"/>
            <a:r>
              <a:rPr lang="en-US" dirty="0"/>
              <a:t>System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6"/>
            <a:endCxn id="6" idx="2"/>
          </p:cNvCxnSpPr>
          <p:nvPr/>
        </p:nvCxnSpPr>
        <p:spPr>
          <a:xfrm flipV="1">
            <a:off x="2362200" y="2438400"/>
            <a:ext cx="240890" cy="30971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5" idx="1"/>
          </p:cNvCxnSpPr>
          <p:nvPr/>
        </p:nvCxnSpPr>
        <p:spPr>
          <a:xfrm>
            <a:off x="2272926" y="2963642"/>
            <a:ext cx="198213" cy="3506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27755" y="2731769"/>
            <a:ext cx="609600" cy="609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S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Agentification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In the beginning, everything was an agent…</a:t>
            </a: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Given the power of agents, it was decided that they should </a:t>
            </a:r>
            <a:r>
              <a:rPr lang="en-IE" sz="2000" b="1" dirty="0" err="1"/>
              <a:t>agentify</a:t>
            </a:r>
            <a:r>
              <a:rPr lang="en-IE" sz="2000" b="1" dirty="0"/>
              <a:t> </a:t>
            </a:r>
            <a:r>
              <a:rPr lang="en-IE" sz="2000" dirty="0"/>
              <a:t>it!</a:t>
            </a:r>
            <a:endParaRPr lang="en-IE" sz="2000" dirty="0"/>
          </a:p>
          <a:p>
            <a:pPr lvl="1"/>
            <a:r>
              <a:rPr lang="en-IE" sz="1800" dirty="0"/>
              <a:t>Develop a custom agent architecture (</a:t>
            </a:r>
            <a:r>
              <a:rPr lang="en-IE" sz="1800" dirty="0" err="1"/>
              <a:t>Shoham</a:t>
            </a:r>
            <a:r>
              <a:rPr lang="en-IE" sz="1800" dirty="0"/>
              <a:t> called it an </a:t>
            </a:r>
            <a:r>
              <a:rPr lang="en-IE" sz="1800" b="1" dirty="0" err="1"/>
              <a:t>agentifier</a:t>
            </a:r>
            <a:r>
              <a:rPr lang="en-IE" sz="1800" dirty="0"/>
              <a:t>).</a:t>
            </a:r>
            <a:endParaRPr lang="en-IE" sz="1800" dirty="0"/>
          </a:p>
          <a:p>
            <a:pPr lvl="1"/>
            <a:r>
              <a:rPr lang="en-IE" sz="1800" dirty="0"/>
              <a:t>Integrate the new piece of software/hardware into this architecture.</a:t>
            </a:r>
            <a:endParaRPr lang="en-IE" sz="1800" dirty="0"/>
          </a:p>
          <a:p>
            <a:pPr lvl="1"/>
            <a:endParaRPr lang="en-IE" sz="1800" dirty="0"/>
          </a:p>
        </p:txBody>
      </p:sp>
      <p:sp>
        <p:nvSpPr>
          <p:cNvPr id="4" name="Oval 3"/>
          <p:cNvSpPr/>
          <p:nvPr/>
        </p:nvSpPr>
        <p:spPr>
          <a:xfrm>
            <a:off x="1752600" y="244331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1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2381865" y="322505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2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260309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3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695335" y="2300748"/>
            <a:ext cx="1219200" cy="13685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Non-Agent</a:t>
            </a:r>
            <a:endParaRPr lang="en-US" dirty="0"/>
          </a:p>
          <a:p>
            <a:pPr algn="ctr"/>
            <a:r>
              <a:rPr lang="en-US" dirty="0"/>
              <a:t>System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6"/>
            <a:endCxn id="6" idx="2"/>
          </p:cNvCxnSpPr>
          <p:nvPr/>
        </p:nvCxnSpPr>
        <p:spPr>
          <a:xfrm flipV="1">
            <a:off x="2362200" y="2438400"/>
            <a:ext cx="240890" cy="30971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5" idx="1"/>
          </p:cNvCxnSpPr>
          <p:nvPr/>
        </p:nvCxnSpPr>
        <p:spPr>
          <a:xfrm>
            <a:off x="2272926" y="2963642"/>
            <a:ext cx="198213" cy="3506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27755" y="2731769"/>
            <a:ext cx="609600" cy="609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S</a:t>
            </a:r>
            <a:endParaRPr lang="en-US" sz="1100" dirty="0"/>
          </a:p>
        </p:txBody>
      </p:sp>
      <p:cxnSp>
        <p:nvCxnSpPr>
          <p:cNvPr id="9" name="Straight Connector 8"/>
          <p:cNvCxnSpPr>
            <a:stCxn id="8" idx="6"/>
          </p:cNvCxnSpPr>
          <p:nvPr/>
        </p:nvCxnSpPr>
        <p:spPr>
          <a:xfrm>
            <a:off x="5137355" y="3036569"/>
            <a:ext cx="557980" cy="1634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Agentification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In the beginning, everything was an agent…</a:t>
            </a: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Given the power of agents, it was decided that they should </a:t>
            </a:r>
            <a:r>
              <a:rPr lang="en-IE" sz="2000" b="1" dirty="0" err="1"/>
              <a:t>agentify</a:t>
            </a:r>
            <a:r>
              <a:rPr lang="en-IE" sz="2000" b="1" dirty="0"/>
              <a:t> </a:t>
            </a:r>
            <a:r>
              <a:rPr lang="en-IE" sz="2000" dirty="0"/>
              <a:t>it!</a:t>
            </a:r>
            <a:endParaRPr lang="en-IE" sz="2000" dirty="0"/>
          </a:p>
          <a:p>
            <a:pPr lvl="1"/>
            <a:r>
              <a:rPr lang="en-IE" sz="1800" dirty="0"/>
              <a:t>Develop a custom agent architecture (</a:t>
            </a:r>
            <a:r>
              <a:rPr lang="en-IE" sz="1800" dirty="0" err="1"/>
              <a:t>Shoham</a:t>
            </a:r>
            <a:r>
              <a:rPr lang="en-IE" sz="1800" dirty="0"/>
              <a:t> called it an </a:t>
            </a:r>
            <a:r>
              <a:rPr lang="en-IE" sz="1800" b="1" dirty="0" err="1"/>
              <a:t>agentifier</a:t>
            </a:r>
            <a:r>
              <a:rPr lang="en-IE" sz="1800" dirty="0"/>
              <a:t>).</a:t>
            </a:r>
            <a:endParaRPr lang="en-IE" sz="1800" dirty="0"/>
          </a:p>
          <a:p>
            <a:pPr lvl="1"/>
            <a:r>
              <a:rPr lang="en-IE" sz="1800" dirty="0"/>
              <a:t>Integrate the new piece of software/hardware into this architecture.</a:t>
            </a:r>
            <a:endParaRPr lang="en-IE" sz="1800" dirty="0"/>
          </a:p>
          <a:p>
            <a:pPr lvl="1"/>
            <a:r>
              <a:rPr lang="en-IE" sz="1800" dirty="0"/>
              <a:t>All interaction with that software/hardware is via the associated agent.</a:t>
            </a:r>
            <a:endParaRPr lang="en-IE" sz="1800" dirty="0"/>
          </a:p>
          <a:p>
            <a:pPr lvl="1"/>
            <a:endParaRPr lang="en-IE" sz="1800" dirty="0"/>
          </a:p>
          <a:p>
            <a:pPr lvl="1"/>
            <a:endParaRPr lang="en-IE" sz="1800" dirty="0"/>
          </a:p>
        </p:txBody>
      </p:sp>
      <p:sp>
        <p:nvSpPr>
          <p:cNvPr id="4" name="Oval 3"/>
          <p:cNvSpPr/>
          <p:nvPr/>
        </p:nvSpPr>
        <p:spPr>
          <a:xfrm>
            <a:off x="1752600" y="244331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1</a:t>
            </a:r>
            <a:endParaRPr lang="en-US" sz="1100" dirty="0"/>
          </a:p>
        </p:txBody>
      </p:sp>
      <p:sp>
        <p:nvSpPr>
          <p:cNvPr id="5" name="Oval 4"/>
          <p:cNvSpPr/>
          <p:nvPr/>
        </p:nvSpPr>
        <p:spPr>
          <a:xfrm>
            <a:off x="2381865" y="3225056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2</a:t>
            </a:r>
            <a:endParaRPr lang="en-US" sz="1100" dirty="0"/>
          </a:p>
        </p:txBody>
      </p:sp>
      <p:sp>
        <p:nvSpPr>
          <p:cNvPr id="6" name="Oval 5"/>
          <p:cNvSpPr/>
          <p:nvPr/>
        </p:nvSpPr>
        <p:spPr>
          <a:xfrm>
            <a:off x="2603090" y="2133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3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695335" y="2300748"/>
            <a:ext cx="1219200" cy="13685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Non-Agent</a:t>
            </a:r>
            <a:endParaRPr lang="en-US" dirty="0"/>
          </a:p>
          <a:p>
            <a:pPr algn="ctr"/>
            <a:r>
              <a:rPr lang="en-US" dirty="0"/>
              <a:t>System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6"/>
            <a:endCxn id="6" idx="2"/>
          </p:cNvCxnSpPr>
          <p:nvPr/>
        </p:nvCxnSpPr>
        <p:spPr>
          <a:xfrm flipV="1">
            <a:off x="2362200" y="2438400"/>
            <a:ext cx="240890" cy="30971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5" idx="1"/>
          </p:cNvCxnSpPr>
          <p:nvPr/>
        </p:nvCxnSpPr>
        <p:spPr>
          <a:xfrm>
            <a:off x="2272926" y="2963642"/>
            <a:ext cx="198213" cy="3506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527755" y="2731769"/>
            <a:ext cx="609600" cy="609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Agt</a:t>
            </a:r>
            <a:r>
              <a:rPr lang="en-US" sz="1100" dirty="0"/>
              <a:t> S</a:t>
            </a:r>
            <a:endParaRPr lang="en-US" sz="1100" dirty="0"/>
          </a:p>
        </p:txBody>
      </p:sp>
      <p:cxnSp>
        <p:nvCxnSpPr>
          <p:cNvPr id="9" name="Straight Connector 8"/>
          <p:cNvCxnSpPr>
            <a:stCxn id="8" idx="6"/>
          </p:cNvCxnSpPr>
          <p:nvPr/>
        </p:nvCxnSpPr>
        <p:spPr>
          <a:xfrm>
            <a:off x="5137355" y="3036569"/>
            <a:ext cx="557980" cy="1634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8" idx="1"/>
          </p:cNvCxnSpPr>
          <p:nvPr/>
        </p:nvCxnSpPr>
        <p:spPr>
          <a:xfrm>
            <a:off x="3212690" y="2438400"/>
            <a:ext cx="1404339" cy="382643"/>
          </a:xfrm>
          <a:prstGeom prst="line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8" idx="3"/>
          </p:cNvCxnSpPr>
          <p:nvPr/>
        </p:nvCxnSpPr>
        <p:spPr>
          <a:xfrm flipV="1">
            <a:off x="2991465" y="3252095"/>
            <a:ext cx="1625564" cy="277761"/>
          </a:xfrm>
          <a:prstGeom prst="line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</a:t>
            </a:r>
            <a:r>
              <a:rPr lang="en-US" dirty="0" err="1"/>
              <a:t>Agentification</a:t>
            </a:r>
            <a:r>
              <a:rPr lang="en-US" dirty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8920</Words>
  <Application>WPS Presentation</Application>
  <PresentationFormat>On-screen Show (4:3)</PresentationFormat>
  <Paragraphs>404</Paragraphs>
  <Slides>30</Slides>
  <Notes>0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Wingdings</vt:lpstr>
      <vt:lpstr>Wingdings 2</vt:lpstr>
      <vt:lpstr>Century Schoolbook</vt:lpstr>
      <vt:lpstr>Microsoft YaHei</vt:lpstr>
      <vt:lpstr>Arial Unicode MS</vt:lpstr>
      <vt:lpstr>Calibri</vt:lpstr>
      <vt:lpstr>Courier New</vt:lpstr>
      <vt:lpstr>Oriel</vt:lpstr>
      <vt:lpstr>Introduction to Environments</vt:lpstr>
      <vt:lpstr>Introduction</vt:lpstr>
      <vt:lpstr>Agentification</vt:lpstr>
      <vt:lpstr>Agentification</vt:lpstr>
      <vt:lpstr>Agentification</vt:lpstr>
      <vt:lpstr>Agentification</vt:lpstr>
      <vt:lpstr>Agentification</vt:lpstr>
      <vt:lpstr>Agentification</vt:lpstr>
      <vt:lpstr>Beyond Agentification…</vt:lpstr>
      <vt:lpstr>Beyond Agentification…</vt:lpstr>
      <vt:lpstr>Agents &amp; Environments </vt:lpstr>
      <vt:lpstr>Agents &amp; Environments </vt:lpstr>
      <vt:lpstr>Bespoke Environments: Environments in ASTRA</vt:lpstr>
      <vt:lpstr>Environments in ASTRA</vt:lpstr>
      <vt:lpstr>No Sensing Switch</vt:lpstr>
      <vt:lpstr>No Sensing Switch</vt:lpstr>
      <vt:lpstr>No Sensing Switch</vt:lpstr>
      <vt:lpstr>Sensing Switch</vt:lpstr>
      <vt:lpstr>Sensing Switch</vt:lpstr>
      <vt:lpstr>Back to our LightSwitch…</vt:lpstr>
      <vt:lpstr>Add a Light Module…</vt:lpstr>
      <vt:lpstr>And Our LightSwitch Code…</vt:lpstr>
      <vt:lpstr>Astra Tower Example</vt:lpstr>
      <vt:lpstr>Beyond Bespoke Environments</vt:lpstr>
      <vt:lpstr>Beyond Bespoke Environments </vt:lpstr>
      <vt:lpstr>Environment Features</vt:lpstr>
      <vt:lpstr>Environment Support Levels</vt:lpstr>
      <vt:lpstr>Environment Support Levels</vt:lpstr>
      <vt:lpstr>Environment Support Levels</vt:lpstr>
      <vt:lpstr>Environment Support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giacoco 27</cp:lastModifiedBy>
  <cp:revision>143</cp:revision>
  <dcterms:created xsi:type="dcterms:W3CDTF">2006-08-16T00:00:00Z</dcterms:created>
  <dcterms:modified xsi:type="dcterms:W3CDTF">2024-10-15T19:16:05Z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65B90572769A43DEAA65695332CCDD66_12</vt:lpwstr>
  </property>
  <property fmtid="{D5CDD505-2E9C-101B-9397-08002B2CF9AE}" pid="3" name="KSOProductBuildVer">
    <vt:lpwstr>1033-12.2.0.18283</vt:lpwstr>
  </property>
</Properties>
</file>