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18" r:id="rId17"/>
    <p:sldId id="379" r:id="rId18"/>
    <p:sldId id="285" r:id="rId19"/>
    <p:sldId id="382" r:id="rId20"/>
    <p:sldId id="302" r:id="rId21"/>
    <p:sldId id="356" r:id="rId23"/>
    <p:sldId id="386" r:id="rId24"/>
    <p:sldId id="303" r:id="rId25"/>
    <p:sldId id="387" r:id="rId26"/>
    <p:sldId id="380" r:id="rId27"/>
    <p:sldId id="286" r:id="rId28"/>
    <p:sldId id="381" r:id="rId29"/>
    <p:sldId id="383" r:id="rId30"/>
    <p:sldId id="384" r:id="rId31"/>
    <p:sldId id="388" r:id="rId32"/>
    <p:sldId id="385" r:id="rId33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87755" autoAdjust="0"/>
  </p:normalViewPr>
  <p:slideViewPr>
    <p:cSldViewPr showGuides="1">
      <p:cViewPr varScale="1">
        <p:scale>
          <a:sx n="112" d="100"/>
          <a:sy n="112" d="100"/>
        </p:scale>
        <p:origin x="240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Times New Roman" panose="02020603050405020304" pitchFamily="-96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Times New Roman" panose="02020603050405020304" pitchFamily="-96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E54AFD-BFC6-429C-B024-E081C374E5F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ASTRA &amp; FIPA-ACL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b="0" dirty="0"/>
              <a:t>Lecturer: Rem Collier</a:t>
            </a:r>
            <a:endParaRPr lang="en-IE" b="0" dirty="0"/>
          </a:p>
          <a:p>
            <a:r>
              <a:rPr lang="en-IE" b="0" dirty="0"/>
              <a:t>Email: rem.collier@ucd.ie</a:t>
            </a:r>
            <a:endParaRPr lang="en-IE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Modified Pong Agent…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Pong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system;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+!main([string target])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send(request, target, ping());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@message(inform, string sender, pong())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("pong");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system.sleep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send(request, sender, ping());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Problem…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ASTRA Ping and Pong programs will not work:</a:t>
            </a:r>
            <a:endParaRPr lang="en-US" sz="2000" dirty="0"/>
          </a:p>
          <a:p>
            <a:pPr lvl="1"/>
            <a:r>
              <a:rPr lang="en-US" sz="1800" dirty="0"/>
              <a:t>ASTRA requires that the content of any message to be declared in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n-US" sz="1800" dirty="0"/>
              <a:t> statement:</a:t>
            </a:r>
            <a:endParaRPr lang="en-US" sz="1800" dirty="0"/>
          </a:p>
          <a:p>
            <a:pPr marL="731520" lvl="2" indent="0">
              <a:buNone/>
            </a:pPr>
            <a:endParaRPr lang="en-US" sz="1500" dirty="0"/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types pp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formula ping();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formula pong();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2" indent="0">
              <a:buNone/>
            </a:pPr>
            <a:endParaRPr lang="en-US" sz="1500" dirty="0"/>
          </a:p>
          <a:p>
            <a:r>
              <a:rPr lang="en-US" sz="2000" dirty="0"/>
              <a:t>This statement needs to be replicated in every agent class that participates in the protocol…</a:t>
            </a:r>
            <a:endParaRPr lang="en-US" sz="2000" dirty="0"/>
          </a:p>
          <a:p>
            <a:pPr lvl="1"/>
            <a:r>
              <a:rPr lang="en-US" sz="1700" dirty="0"/>
              <a:t>Luckily, ASTRA has an inheritance mechanism to simplify this…</a:t>
            </a:r>
            <a:endParaRPr lang="en-US" sz="1700" dirty="0"/>
          </a:p>
          <a:p>
            <a:pPr lvl="1"/>
            <a:r>
              <a:rPr lang="en-US" sz="1800" dirty="0"/>
              <a:t>It’s actually a multiple-inheritance model, but let’s not get too caught up for now…</a:t>
            </a:r>
            <a:endParaRPr lang="en-US" sz="1800" dirty="0"/>
          </a:p>
          <a:p>
            <a:pPr marL="731520" lvl="2" indent="0"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Astra: Ping-Pong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PingPong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pp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ping();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pong();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Astra: Ping-Pong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Pong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PingPong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+!main([string target])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send(request, target, ping());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@message(inform, string sender, pong())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("pong");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system.sleep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send(request, sender, ping());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Ping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PingPong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@message(request, string sender, ping())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("ping");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system.sleep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send(inform, sender, pong());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Protocols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 and Extended Plan Syntax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/>
              <a:t>Core programming constructs in ASTRA include:</a:t>
            </a:r>
            <a:endParaRPr lang="en-US" sz="2200" dirty="0"/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00" dirty="0"/>
              <a:t> statement the most basic form of ﬂow control</a:t>
            </a:r>
            <a:endParaRPr lang="en-US" sz="1900" dirty="0"/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900" dirty="0"/>
              <a:t> loop usual method of repetition in programming</a:t>
            </a:r>
            <a:endParaRPr lang="en-US" sz="1900" dirty="0"/>
          </a:p>
          <a:p>
            <a:pPr lvl="1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900" dirty="0"/>
              <a:t> loop repeats the same actions for every matching binding of a formula</a:t>
            </a:r>
            <a:endParaRPr lang="en-US" sz="1900" dirty="0"/>
          </a:p>
          <a:p>
            <a:pPr lvl="1"/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900" dirty="0"/>
              <a:t> loop repeats the same actions for all the values in a specified list.</a:t>
            </a:r>
            <a:endParaRPr lang="en-US" sz="1900" dirty="0"/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try ... recover</a:t>
            </a:r>
            <a:r>
              <a:rPr lang="en-US" sz="1900" dirty="0"/>
              <a:t> allows for the recovery from failed actions</a:t>
            </a:r>
            <a:endParaRPr lang="en-US" sz="1900" dirty="0"/>
          </a:p>
          <a:p>
            <a:pPr lvl="1"/>
            <a:r>
              <a:rPr lang="en-US" sz="1900" dirty="0"/>
              <a:t>Local variable declarations for use within a plan rule</a:t>
            </a:r>
            <a:endParaRPr lang="en-US" sz="1900" dirty="0"/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en-US" sz="1900" dirty="0"/>
              <a:t> allows the value of a local variable to be changed</a:t>
            </a:r>
            <a:endParaRPr lang="en-US" sz="1900" dirty="0"/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lang="en-US" sz="1900" dirty="0"/>
              <a:t>binds the values of beliefs to variables</a:t>
            </a:r>
            <a:endParaRPr lang="en-US" sz="1900" dirty="0"/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sz="1900" dirty="0"/>
              <a:t> pauses execution until condition if true</a:t>
            </a:r>
            <a:endParaRPr lang="en-US" sz="1900" dirty="0"/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900" dirty="0"/>
              <a:t> sends message to another agent</a:t>
            </a:r>
            <a:endParaRPr lang="en-US" sz="1900" dirty="0"/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900" dirty="0"/>
              <a:t> enables mutual exclusion in critical sections</a:t>
            </a:r>
            <a:endParaRPr lang="en-GB" sz="1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FIPA Request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 Request Protocol</a:t>
            </a:r>
            <a:endParaRPr lang="en-IE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884567" y="1600200"/>
            <a:ext cx="2802865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Initiator requests that some task be performed</a:t>
            </a:r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Participant either agrees to or refuses the request</a:t>
            </a:r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Participant performs the task and tells the initiator:</a:t>
            </a:r>
            <a:endParaRPr lang="en-IE" sz="2000" dirty="0"/>
          </a:p>
          <a:p>
            <a:pPr lvl="1"/>
            <a:r>
              <a:rPr lang="en-IE" sz="1800" dirty="0"/>
              <a:t>Of the failure of the task</a:t>
            </a:r>
            <a:endParaRPr lang="en-IE" sz="1800" dirty="0"/>
          </a:p>
          <a:p>
            <a:pPr lvl="1"/>
            <a:r>
              <a:rPr lang="en-IE" sz="1800" dirty="0"/>
              <a:t>That the task is done</a:t>
            </a:r>
            <a:endParaRPr lang="en-IE" sz="1800" dirty="0"/>
          </a:p>
          <a:p>
            <a:pPr lvl="1"/>
            <a:r>
              <a:rPr lang="en-IE" sz="1800" dirty="0"/>
              <a:t>The result of the task</a:t>
            </a:r>
            <a:endParaRPr lang="en-IE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Requesting a Beer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Beer Drinker wants another beer</a:t>
            </a:r>
            <a:endParaRPr lang="en-US" sz="2000" dirty="0"/>
          </a:p>
          <a:p>
            <a:pPr lvl="1"/>
            <a:r>
              <a:rPr lang="en-US" sz="1800" dirty="0"/>
              <a:t>They ask (request) the server for one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The Server responds:</a:t>
            </a:r>
            <a:endParaRPr lang="en-US" sz="2000" dirty="0"/>
          </a:p>
          <a:p>
            <a:pPr lvl="1"/>
            <a:r>
              <a:rPr lang="en-US" sz="1800" dirty="0"/>
              <a:t>If it has the beer, it agrees to give the beer, which it then gets from the fridge and delivers.</a:t>
            </a:r>
            <a:endParaRPr lang="en-US" sz="1800" dirty="0"/>
          </a:p>
          <a:p>
            <a:pPr lvl="1"/>
            <a:r>
              <a:rPr lang="en-US" sz="1800" dirty="0"/>
              <a:t>Otherwise, it refuses the request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If the Server makes a mistake the request fails:</a:t>
            </a:r>
            <a:endParaRPr lang="en-US" sz="2000" dirty="0"/>
          </a:p>
          <a:p>
            <a:pPr lvl="1"/>
            <a:r>
              <a:rPr lang="en-US" sz="1800" dirty="0"/>
              <a:t>The server cannot get the beer</a:t>
            </a:r>
            <a:endParaRPr lang="en-US" sz="1800" dirty="0"/>
          </a:p>
          <a:p>
            <a:pPr lvl="1"/>
            <a:r>
              <a:rPr lang="en-US" sz="1800" dirty="0"/>
              <a:t>The server fails to deliver the beer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Requesting a Beer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BeerOntology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Formulae used in the protocol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beer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get(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got(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 ACL &amp; ASTRA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ASTRA uses FIPA ACL for its message format</a:t>
            </a:r>
            <a:endParaRPr lang="en-IE" sz="2000" dirty="0"/>
          </a:p>
          <a:p>
            <a:pPr lvl="1"/>
            <a:r>
              <a:rPr lang="en-IE" sz="1800" dirty="0"/>
              <a:t>It does not attempt to adhere to the FIPA infrastructure standards</a:t>
            </a:r>
            <a:endParaRPr lang="en-IE" sz="1800" dirty="0"/>
          </a:p>
          <a:p>
            <a:pPr lvl="1"/>
            <a:r>
              <a:rPr lang="en-IE" sz="1800" dirty="0"/>
              <a:t>Nor does it attempt to comply with the underlying formal model for the ACL</a:t>
            </a:r>
            <a:endParaRPr lang="en-IE" sz="1800" dirty="0"/>
          </a:p>
          <a:p>
            <a:r>
              <a:rPr lang="en-IE" sz="2000" dirty="0"/>
              <a:t>ASTRA supports communication through:</a:t>
            </a:r>
            <a:endParaRPr lang="en-IE" sz="2000" dirty="0"/>
          </a:p>
          <a:p>
            <a:pPr lvl="1"/>
            <a:r>
              <a:rPr lang="en-IE" sz="1800" dirty="0"/>
              <a:t>Message Events:</a:t>
            </a:r>
            <a:endParaRPr lang="en-IE" sz="1800" dirty="0"/>
          </a:p>
          <a:p>
            <a:pPr lvl="1">
              <a:buNone/>
            </a:pPr>
            <a:r>
              <a:rPr lang="en-IE" sz="1200" dirty="0"/>
              <a:t>		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@message(&lt;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performative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&lt;sender&gt;, &lt;content&gt;)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sz="1800" dirty="0"/>
              <a:t>The Send Plan Operator:</a:t>
            </a:r>
            <a:endParaRPr lang="en-IE" sz="1800" dirty="0"/>
          </a:p>
          <a:p>
            <a:pPr lvl="1">
              <a:buNone/>
            </a:pPr>
            <a:r>
              <a:rPr lang="en-IE" sz="1200" dirty="0"/>
              <a:t>	</a:t>
            </a:r>
            <a:r>
              <a:rPr lang="en-IE" sz="1600" dirty="0"/>
              <a:t>	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send(&lt;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performative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&lt;receiver&gt;, &lt;content&gt;)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/>
              <a:t>Agents are written using standard ASTRA code + these extra bits…</a:t>
            </a:r>
            <a:endParaRPr lang="en-IE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Requesting a Beer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BeerServer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BeerOntology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server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has(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has(“beer”);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rule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@message(</a:t>
            </a:r>
            <a:r>
              <a:rPr lang="en-IE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sender, get(string X))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(~has(X))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refuse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sender, get(X));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send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agree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sender, get(X));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try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!get(X);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!deliver(X, sender);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inform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sender, got(X));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recover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sender, get(X));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48200" y="274955"/>
            <a:ext cx="3895090" cy="1049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formula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get(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string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formula</a:t>
            </a:r>
            <a:r>
              <a:rPr lang="it-IT" altLang="en-IE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got(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string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Requesting a Beer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+!get(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("Got beer");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+!deliver(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sender)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("Delivered: " + X + " to: " + sender);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Requesting a Beer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BeerDrinker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BeerOntology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drinker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failed_to_get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+!main([string server])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server, get(“beer”));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@message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agree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sender, get(“beer”))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(got(“beer”) |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failed_to_get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(“beer”));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(got(“beer”))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(“Yummy in my tummy!”);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@message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inform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sender, got(“beer”))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+got(“beer”);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@message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failure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sender, get(“beer”))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+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failed_to_get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(“beer”);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49575" y="361315"/>
            <a:ext cx="4128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formula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get(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string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formula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got(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string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Requesting a Beer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module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system;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system.createAgent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("server", "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BeerServer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system.createAgent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("drinker", "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BeerDrinker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system.setMainGoal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("drinker", ["server"]);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FIPA Subscribe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FIPA Subscribe Protocol</a:t>
            </a:r>
            <a:endParaRPr lang="en-I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57200" y="2076727"/>
            <a:ext cx="3657600" cy="361894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Initiator subscribes to the participant.</a:t>
            </a:r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Participant either agrees or refuses subscription</a:t>
            </a:r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Participant informs initiator of any information relating to the subscription or sends a failure message if necessary.</a:t>
            </a:r>
            <a:endParaRPr lang="en-IE" sz="2000" dirty="0"/>
          </a:p>
          <a:p>
            <a:endParaRPr lang="en-IE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Book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Bookshop provides a service that advertises new books</a:t>
            </a:r>
            <a:endParaRPr lang="en-US" sz="2000" dirty="0"/>
          </a:p>
          <a:p>
            <a:pPr lvl="1"/>
            <a:r>
              <a:rPr lang="en-US" sz="1800" dirty="0"/>
              <a:t>Interested agents can subscribe to the “</a:t>
            </a:r>
            <a:r>
              <a:rPr lang="en-US" sz="1800" dirty="0" err="1"/>
              <a:t>new_books</a:t>
            </a:r>
            <a:r>
              <a:rPr lang="en-US" sz="1800" dirty="0"/>
              <a:t>” service.</a:t>
            </a:r>
            <a:endParaRPr lang="en-US" sz="1800" dirty="0"/>
          </a:p>
          <a:p>
            <a:pPr lvl="1"/>
            <a:r>
              <a:rPr lang="en-US" sz="1800" dirty="0"/>
              <a:t>Each time a new book is released, all subscribed agents are informed of it.</a:t>
            </a:r>
            <a:endParaRPr lang="en-US" sz="1800" dirty="0"/>
          </a:p>
          <a:p>
            <a:pPr lvl="1"/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Book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BookOntology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// Formulae used in the protocol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books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used in service subscription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book_service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used when a new book is released (author and title)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book(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Book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Bookshop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BookOntology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types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shop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formula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subscriber(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new_book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rule 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@message(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sender,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book_service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: subscriber(sender)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refuse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sender,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book_service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rule 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@message(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sender,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book_service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agree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sender,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book_service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+subscriber(sender);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+!book(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author,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title)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(subscriber(string name))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inform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name, book(author, title));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Book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system;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!tick(0);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+!tick(int time)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(”time: ” + time);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new_book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(time, string author, string title))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   !book(author, title);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system.sleep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!tick(time+1);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new_book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(3, “JK Rowling”,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“Harry Potter and the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Philopsophers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Stone”);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Example: Ping-Pong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ping-pong protocol is a simple but highly useful protocol (think health monitoring):</a:t>
            </a:r>
            <a:endParaRPr lang="en-US" sz="2000" dirty="0"/>
          </a:p>
          <a:p>
            <a:pPr lvl="1"/>
            <a:r>
              <a:rPr lang="en-US" sz="1800" dirty="0"/>
              <a:t>Agent A sends a ping request message to Agent B</a:t>
            </a:r>
            <a:endParaRPr lang="en-US" sz="1800" dirty="0"/>
          </a:p>
          <a:p>
            <a:pPr lvl="1"/>
            <a:r>
              <a:rPr lang="en-US" sz="1800" dirty="0"/>
              <a:t>Agent B responds with a pong inform message.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we keep doing this on a regular basis, we have a heartbeat…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057400" y="3279228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Agent 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2743200" y="3736428"/>
            <a:ext cx="0" cy="1447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53000" y="3276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Agent 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>
            <a:off x="5638800" y="3733800"/>
            <a:ext cx="0" cy="1447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000" y="3965028"/>
            <a:ext cx="15239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99386" y="3945265"/>
            <a:ext cx="15239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399" y="4193628"/>
            <a:ext cx="27799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4628" y="388882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request, ping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820356" y="4848393"/>
            <a:ext cx="27799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3522072" y="4543593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inform, pong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Book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BookLover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BookOntology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lover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subscribed(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+!main([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sender])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sender,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book_service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rule 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@message(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agree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sender,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book_service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+subscribed(sender);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rule 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@message(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inform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sender,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book(string author, string title)) : subscribed(sender) {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(“New Book: “ + title + “ by: “ + author);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E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Example: Ping-Pong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ping-pong protocol is a simple but highly useful protocol (think health monitoring):</a:t>
            </a:r>
            <a:endParaRPr lang="en-US" sz="2000" dirty="0"/>
          </a:p>
          <a:p>
            <a:pPr lvl="1"/>
            <a:r>
              <a:rPr lang="en-US" sz="1800" dirty="0"/>
              <a:t>Agent A sends a ping request message to Agent B</a:t>
            </a:r>
            <a:endParaRPr lang="en-US" sz="1800" dirty="0"/>
          </a:p>
          <a:p>
            <a:pPr lvl="1"/>
            <a:r>
              <a:rPr lang="en-US" sz="1800" dirty="0"/>
              <a:t>Agent B responds with a pong inform message.</a:t>
            </a:r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we keep doing this on a regular basis, we have a heartbeat…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057400" y="3279228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Pong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2743200" y="3736428"/>
            <a:ext cx="0" cy="1447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53000" y="327660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>
            <a:stCxn id="10" idx="2"/>
          </p:cNvCxnSpPr>
          <p:nvPr/>
        </p:nvCxnSpPr>
        <p:spPr>
          <a:xfrm>
            <a:off x="5638800" y="3733800"/>
            <a:ext cx="0" cy="1447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000" y="3965028"/>
            <a:ext cx="15239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99386" y="3945265"/>
            <a:ext cx="15239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9399" y="4193628"/>
            <a:ext cx="27799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4628" y="388882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request, ping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820356" y="4848393"/>
            <a:ext cx="27799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3522072" y="4543593"/>
            <a:ext cx="1300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inform, pong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Astra: Ping-Pong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Ping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system;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@message(request, string sender, ping())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("ping");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system.sleep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send(inform, sender, pong());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Pong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system;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@message(inform, string sender, pong())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("pong");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system.sleep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send(request, sender, ping());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Astra: Ping-Pong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Ping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system;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@message(request, string sender, ping())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("ping");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system.sleep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send(inform, sender, pong());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Pong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system;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@message(inform, string sender, pong())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("pong");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system.sleep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send(request, sender, ping());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35814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 starts the conversation?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Astra: Ping-Pong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Ping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system;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@message(request, string sender, ping())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("ping");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system.sleep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send(inform, sender, pong());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Pong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system;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@message(inform, string sender, pong()) {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("pong");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system.sleep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send(request, sender, ping());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0" y="35814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 starts the conversation?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948628"/>
            <a:ext cx="620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More importantly, how do we create these agents?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Agents with ASTRA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astra.lang.System</a:t>
            </a:r>
            <a:r>
              <a:rPr lang="en-US" sz="2000" dirty="0"/>
              <a:t> library comes with built in support for creating agents:</a:t>
            </a:r>
            <a:endParaRPr lang="en-US" sz="2000" dirty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System.createAgent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(&lt;name&gt;, &lt;agent-class&gt;);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A Basic Replicator:</a:t>
            </a:r>
            <a:endParaRPr lang="en-US" sz="2000" dirty="0"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US" sz="1700" dirty="0"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Replicator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system;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(”Created: “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()+”1”;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system.createAgent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(name, “Replicator”);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system.setMainGoal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(name, []);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Ping-Pong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system;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system.createAgent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(“ping”, “Ping”);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system.createAgent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(“pong”, “Pong”);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system.setMainGoal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(“pong”, [“ping”]);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9438</Words>
  <Application>WPS Presentation</Application>
  <PresentationFormat>On-screen Show (4:3)</PresentationFormat>
  <Paragraphs>448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SimSun</vt:lpstr>
      <vt:lpstr>Wingdings</vt:lpstr>
      <vt:lpstr>Wingdings</vt:lpstr>
      <vt:lpstr>Wingdings 2</vt:lpstr>
      <vt:lpstr>Times New Roman</vt:lpstr>
      <vt:lpstr>Courier New</vt:lpstr>
      <vt:lpstr>Century Schoolbook</vt:lpstr>
      <vt:lpstr>Microsoft YaHei</vt:lpstr>
      <vt:lpstr>Arial Unicode MS</vt:lpstr>
      <vt:lpstr>Calibri</vt:lpstr>
      <vt:lpstr>Oriel</vt:lpstr>
      <vt:lpstr>ASTRA &amp; FIPA-ACL</vt:lpstr>
      <vt:lpstr>FIPA ACL &amp; ASTRA</vt:lpstr>
      <vt:lpstr>A Simple Example: Ping-Pong</vt:lpstr>
      <vt:lpstr>A Simple Example: Ping-Pong</vt:lpstr>
      <vt:lpstr>Astra: Ping-Pong</vt:lpstr>
      <vt:lpstr>Astra: Ping-Pong</vt:lpstr>
      <vt:lpstr>Astra: Ping-Pong</vt:lpstr>
      <vt:lpstr>Creating Agents with ASTRA</vt:lpstr>
      <vt:lpstr>Launching Ping-Pong</vt:lpstr>
      <vt:lpstr>Modified Pong Agent…</vt:lpstr>
      <vt:lpstr>One More Problem…</vt:lpstr>
      <vt:lpstr>Astra: Ping-Pong</vt:lpstr>
      <vt:lpstr>Astra: Ping-Pong</vt:lpstr>
      <vt:lpstr>More Complex Protocols</vt:lpstr>
      <vt:lpstr>ASTRA and Extended Plan Syntax</vt:lpstr>
      <vt:lpstr>FIPA Request Protocol</vt:lpstr>
      <vt:lpstr>FIPA Request Protocol</vt:lpstr>
      <vt:lpstr>Example: Requesting a Beer</vt:lpstr>
      <vt:lpstr>Example: Requesting a Beer</vt:lpstr>
      <vt:lpstr>Example: Requesting a Beer</vt:lpstr>
      <vt:lpstr>Example: Requesting a Beer</vt:lpstr>
      <vt:lpstr>Example: Requesting a Beer</vt:lpstr>
      <vt:lpstr>Example: Requesting a Beer</vt:lpstr>
      <vt:lpstr>FIPA Subscribe Protocol</vt:lpstr>
      <vt:lpstr>Example: FIPA Subscribe Protocol</vt:lpstr>
      <vt:lpstr>Example: A Book Service</vt:lpstr>
      <vt:lpstr>Example: A Book Service</vt:lpstr>
      <vt:lpstr>Example: A Book Service</vt:lpstr>
      <vt:lpstr>Example: A Book Service</vt:lpstr>
      <vt:lpstr>Example: A Book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giacoco 27</cp:lastModifiedBy>
  <cp:revision>221</cp:revision>
  <cp:lastPrinted>2015-01-12T14:27:00Z</cp:lastPrinted>
  <dcterms:created xsi:type="dcterms:W3CDTF">2006-08-16T00:00:00Z</dcterms:created>
  <dcterms:modified xsi:type="dcterms:W3CDTF">2024-10-28T15:18:10Z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AB83A146213A448E8355BF69D6205B19_12</vt:lpwstr>
  </property>
  <property fmtid="{D5CDD505-2E9C-101B-9397-08002B2CF9AE}" pid="3" name="KSOProductBuildVer">
    <vt:lpwstr>1033-12.2.0.18607</vt:lpwstr>
  </property>
</Properties>
</file>