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0" r:id="rId3"/>
    <p:sldId id="289" r:id="rId4"/>
    <p:sldId id="282" r:id="rId5"/>
    <p:sldId id="290" r:id="rId6"/>
    <p:sldId id="291" r:id="rId7"/>
    <p:sldId id="292" r:id="rId8"/>
    <p:sldId id="283" r:id="rId9"/>
    <p:sldId id="305" r:id="rId10"/>
    <p:sldId id="293" r:id="rId11"/>
    <p:sldId id="294" r:id="rId12"/>
    <p:sldId id="295" r:id="rId13"/>
    <p:sldId id="285" r:id="rId14"/>
    <p:sldId id="281" r:id="rId15"/>
    <p:sldId id="286" r:id="rId16"/>
    <p:sldId id="299" r:id="rId17"/>
    <p:sldId id="278" r:id="rId18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1" autoAdjust="0"/>
    <p:restoredTop sz="71293" autoAdjust="0"/>
  </p:normalViewPr>
  <p:slideViewPr>
    <p:cSldViewPr>
      <p:cViewPr varScale="1">
        <p:scale>
          <a:sx n="76" d="100"/>
          <a:sy n="76" d="100"/>
        </p:scale>
        <p:origin x="288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09/11/2021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8DDF38A-F7AE-4C4D-BC98-C36DFBAAB65C}" type="slidenum">
              <a:rPr lang="en-US" alt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9227AFB-6428-473C-92B9-F1B85CE25F00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1A614CF-F950-4E4D-88C2-BEDEEE274BEF}" type="slidenum">
              <a:rPr lang="en-US" alt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861" tIns="45931" rIns="91861" bIns="45931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E54AFD-BFC6-429C-B024-E081C374E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4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pa.org/repository/standardspe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entfactory.com:444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eca.org:4444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FIPA-ACL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40040: Agent-Oriented Software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Propose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883152" cy="4572000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Initiator proposes that the participant perform some action.</a:t>
            </a:r>
          </a:p>
          <a:p>
            <a:pPr lvl="3"/>
            <a:endParaRPr lang="en-GB" sz="1500" dirty="0"/>
          </a:p>
          <a:p>
            <a:r>
              <a:rPr lang="en-GB" sz="2200" dirty="0"/>
              <a:t>The participant can:</a:t>
            </a:r>
          </a:p>
          <a:p>
            <a:pPr lvl="1"/>
            <a:r>
              <a:rPr lang="en-GB" sz="1900" dirty="0"/>
              <a:t>Say no (reject-proposal)</a:t>
            </a:r>
          </a:p>
          <a:p>
            <a:pPr lvl="1"/>
            <a:r>
              <a:rPr lang="en-GB" sz="1900" dirty="0"/>
              <a:t>Say yes (accept-proposal)</a:t>
            </a:r>
          </a:p>
          <a:p>
            <a:pPr lvl="3"/>
            <a:endParaRPr lang="en-GB" sz="1500" dirty="0"/>
          </a:p>
          <a:p>
            <a:r>
              <a:rPr lang="en-GB" sz="2200" dirty="0"/>
              <a:t>An accept-proposal message is typically followed by:</a:t>
            </a:r>
          </a:p>
          <a:p>
            <a:pPr lvl="1"/>
            <a:r>
              <a:rPr lang="en-GB" sz="1900" dirty="0"/>
              <a:t>the execution of the agreed action</a:t>
            </a:r>
          </a:p>
          <a:p>
            <a:pPr lvl="1"/>
            <a:r>
              <a:rPr lang="en-GB" sz="1900" dirty="0"/>
              <a:t>(if necessary) informing the initiator of the result of the action.</a:t>
            </a:r>
            <a:endParaRPr lang="en-IE" sz="1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2276475"/>
            <a:ext cx="3457575" cy="3219450"/>
          </a:xfrm>
        </p:spPr>
      </p:pic>
    </p:spTree>
    <p:extLst>
      <p:ext uri="{BB962C8B-B14F-4D97-AF65-F5344CB8AC3E}">
        <p14:creationId xmlns:p14="http://schemas.microsoft.com/office/powerpoint/2010/main" val="356333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FIPA Propose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Robot BC45 asks robot XY29 to pick up box 432987.</a:t>
            </a:r>
          </a:p>
          <a:p>
            <a:pPr lvl="6"/>
            <a:endParaRPr lang="en-GB" sz="1000" dirty="0"/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(propose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BC45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XY29)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-propose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:conversation-id 45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“pickup(432987)”)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(reject-proposal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XY29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BC49)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-propose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:conversation-id 45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“pickup(432987)”)</a:t>
            </a:r>
          </a:p>
        </p:txBody>
      </p:sp>
    </p:spTree>
    <p:extLst>
      <p:ext uri="{BB962C8B-B14F-4D97-AF65-F5344CB8AC3E}">
        <p14:creationId xmlns:p14="http://schemas.microsoft.com/office/powerpoint/2010/main" val="232245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FIPA Query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robot checks whether there is beer in the fridge</a:t>
            </a:r>
          </a:p>
          <a:p>
            <a:pPr lvl="6"/>
            <a:endParaRPr lang="en-GB" sz="1000" dirty="0"/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(query-if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robot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fridge)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-query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“have(beer)”)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(inform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fridge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robot)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-query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“~have(beer)”)</a:t>
            </a:r>
          </a:p>
        </p:txBody>
      </p:sp>
    </p:spTree>
    <p:extLst>
      <p:ext uri="{BB962C8B-B14F-4D97-AF65-F5344CB8AC3E}">
        <p14:creationId xmlns:p14="http://schemas.microsoft.com/office/powerpoint/2010/main" val="224927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Request Protocol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84567" y="1600200"/>
            <a:ext cx="2802865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Initiator requests that some task be performed</a:t>
            </a:r>
          </a:p>
          <a:p>
            <a:endParaRPr lang="en-IE" sz="2000" dirty="0"/>
          </a:p>
          <a:p>
            <a:r>
              <a:rPr lang="en-IE" sz="2000" dirty="0"/>
              <a:t>Participant either agrees to or refuses the request</a:t>
            </a:r>
          </a:p>
          <a:p>
            <a:endParaRPr lang="en-IE" sz="2000" dirty="0"/>
          </a:p>
          <a:p>
            <a:r>
              <a:rPr lang="en-IE" sz="2000" dirty="0"/>
              <a:t>Participant performs the task and tells the initiator:</a:t>
            </a:r>
          </a:p>
          <a:p>
            <a:pPr lvl="1"/>
            <a:r>
              <a:rPr lang="en-IE" sz="1800" dirty="0"/>
              <a:t>Of the failure of the task</a:t>
            </a:r>
          </a:p>
          <a:p>
            <a:pPr lvl="1"/>
            <a:r>
              <a:rPr lang="en-IE" sz="1800" dirty="0"/>
              <a:t>That the task is done</a:t>
            </a:r>
          </a:p>
          <a:p>
            <a:pPr lvl="1"/>
            <a:r>
              <a:rPr lang="en-IE" sz="1800" dirty="0"/>
              <a:t>The result of the task</a:t>
            </a:r>
          </a:p>
        </p:txBody>
      </p:sp>
    </p:spTree>
    <p:extLst>
      <p:ext uri="{BB962C8B-B14F-4D97-AF65-F5344CB8AC3E}">
        <p14:creationId xmlns:p14="http://schemas.microsoft.com/office/powerpoint/2010/main" val="336762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ACL: Example Messages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Rem asks the robot for a beer: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133600"/>
            <a:ext cx="36576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(request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	:sender rem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	:receivers (set robot)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	:content “get(beer)”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(refuse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	:sender robot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	:receivers (set rem)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	:content “get(beer)”</a:t>
            </a:r>
          </a:p>
          <a:p>
            <a:pPr>
              <a:buFont typeface="Wingdings"/>
              <a:buNone/>
            </a:pPr>
            <a:r>
              <a:rPr lang="en-IE" sz="1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270248" y="2133600"/>
            <a:ext cx="36576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(request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:sender rem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:receivers (set robot)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:content “get(beer)”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(agree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:sender robot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:receivers (set rem)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:content “get(beer)”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(inform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:sender robot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:receivers (set rem)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:language ASTRA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	:content “have(beer)”</a:t>
            </a:r>
          </a:p>
          <a:p>
            <a:pPr>
              <a:buFont typeface="Wingdings"/>
              <a:buNone/>
            </a:pPr>
            <a:r>
              <a:rPr lang="en-IE" sz="1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None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26423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FIPA Subscribe Protocol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6727"/>
            <a:ext cx="3657600" cy="361894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Initiator subscribes to the participant.</a:t>
            </a:r>
          </a:p>
          <a:p>
            <a:endParaRPr lang="en-IE" sz="2000" dirty="0"/>
          </a:p>
          <a:p>
            <a:r>
              <a:rPr lang="en-IE" sz="2000" dirty="0"/>
              <a:t>Participant either agrees or refuses subscription</a:t>
            </a:r>
          </a:p>
          <a:p>
            <a:endParaRPr lang="en-IE" sz="2000" dirty="0"/>
          </a:p>
          <a:p>
            <a:r>
              <a:rPr lang="en-IE" sz="2000" dirty="0"/>
              <a:t>Participant informs initiator of any information relating to the subscription or sends a failure message if necessary.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5419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FIPA Subscribe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dirty="0"/>
              <a:t>A </a:t>
            </a:r>
            <a:r>
              <a:rPr lang="en-GB" sz="2200" dirty="0" err="1"/>
              <a:t>book_launcher</a:t>
            </a:r>
            <a:r>
              <a:rPr lang="en-GB" sz="2200" dirty="0"/>
              <a:t> agent offers a subscription service for information about new books: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(subscribe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bob :receivers (set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new_books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([\”fantasy\”,\”cooking\”])”)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(agree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:receivers (set bob)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new_books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([\”fantasy\”,\”cooking\”])”)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(inform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:receivers (set bob)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“book(\”fantasy\”,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\”Harry Potter and the Philosophers Stone\”,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\”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J.K.Rowling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\”)”)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2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FIPA Transport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43400" cy="4572000"/>
          </a:xfrm>
        </p:spPr>
        <p:txBody>
          <a:bodyPr>
            <a:noAutofit/>
          </a:bodyPr>
          <a:lstStyle/>
          <a:p>
            <a:r>
              <a:rPr lang="en-GB" sz="2000" dirty="0"/>
              <a:t>FIPA also defines how messages are sent and received.</a:t>
            </a:r>
          </a:p>
          <a:p>
            <a:pPr lvl="1"/>
            <a:r>
              <a:rPr lang="en-GB" sz="1800" dirty="0"/>
              <a:t>This is done using a Message Transport Service:</a:t>
            </a:r>
          </a:p>
          <a:p>
            <a:pPr lvl="2"/>
            <a:r>
              <a:rPr lang="en-GB" sz="1600" dirty="0"/>
              <a:t>SC00075 – FIPA Agent Message Transport Protocol over IIOP Specification.</a:t>
            </a:r>
          </a:p>
          <a:p>
            <a:pPr lvl="2"/>
            <a:r>
              <a:rPr lang="en-GB" sz="1600" dirty="0"/>
              <a:t>SC00084 – FIPA Agent Message Transport Protocol over HTTP Specification.</a:t>
            </a:r>
          </a:p>
          <a:p>
            <a:pPr lvl="1"/>
            <a:r>
              <a:rPr lang="en-GB" sz="1800" dirty="0"/>
              <a:t>These are deployed on an agent platform:</a:t>
            </a:r>
          </a:p>
          <a:p>
            <a:pPr lvl="2"/>
            <a:r>
              <a:rPr lang="en-GB" sz="1600" dirty="0"/>
              <a:t>SC00001 – FIPA Abstract Architecture Specification</a:t>
            </a:r>
          </a:p>
          <a:p>
            <a:pPr lvl="2"/>
            <a:r>
              <a:rPr lang="en-GB" sz="1600" dirty="0"/>
              <a:t>SC00023 – FIPA Agent Management </a:t>
            </a:r>
            <a:r>
              <a:rPr lang="en-GB" sz="1600" dirty="0" err="1"/>
              <a:t>Specfication</a:t>
            </a:r>
            <a:endParaRPr lang="en-GB" sz="1600" dirty="0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09659440"/>
              </p:ext>
            </p:extLst>
          </p:nvPr>
        </p:nvGraphicFramePr>
        <p:xfrm>
          <a:off x="4876800" y="1600200"/>
          <a:ext cx="3459163" cy="388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3" imgW="2809524" imgH="3153215" progId="Paint.Picture">
                  <p:embed/>
                </p:oleObj>
              </mc:Choice>
              <mc:Fallback>
                <p:oleObj name="Bitmap Image" r:id="rId3" imgW="2809524" imgH="31532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3459163" cy="3881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4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ACL: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FIPA is the official standards body for multi-agent systems</a:t>
            </a:r>
          </a:p>
          <a:p>
            <a:pPr lvl="1"/>
            <a:r>
              <a:rPr lang="en-IE" sz="1800" dirty="0"/>
              <a:t>Its goal was (is) to standardise the concept of an agent and its underlying machinery.</a:t>
            </a:r>
          </a:p>
          <a:p>
            <a:pPr lvl="1"/>
            <a:r>
              <a:rPr lang="en-IE" sz="1800" dirty="0"/>
              <a:t>Its goal was (is) to promote interoperability between technologies and systems.</a:t>
            </a:r>
          </a:p>
          <a:p>
            <a:pPr lvl="7"/>
            <a:endParaRPr lang="en-IE" sz="1200" dirty="0"/>
          </a:p>
          <a:p>
            <a:r>
              <a:rPr lang="en-IE" sz="2000" dirty="0"/>
              <a:t>FIPA membership includes many large multinationals (Alcatel-Lucent, Boeing, HP, IBM, Intel,…) and academic/government organisations and research institutes</a:t>
            </a:r>
          </a:p>
          <a:p>
            <a:pPr lvl="7"/>
            <a:endParaRPr lang="en-IE" sz="1200" dirty="0"/>
          </a:p>
          <a:p>
            <a:r>
              <a:rPr lang="en-IE" sz="2000" dirty="0"/>
              <a:t>The initial standards released by FIPA in 2000 included:</a:t>
            </a:r>
          </a:p>
          <a:p>
            <a:pPr lvl="1"/>
            <a:r>
              <a:rPr lang="en-IE" sz="1800" dirty="0"/>
              <a:t>Agent Communication</a:t>
            </a:r>
          </a:p>
          <a:p>
            <a:pPr lvl="1"/>
            <a:r>
              <a:rPr lang="en-IE" sz="1800" dirty="0"/>
              <a:t>Application Infrastructures</a:t>
            </a:r>
          </a:p>
          <a:p>
            <a:pPr lvl="1"/>
            <a:r>
              <a:rPr lang="en-IE" sz="1800" dirty="0"/>
              <a:t>Agent UML</a:t>
            </a:r>
          </a:p>
          <a:p>
            <a:pPr lvl="8"/>
            <a:endParaRPr lang="en-IE" sz="1100" dirty="0"/>
          </a:p>
          <a:p>
            <a:r>
              <a:rPr lang="en-IE" sz="2000" dirty="0"/>
              <a:t>FIPA Standards: </a:t>
            </a:r>
            <a:r>
              <a:rPr lang="en-IE" sz="1600" dirty="0">
                <a:hlinkClick r:id="rId2"/>
              </a:rPr>
              <a:t>http://www.fipa.org/repository/standardspecs.html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21590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FIPA ACL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nb-NO" altLang="en-US" sz="2000" dirty="0"/>
              <a:t>Performative (communicative act)</a:t>
            </a:r>
          </a:p>
          <a:p>
            <a:pPr lvl="1"/>
            <a:r>
              <a:rPr lang="nb-NO" altLang="en-US" sz="1800" dirty="0"/>
              <a:t>20 performatives in FIPA ACL</a:t>
            </a:r>
          </a:p>
          <a:p>
            <a:pPr lvl="3"/>
            <a:endParaRPr lang="nb-NO" altLang="en-US" sz="1400" dirty="0"/>
          </a:p>
          <a:p>
            <a:r>
              <a:rPr lang="nb-NO" altLang="en-US" sz="2000" dirty="0"/>
              <a:t>Housekeeping</a:t>
            </a:r>
          </a:p>
          <a:p>
            <a:pPr lvl="1"/>
            <a:r>
              <a:rPr lang="nb-NO" altLang="en-US" sz="1800" dirty="0"/>
              <a:t>e.g. Sender, Reply to, Reply-with, In-Reply-With</a:t>
            </a:r>
          </a:p>
          <a:p>
            <a:pPr lvl="3"/>
            <a:endParaRPr lang="nb-NO" altLang="en-US" sz="1400" dirty="0"/>
          </a:p>
          <a:p>
            <a:r>
              <a:rPr lang="nb-NO" altLang="en-US" sz="2000" dirty="0"/>
              <a:t>Content</a:t>
            </a:r>
          </a:p>
          <a:p>
            <a:pPr lvl="1"/>
            <a:r>
              <a:rPr lang="nb-NO" altLang="en-US" sz="1800" dirty="0"/>
              <a:t>the actual content of the message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Language</a:t>
            </a:r>
          </a:p>
          <a:p>
            <a:pPr lvl="1"/>
            <a:r>
              <a:rPr lang="en-US" altLang="en-US" sz="1800" dirty="0"/>
              <a:t>The language in which the content is written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Ontology</a:t>
            </a:r>
          </a:p>
          <a:p>
            <a:pPr lvl="1"/>
            <a:r>
              <a:rPr lang="en-US" altLang="en-US" sz="1800" dirty="0"/>
              <a:t>The ontology in which the message needs to be interpreted.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634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FIPA-ACL: </a:t>
            </a:r>
            <a:r>
              <a:rPr lang="en-IE" dirty="0" err="1"/>
              <a:t>Performatives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995" y="1600200"/>
            <a:ext cx="6310010" cy="4873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848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nb-NO" altLang="en-US" sz="4000" dirty="0">
              <a:solidFill>
                <a:srgbClr val="FF9966"/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" panose="02070309020205020404" pitchFamily="49" charset="0"/>
              <a:buChar char="o"/>
            </a:pPr>
            <a:endParaRPr lang="nb-NO" altLang="en-US" dirty="0">
              <a:solidFill>
                <a:schemeClr val="tx1"/>
              </a:solidFill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04800" y="1600200"/>
            <a:ext cx="4419600" cy="518160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nb-NO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endParaRPr lang="nb-NO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nb-NO" alt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Transport-message: HTTP</a:t>
            </a:r>
          </a:p>
          <a:p>
            <a:pPr eaLnBrk="1" hangingPunct="1">
              <a:buClrTx/>
              <a:buFontTx/>
              <a:buNone/>
            </a:pPr>
            <a:endParaRPr lang="nb-NO" altLang="en-US" sz="16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Sender: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Transport-type: FIPA-HTTP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Transport-address: </a:t>
            </a:r>
            <a:r>
              <a:rPr lang="en-GB" altLang="en-US" sz="1400" b="1" dirty="0">
                <a:solidFill>
                  <a:srgbClr val="009999"/>
                </a:solidFill>
                <a:latin typeface="Times New Roman" panose="02020603050405020304" pitchFamily="18" charset="0"/>
                <a:hlinkClick r:id="rId3"/>
              </a:rPr>
              <a:t>http://www.agentfactory.com:4444/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Transport-properties: none</a:t>
            </a:r>
          </a:p>
          <a:p>
            <a:pPr eaLnBrk="1" hangingPunct="1">
              <a:buClrTx/>
              <a:buFontTx/>
              <a:buNone/>
            </a:pPr>
            <a:endParaRPr lang="en-GB" altLang="en-US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Receiver: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Transport-type: FIPA-HTTP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Transport-address: </a:t>
            </a:r>
            <a:r>
              <a:rPr lang="en-GB" altLang="en-US" sz="1400" b="1" dirty="0">
                <a:solidFill>
                  <a:srgbClr val="009999"/>
                </a:solidFill>
                <a:latin typeface="Times New Roman" panose="02020603050405020304" pitchFamily="18" charset="0"/>
                <a:hlinkClick r:id="rId4"/>
              </a:rPr>
              <a:t>http://www.ibeca.org:4444/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Transport-properties: none</a:t>
            </a:r>
          </a:p>
          <a:p>
            <a:pPr eaLnBrk="1" hangingPunct="1">
              <a:buClrTx/>
              <a:buFontTx/>
              <a:buNone/>
            </a:pPr>
            <a:endParaRPr lang="en-GB" altLang="en-US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Additional-attributes: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none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533400" y="5410200"/>
            <a:ext cx="3962400" cy="1219200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nb-NO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Payload</a:t>
            </a:r>
          </a:p>
          <a:p>
            <a:pPr algn="ctr" eaLnBrk="1" hangingPunct="1">
              <a:buClrTx/>
              <a:buFontTx/>
              <a:buNone/>
            </a:pPr>
            <a:r>
              <a:rPr lang="nb-NO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(ACL message)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893888" y="1600200"/>
            <a:ext cx="1382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nb-NO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Envelope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FIPA ACL: Message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24400" y="1600200"/>
            <a:ext cx="3657600" cy="4873752"/>
          </a:xfrm>
        </p:spPr>
        <p:txBody>
          <a:bodyPr>
            <a:noAutofit/>
          </a:bodyPr>
          <a:lstStyle/>
          <a:p>
            <a:r>
              <a:rPr lang="nb-NO" altLang="en-US" sz="2000" dirty="0"/>
              <a:t>Envelope:</a:t>
            </a:r>
          </a:p>
          <a:p>
            <a:pPr lvl="1"/>
            <a:r>
              <a:rPr lang="nb-NO" altLang="en-US" sz="1800" dirty="0"/>
              <a:t>Comprises of a collection of parameters</a:t>
            </a:r>
          </a:p>
          <a:p>
            <a:pPr lvl="1"/>
            <a:r>
              <a:rPr lang="nb-NO" altLang="en-US" sz="1800" dirty="0"/>
              <a:t>Contains at least the mandatory to and sender parameters</a:t>
            </a:r>
          </a:p>
          <a:p>
            <a:pPr lvl="1"/>
            <a:endParaRPr lang="nb-NO" altLang="en-US" sz="1800" dirty="0"/>
          </a:p>
          <a:p>
            <a:r>
              <a:rPr lang="nb-NO" altLang="en-US" sz="2000" dirty="0"/>
              <a:t>Message Body</a:t>
            </a:r>
          </a:p>
          <a:p>
            <a:pPr lvl="1"/>
            <a:r>
              <a:rPr lang="nb-NO" altLang="en-US" sz="1800" dirty="0"/>
              <a:t>The fully specified message in the chosen ACL syntax</a:t>
            </a:r>
          </a:p>
          <a:p>
            <a:pPr lvl="1"/>
            <a:r>
              <a:rPr lang="nb-NO" altLang="en-US" sz="1800" dirty="0"/>
              <a:t>Can be encoded (e.g. The FIPA Bit Efficient Encoding Mechanism).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96837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b-NO" altLang="en-US" dirty="0"/>
              <a:t>FIPA ACL: Performative Semantics</a:t>
            </a:r>
          </a:p>
        </p:txBody>
      </p:sp>
      <p:graphicFrame>
        <p:nvGraphicFramePr>
          <p:cNvPr id="410645" name="Group 21"/>
          <p:cNvGraphicFramePr>
            <a:graphicFrameLocks noGrp="1"/>
          </p:cNvGraphicFramePr>
          <p:nvPr/>
        </p:nvGraphicFramePr>
        <p:xfrm>
          <a:off x="457200" y="1828801"/>
          <a:ext cx="7924800" cy="3809999"/>
        </p:xfrm>
        <a:graphic>
          <a:graphicData uri="http://schemas.openxmlformats.org/drawingml/2006/table">
            <a:tbl>
              <a:tblPr/>
              <a:tblGrid>
                <a:gridCol w="194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chemeClr val="hlink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Inform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Request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Content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statement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action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Precondition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Holds that the content is true.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Intends that the recipient believe the content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Does not already believe that the recipient is aware whether content is true or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Intends action content to be performed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Believes recipient is capable of performing this 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Does not believe that sender already intends to perform action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7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FIPA ACL: Interaction 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Autofit/>
          </a:bodyPr>
          <a:lstStyle/>
          <a:p>
            <a:r>
              <a:rPr lang="nb-NO" altLang="en-US" sz="2200" dirty="0"/>
              <a:t>Ongoing conversations between agents fall into typical patterns. </a:t>
            </a:r>
          </a:p>
          <a:p>
            <a:pPr lvl="1"/>
            <a:r>
              <a:rPr lang="nb-NO" altLang="en-US" sz="1900" dirty="0"/>
              <a:t>In such cases, certain message sequences are expected, and at any point in the conversation, other messages are expected to follow.</a:t>
            </a:r>
          </a:p>
          <a:p>
            <a:r>
              <a:rPr lang="nb-NO" altLang="en-US" sz="2200" dirty="0"/>
              <a:t>In FIPA ACL, these </a:t>
            </a:r>
            <a:r>
              <a:rPr lang="nb-NO" altLang="en-US" sz="2200" b="1" dirty="0"/>
              <a:t>patterns of message exchange </a:t>
            </a:r>
            <a:r>
              <a:rPr lang="nb-NO" altLang="en-US" sz="2200" dirty="0"/>
              <a:t>are called </a:t>
            </a:r>
            <a:r>
              <a:rPr lang="nb-NO" altLang="en-US" sz="2200" b="1" dirty="0"/>
              <a:t>protocols</a:t>
            </a:r>
            <a:r>
              <a:rPr lang="nb-NO" altLang="en-US" sz="2200" dirty="0"/>
              <a:t>.</a:t>
            </a:r>
          </a:p>
          <a:p>
            <a:pPr lvl="1"/>
            <a:r>
              <a:rPr lang="nb-NO" altLang="en-US" sz="1900" dirty="0"/>
              <a:t>Each message can be annotated with a protocol identifier.</a:t>
            </a:r>
          </a:p>
          <a:p>
            <a:pPr lvl="1"/>
            <a:r>
              <a:rPr lang="nb-NO" altLang="en-US" sz="1900" dirty="0"/>
              <a:t>This provides valuable context for the receiver and helps it to</a:t>
            </a:r>
          </a:p>
          <a:p>
            <a:pPr lvl="1"/>
            <a:r>
              <a:rPr lang="nb-NO" altLang="en-US" sz="1900" dirty="0"/>
              <a:t>Understand how to respond to </a:t>
            </a:r>
            <a:r>
              <a:rPr lang="nb-NO" altLang="en-US" sz="1900" dirty="0" err="1"/>
              <a:t>the</a:t>
            </a:r>
            <a:r>
              <a:rPr lang="nb-NO" altLang="en-US" sz="1900" dirty="0"/>
              <a:t> </a:t>
            </a:r>
            <a:r>
              <a:rPr lang="nb-NO" altLang="en-US" sz="1900" dirty="0" err="1"/>
              <a:t>message</a:t>
            </a:r>
            <a:endParaRPr lang="nb-NO" altLang="en-US" sz="1900" dirty="0"/>
          </a:p>
          <a:p>
            <a:pPr lvl="1"/>
            <a:endParaRPr lang="nb-NO" altLang="en-US" sz="1900" dirty="0"/>
          </a:p>
          <a:p>
            <a:pPr marL="0" indent="0">
              <a:buNone/>
            </a:pPr>
            <a:r>
              <a:rPr lang="nb-NO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(query-if	:sender A</a:t>
            </a:r>
          </a:p>
          <a:p>
            <a:pPr marL="0" indent="0">
              <a:buNone/>
            </a:pPr>
            <a:r>
              <a:rPr lang="nb-NO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:receiver B</a:t>
            </a:r>
          </a:p>
          <a:p>
            <a:pPr marL="0" indent="0">
              <a:buNone/>
            </a:pPr>
            <a:r>
              <a:rPr lang="nb-NO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:content some-act</a:t>
            </a:r>
          </a:p>
          <a:p>
            <a:pPr marL="0" indent="0">
              <a:buNone/>
            </a:pPr>
            <a:r>
              <a:rPr lang="nb-NO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:protocol fipa-query-protocol</a:t>
            </a:r>
          </a:p>
          <a:p>
            <a:pPr marL="0" indent="0">
              <a:buNone/>
            </a:pPr>
            <a:r>
              <a:rPr lang="nb-NO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2957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FIPA ACL: Interaction Protocols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Basic FIPA </a:t>
            </a:r>
            <a:r>
              <a:rPr lang="en-IE" sz="2000" dirty="0"/>
              <a:t>Interaction </a:t>
            </a:r>
            <a:r>
              <a:rPr lang="nb-NO" sz="2000" dirty="0"/>
              <a:t>Protocols:</a:t>
            </a:r>
          </a:p>
          <a:p>
            <a:pPr lvl="1"/>
            <a:r>
              <a:rPr lang="en-IE" sz="1800" dirty="0"/>
              <a:t>Propose Protocol</a:t>
            </a:r>
          </a:p>
          <a:p>
            <a:pPr lvl="1"/>
            <a:r>
              <a:rPr lang="en-IE" sz="1800" dirty="0"/>
              <a:t>Query Protocol</a:t>
            </a:r>
          </a:p>
          <a:p>
            <a:pPr lvl="1"/>
            <a:r>
              <a:rPr lang="en-IE" sz="1800" dirty="0"/>
              <a:t>Request Protocol</a:t>
            </a:r>
          </a:p>
          <a:p>
            <a:pPr lvl="1"/>
            <a:r>
              <a:rPr lang="en-IE" sz="1800" dirty="0"/>
              <a:t>Cancel Meta-Protocol</a:t>
            </a:r>
          </a:p>
          <a:p>
            <a:pPr lvl="1"/>
            <a:r>
              <a:rPr lang="en-IE" sz="1800" dirty="0"/>
              <a:t>Subscribe Protocol</a:t>
            </a:r>
          </a:p>
          <a:p>
            <a:endParaRPr lang="en-IE" dirty="0"/>
          </a:p>
          <a:p>
            <a:r>
              <a:rPr lang="en-IE" sz="2000" dirty="0"/>
              <a:t>More complex Protocols:</a:t>
            </a:r>
          </a:p>
          <a:p>
            <a:pPr lvl="1"/>
            <a:r>
              <a:rPr lang="en-IE" sz="1800" dirty="0"/>
              <a:t>Recruiting Protocol</a:t>
            </a:r>
          </a:p>
          <a:p>
            <a:pPr lvl="1"/>
            <a:r>
              <a:rPr lang="en-IE" sz="1800" dirty="0"/>
              <a:t>Brokering Protocol</a:t>
            </a:r>
          </a:p>
          <a:p>
            <a:pPr lvl="1"/>
            <a:r>
              <a:rPr lang="en-IE" sz="1800" dirty="0"/>
              <a:t>Request When Protocol</a:t>
            </a:r>
          </a:p>
          <a:p>
            <a:pPr lvl="1"/>
            <a:r>
              <a:rPr lang="nb-NO" sz="1800" dirty="0"/>
              <a:t>English and Dutch Auctions, (Iterated) Contract Net (later)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73830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Insert: AUML Protocol Diagrams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Supports Parameterized </a:t>
            </a:r>
            <a:br>
              <a:rPr lang="en-US" altLang="en-US" sz="2000"/>
            </a:br>
            <a:r>
              <a:rPr lang="en-US" altLang="en-US" sz="2000"/>
              <a:t>Templates.</a:t>
            </a:r>
          </a:p>
          <a:p>
            <a:pPr lvl="1"/>
            <a:endParaRPr lang="en-US" altLang="en-US" sz="1600"/>
          </a:p>
          <a:p>
            <a:r>
              <a:rPr lang="en-US" altLang="en-US" sz="2000"/>
              <a:t>Messages constrained to</a:t>
            </a:r>
            <a:br>
              <a:rPr lang="en-US" altLang="en-US" sz="2000"/>
            </a:br>
            <a:r>
              <a:rPr lang="en-US" altLang="en-US" sz="2000"/>
              <a:t>communicative acts.</a:t>
            </a:r>
          </a:p>
          <a:p>
            <a:pPr lvl="1"/>
            <a:endParaRPr lang="en-US" altLang="en-US" sz="1600"/>
          </a:p>
          <a:p>
            <a:r>
              <a:rPr lang="en-US" altLang="en-US" sz="2000"/>
              <a:t>Optional AND, OR, XOR</a:t>
            </a:r>
            <a:br>
              <a:rPr lang="en-US" altLang="en-US" sz="2000"/>
            </a:br>
            <a:r>
              <a:rPr lang="en-US" altLang="en-US" sz="2000"/>
              <a:t>connectors for lifelines.</a:t>
            </a:r>
          </a:p>
          <a:p>
            <a:pPr lvl="1"/>
            <a:endParaRPr lang="en-US" altLang="en-US" sz="1600"/>
          </a:p>
          <a:p>
            <a:r>
              <a:rPr lang="en-US" altLang="en-US" sz="2000"/>
              <a:t>Multiple threads of</a:t>
            </a:r>
            <a:br>
              <a:rPr lang="en-US" altLang="en-US" sz="2000"/>
            </a:br>
            <a:r>
              <a:rPr lang="en-US" altLang="en-US" sz="2000"/>
              <a:t>interaction:</a:t>
            </a:r>
          </a:p>
          <a:p>
            <a:pPr lvl="1"/>
            <a:r>
              <a:rPr lang="en-US" altLang="en-US" sz="1600"/>
              <a:t>Concurrent: all together now</a:t>
            </a:r>
          </a:p>
          <a:p>
            <a:pPr lvl="1"/>
            <a:r>
              <a:rPr lang="en-US" altLang="en-US" sz="1600"/>
              <a:t>Decision: 0 or more</a:t>
            </a:r>
          </a:p>
          <a:p>
            <a:pPr lvl="1"/>
            <a:r>
              <a:rPr lang="en-US" altLang="en-US" sz="1600"/>
              <a:t>Selection: exactly 1</a:t>
            </a:r>
          </a:p>
        </p:txBody>
      </p:sp>
      <p:pic>
        <p:nvPicPr>
          <p:cNvPr id="38916" name="Picture 2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84" y="1600200"/>
            <a:ext cx="444311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5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1169</Words>
  <Application>Microsoft Macintosh PowerPoint</Application>
  <PresentationFormat>On-screen Show (4:3)</PresentationFormat>
  <Paragraphs>230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Bitmap Image</vt:lpstr>
      <vt:lpstr>FIPA-ACL</vt:lpstr>
      <vt:lpstr>FIPA ACL: Introduction</vt:lpstr>
      <vt:lpstr>FIPA ACL Structure</vt:lpstr>
      <vt:lpstr>FIPA-ACL: Performatives</vt:lpstr>
      <vt:lpstr>FIPA ACL: Message Structure</vt:lpstr>
      <vt:lpstr>FIPA ACL: Performative Semantics</vt:lpstr>
      <vt:lpstr>FIPA ACL: Interaction Protocols</vt:lpstr>
      <vt:lpstr>FIPA ACL: Interaction Protocols</vt:lpstr>
      <vt:lpstr>Insert: AUML Protocol Diagrams</vt:lpstr>
      <vt:lpstr>FIPA Propose Protocol</vt:lpstr>
      <vt:lpstr>FIPA Propose Protocol</vt:lpstr>
      <vt:lpstr>FIPA Query Protocol</vt:lpstr>
      <vt:lpstr>FIPA Request Protocol</vt:lpstr>
      <vt:lpstr>FIPA ACL: Example Messages</vt:lpstr>
      <vt:lpstr>Example: FIPA Subscribe Protocol</vt:lpstr>
      <vt:lpstr>FIPA Subscribe Protocol</vt:lpstr>
      <vt:lpstr>FIPA Transport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206</cp:revision>
  <cp:lastPrinted>2015-01-12T14:27:45Z</cp:lastPrinted>
  <dcterms:created xsi:type="dcterms:W3CDTF">2006-08-16T00:00:00Z</dcterms:created>
  <dcterms:modified xsi:type="dcterms:W3CDTF">2021-11-09T10:54:27Z</dcterms:modified>
</cp:coreProperties>
</file>