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326" r:id="rId3"/>
    <p:sldId id="327" r:id="rId4"/>
    <p:sldId id="324" r:id="rId5"/>
    <p:sldId id="328" r:id="rId6"/>
    <p:sldId id="338" r:id="rId7"/>
  </p:sldIdLst>
  <p:sldSz cx="9144000" cy="6858000" type="screen4x3"/>
  <p:notesSz cx="6794500" cy="9906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0" autoAdjust="0"/>
    <p:restoredTop sz="71293" autoAdjust="0"/>
  </p:normalViewPr>
  <p:slideViewPr>
    <p:cSldViewPr>
      <p:cViewPr varScale="1">
        <p:scale>
          <a:sx n="89" d="100"/>
          <a:sy n="89" d="100"/>
        </p:scale>
        <p:origin x="3048" y="17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4CC19-9882-4668-84DA-A2096A6957EE}" type="datetimeFigureOut">
              <a:rPr lang="en-IE" smtClean="0"/>
              <a:pPr/>
              <a:t>08/11/2021</a:t>
            </a:fld>
            <a:endParaRPr lang="en-I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2950"/>
            <a:ext cx="4953000" cy="3714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05350"/>
            <a:ext cx="54356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59BD-FEC8-44F8-84E1-0B473DBE4ACF}" type="slidenum">
              <a:rPr lang="en-IE" smtClean="0"/>
              <a:pPr/>
              <a:t>‹#›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9187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4302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eaLnBrk="1" fontAlgn="base" latinLnBrk="0" hangingPunct="1"/>
            <a:r>
              <a:rPr lang="nb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Representatives or Assertives	Speaker tells you information		</a:t>
            </a:r>
            <a:r>
              <a:rPr lang="nb-NO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”It is raining”.</a:t>
            </a:r>
            <a:endParaRPr lang="en-GB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nb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Directives			Speaker tries to make the hearer do something	</a:t>
            </a:r>
            <a:r>
              <a:rPr lang="nb-NO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”Please close the window”</a:t>
            </a:r>
            <a:endParaRPr lang="en-IE" sz="1200" b="0" i="0" u="none" strike="noStrik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nb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Commisives			Commits the speaker to future action		</a:t>
            </a:r>
            <a:r>
              <a:rPr lang="nb-NO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”I will close the window”</a:t>
            </a:r>
            <a:endParaRPr lang="en-IE" sz="1200" b="0" i="0" u="none" strike="noStrik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nb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Expressives			Speaker expresses a mental state		</a:t>
            </a:r>
            <a:r>
              <a:rPr lang="nb-NO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”Excuse me”, ”congratulations”</a:t>
            </a:r>
            <a:endParaRPr lang="en-IE" sz="1200" b="0" i="0" u="none" strike="noStrik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nb-NO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Declaratives			Effect some changes			</a:t>
            </a:r>
            <a:r>
              <a:rPr lang="nb-NO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e.g. ”I name this city Trondheim”</a:t>
            </a:r>
            <a:endParaRPr lang="en-IE" sz="1200" b="0" i="0" u="none" strike="noStrike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259BD-FEC8-44F8-84E1-0B473DBE4ACF}" type="slidenum">
              <a:rPr lang="en-IE" smtClean="0"/>
              <a:pPr/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33103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ＭＳ Ｐゴシック" charset="-128"/>
              </a:defRPr>
            </a:lvl9pPr>
          </a:lstStyle>
          <a:p>
            <a:pPr eaLnBrk="1" hangingPunct="1"/>
            <a:fld id="{9E6CDF10-45AB-4A1D-A846-7C796CA2D723}" type="slidenum">
              <a:rPr lang="en-US" altLang="en-US">
                <a:solidFill>
                  <a:srgbClr val="000000"/>
                </a:solidFill>
              </a:rPr>
              <a:pPr eaLnBrk="1" hangingPunct="1"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4213"/>
            <a:ext cx="4576762" cy="3432175"/>
          </a:xfrm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343400"/>
            <a:ext cx="5022850" cy="41163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 lIns="90789" tIns="45394" rIns="90789" bIns="45394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46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11/8/21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-96" charset="0"/>
              <a:buNone/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Times New Roman" pitchFamily="-96" charset="0"/>
              <a:buNone/>
              <a:defRPr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7E54AFD-BFC6-429C-B024-E081C374E5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48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11/8/21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11/8/21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11/8/21</a:t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11/8/21</a:t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057400"/>
            <a:ext cx="6477000" cy="1752600"/>
          </a:xfrm>
        </p:spPr>
        <p:txBody>
          <a:bodyPr>
            <a:normAutofit/>
          </a:bodyPr>
          <a:lstStyle/>
          <a:p>
            <a:r>
              <a:rPr lang="en-IE" dirty="0"/>
              <a:t>Agent Communication Languages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886200"/>
            <a:ext cx="6172200" cy="2488722"/>
          </a:xfrm>
        </p:spPr>
        <p:txBody>
          <a:bodyPr>
            <a:normAutofit/>
          </a:bodyPr>
          <a:lstStyle/>
          <a:p>
            <a:r>
              <a:rPr lang="en-IE" dirty="0"/>
              <a:t>COMP 30240/41400: Multi-Agent Systems</a:t>
            </a:r>
          </a:p>
          <a:p>
            <a:r>
              <a:rPr lang="en-IE" b="0" dirty="0"/>
              <a:t>Lecturer: Rem Collier</a:t>
            </a:r>
          </a:p>
          <a:p>
            <a:r>
              <a:rPr lang="en-IE" b="0" dirty="0"/>
              <a:t>Email: rem.collier@ucd.ie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Speech Act Theory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E" b="1" dirty="0"/>
              <a:t>John Austin</a:t>
            </a:r>
            <a:r>
              <a:rPr lang="en-IE" dirty="0"/>
              <a:t>: some utterances are like physical actions…</a:t>
            </a:r>
          </a:p>
          <a:p>
            <a:pPr lvl="1"/>
            <a:r>
              <a:rPr lang="en-IE" dirty="0"/>
              <a:t>“I now pronounce you man and wife”</a:t>
            </a:r>
          </a:p>
          <a:p>
            <a:endParaRPr lang="en-IE" dirty="0"/>
          </a:p>
          <a:p>
            <a:r>
              <a:rPr lang="en-IE" dirty="0"/>
              <a:t>What you “say” can be separated from its “intent” and “effect”:</a:t>
            </a:r>
          </a:p>
          <a:p>
            <a:pPr lvl="1"/>
            <a:r>
              <a:rPr lang="en-IE" dirty="0" err="1"/>
              <a:t>Locutionary</a:t>
            </a:r>
            <a:r>
              <a:rPr lang="en-IE" dirty="0"/>
              <a:t> Act: the physical speaking of the word</a:t>
            </a:r>
          </a:p>
          <a:p>
            <a:pPr lvl="1"/>
            <a:r>
              <a:rPr lang="en-IE" dirty="0"/>
              <a:t>Illocutionary Act: the action you are performing (the intent)</a:t>
            </a:r>
          </a:p>
          <a:p>
            <a:pPr lvl="1"/>
            <a:r>
              <a:rPr lang="en-IE" dirty="0" err="1"/>
              <a:t>Perlocutionary</a:t>
            </a:r>
            <a:r>
              <a:rPr lang="en-IE" dirty="0"/>
              <a:t> Act: the effect of the act</a:t>
            </a:r>
          </a:p>
          <a:p>
            <a:endParaRPr lang="en-IE" b="1" dirty="0"/>
          </a:p>
          <a:p>
            <a:r>
              <a:rPr lang="en-IE" b="1" dirty="0"/>
              <a:t>John Searle</a:t>
            </a:r>
            <a:r>
              <a:rPr lang="en-IE" dirty="0"/>
              <a:t>: studied and classified Illocutionary Acts</a:t>
            </a:r>
          </a:p>
          <a:p>
            <a:pPr lvl="1"/>
            <a:r>
              <a:rPr lang="en-IE" dirty="0"/>
              <a:t>Decompose illocutionary act to a performative (type) + content</a:t>
            </a:r>
          </a:p>
          <a:p>
            <a:pPr lvl="1"/>
            <a:r>
              <a:rPr lang="en-IE" dirty="0"/>
              <a:t>Identified 5 categories of performative: representatives, directives, </a:t>
            </a:r>
            <a:r>
              <a:rPr lang="en-IE" dirty="0" err="1"/>
              <a:t>commissives</a:t>
            </a:r>
            <a:r>
              <a:rPr lang="en-IE" dirty="0"/>
              <a:t>, </a:t>
            </a:r>
            <a:r>
              <a:rPr lang="en-IE" dirty="0" err="1"/>
              <a:t>expressives</a:t>
            </a:r>
            <a:r>
              <a:rPr lang="en-IE" dirty="0"/>
              <a:t> and declaratives.</a:t>
            </a:r>
          </a:p>
          <a:p>
            <a:pPr lvl="2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37957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Speech Act Theory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57200" y="1915160"/>
          <a:ext cx="746760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Speech Act</a:t>
                      </a:r>
                      <a:r>
                        <a:rPr lang="en-GB" baseline="0" dirty="0"/>
                        <a:t>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r>
                        <a:rPr lang="en-GB" baseline="0" dirty="0"/>
                        <a:t> and Example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Representatives /</a:t>
                      </a:r>
                      <a:r>
                        <a:rPr lang="en-GB" baseline="0" dirty="0"/>
                        <a:t> </a:t>
                      </a:r>
                      <a:r>
                        <a:rPr lang="en-GB" baseline="0" dirty="0" err="1"/>
                        <a:t>Assertives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Informing</a:t>
                      </a:r>
                      <a:br>
                        <a:rPr lang="en-GB" dirty="0"/>
                      </a:br>
                      <a:r>
                        <a:rPr lang="en-GB" i="1" dirty="0"/>
                        <a:t>e.g.</a:t>
                      </a:r>
                      <a:r>
                        <a:rPr lang="en-GB" i="1" baseline="0" dirty="0"/>
                        <a:t> “it is raining”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Directives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Speaker tries to make the hearer do something</a:t>
                      </a:r>
                      <a:br>
                        <a:rPr lang="en-GB" dirty="0"/>
                      </a:br>
                      <a:r>
                        <a:rPr lang="en-GB" i="1" dirty="0"/>
                        <a:t>e.g. “please close the window”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Commisives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Commits the speaker to a future action</a:t>
                      </a:r>
                      <a:br>
                        <a:rPr lang="en-GB" dirty="0"/>
                      </a:br>
                      <a:r>
                        <a:rPr lang="en-GB" i="1" dirty="0"/>
                        <a:t>e.g. “I will close the window”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Expressives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Speaker expresses</a:t>
                      </a:r>
                      <a:r>
                        <a:rPr lang="en-GB" baseline="0" dirty="0"/>
                        <a:t> a mental state</a:t>
                      </a:r>
                      <a:br>
                        <a:rPr lang="en-GB" baseline="0" dirty="0"/>
                      </a:br>
                      <a:r>
                        <a:rPr lang="en-GB" i="1" baseline="0" dirty="0"/>
                        <a:t>e.g. “excuse me”, “congratulations”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Declaratives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Effect some change</a:t>
                      </a:r>
                      <a:br>
                        <a:rPr lang="en-GB" dirty="0"/>
                      </a:br>
                      <a:r>
                        <a:rPr lang="en-GB" i="1" dirty="0"/>
                        <a:t>e.g.</a:t>
                      </a:r>
                      <a:r>
                        <a:rPr lang="en-GB" i="1" baseline="0" dirty="0"/>
                        <a:t> “I name this room the ‘Rem Collier Room’”</a:t>
                      </a:r>
                      <a:endParaRPr lang="en-GB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500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b-NO" altLang="en-US"/>
              <a:t>Searle’s Theory</a:t>
            </a:r>
            <a:endParaRPr lang="en-GB" altLang="en-US"/>
          </a:p>
        </p:txBody>
      </p:sp>
      <p:sp>
        <p:nvSpPr>
          <p:cNvPr id="21529" name="Rectangle 2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b-NO" altLang="en-US" sz="2000" dirty="0"/>
              <a:t>He then determined that speech acts can be decomposed in to 2 core components:</a:t>
            </a:r>
          </a:p>
          <a:p>
            <a:pPr lvl="1"/>
            <a:r>
              <a:rPr lang="nb-NO" altLang="en-US" sz="1800" dirty="0"/>
              <a:t>A </a:t>
            </a:r>
            <a:r>
              <a:rPr lang="nb-NO" altLang="en-US" sz="1800" i="1" dirty="0"/>
              <a:t>performative verb</a:t>
            </a:r>
          </a:p>
          <a:p>
            <a:pPr lvl="2"/>
            <a:r>
              <a:rPr lang="nb-NO" altLang="en-US" sz="1600" dirty="0"/>
              <a:t>e.g. Request, inform</a:t>
            </a:r>
          </a:p>
          <a:p>
            <a:pPr lvl="1"/>
            <a:r>
              <a:rPr lang="nb-NO" altLang="en-US" sz="1800" i="1" dirty="0"/>
              <a:t>Propositional content</a:t>
            </a:r>
          </a:p>
          <a:p>
            <a:pPr lvl="2"/>
            <a:r>
              <a:rPr lang="nb-NO" altLang="en-US" sz="1600" dirty="0"/>
              <a:t>e.g. ”the window is closed”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09599" y="3886200"/>
          <a:ext cx="7239001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r>
                        <a:rPr lang="en-GB" dirty="0"/>
                        <a:t>Speech</a:t>
                      </a:r>
                      <a:r>
                        <a:rPr lang="en-GB" baseline="0" dirty="0"/>
                        <a:t> Act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Please close the door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door is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Is the door closed?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n-GB" dirty="0"/>
                        <a:t>Performative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inquire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r>
                        <a:rPr lang="en-GB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the door is closed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the door is closed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the door is closed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83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Applying Speech Act Theory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In software, Speech Act Theory can be modelled as follows:</a:t>
            </a:r>
          </a:p>
          <a:p>
            <a:pPr lvl="1"/>
            <a:r>
              <a:rPr lang="en-GB" sz="1800" dirty="0" err="1"/>
              <a:t>Locutionary</a:t>
            </a:r>
            <a:r>
              <a:rPr lang="en-GB" sz="1800" dirty="0"/>
              <a:t> Act: The act of sending a message</a:t>
            </a:r>
          </a:p>
          <a:p>
            <a:pPr lvl="1"/>
            <a:r>
              <a:rPr lang="en-GB" sz="1800" dirty="0"/>
              <a:t>Illocutionary Act: The contents of the message</a:t>
            </a:r>
          </a:p>
          <a:p>
            <a:pPr lvl="1"/>
            <a:r>
              <a:rPr lang="en-GB" sz="1800" dirty="0" err="1"/>
              <a:t>Perlocutionary</a:t>
            </a:r>
            <a:r>
              <a:rPr lang="en-GB" sz="1800" dirty="0"/>
              <a:t> Act: The effect of the message</a:t>
            </a:r>
          </a:p>
          <a:p>
            <a:pPr lvl="1"/>
            <a:endParaRPr lang="en-GB" sz="1800" dirty="0"/>
          </a:p>
          <a:p>
            <a:r>
              <a:rPr lang="en-GB" sz="2000" dirty="0"/>
              <a:t>Agent Communication Languages (ACLs):</a:t>
            </a:r>
          </a:p>
          <a:p>
            <a:pPr lvl="1"/>
            <a:r>
              <a:rPr lang="en-GB" sz="1800" dirty="0"/>
              <a:t>A format for representing the contents of a message.</a:t>
            </a:r>
          </a:p>
          <a:p>
            <a:pPr lvl="1"/>
            <a:r>
              <a:rPr lang="en-GB" sz="1800" dirty="0"/>
              <a:t>In theory, it consists of: </a:t>
            </a:r>
            <a:r>
              <a:rPr lang="en-GB" sz="1800" i="1" dirty="0"/>
              <a:t>performative + content</a:t>
            </a:r>
          </a:p>
          <a:p>
            <a:pPr lvl="1"/>
            <a:r>
              <a:rPr lang="en-GB" sz="1800" dirty="0"/>
              <a:t>In practice, much more is required as agents lack the contextual information inherent in human communication.</a:t>
            </a:r>
          </a:p>
          <a:p>
            <a:pPr lvl="1"/>
            <a:endParaRPr lang="en-GB" sz="1800" dirty="0"/>
          </a:p>
          <a:p>
            <a:r>
              <a:rPr lang="en-GB" sz="2000" dirty="0"/>
              <a:t>ACLs define a set of valid performatives and an associated meaning (semantics) for them.</a:t>
            </a:r>
          </a:p>
          <a:p>
            <a:pPr lvl="1"/>
            <a:r>
              <a:rPr lang="en-GB" sz="1800" dirty="0"/>
              <a:t>Semantics typically define how messages affect mental state</a:t>
            </a:r>
          </a:p>
        </p:txBody>
      </p:sp>
    </p:spTree>
    <p:extLst>
      <p:ext uri="{BB962C8B-B14F-4D97-AF65-F5344CB8AC3E}">
        <p14:creationId xmlns:p14="http://schemas.microsoft.com/office/powerpoint/2010/main" val="2046193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Applying Speech Act Theory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Two main ACLs to date:</a:t>
            </a:r>
          </a:p>
          <a:p>
            <a:pPr lvl="1"/>
            <a:r>
              <a:rPr lang="en-GB" dirty="0"/>
              <a:t>1994 - Knowledge Query and Manipulation Language (KQML)</a:t>
            </a:r>
          </a:p>
          <a:p>
            <a:pPr lvl="1"/>
            <a:r>
              <a:rPr lang="en-GB" dirty="0"/>
              <a:t>2000 - Foundation for Intelligent Physical Agents (FIPA) ACL</a:t>
            </a:r>
          </a:p>
          <a:p>
            <a:pPr lvl="1"/>
            <a:endParaRPr lang="en-GB" dirty="0"/>
          </a:p>
          <a:p>
            <a:r>
              <a:rPr lang="en-GB" dirty="0"/>
              <a:t>KQML developed for expert system interaction</a:t>
            </a:r>
          </a:p>
          <a:p>
            <a:pPr lvl="1"/>
            <a:r>
              <a:rPr lang="en-GB" dirty="0"/>
              <a:t>Many flavours, generally compatible in theory but not in practice (both semantically and transport).</a:t>
            </a:r>
          </a:p>
          <a:p>
            <a:pPr lvl="1"/>
            <a:endParaRPr lang="en-GB" dirty="0"/>
          </a:p>
          <a:p>
            <a:r>
              <a:rPr lang="en-GB" dirty="0"/>
              <a:t>FIPA ACL is part of the wider FIPA standards</a:t>
            </a:r>
          </a:p>
          <a:p>
            <a:pPr lvl="1"/>
            <a:r>
              <a:rPr lang="en-GB" dirty="0"/>
              <a:t>Everything was (over) specified.</a:t>
            </a:r>
          </a:p>
          <a:p>
            <a:pPr lvl="1"/>
            <a:r>
              <a:rPr lang="en-GB" dirty="0"/>
              <a:t>Compatible at the syntactic and transport layers, but still semantic issues.</a:t>
            </a:r>
          </a:p>
          <a:p>
            <a:pPr lvl="2"/>
            <a:endParaRPr lang="en-GB" dirty="0"/>
          </a:p>
          <a:p>
            <a:r>
              <a:rPr lang="en-GB" dirty="0"/>
              <a:t>Both specify standard interaction patterns (protocols)</a:t>
            </a:r>
          </a:p>
          <a:p>
            <a:pPr lvl="1"/>
            <a:r>
              <a:rPr lang="en-GB" dirty="0"/>
              <a:t>Broker, Recruiter, Subscriber, …</a:t>
            </a:r>
          </a:p>
        </p:txBody>
      </p:sp>
    </p:spTree>
    <p:extLst>
      <p:ext uri="{BB962C8B-B14F-4D97-AF65-F5344CB8AC3E}">
        <p14:creationId xmlns:p14="http://schemas.microsoft.com/office/powerpoint/2010/main" val="2324524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38</TotalTime>
  <Words>615</Words>
  <Application>Microsoft Macintosh PowerPoint</Application>
  <PresentationFormat>On-screen Show (4:3)</PresentationFormat>
  <Paragraphs>82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Century Schoolbook</vt:lpstr>
      <vt:lpstr>Times New Roman</vt:lpstr>
      <vt:lpstr>Wingdings</vt:lpstr>
      <vt:lpstr>Wingdings 2</vt:lpstr>
      <vt:lpstr>Oriel</vt:lpstr>
      <vt:lpstr>Agent Communication Languages</vt:lpstr>
      <vt:lpstr>Speech Act Theory</vt:lpstr>
      <vt:lpstr>Speech Act Theory</vt:lpstr>
      <vt:lpstr>Searle’s Theory</vt:lpstr>
      <vt:lpstr>Applying Speech Act Theory</vt:lpstr>
      <vt:lpstr>Applying Speech Act Theory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Agent-Oriented Programming</dc:title>
  <dc:creator>rem</dc:creator>
  <cp:lastModifiedBy>rem collier</cp:lastModifiedBy>
  <cp:revision>206</cp:revision>
  <cp:lastPrinted>2015-01-12T14:27:45Z</cp:lastPrinted>
  <dcterms:created xsi:type="dcterms:W3CDTF">2006-08-16T00:00:00Z</dcterms:created>
  <dcterms:modified xsi:type="dcterms:W3CDTF">2021-11-08T10:03:26Z</dcterms:modified>
</cp:coreProperties>
</file>