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3" r:id="rId5"/>
    <p:sldId id="357" r:id="rId6"/>
    <p:sldId id="359" r:id="rId7"/>
    <p:sldId id="354" r:id="rId8"/>
    <p:sldId id="355" r:id="rId9"/>
    <p:sldId id="356" r:id="rId10"/>
    <p:sldId id="358" r:id="rId11"/>
    <p:sldId id="326" r:id="rId12"/>
    <p:sldId id="327" r:id="rId13"/>
    <p:sldId id="324" r:id="rId14"/>
    <p:sldId id="328" r:id="rId15"/>
    <p:sldId id="338" r:id="rId16"/>
    <p:sldId id="339" r:id="rId17"/>
    <p:sldId id="302" r:id="rId18"/>
    <p:sldId id="342" r:id="rId19"/>
    <p:sldId id="344" r:id="rId20"/>
    <p:sldId id="303" r:id="rId21"/>
    <p:sldId id="258" r:id="rId22"/>
    <p:sldId id="259" r:id="rId23"/>
    <p:sldId id="306" r:id="rId24"/>
    <p:sldId id="340" r:id="rId25"/>
    <p:sldId id="341" r:id="rId26"/>
    <p:sldId id="343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345" r:id="rId36"/>
    <p:sldId id="280" r:id="rId37"/>
    <p:sldId id="289" r:id="rId38"/>
    <p:sldId id="282" r:id="rId39"/>
    <p:sldId id="290" r:id="rId40"/>
    <p:sldId id="291" r:id="rId41"/>
    <p:sldId id="292" r:id="rId42"/>
    <p:sldId id="283" r:id="rId43"/>
    <p:sldId id="347" r:id="rId44"/>
    <p:sldId id="348" r:id="rId45"/>
    <p:sldId id="349" r:id="rId46"/>
    <p:sldId id="350" r:id="rId47"/>
    <p:sldId id="351" r:id="rId48"/>
    <p:sldId id="293" r:id="rId49"/>
    <p:sldId id="294" r:id="rId50"/>
    <p:sldId id="295" r:id="rId51"/>
    <p:sldId id="285" r:id="rId52"/>
    <p:sldId id="281" r:id="rId53"/>
    <p:sldId id="286" r:id="rId54"/>
    <p:sldId id="299" r:id="rId55"/>
    <p:sldId id="278" r:id="rId56"/>
    <p:sldId id="352" r:id="rId57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5" autoAdjust="0"/>
    <p:restoredTop sz="71264" autoAdjust="0"/>
  </p:normalViewPr>
  <p:slideViewPr>
    <p:cSldViewPr showGuides="1">
      <p:cViewPr varScale="1">
        <p:scale>
          <a:sx n="85" d="100"/>
          <a:sy n="85" d="100"/>
        </p:scale>
        <p:origin x="2264" y="16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F02292A8-D591-480C-8944-273525182018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 dirty="0">
                <a:latin typeface="Times New Roman" panose="02020603050405020304" pitchFamily="-96" charset="0"/>
              </a:rPr>
              <a:t>Reference for Facilitators: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endParaRPr lang="nb-NO" altLang="en-US" dirty="0">
              <a:latin typeface="Times New Roman" panose="02020603050405020304" pitchFamily="-96" charset="0"/>
            </a:endParaRPr>
          </a:p>
          <a:p>
            <a:pPr>
              <a:lnSpc>
                <a:spcPct val="160000"/>
              </a:lnSpc>
            </a:pPr>
            <a:r>
              <a:rPr lang="en-GB" altLang="en-US" sz="900" dirty="0">
                <a:latin typeface="Times New Roman" panose="02020603050405020304" pitchFamily="-96" charset="0"/>
              </a:rPr>
              <a:t>T. </a:t>
            </a:r>
            <a:r>
              <a:rPr lang="en-GB" altLang="en-US" sz="900" dirty="0" err="1">
                <a:latin typeface="Times New Roman" panose="02020603050405020304" pitchFamily="-96" charset="0"/>
              </a:rPr>
              <a:t>Finin</a:t>
            </a:r>
            <a:r>
              <a:rPr lang="en-GB" altLang="en-US" sz="900" dirty="0">
                <a:latin typeface="Times New Roman" panose="02020603050405020304" pitchFamily="-96" charset="0"/>
              </a:rPr>
              <a:t>, Y. </a:t>
            </a:r>
            <a:r>
              <a:rPr lang="en-GB" altLang="en-US" sz="900" dirty="0" err="1">
                <a:latin typeface="Times New Roman" panose="02020603050405020304" pitchFamily="-96" charset="0"/>
              </a:rPr>
              <a:t>Labrou</a:t>
            </a:r>
            <a:r>
              <a:rPr lang="en-GB" altLang="en-US" sz="900" dirty="0">
                <a:latin typeface="Times New Roman" panose="02020603050405020304" pitchFamily="-96" charset="0"/>
              </a:rPr>
              <a:t>, J. Mayfield. </a:t>
            </a:r>
            <a:r>
              <a:rPr lang="nb-NO" altLang="en-US" sz="900" dirty="0">
                <a:latin typeface="Times New Roman" panose="02020603050405020304" pitchFamily="-96" charset="0"/>
              </a:rPr>
              <a:t>”</a:t>
            </a:r>
            <a:r>
              <a:rPr lang="en-GB" altLang="en-US" sz="900" b="1" dirty="0">
                <a:latin typeface="Times New Roman" panose="02020603050405020304" pitchFamily="-96" charset="0"/>
              </a:rPr>
              <a:t>KQML as an Agent Communication Language</a:t>
            </a:r>
            <a:r>
              <a:rPr lang="nb-NO" altLang="en-US" sz="900" dirty="0">
                <a:latin typeface="Times New Roman" panose="02020603050405020304" pitchFamily="-96" charset="0"/>
              </a:rPr>
              <a:t>”</a:t>
            </a:r>
            <a:r>
              <a:rPr lang="en-GB" altLang="en-US" sz="900" b="1" dirty="0">
                <a:latin typeface="Times New Roman" panose="02020603050405020304" pitchFamily="-96" charset="0"/>
              </a:rPr>
              <a:t>.</a:t>
            </a:r>
            <a:r>
              <a:rPr lang="en-GB" altLang="en-US" sz="900" dirty="0">
                <a:latin typeface="Times New Roman" panose="02020603050405020304" pitchFamily="-96" charset="0"/>
              </a:rPr>
              <a:t> In: J. Bradshaw (</a:t>
            </a:r>
            <a:r>
              <a:rPr lang="en-GB" altLang="en-US" sz="900" dirty="0" err="1">
                <a:latin typeface="Times New Roman" panose="02020603050405020304" pitchFamily="-96" charset="0"/>
              </a:rPr>
              <a:t>ed</a:t>
            </a:r>
            <a:r>
              <a:rPr lang="en-GB" altLang="en-US" sz="900" dirty="0">
                <a:latin typeface="Times New Roman" panose="02020603050405020304" pitchFamily="-96" charset="0"/>
              </a:rPr>
              <a:t>). Software Agents, AAAI Press/MIT Press, 1997, pp. 291-316</a:t>
            </a:r>
            <a:r>
              <a:rPr lang="nb-NO" altLang="en-US" sz="900" dirty="0">
                <a:latin typeface="Times New Roman" panose="02020603050405020304" pitchFamily="-96" charset="0"/>
              </a:rPr>
              <a:t>.</a:t>
            </a:r>
            <a:endParaRPr lang="en-GB" altLang="en-US" sz="900" dirty="0">
              <a:latin typeface="Times New Roman" panose="02020603050405020304" pitchFamily="-96" charset="0"/>
            </a:endParaRPr>
          </a:p>
          <a:p>
            <a:pPr>
              <a:lnSpc>
                <a:spcPct val="160000"/>
              </a:lnSpc>
            </a:pPr>
            <a:endParaRPr lang="nb-NO" altLang="en-US" sz="900" dirty="0">
              <a:latin typeface="Times New Roman" panose="02020603050405020304" pitchFamily="-96" charset="0"/>
            </a:endParaRPr>
          </a:p>
          <a:p>
            <a:endParaRPr lang="en-GB" altLang="en-US" dirty="0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E87B9E1F-567B-48A2-AB09-F860949C1F5B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-96" charset="0"/>
              </a:rPr>
              <a:t>F is the Facilitator and is not involved in the communication.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DF7A6856-D2B7-4B23-87F1-97959F8AB1A6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-96" charset="0"/>
              </a:rPr>
              <a:t>F just forwards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C29D0DA1-F9AA-4CA7-9164-002958DD871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-96" charset="0"/>
              </a:rPr>
              <a:t>A asks F to find an agent that can process an </a:t>
            </a:r>
            <a:r>
              <a:rPr lang="nb-NO" altLang="en-US" i="1">
                <a:latin typeface="Times New Roman" panose="02020603050405020304" pitchFamily="-96" charset="0"/>
              </a:rPr>
              <a:t>ask(x)</a:t>
            </a:r>
            <a:r>
              <a:rPr lang="nb-NO" altLang="en-US">
                <a:latin typeface="Times New Roman" panose="02020603050405020304" pitchFamily="-96" charset="0"/>
              </a:rPr>
              <a:t> performative. B independently informs F that it is willing to accept performatives matching </a:t>
            </a:r>
            <a:r>
              <a:rPr lang="nb-NO" altLang="en-US" i="1">
                <a:latin typeface="Times New Roman" panose="02020603050405020304" pitchFamily="-96" charset="0"/>
              </a:rPr>
              <a:t>ask(x).</a:t>
            </a:r>
            <a:r>
              <a:rPr lang="nb-NO" altLang="en-US">
                <a:latin typeface="Times New Roman" panose="02020603050405020304" pitchFamily="-96" charset="0"/>
              </a:rPr>
              <a:t> Once F receives both these messages, it send B the query, gets a response and forwards it to A.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34249511-8858-4162-925B-00F0BD80FF72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-96" charset="0"/>
              </a:rPr>
              <a:t>Consider the situation where the performative from A is subscribe(x) rather than tell(x).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3443B85-C3BC-4BA8-B720-9DF06B1C5462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2139" tIns="46070" rIns="92139" bIns="46070"/>
          <a:lstStyle/>
          <a:p>
            <a:r>
              <a:rPr lang="nb-NO" altLang="en-US">
                <a:latin typeface="Times New Roman" panose="02020603050405020304" pitchFamily="-96" charset="0"/>
              </a:rPr>
              <a:t>Service discovery.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8DDF38A-F7AE-4C4D-BC98-C36DFBAAB65C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9227AFB-6428-473C-92B9-F1B85CE25F00}" type="slidenum">
              <a:rPr lang="en-US" altLang="en-US" sz="1200">
                <a:solidFill>
                  <a:srgbClr val="000000"/>
                </a:solidFill>
              </a:rPr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100763" cy="3432175"/>
          </a:xfrm>
          <a:solidFill>
            <a:srgbClr val="FFFFFF"/>
          </a:solidFill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 w="9360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1A614CF-F950-4E4D-88C2-BEDEEE274BE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endParaRPr lang="en-US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Representatives or Assertives	Speaker tells you information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”It is raining”.</a:t>
            </a:r>
            <a:endParaRPr lang="en-GB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			Speaker tries to make the hearer do something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”Please close the window”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Commisives			Commits the speaker to future action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will close the window”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Expressives			Speaker expresses a mental state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”Excuse me”, ”congratulations”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Declaratives			Effect some changes	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name this city Trondheim”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9E6CDF10-45AB-4A1D-A846-7C796CA2D723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100762" cy="3432175"/>
          </a:xfrm>
          <a:solidFill>
            <a:srgbClr val="FFFFFF"/>
          </a:solidFill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789" tIns="45394" rIns="90789" bIns="45394"/>
          <a:lstStyle/>
          <a:p>
            <a:endParaRPr lang="en-US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A3751709-CC72-8F41-A6F6-5C12FBFACCC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100762" cy="3432175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>
                <a:latin typeface="Times New Roman" panose="02020603050405020304" pitchFamily="-96" charset="0"/>
              </a:rPr>
              <a:t>The central concept of KSE was that knowledge sharing requires communication, which in turn requires a common language. The effort focused on defining that common language.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A3751709-CC72-8F41-A6F6-5C12FBFACCC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100762" cy="3432175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>
                <a:latin typeface="Times New Roman" panose="02020603050405020304" pitchFamily="-96" charset="0"/>
              </a:rPr>
              <a:t>The central concept of KSE was that knowledge sharing requires communication, which in turn requires a common language. The effort focused on defining that common language.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A3751709-CC72-8F41-A6F6-5C12FBFACCC0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100762" cy="3432175"/>
          </a:xfrm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372" tIns="45186" rIns="90372" bIns="45186"/>
          <a:lstStyle/>
          <a:p>
            <a:r>
              <a:rPr lang="nb-NO" altLang="en-US">
                <a:latin typeface="Times New Roman" panose="02020603050405020304" pitchFamily="-96" charset="0"/>
              </a:rPr>
              <a:t>The central concept of KSE was that knowledge sharing requires communication, which in turn requires a common language. The effort focused on defining that common language.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9C5F1D9B-3B78-42C9-A7AA-EA665856D4FF}" type="slidenum">
              <a:rPr lang="en-US" altLang="en-US">
                <a:solidFill>
                  <a:srgbClr val="000000"/>
                </a:solidFill>
              </a:rPr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6763" cy="3432175"/>
          </a:xfrm>
          <a:solidFill>
            <a:srgbClr val="FFFFFF"/>
          </a:solidFill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1861" tIns="45931" rIns="91861" bIns="45931"/>
          <a:lstStyle/>
          <a:p>
            <a:pPr marL="228600" indent="-228600"/>
            <a:r>
              <a:rPr lang="nb-NO" altLang="en-US" dirty="0">
                <a:latin typeface="Times New Roman" panose="02020603050405020304" pitchFamily="-96" charset="0"/>
              </a:rPr>
              <a:t>Examples of Performatives: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ask_-all: S wants all of R’s answers to a question.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Stream-all: multiple response version of ask-all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Reply: communicates an expected reply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Sorry: S cannot provide a more informative reply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Tell: S claims to R that C is in S’s virtual knowledge base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Ready: S is ready to respond to R’s previously mentioned performative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Subscribe: S wants updates to R’s response to a performative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r>
              <a:rPr lang="nb-NO" altLang="en-US" dirty="0">
                <a:latin typeface="Times New Roman" panose="02020603050405020304" pitchFamily="-96" charset="0"/>
              </a:rPr>
              <a:t>Register: S can deliver performatives to some named agent </a:t>
            </a:r>
            <a:endParaRPr lang="nb-NO" altLang="en-US" dirty="0">
              <a:latin typeface="Times New Roman" panose="02020603050405020304" pitchFamily="-96" charset="0"/>
            </a:endParaRPr>
          </a:p>
          <a:p>
            <a:pPr marL="228600" indent="-228600">
              <a:buFontTx/>
              <a:buChar char="•"/>
            </a:pPr>
            <a:endParaRPr lang="en-GB" altLang="en-US" dirty="0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buFont typeface="Times New Roman" panose="02020603050405020304" pitchFamily="-96" charset="0"/>
              <a:buNone/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citeseerx.ist.psu.edu/document?repid=rep1&amp;type=pdf&amp;doi=b9176f78f6264451396480e12ac34844a5f6b04b" TargetMode="Externa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cdn.aaai.org/Workshops/1994/WS-94-02/WS94-02-007.pdf" TargetMode="External"/><Relationship Id="rId3" Type="http://schemas.openxmlformats.org/officeDocument/2006/relationships/image" Target="../media/image5.png"/><Relationship Id="rId2" Type="http://schemas.openxmlformats.org/officeDocument/2006/relationships/hyperlink" Target="https://citeseerx.ist.psu.edu/document?repid=rep1&amp;type=pdf&amp;doi=b9176f78f6264451396480e12ac34844a5f6b04b" TargetMode="Externa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www.sciencedirect.com/science/article/pii/S1071581996901214" TargetMode="Externa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fipa.org/repository/standardspecs.html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ibeca.org:4444/" TargetMode="External"/><Relationship Id="rId1" Type="http://schemas.openxmlformats.org/officeDocument/2006/relationships/hyperlink" Target="http://www.agentfactory.com:4444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opus.bibliothek.uni-augsburg.de/opus4/frontdoor/deliver/index/docId/44574/file/44574.pdf" TargetMode="Externa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opus.bibliothek.uni-augsburg.de/opus4/frontdoor/deliver/index/docId/44574/file/44574.pdf" TargetMode="Externa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opus.bibliothek.uni-augsburg.de/opus4/frontdoor/deliver/index/docId/44574/file/44574.pdf" TargetMode="Externa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opus.bibliothek.uni-augsburg.de/opus4/frontdoor/deliver/index/docId/44574/file/44574.pdf" TargetMode="Externa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hyperlink" Target="https://opus.bibliothek.uni-augsburg.de/opus4/frontdoor/deliver/index/docId/44574/file/44574.pdf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GI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Agent Communication Languages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41400: Multi-Agent Systems</a:t>
            </a:r>
            <a:endParaRPr lang="en-IE" dirty="0"/>
          </a:p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Speech Act Theory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981200" y="1915160"/>
          <a:ext cx="7467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Speech Act</a:t>
                      </a:r>
                      <a:r>
                        <a:rPr lang="en-GB" baseline="0" dirty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r>
                        <a:rPr lang="en-GB" baseline="0" dirty="0"/>
                        <a:t> and Example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Representatives /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Assertives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Informing</a:t>
                      </a:r>
                      <a:br>
                        <a:rPr lang="en-GB" dirty="0"/>
                      </a:br>
                      <a:r>
                        <a:rPr lang="en-GB" i="1" dirty="0"/>
                        <a:t>e.g.</a:t>
                      </a:r>
                      <a:r>
                        <a:rPr lang="en-GB" i="1" baseline="0" dirty="0"/>
                        <a:t> “it is raining”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Directives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Speaker tries to make the hearer do something</a:t>
                      </a:r>
                      <a:br>
                        <a:rPr lang="en-GB" dirty="0"/>
                      </a:br>
                      <a:r>
                        <a:rPr lang="en-GB" i="1" dirty="0"/>
                        <a:t>e.g. “please close the window”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Commisives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Commits the speaker to a future action</a:t>
                      </a:r>
                      <a:br>
                        <a:rPr lang="en-GB" dirty="0"/>
                      </a:br>
                      <a:r>
                        <a:rPr lang="en-GB" i="1" dirty="0"/>
                        <a:t>e.g. “I will close the window”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Expressives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Speaker expresses</a:t>
                      </a:r>
                      <a:r>
                        <a:rPr lang="en-GB" baseline="0" dirty="0"/>
                        <a:t> a mental state</a:t>
                      </a:r>
                      <a:br>
                        <a:rPr lang="en-GB" baseline="0" dirty="0"/>
                      </a:br>
                      <a:r>
                        <a:rPr lang="en-GB" i="1" baseline="0" dirty="0"/>
                        <a:t>e.g. “excuse me”, “congratulations”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 some change</a:t>
                      </a:r>
                      <a:br>
                        <a:rPr lang="en-GB" dirty="0"/>
                      </a:br>
                      <a:r>
                        <a:rPr lang="en-GB" i="1" dirty="0"/>
                        <a:t>e.g.</a:t>
                      </a:r>
                      <a:r>
                        <a:rPr lang="en-GB" i="1" baseline="0" dirty="0"/>
                        <a:t> “I name this room the ‘Rem Collier Room’”</a:t>
                      </a:r>
                      <a:endParaRPr lang="en-GB" i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Searle’s Theory</a:t>
            </a:r>
            <a:endParaRPr lang="en-GB" altLang="en-US"/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He then determined that speech acts can be decomposed in to 2 core components:</a:t>
            </a:r>
            <a:endParaRPr lang="nb-NO" altLang="en-US" sz="2000" dirty="0"/>
          </a:p>
          <a:p>
            <a:pPr lvl="1"/>
            <a:r>
              <a:rPr lang="nb-NO" altLang="en-US" sz="1800" dirty="0"/>
              <a:t>A </a:t>
            </a:r>
            <a:r>
              <a:rPr lang="nb-NO" altLang="en-US" sz="1800" i="1" dirty="0"/>
              <a:t>performative verb</a:t>
            </a:r>
            <a:endParaRPr lang="nb-NO" altLang="en-US" sz="1800" i="1" dirty="0"/>
          </a:p>
          <a:p>
            <a:pPr lvl="2"/>
            <a:r>
              <a:rPr lang="nb-NO" altLang="en-US" sz="1600" dirty="0"/>
              <a:t>e.g. Request, inform</a:t>
            </a:r>
            <a:endParaRPr lang="nb-NO" altLang="en-US" sz="1600" dirty="0"/>
          </a:p>
          <a:p>
            <a:pPr lvl="1"/>
            <a:r>
              <a:rPr lang="nb-NO" altLang="en-US" sz="1800" i="1" dirty="0"/>
              <a:t>Propositional content</a:t>
            </a:r>
            <a:endParaRPr lang="nb-NO" altLang="en-US" sz="1800" i="1" dirty="0"/>
          </a:p>
          <a:p>
            <a:pPr lvl="2"/>
            <a:r>
              <a:rPr lang="nb-NO" altLang="en-US" sz="1600" dirty="0"/>
              <a:t>e.g. ”the window is closed”</a:t>
            </a:r>
            <a:endParaRPr lang="nb-NO" altLang="en-US" sz="1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3886200"/>
          <a:ext cx="723900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828800"/>
                <a:gridCol w="1905000"/>
                <a:gridCol w="1905001"/>
              </a:tblGrid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Speech</a:t>
                      </a:r>
                      <a:r>
                        <a:rPr lang="en-GB" baseline="0" dirty="0"/>
                        <a:t> 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Please close the door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door is closed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Is the door closed?</a:t>
                      </a:r>
                      <a:endParaRPr lang="en-GB" sz="16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Performative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request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inform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inquire</a:t>
                      </a:r>
                      <a:endParaRPr lang="en-GB" sz="1600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Content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door is closed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/>
                        <a:t>the door is closed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600" dirty="0"/>
                        <a:t>the door is closed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software, Speech Act Theory can be modelled as follows:</a:t>
            </a:r>
            <a:endParaRPr lang="en-GB" sz="2000" dirty="0"/>
          </a:p>
          <a:p>
            <a:pPr lvl="1"/>
            <a:r>
              <a:rPr lang="en-GB" sz="1800" dirty="0" err="1"/>
              <a:t>Locutionary</a:t>
            </a:r>
            <a:r>
              <a:rPr lang="en-GB" sz="1800" dirty="0"/>
              <a:t> Act: The act of sending a message</a:t>
            </a:r>
            <a:endParaRPr lang="en-GB" sz="1800" dirty="0"/>
          </a:p>
          <a:p>
            <a:pPr lvl="1"/>
            <a:r>
              <a:rPr lang="en-GB" sz="1800" dirty="0"/>
              <a:t>Illocutionary Act: The contents of the message</a:t>
            </a:r>
            <a:endParaRPr lang="en-GB" sz="1800" dirty="0"/>
          </a:p>
          <a:p>
            <a:pPr lvl="1"/>
            <a:r>
              <a:rPr lang="en-GB" sz="1800" dirty="0" err="1"/>
              <a:t>Perlocutionary</a:t>
            </a:r>
            <a:r>
              <a:rPr lang="en-GB" sz="1800" dirty="0"/>
              <a:t> Act: The effect of the message</a:t>
            </a:r>
            <a:endParaRPr lang="en-GB" sz="1800" dirty="0"/>
          </a:p>
          <a:p>
            <a:pPr lvl="1"/>
            <a:endParaRPr lang="en-GB" sz="1800" dirty="0"/>
          </a:p>
          <a:p>
            <a:r>
              <a:rPr lang="en-GB" sz="2000" dirty="0"/>
              <a:t>Agent Communication Languages (ACLs):</a:t>
            </a:r>
            <a:endParaRPr lang="en-GB" sz="2000" dirty="0"/>
          </a:p>
          <a:p>
            <a:pPr lvl="1"/>
            <a:r>
              <a:rPr lang="en-GB" sz="1800" dirty="0">
                <a:highlight>
                  <a:srgbClr val="FFFF00"/>
                </a:highlight>
              </a:rPr>
              <a:t>A format for representing the contents of a message.</a:t>
            </a:r>
            <a:endParaRPr lang="en-GB" sz="1800" dirty="0">
              <a:highlight>
                <a:srgbClr val="FFFF00"/>
              </a:highlight>
            </a:endParaRPr>
          </a:p>
          <a:p>
            <a:pPr lvl="1"/>
            <a:r>
              <a:rPr lang="en-GB" sz="1800" dirty="0">
                <a:highlight>
                  <a:srgbClr val="FFFF00"/>
                </a:highlight>
              </a:rPr>
              <a:t>In theory, it consists of: </a:t>
            </a:r>
            <a:r>
              <a:rPr lang="en-GB" sz="1800" i="1" dirty="0">
                <a:highlight>
                  <a:srgbClr val="FFFF00"/>
                </a:highlight>
              </a:rPr>
              <a:t>performative + content</a:t>
            </a:r>
            <a:endParaRPr lang="en-GB" sz="1800" i="1" dirty="0">
              <a:highlight>
                <a:srgbClr val="FFFF00"/>
              </a:highlight>
            </a:endParaRPr>
          </a:p>
          <a:p>
            <a:pPr lvl="1"/>
            <a:r>
              <a:rPr lang="en-GB" sz="1800" dirty="0">
                <a:highlight>
                  <a:srgbClr val="FFFF00"/>
                </a:highlight>
              </a:rPr>
              <a:t>In practice, much more is required as agents lack the contextual information inherent in human communication.</a:t>
            </a:r>
            <a:endParaRPr lang="en-GB" sz="1800" dirty="0">
              <a:highlight>
                <a:srgbClr val="FFFF00"/>
              </a:highlight>
            </a:endParaRPr>
          </a:p>
          <a:p>
            <a:pPr lvl="1"/>
            <a:endParaRPr lang="en-GB" sz="1800" dirty="0"/>
          </a:p>
          <a:p>
            <a:r>
              <a:rPr lang="en-GB" sz="2000" dirty="0"/>
              <a:t>ACLs define a set of valid performatives and an associated meaning (semantics) for them.</a:t>
            </a:r>
            <a:endParaRPr lang="en-GB" sz="2000" dirty="0"/>
          </a:p>
          <a:p>
            <a:pPr lvl="1"/>
            <a:r>
              <a:rPr lang="en-GB" sz="1800" dirty="0"/>
              <a:t>Semantics typically define how messages affect mental state</a:t>
            </a:r>
            <a:endParaRPr lang="en-GB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Two main ACLs to date:</a:t>
            </a:r>
            <a:endParaRPr lang="en-GB" dirty="0"/>
          </a:p>
          <a:p>
            <a:pPr lvl="1"/>
            <a:r>
              <a:rPr lang="en-GB" dirty="0"/>
              <a:t>1994 - Knowledge Query and Manipulation Language (KQML)</a:t>
            </a:r>
            <a:endParaRPr lang="en-GB" dirty="0"/>
          </a:p>
          <a:p>
            <a:pPr lvl="1"/>
            <a:r>
              <a:rPr lang="en-GB" dirty="0"/>
              <a:t>2000 - Foundation for Intelligent Physical Agents (FIPA) ACL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KQML developed for expert system interaction</a:t>
            </a:r>
            <a:endParaRPr lang="en-GB" dirty="0"/>
          </a:p>
          <a:p>
            <a:pPr lvl="1"/>
            <a:r>
              <a:rPr lang="en-GB" dirty="0"/>
              <a:t>Many flavours, generally compatible in theory but not in practice (both semantically and transport).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FIPA ACL is part of the wider FIPA standards</a:t>
            </a:r>
            <a:endParaRPr lang="en-GB" dirty="0"/>
          </a:p>
          <a:p>
            <a:pPr lvl="1"/>
            <a:r>
              <a:rPr lang="en-GB" dirty="0"/>
              <a:t>Everything was (over) specified.</a:t>
            </a:r>
            <a:endParaRPr lang="en-GB" dirty="0"/>
          </a:p>
          <a:p>
            <a:pPr lvl="1"/>
            <a:r>
              <a:rPr lang="en-GB" dirty="0"/>
              <a:t>Compatible at the syntactic and transport layers, but still semantic issues.</a:t>
            </a:r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Both specify standard interaction patterns (protocols)</a:t>
            </a:r>
            <a:endParaRPr lang="en-GB" dirty="0"/>
          </a:p>
          <a:p>
            <a:pPr lvl="1"/>
            <a:r>
              <a:rPr lang="en-GB" dirty="0"/>
              <a:t>Broker, Recruiter, Subscriber, …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Knowledge Query and Manipulation Language (KQML)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nb-NO" altLang="en-US"/>
              <a:t>KQML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nb-NO" altLang="en-US"/>
              <a:t>Knowledge Sharing Effort (KSE), funded by ARPA</a:t>
            </a:r>
            <a:endParaRPr lang="nb-NO" altLang="en-US"/>
          </a:p>
          <a:p>
            <a:pPr lvl="1"/>
            <a:r>
              <a:rPr lang="nb-NO" altLang="en-US"/>
              <a:t>Central concept: knowledge sharing requires communication, which in turn requires a common language.</a:t>
            </a:r>
            <a:endParaRPr lang="nb-NO" altLang="en-US"/>
          </a:p>
          <a:p>
            <a:pPr lvl="1"/>
            <a:r>
              <a:rPr lang="nb-NO" altLang="en-US"/>
              <a:t>KSE focused on defining that common language.</a:t>
            </a:r>
            <a:endParaRPr lang="nb-NO" altLang="en-US"/>
          </a:p>
          <a:p>
            <a:pPr lvl="1"/>
            <a:endParaRPr lang="nb-NO" altLang="en-US"/>
          </a:p>
          <a:p>
            <a:r>
              <a:rPr lang="nb-NO" altLang="en-US"/>
              <a:t>KQML: Knowledge Query and Manipulation Language</a:t>
            </a:r>
            <a:endParaRPr lang="nb-NO" altLang="en-US"/>
          </a:p>
          <a:p>
            <a:pPr lvl="1"/>
            <a:r>
              <a:rPr lang="en-US" altLang="en-US"/>
              <a:t>Language for both message formatting and message handling protocols.</a:t>
            </a:r>
            <a:endParaRPr lang="en-US" altLang="en-US"/>
          </a:p>
          <a:p>
            <a:pPr lvl="1"/>
            <a:endParaRPr lang="en-US" altLang="en-US"/>
          </a:p>
          <a:p>
            <a:r>
              <a:rPr lang="nb-NO" altLang="en-US"/>
              <a:t>KIF: Knowledge Interchange Format</a:t>
            </a:r>
            <a:endParaRPr lang="nb-NO" altLang="en-US"/>
          </a:p>
          <a:p>
            <a:pPr lvl="1"/>
            <a:r>
              <a:rPr lang="nb-NO" altLang="en-US"/>
              <a:t>Language for expressing message content.   </a:t>
            </a:r>
            <a:endParaRPr lang="nb-NO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nb-NO" altLang="en-US"/>
              <a:t>KQML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nb-NO" altLang="en-US" dirty="0"/>
              <a:t>Knowledge </a:t>
            </a:r>
            <a:r>
              <a:rPr lang="nb-NO" altLang="en-US" dirty="0" err="1"/>
              <a:t>Sharing</a:t>
            </a:r>
            <a:r>
              <a:rPr lang="nb-NO" altLang="en-US" dirty="0"/>
              <a:t> </a:t>
            </a:r>
            <a:r>
              <a:rPr lang="nb-NO" altLang="en-US" dirty="0" err="1"/>
              <a:t>Effort</a:t>
            </a:r>
            <a:r>
              <a:rPr lang="nb-NO" altLang="en-US" dirty="0"/>
              <a:t> (KSE), </a:t>
            </a:r>
            <a:r>
              <a:rPr lang="nb-NO" altLang="en-US" dirty="0" err="1"/>
              <a:t>funded</a:t>
            </a:r>
            <a:r>
              <a:rPr lang="nb-NO" altLang="en-US" dirty="0"/>
              <a:t> by ARPA</a:t>
            </a:r>
            <a:endParaRPr lang="nb-NO" altLang="en-US" dirty="0"/>
          </a:p>
          <a:p>
            <a:pPr lvl="1"/>
            <a:r>
              <a:rPr lang="nb-NO" altLang="en-US" dirty="0"/>
              <a:t>Central </a:t>
            </a:r>
            <a:r>
              <a:rPr lang="nb-NO" altLang="en-US" dirty="0" err="1"/>
              <a:t>concept</a:t>
            </a:r>
            <a:r>
              <a:rPr lang="nb-NO" altLang="en-US" dirty="0"/>
              <a:t>: </a:t>
            </a:r>
            <a:r>
              <a:rPr lang="nb-NO" altLang="en-US" dirty="0" err="1"/>
              <a:t>knowledge</a:t>
            </a:r>
            <a:r>
              <a:rPr lang="nb-NO" altLang="en-US" dirty="0"/>
              <a:t> </a:t>
            </a:r>
            <a:r>
              <a:rPr lang="nb-NO" altLang="en-US" dirty="0" err="1"/>
              <a:t>sharing</a:t>
            </a:r>
            <a:r>
              <a:rPr lang="nb-NO" altLang="en-US" dirty="0"/>
              <a:t> </a:t>
            </a:r>
            <a:r>
              <a:rPr lang="nb-NO" altLang="en-US" dirty="0" err="1"/>
              <a:t>requires</a:t>
            </a:r>
            <a:r>
              <a:rPr lang="nb-NO" altLang="en-US" dirty="0"/>
              <a:t> </a:t>
            </a:r>
            <a:r>
              <a:rPr lang="nb-NO" altLang="en-US" dirty="0" err="1"/>
              <a:t>communication</a:t>
            </a:r>
            <a:r>
              <a:rPr lang="nb-NO" altLang="en-US" dirty="0"/>
              <a:t>, </a:t>
            </a:r>
            <a:r>
              <a:rPr lang="nb-NO" altLang="en-US" dirty="0" err="1"/>
              <a:t>which</a:t>
            </a:r>
            <a:r>
              <a:rPr lang="nb-NO" altLang="en-US" dirty="0"/>
              <a:t> in turn </a:t>
            </a:r>
            <a:r>
              <a:rPr lang="nb-NO" altLang="en-US" dirty="0" err="1"/>
              <a:t>requires</a:t>
            </a:r>
            <a:r>
              <a:rPr lang="nb-NO" altLang="en-US" dirty="0"/>
              <a:t> a </a:t>
            </a:r>
            <a:r>
              <a:rPr lang="nb-NO" altLang="en-US" dirty="0" err="1"/>
              <a:t>common</a:t>
            </a:r>
            <a:r>
              <a:rPr lang="nb-NO" altLang="en-US" dirty="0"/>
              <a:t> </a:t>
            </a:r>
            <a:r>
              <a:rPr lang="nb-NO" altLang="en-US" dirty="0" err="1"/>
              <a:t>language</a:t>
            </a:r>
            <a:r>
              <a:rPr lang="nb-NO" altLang="en-US" dirty="0"/>
              <a:t>.</a:t>
            </a:r>
            <a:endParaRPr lang="nb-NO" altLang="en-US" dirty="0"/>
          </a:p>
          <a:p>
            <a:pPr lvl="1"/>
            <a:r>
              <a:rPr lang="nb-NO" altLang="en-US" dirty="0"/>
              <a:t>KSE </a:t>
            </a:r>
            <a:r>
              <a:rPr lang="nb-NO" altLang="en-US" dirty="0" err="1"/>
              <a:t>focused</a:t>
            </a:r>
            <a:r>
              <a:rPr lang="nb-NO" altLang="en-US" dirty="0"/>
              <a:t> </a:t>
            </a:r>
            <a:r>
              <a:rPr lang="nb-NO" altLang="en-US" dirty="0" err="1"/>
              <a:t>on</a:t>
            </a:r>
            <a:r>
              <a:rPr lang="nb-NO" altLang="en-US" dirty="0"/>
              <a:t> </a:t>
            </a:r>
            <a:r>
              <a:rPr lang="nb-NO" altLang="en-US" dirty="0" err="1"/>
              <a:t>defining</a:t>
            </a:r>
            <a:r>
              <a:rPr lang="nb-NO" altLang="en-US" dirty="0"/>
              <a:t> </a:t>
            </a:r>
            <a:r>
              <a:rPr lang="nb-NO" altLang="en-US" dirty="0" err="1"/>
              <a:t>that</a:t>
            </a:r>
            <a:r>
              <a:rPr lang="nb-NO" altLang="en-US" dirty="0"/>
              <a:t> </a:t>
            </a:r>
            <a:r>
              <a:rPr lang="nb-NO" altLang="en-US" dirty="0" err="1"/>
              <a:t>common</a:t>
            </a:r>
            <a:r>
              <a:rPr lang="nb-NO" altLang="en-US" dirty="0"/>
              <a:t> </a:t>
            </a:r>
            <a:r>
              <a:rPr lang="nb-NO" altLang="en-US" dirty="0" err="1"/>
              <a:t>language</a:t>
            </a:r>
            <a:r>
              <a:rPr lang="nb-NO" altLang="en-US" dirty="0"/>
              <a:t>.</a:t>
            </a:r>
            <a:endParaRPr lang="nb-NO" altLang="en-US" dirty="0"/>
          </a:p>
          <a:p>
            <a:pPr lvl="1"/>
            <a:endParaRPr lang="nb-NO" altLang="en-US" dirty="0"/>
          </a:p>
          <a:p>
            <a:r>
              <a:rPr lang="nb-NO" altLang="en-US" dirty="0"/>
              <a:t>KQML: Knowledge Query and </a:t>
            </a:r>
            <a:r>
              <a:rPr lang="nb-NO" altLang="en-US" dirty="0" err="1"/>
              <a:t>Manipulation</a:t>
            </a:r>
            <a:r>
              <a:rPr lang="nb-NO" altLang="en-US" dirty="0"/>
              <a:t> Language</a:t>
            </a:r>
            <a:endParaRPr lang="nb-NO" altLang="en-US" dirty="0"/>
          </a:p>
          <a:p>
            <a:pPr lvl="1"/>
            <a:r>
              <a:rPr lang="en-US" altLang="en-US" dirty="0"/>
              <a:t>Language for both message formatting and message handling protocols.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nb-NO" altLang="en-US" dirty="0"/>
              <a:t>KIF: Knowledge </a:t>
            </a:r>
            <a:r>
              <a:rPr lang="nb-NO" altLang="en-US" dirty="0" err="1"/>
              <a:t>Interchange</a:t>
            </a:r>
            <a:r>
              <a:rPr lang="nb-NO" altLang="en-US" dirty="0"/>
              <a:t> Format</a:t>
            </a:r>
            <a:endParaRPr lang="nb-NO" altLang="en-US" dirty="0"/>
          </a:p>
          <a:p>
            <a:pPr lvl="1"/>
            <a:r>
              <a:rPr lang="nb-NO" altLang="en-US" dirty="0"/>
              <a:t>Language for </a:t>
            </a:r>
            <a:r>
              <a:rPr lang="nb-NO" altLang="en-US" dirty="0" err="1"/>
              <a:t>expressing</a:t>
            </a:r>
            <a:r>
              <a:rPr lang="nb-NO" altLang="en-US" dirty="0"/>
              <a:t> </a:t>
            </a:r>
            <a:r>
              <a:rPr lang="nb-NO" altLang="en-US" dirty="0" err="1"/>
              <a:t>message</a:t>
            </a:r>
            <a:r>
              <a:rPr lang="nb-NO" altLang="en-US" dirty="0"/>
              <a:t> </a:t>
            </a:r>
            <a:r>
              <a:rPr lang="nb-NO" altLang="en-US" dirty="0" err="1"/>
              <a:t>content</a:t>
            </a:r>
            <a:r>
              <a:rPr lang="nb-NO" altLang="en-US" dirty="0"/>
              <a:t>.   </a:t>
            </a:r>
            <a:endParaRPr lang="nb-NO" altLang="en-US" dirty="0"/>
          </a:p>
        </p:txBody>
      </p:sp>
      <p:pic>
        <p:nvPicPr>
          <p:cNvPr id="5" name="Picture 4" descr="A paper with text on i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8660">
            <a:off x="976832" y="652040"/>
            <a:ext cx="404962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rot="21088660">
            <a:off x="1443693" y="5898597"/>
            <a:ext cx="4049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hlinkClick r:id="rId2"/>
              </a:rPr>
              <a:t>https://citeseerx.ist.psu.edu/document?repid=rep1&amp;type=pdf&amp;doi=b9176f78f6264451396480e12ac34844a5f6b04b</a:t>
            </a:r>
            <a:r>
              <a:rPr lang="en-IE" sz="1200" dirty="0"/>
              <a:t> </a:t>
            </a:r>
            <a:endParaRPr lang="en-IE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nb-NO" altLang="en-US"/>
              <a:t>KQML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rmAutofit/>
          </a:bodyPr>
          <a:lstStyle/>
          <a:p>
            <a:r>
              <a:rPr lang="nb-NO" altLang="en-US" dirty="0"/>
              <a:t>Knowledge </a:t>
            </a:r>
            <a:r>
              <a:rPr lang="nb-NO" altLang="en-US" dirty="0" err="1"/>
              <a:t>Sharing</a:t>
            </a:r>
            <a:r>
              <a:rPr lang="nb-NO" altLang="en-US" dirty="0"/>
              <a:t> </a:t>
            </a:r>
            <a:r>
              <a:rPr lang="nb-NO" altLang="en-US" dirty="0" err="1"/>
              <a:t>Effort</a:t>
            </a:r>
            <a:r>
              <a:rPr lang="nb-NO" altLang="en-US" dirty="0"/>
              <a:t> (KSE), </a:t>
            </a:r>
            <a:r>
              <a:rPr lang="nb-NO" altLang="en-US" dirty="0" err="1"/>
              <a:t>funded</a:t>
            </a:r>
            <a:r>
              <a:rPr lang="nb-NO" altLang="en-US" dirty="0"/>
              <a:t> by ARPA</a:t>
            </a:r>
            <a:endParaRPr lang="nb-NO" altLang="en-US" dirty="0"/>
          </a:p>
          <a:p>
            <a:pPr lvl="1"/>
            <a:r>
              <a:rPr lang="nb-NO" altLang="en-US" dirty="0"/>
              <a:t>Central </a:t>
            </a:r>
            <a:r>
              <a:rPr lang="nb-NO" altLang="en-US" dirty="0" err="1"/>
              <a:t>concept</a:t>
            </a:r>
            <a:r>
              <a:rPr lang="nb-NO" altLang="en-US" dirty="0"/>
              <a:t>: </a:t>
            </a:r>
            <a:r>
              <a:rPr lang="nb-NO" altLang="en-US" dirty="0" err="1"/>
              <a:t>knowledge</a:t>
            </a:r>
            <a:r>
              <a:rPr lang="nb-NO" altLang="en-US" dirty="0"/>
              <a:t> </a:t>
            </a:r>
            <a:r>
              <a:rPr lang="nb-NO" altLang="en-US" dirty="0" err="1"/>
              <a:t>sharing</a:t>
            </a:r>
            <a:r>
              <a:rPr lang="nb-NO" altLang="en-US" dirty="0"/>
              <a:t> </a:t>
            </a:r>
            <a:r>
              <a:rPr lang="nb-NO" altLang="en-US" dirty="0" err="1"/>
              <a:t>requires</a:t>
            </a:r>
            <a:r>
              <a:rPr lang="nb-NO" altLang="en-US" dirty="0"/>
              <a:t> </a:t>
            </a:r>
            <a:r>
              <a:rPr lang="nb-NO" altLang="en-US" dirty="0" err="1"/>
              <a:t>communication</a:t>
            </a:r>
            <a:r>
              <a:rPr lang="nb-NO" altLang="en-US" dirty="0"/>
              <a:t>, </a:t>
            </a:r>
            <a:r>
              <a:rPr lang="nb-NO" altLang="en-US" dirty="0" err="1"/>
              <a:t>which</a:t>
            </a:r>
            <a:r>
              <a:rPr lang="nb-NO" altLang="en-US" dirty="0"/>
              <a:t> in turn </a:t>
            </a:r>
            <a:r>
              <a:rPr lang="nb-NO" altLang="en-US" dirty="0" err="1"/>
              <a:t>requires</a:t>
            </a:r>
            <a:r>
              <a:rPr lang="nb-NO" altLang="en-US" dirty="0"/>
              <a:t> a </a:t>
            </a:r>
            <a:r>
              <a:rPr lang="nb-NO" altLang="en-US" dirty="0" err="1"/>
              <a:t>common</a:t>
            </a:r>
            <a:r>
              <a:rPr lang="nb-NO" altLang="en-US" dirty="0"/>
              <a:t> </a:t>
            </a:r>
            <a:r>
              <a:rPr lang="nb-NO" altLang="en-US" dirty="0" err="1"/>
              <a:t>language</a:t>
            </a:r>
            <a:r>
              <a:rPr lang="nb-NO" altLang="en-US" dirty="0"/>
              <a:t>.</a:t>
            </a:r>
            <a:endParaRPr lang="nb-NO" altLang="en-US" dirty="0"/>
          </a:p>
          <a:p>
            <a:pPr lvl="1"/>
            <a:r>
              <a:rPr lang="nb-NO" altLang="en-US" dirty="0"/>
              <a:t>KSE </a:t>
            </a:r>
            <a:r>
              <a:rPr lang="nb-NO" altLang="en-US" dirty="0" err="1"/>
              <a:t>focused</a:t>
            </a:r>
            <a:r>
              <a:rPr lang="nb-NO" altLang="en-US" dirty="0"/>
              <a:t> </a:t>
            </a:r>
            <a:r>
              <a:rPr lang="nb-NO" altLang="en-US" dirty="0" err="1"/>
              <a:t>on</a:t>
            </a:r>
            <a:r>
              <a:rPr lang="nb-NO" altLang="en-US" dirty="0"/>
              <a:t> </a:t>
            </a:r>
            <a:r>
              <a:rPr lang="nb-NO" altLang="en-US" dirty="0" err="1"/>
              <a:t>defining</a:t>
            </a:r>
            <a:r>
              <a:rPr lang="nb-NO" altLang="en-US" dirty="0"/>
              <a:t> </a:t>
            </a:r>
            <a:r>
              <a:rPr lang="nb-NO" altLang="en-US" dirty="0" err="1"/>
              <a:t>that</a:t>
            </a:r>
            <a:r>
              <a:rPr lang="nb-NO" altLang="en-US" dirty="0"/>
              <a:t> </a:t>
            </a:r>
            <a:r>
              <a:rPr lang="nb-NO" altLang="en-US" dirty="0" err="1"/>
              <a:t>common</a:t>
            </a:r>
            <a:r>
              <a:rPr lang="nb-NO" altLang="en-US" dirty="0"/>
              <a:t> </a:t>
            </a:r>
            <a:r>
              <a:rPr lang="nb-NO" altLang="en-US" dirty="0" err="1"/>
              <a:t>language</a:t>
            </a:r>
            <a:r>
              <a:rPr lang="nb-NO" altLang="en-US" dirty="0"/>
              <a:t>.</a:t>
            </a:r>
            <a:endParaRPr lang="nb-NO" altLang="en-US" dirty="0"/>
          </a:p>
          <a:p>
            <a:pPr lvl="1"/>
            <a:endParaRPr lang="nb-NO" altLang="en-US" dirty="0"/>
          </a:p>
          <a:p>
            <a:r>
              <a:rPr lang="nb-NO" altLang="en-US" dirty="0"/>
              <a:t>KQML: Knowledge Query and </a:t>
            </a:r>
            <a:r>
              <a:rPr lang="nb-NO" altLang="en-US" dirty="0" err="1"/>
              <a:t>Manipulation</a:t>
            </a:r>
            <a:r>
              <a:rPr lang="nb-NO" altLang="en-US" dirty="0"/>
              <a:t> Language</a:t>
            </a:r>
            <a:endParaRPr lang="nb-NO" altLang="en-US" dirty="0"/>
          </a:p>
          <a:p>
            <a:pPr lvl="1"/>
            <a:r>
              <a:rPr lang="en-US" altLang="en-US" dirty="0"/>
              <a:t>Language for both message formatting and message handling protocols.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nb-NO" altLang="en-US" dirty="0"/>
              <a:t>KIF: Knowledge </a:t>
            </a:r>
            <a:r>
              <a:rPr lang="nb-NO" altLang="en-US" dirty="0" err="1"/>
              <a:t>Interchange</a:t>
            </a:r>
            <a:r>
              <a:rPr lang="nb-NO" altLang="en-US" dirty="0"/>
              <a:t> Format</a:t>
            </a:r>
            <a:endParaRPr lang="nb-NO" altLang="en-US" dirty="0"/>
          </a:p>
          <a:p>
            <a:pPr lvl="1"/>
            <a:r>
              <a:rPr lang="nb-NO" altLang="en-US" dirty="0"/>
              <a:t>Language for </a:t>
            </a:r>
            <a:r>
              <a:rPr lang="nb-NO" altLang="en-US" dirty="0" err="1"/>
              <a:t>expressing</a:t>
            </a:r>
            <a:r>
              <a:rPr lang="nb-NO" altLang="en-US" dirty="0"/>
              <a:t> </a:t>
            </a:r>
            <a:r>
              <a:rPr lang="nb-NO" altLang="en-US" dirty="0" err="1"/>
              <a:t>message</a:t>
            </a:r>
            <a:r>
              <a:rPr lang="nb-NO" altLang="en-US" dirty="0"/>
              <a:t> </a:t>
            </a:r>
            <a:r>
              <a:rPr lang="nb-NO" altLang="en-US" dirty="0" err="1"/>
              <a:t>content</a:t>
            </a:r>
            <a:r>
              <a:rPr lang="nb-NO" altLang="en-US" dirty="0"/>
              <a:t>.   </a:t>
            </a:r>
            <a:endParaRPr lang="nb-NO" altLang="en-US" dirty="0"/>
          </a:p>
        </p:txBody>
      </p:sp>
      <p:pic>
        <p:nvPicPr>
          <p:cNvPr id="5" name="Picture 4" descr="A paper with text on i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88660">
            <a:off x="1053032" y="652040"/>
            <a:ext cx="404962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 rot="21088660">
            <a:off x="1443693" y="5898597"/>
            <a:ext cx="4049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hlinkClick r:id="rId2"/>
              </a:rPr>
              <a:t>https://citeseerx.ist.psu.edu/document?repid=rep1&amp;type=pdf&amp;doi=b9176f78f6264451396480e12ac34844a5f6b04b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9" name="Picture 8" descr="A paper with text on i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166">
            <a:off x="5491274" y="747541"/>
            <a:ext cx="4115370" cy="5370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 rot="402166">
            <a:off x="5143230" y="6081542"/>
            <a:ext cx="411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hlinkClick r:id="rId4"/>
              </a:rPr>
              <a:t>https://cdn.aaai.org/Workshops/1994/WS-94-02/WS94-02-007.pdf</a:t>
            </a:r>
            <a:r>
              <a:rPr lang="en-IE" sz="1200" dirty="0"/>
              <a:t> </a:t>
            </a:r>
            <a:endParaRPr lang="en-IE" sz="1200" dirty="0"/>
          </a:p>
        </p:txBody>
      </p:sp>
      <p:sp>
        <p:nvSpPr>
          <p:cNvPr id="2" name="Text Box 1"/>
          <p:cNvSpPr txBox="1"/>
          <p:nvPr/>
        </p:nvSpPr>
        <p:spPr>
          <a:xfrm>
            <a:off x="10498455" y="3335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altLang="en-US"/>
              <a:t>KQML and KIF</a:t>
            </a:r>
            <a:endParaRPr lang="en-US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9956800" cy="4873752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KQML is an ‘outer’ language,</a:t>
            </a:r>
            <a:r>
              <a:rPr lang="en-US" altLang="en-US" dirty="0"/>
              <a:t> </a:t>
            </a:r>
            <a:r>
              <a:rPr lang="en-US" altLang="en-US" u="sng" dirty="0"/>
              <a:t>that defines </a:t>
            </a:r>
            <a:r>
              <a:rPr lang="en-US" altLang="en-US" dirty="0"/>
              <a:t>various acceptable ‘communicative verbs’, or performatives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Example performatives: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ask-if</a:t>
            </a:r>
            <a:r>
              <a:rPr lang="en-US" altLang="en-US" dirty="0"/>
              <a:t> (‘is it true that. . . ’)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perform</a:t>
            </a:r>
            <a:r>
              <a:rPr lang="en-US" altLang="en-US" dirty="0"/>
              <a:t> (‘please perform the following action. . . ’)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tell</a:t>
            </a:r>
            <a:r>
              <a:rPr lang="en-US" altLang="en-US" dirty="0"/>
              <a:t> (‘it is true that. . . ’)</a:t>
            </a:r>
            <a:endParaRPr lang="en-US" altLang="en-US" dirty="0"/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reply</a:t>
            </a:r>
            <a:r>
              <a:rPr lang="en-US" altLang="en-US" dirty="0"/>
              <a:t> (‘the answer is . . . ’)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highlight>
                  <a:srgbClr val="FFFF00"/>
                </a:highlight>
              </a:rPr>
              <a:t>KIF is a language for expressing message content</a:t>
            </a:r>
            <a:endParaRPr lang="en-US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Message Structure</a:t>
            </a:r>
            <a:endParaRPr lang="en-GB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KQML is an ‘outer’ language, that:</a:t>
            </a:r>
            <a:endParaRPr lang="en-US" altLang="en-US" sz="2000" dirty="0"/>
          </a:p>
          <a:p>
            <a:pPr lvl="1"/>
            <a:r>
              <a:rPr lang="en-US" altLang="en-US" sz="1800" dirty="0"/>
              <a:t>Defines the set of acceptable ‘communicative verbs’</a:t>
            </a:r>
            <a:endParaRPr lang="en-US" altLang="en-US" sz="1800" dirty="0"/>
          </a:p>
          <a:p>
            <a:pPr lvl="1"/>
            <a:r>
              <a:rPr lang="en-US" altLang="en-US" sz="1800" dirty="0"/>
              <a:t>Is syntactically independent of the inner content.</a:t>
            </a:r>
            <a:endParaRPr lang="en-US" altLang="en-US" sz="1800" dirty="0"/>
          </a:p>
          <a:p>
            <a:pPr lvl="1"/>
            <a:r>
              <a:rPr lang="en-US" altLang="en-US" sz="1800" dirty="0"/>
              <a:t>Provides the additional contextual information necessary for the receiver to understand the message.</a:t>
            </a:r>
            <a:endParaRPr lang="en-US" altLang="en-US" sz="1800" dirty="0"/>
          </a:p>
        </p:txBody>
      </p:sp>
      <p:grpSp>
        <p:nvGrpSpPr>
          <p:cNvPr id="26628" name="Group 4"/>
          <p:cNvGrpSpPr/>
          <p:nvPr/>
        </p:nvGrpSpPr>
        <p:grpSpPr bwMode="auto">
          <a:xfrm>
            <a:off x="2133601" y="3505201"/>
            <a:ext cx="3952875" cy="2803525"/>
            <a:chOff x="384" y="2112"/>
            <a:chExt cx="2490" cy="1766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384" y="2112"/>
              <a:ext cx="2490" cy="176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1" name="Rectangle 6"/>
            <p:cNvSpPr>
              <a:spLocks noChangeArrowheads="1"/>
            </p:cNvSpPr>
            <p:nvPr/>
          </p:nvSpPr>
          <p:spPr bwMode="auto">
            <a:xfrm>
              <a:off x="899" y="2559"/>
              <a:ext cx="1854" cy="1187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2" name="Rectangle 7"/>
            <p:cNvSpPr>
              <a:spLocks noChangeArrowheads="1"/>
            </p:cNvSpPr>
            <p:nvPr/>
          </p:nvSpPr>
          <p:spPr bwMode="auto">
            <a:xfrm>
              <a:off x="1407" y="2959"/>
              <a:ext cx="1194" cy="69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3" name="Rectangle 8"/>
            <p:cNvSpPr>
              <a:spLocks noChangeArrowheads="1"/>
            </p:cNvSpPr>
            <p:nvPr/>
          </p:nvSpPr>
          <p:spPr bwMode="auto">
            <a:xfrm>
              <a:off x="435" y="2166"/>
              <a:ext cx="718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4" name="Rectangle 9"/>
            <p:cNvSpPr>
              <a:spLocks noChangeArrowheads="1"/>
            </p:cNvSpPr>
            <p:nvPr/>
          </p:nvSpPr>
          <p:spPr bwMode="auto">
            <a:xfrm>
              <a:off x="473" y="2201"/>
              <a:ext cx="7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-96" charset="0"/>
                </a:rPr>
                <a:t>Communication</a:t>
              </a:r>
              <a:endParaRPr lang="en-GB" altLang="en-US" sz="3200" b="1">
                <a:latin typeface="Times New Roman" panose="02020603050405020304" pitchFamily="-96" charset="0"/>
              </a:endParaRPr>
            </a:p>
          </p:txBody>
        </p:sp>
        <p:sp>
          <p:nvSpPr>
            <p:cNvPr id="26635" name="Rectangle 10"/>
            <p:cNvSpPr>
              <a:spLocks noChangeArrowheads="1"/>
            </p:cNvSpPr>
            <p:nvPr/>
          </p:nvSpPr>
          <p:spPr bwMode="auto">
            <a:xfrm>
              <a:off x="460" y="2333"/>
              <a:ext cx="16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6" name="Rectangle 11"/>
            <p:cNvSpPr>
              <a:spLocks noChangeArrowheads="1"/>
            </p:cNvSpPr>
            <p:nvPr/>
          </p:nvSpPr>
          <p:spPr bwMode="auto">
            <a:xfrm>
              <a:off x="498" y="2359"/>
              <a:ext cx="201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-96" charset="0"/>
                </a:rPr>
                <a:t>Mechanics of communication, e.g. Sender, receiver</a:t>
              </a:r>
              <a:r>
                <a:rPr lang="en-GB" altLang="en-US" sz="800">
                  <a:solidFill>
                    <a:srgbClr val="000000"/>
                  </a:solidFill>
                  <a:latin typeface="Times New Roman" panose="02020603050405020304" pitchFamily="-96" charset="0"/>
                </a:rPr>
                <a:t>.</a:t>
              </a:r>
              <a:endParaRPr lang="en-GB" altLang="en-US" sz="2400">
                <a:latin typeface="Times New Roman" panose="02020603050405020304" pitchFamily="-96" charset="0"/>
              </a:endParaRPr>
            </a:p>
          </p:txBody>
        </p:sp>
        <p:sp>
          <p:nvSpPr>
            <p:cNvPr id="26637" name="Rectangle 12"/>
            <p:cNvSpPr>
              <a:spLocks noChangeArrowheads="1"/>
            </p:cNvSpPr>
            <p:nvPr/>
          </p:nvSpPr>
          <p:spPr bwMode="auto">
            <a:xfrm>
              <a:off x="943" y="2609"/>
              <a:ext cx="6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38" name="Rectangle 13"/>
            <p:cNvSpPr>
              <a:spLocks noChangeArrowheads="1"/>
            </p:cNvSpPr>
            <p:nvPr/>
          </p:nvSpPr>
          <p:spPr bwMode="auto">
            <a:xfrm>
              <a:off x="981" y="2642"/>
              <a:ext cx="14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 dirty="0">
                  <a:solidFill>
                    <a:srgbClr val="000000"/>
                  </a:solidFill>
                  <a:latin typeface="Times New Roman" panose="02020603050405020304" pitchFamily="-96" charset="0"/>
                </a:rPr>
                <a:t>Performatives</a:t>
              </a:r>
              <a:r>
                <a:rPr lang="nb-NO" altLang="en-US" sz="1400" b="1" dirty="0">
                  <a:solidFill>
                    <a:srgbClr val="000000"/>
                  </a:solidFill>
                  <a:latin typeface="Times New Roman" panose="02020603050405020304" pitchFamily="-96" charset="0"/>
                </a:rPr>
                <a:t> (message layer)</a:t>
              </a:r>
              <a:endParaRPr lang="en-GB" altLang="en-US" sz="3200" b="1" dirty="0">
                <a:latin typeface="Times New Roman" panose="02020603050405020304" pitchFamily="-96" charset="0"/>
              </a:endParaRPr>
            </a:p>
          </p:txBody>
        </p:sp>
        <p:sp>
          <p:nvSpPr>
            <p:cNvPr id="26639" name="Rectangle 14"/>
            <p:cNvSpPr>
              <a:spLocks noChangeArrowheads="1"/>
            </p:cNvSpPr>
            <p:nvPr/>
          </p:nvSpPr>
          <p:spPr bwMode="auto">
            <a:xfrm>
              <a:off x="1527" y="3188"/>
              <a:ext cx="915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0" name="Rectangle 15"/>
            <p:cNvSpPr>
              <a:spLocks noChangeArrowheads="1"/>
            </p:cNvSpPr>
            <p:nvPr/>
          </p:nvSpPr>
          <p:spPr bwMode="auto">
            <a:xfrm>
              <a:off x="1536" y="3216"/>
              <a:ext cx="10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-96" charset="0"/>
                </a:rPr>
                <a:t>Content of communication,</a:t>
              </a:r>
              <a:endParaRPr lang="nb-NO" altLang="en-US" sz="1200">
                <a:solidFill>
                  <a:srgbClr val="000000"/>
                </a:solidFill>
                <a:latin typeface="Times New Roman" panose="02020603050405020304" pitchFamily="-96" charset="0"/>
              </a:endParaRPr>
            </a:p>
            <a:p>
              <a:r>
                <a:rPr lang="en-GB" altLang="en-US" sz="1200">
                  <a:solidFill>
                    <a:srgbClr val="000000"/>
                  </a:solidFill>
                  <a:latin typeface="Times New Roman" panose="02020603050405020304" pitchFamily="-96" charset="0"/>
                </a:rPr>
                <a:t>e.g. a KIF expression </a:t>
              </a:r>
              <a:endParaRPr lang="en-GB" altLang="en-US" sz="1200">
                <a:solidFill>
                  <a:srgbClr val="000000"/>
                </a:solidFill>
                <a:latin typeface="Times New Roman" panose="02020603050405020304" pitchFamily="-96" charset="0"/>
              </a:endParaRPr>
            </a:p>
          </p:txBody>
        </p:sp>
        <p:sp>
          <p:nvSpPr>
            <p:cNvPr id="26641" name="Rectangle 16"/>
            <p:cNvSpPr>
              <a:spLocks noChangeArrowheads="1"/>
            </p:cNvSpPr>
            <p:nvPr/>
          </p:nvSpPr>
          <p:spPr bwMode="auto">
            <a:xfrm>
              <a:off x="1477" y="3023"/>
              <a:ext cx="38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2" name="Rectangle 17"/>
            <p:cNvSpPr>
              <a:spLocks noChangeArrowheads="1"/>
            </p:cNvSpPr>
            <p:nvPr/>
          </p:nvSpPr>
          <p:spPr bwMode="auto">
            <a:xfrm>
              <a:off x="1515" y="3056"/>
              <a:ext cx="38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400" b="1">
                  <a:solidFill>
                    <a:srgbClr val="000000"/>
                  </a:solidFill>
                  <a:latin typeface="Times New Roman" panose="02020603050405020304" pitchFamily="-96" charset="0"/>
                </a:rPr>
                <a:t>Content</a:t>
              </a:r>
              <a:endParaRPr lang="en-GB" altLang="en-US" sz="3200" b="1">
                <a:latin typeface="Times New Roman" panose="02020603050405020304" pitchFamily="-96" charset="0"/>
              </a:endParaRPr>
            </a:p>
          </p:txBody>
        </p:sp>
        <p:sp>
          <p:nvSpPr>
            <p:cNvPr id="26643" name="Rectangle 18"/>
            <p:cNvSpPr>
              <a:spLocks noChangeArrowheads="1"/>
            </p:cNvSpPr>
            <p:nvPr/>
          </p:nvSpPr>
          <p:spPr bwMode="auto">
            <a:xfrm>
              <a:off x="968" y="2774"/>
              <a:ext cx="123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 altLang="en-US"/>
            </a:p>
          </p:txBody>
        </p:sp>
        <p:sp>
          <p:nvSpPr>
            <p:cNvPr id="26644" name="Rectangle 19"/>
            <p:cNvSpPr>
              <a:spLocks noChangeArrowheads="1"/>
            </p:cNvSpPr>
            <p:nvPr/>
          </p:nvSpPr>
          <p:spPr bwMode="auto">
            <a:xfrm>
              <a:off x="1007" y="2801"/>
              <a:ext cx="15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GB" altLang="en-US" sz="1200" dirty="0">
                  <a:solidFill>
                    <a:srgbClr val="000000"/>
                  </a:solidFill>
                  <a:latin typeface="Times New Roman" panose="02020603050405020304" pitchFamily="-96" charset="0"/>
                </a:rPr>
                <a:t>Logic of communication, e.g. ask, tell.</a:t>
              </a:r>
              <a:endParaRPr lang="en-GB" altLang="en-US" sz="3600" dirty="0">
                <a:latin typeface="Times New Roman" panose="02020603050405020304" pitchFamily="-96" charset="0"/>
              </a:endParaRPr>
            </a:p>
          </p:txBody>
        </p:sp>
      </p:grpSp>
      <p:sp>
        <p:nvSpPr>
          <p:cNvPr id="26629" name="Text Box 20"/>
          <p:cNvSpPr txBox="1">
            <a:spLocks noChangeArrowheads="1"/>
          </p:cNvSpPr>
          <p:nvPr/>
        </p:nvSpPr>
        <p:spPr bwMode="auto">
          <a:xfrm>
            <a:off x="6324600" y="3505201"/>
            <a:ext cx="38417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en-US" sz="1600" dirty="0">
                <a:latin typeface="Times New Roman" panose="02020603050405020304" pitchFamily="-96" charset="0"/>
              </a:rPr>
              <a:t>e.g.</a:t>
            </a:r>
            <a:endParaRPr lang="en-US" altLang="en-US" sz="1600" dirty="0">
              <a:latin typeface="Times New Roman" panose="02020603050405020304" pitchFamily="-96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(ask-if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	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agenti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	:receiver	</a:t>
            </a:r>
            <a:r>
              <a:rPr lang="en-US" altLang="en-US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agentj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:ontology	</a:t>
            </a: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genealogy</a:t>
            </a:r>
            <a:endParaRPr lang="en-US" altLang="en-US" sz="1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en-US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“spouse(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eve)”)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Interaction is:</a:t>
            </a:r>
            <a:endParaRPr lang="en-IE" sz="2000" dirty="0"/>
          </a:p>
          <a:p>
            <a:pPr lvl="1"/>
            <a:r>
              <a:rPr lang="en-IE" sz="1800" dirty="0"/>
              <a:t>…sharing of information / tasks between nodes within some distributed system to achieve some common goal…</a:t>
            </a:r>
            <a:endParaRPr lang="en-IE" sz="1800" dirty="0"/>
          </a:p>
        </p:txBody>
      </p:sp>
      <p:sp>
        <p:nvSpPr>
          <p:cNvPr id="10" name="Right Arrow 9"/>
          <p:cNvSpPr/>
          <p:nvPr/>
        </p:nvSpPr>
        <p:spPr>
          <a:xfrm>
            <a:off x="4876800" y="4373265"/>
            <a:ext cx="1828800" cy="694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Right Arrow 10"/>
          <p:cNvSpPr/>
          <p:nvPr/>
        </p:nvSpPr>
        <p:spPr>
          <a:xfrm flipH="1">
            <a:off x="4335946" y="4190703"/>
            <a:ext cx="1828800" cy="694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Performative Categories</a:t>
            </a:r>
            <a:endParaRPr lang="en-GB" altLang="en-US"/>
          </a:p>
        </p:txBody>
      </p:sp>
      <p:graphicFrame>
        <p:nvGraphicFramePr>
          <p:cNvPr id="394272" name="Group 32"/>
          <p:cNvGraphicFramePr>
            <a:graphicFrameLocks noGrp="1"/>
          </p:cNvGraphicFramePr>
          <p:nvPr/>
        </p:nvGraphicFramePr>
        <p:xfrm>
          <a:off x="2362200" y="1676400"/>
          <a:ext cx="7391400" cy="4938714"/>
        </p:xfrm>
        <a:graphic>
          <a:graphicData uri="http://schemas.openxmlformats.org/drawingml/2006/table">
            <a:tbl>
              <a:tblPr/>
              <a:tblGrid>
                <a:gridCol w="2244725"/>
                <a:gridCol w="5146675"/>
              </a:tblGrid>
              <a:tr h="77005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Category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Performatives</a:t>
                      </a: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GB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589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Basic Query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evaluate, ask-if, ask-one, ask-all, ask-about</a:t>
                      </a:r>
                      <a:endParaRPr kumimoji="0" lang="en-GB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Multi-response Query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stream-about, stream-all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Response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reply, sorry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Generic informational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tell, achieve, cancel, untell</a:t>
                      </a:r>
                      <a:endParaRPr kumimoji="0" lang="nb-NO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Generator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standby, ready, next, rest, discard, generator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6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Capability-definition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advertise, subscribe, monitor, import, export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Networking</a:t>
                      </a:r>
                      <a:endParaRPr kumimoji="0" lang="en-GB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register, unregister, forward, broadcast, route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 </a:t>
            </a:r>
            <a:endParaRPr lang="en-US" altLang="en-US"/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953000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“Rem is a lecturer”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(isa Rem Lecturer)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“Rem likes Beer”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(like Rem Beer)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  <a:p>
            <a:r>
              <a:rPr lang="en-US" altLang="en-US" sz="2000" dirty="0"/>
              <a:t>“The temperature of m1 is 83 Celsius”: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(=	(temperature m1)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(scalar 83 Celsius))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5736336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“An object is a bachelor if the object is a man and is not married”: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bachelor (?x) :=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(and (man ?x) (not (married ?x))))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“Any individual with the property of being a person also has the property of being a mammal”: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(?x) :=&gt; (mammal ?x))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 </a:t>
            </a:r>
            <a:endParaRPr lang="en-US" altLang="en-US"/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953000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“Rem is a lecturer”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(isa Rem Lecturer)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“Rem likes Beer”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(like Rem Beer)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  <a:p>
            <a:r>
              <a:rPr lang="en-US" altLang="en-US" sz="2000" dirty="0"/>
              <a:t>“The temperature of m1 is 83 Celsius”: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(=	(temperature m1)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(scalar 83 Celsius))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5736336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“An object is a bachelor if the object is a man and is not married”: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bachelor (?x) :=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(and (man ?x) (not (married ?x))))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“Any individual with the property of being a person also has the property of being a mammal”: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(?x) :=&gt; (mammal ?x))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4038600" y="5257800"/>
            <a:ext cx="78486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KIF is central to KQML as it provides the common language for expressing information (knowledge).</a:t>
            </a:r>
            <a:endParaRPr lang="en-I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 </a:t>
            </a:r>
            <a:endParaRPr lang="en-US" altLang="en-US"/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953000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“Rem is a lecturer”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(isa Rem Lecturer)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“Rem likes Beer”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(like Rem Beer)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  <a:p>
            <a:r>
              <a:rPr lang="en-US" altLang="en-US" sz="2000" dirty="0"/>
              <a:t>“The temperature of m1 is 83 Celsius”: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(=	(temperature m1)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(scalar 83 Celsius))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5736336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“An object is a bachelor if the object is a man and is not married”: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bachelor (?x) :=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(and (man ?x) (not (married ?x))))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“Any individual with the property of being a person also has the property of being a mammal”: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(?x) :=&gt; (mammal ?x))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1638300" y="2857500"/>
            <a:ext cx="78486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KIF is central to KQML as it provides the common language for expressing information (knowledge).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1663700" y="4514850"/>
            <a:ext cx="78486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To communicate effectively, agents must agree in advance what things mean – they must have a shared </a:t>
            </a:r>
            <a:r>
              <a:rPr lang="en-IE" b="1" dirty="0"/>
              <a:t>ontology</a:t>
            </a:r>
            <a:r>
              <a:rPr lang="en-IE" dirty="0"/>
              <a:t>.</a:t>
            </a:r>
            <a:endParaRPr lang="en-I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KIF: Knowledge Interchange Format </a:t>
            </a:r>
            <a:endParaRPr lang="en-US" altLang="en-US"/>
          </a:p>
        </p:txBody>
      </p:sp>
      <p:sp>
        <p:nvSpPr>
          <p:cNvPr id="2969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4953000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“Rem is a lecturer”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(isa Rem Lecturer)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“Rem likes Beer”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(like Rem Beer)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  <a:p>
            <a:r>
              <a:rPr lang="en-US" altLang="en-US" sz="2000" dirty="0"/>
              <a:t>“The temperature of m1 is 83 Celsius”: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(=	(temperature m1)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(scalar 83 Celsius))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5736336" cy="4572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“An object is a bachelor if the object is a man and is not married”: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bachelor (?x) :=</a:t>
            </a:r>
            <a:b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(and (man ?x) (not (married ?x))))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2000" dirty="0"/>
          </a:p>
          <a:p>
            <a:r>
              <a:rPr lang="en-US" altLang="en-US" sz="2000" dirty="0"/>
              <a:t>“Any individual with the property of being a person also has the property of being a mammal”: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defrelation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(?x) :=&gt; (mammal ?x))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sz="2000" dirty="0"/>
          </a:p>
        </p:txBody>
      </p:sp>
      <p:sp>
        <p:nvSpPr>
          <p:cNvPr id="3" name="Rounded Rectangle 2"/>
          <p:cNvSpPr/>
          <p:nvPr/>
        </p:nvSpPr>
        <p:spPr>
          <a:xfrm>
            <a:off x="1638300" y="2857500"/>
            <a:ext cx="78486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KIF is central to KQML as it provides the common language for expressing information (knowledge).</a:t>
            </a:r>
            <a:endParaRPr lang="en-IE" dirty="0"/>
          </a:p>
        </p:txBody>
      </p:sp>
      <p:sp>
        <p:nvSpPr>
          <p:cNvPr id="4" name="Rounded Rectangle 3"/>
          <p:cNvSpPr/>
          <p:nvPr/>
        </p:nvSpPr>
        <p:spPr>
          <a:xfrm>
            <a:off x="1663700" y="4514850"/>
            <a:ext cx="7848600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To communicate effectively, agents must agree in advance what things mean – they must have a shared </a:t>
            </a:r>
            <a:r>
              <a:rPr lang="en-IE" b="1" dirty="0"/>
              <a:t>ontology</a:t>
            </a:r>
            <a:r>
              <a:rPr lang="en-IE" dirty="0"/>
              <a:t>.</a:t>
            </a:r>
            <a:endParaRPr lang="en-IE" dirty="0"/>
          </a:p>
        </p:txBody>
      </p:sp>
      <p:pic>
        <p:nvPicPr>
          <p:cNvPr id="6" name="Picture 5" descr="A paper with text and a black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15" y="274638"/>
            <a:ext cx="3749399" cy="6099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103014" y="6395650"/>
            <a:ext cx="3749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>
                <a:hlinkClick r:id="rId2"/>
              </a:rPr>
              <a:t>https://www.sciencedirect.com/science/article/pii/S1071581996901214</a:t>
            </a:r>
            <a:r>
              <a:rPr lang="en-IE" sz="1200" dirty="0"/>
              <a:t> </a:t>
            </a:r>
            <a:endParaRPr lang="en-IE" sz="1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Examples</a:t>
            </a:r>
            <a:endParaRPr lang="en-GB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(stream-about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A :receiver B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:language Prolog :ontology motors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:reply-with q1 :content “item(m1)”)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(tell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B :receiver A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:in-reply-to q1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:content “torque(m1, 12,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kgf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(tell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B : receiver A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:in-reply-to q1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:content “status(m1, normal)”)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B : receiver A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:in-reply-to q1)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(evaluate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A : receiver B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:language Prolog :ontology motors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:reply-with q2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:content “value(torque, m1)”)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(reply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:sender B :receiver A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:language Prolog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:ontology motors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:in-reply-to q2 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:content “torque(m1, 12,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kgf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)”)</a:t>
            </a: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05600" y="1524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performative</a:t>
            </a:r>
            <a:endParaRPr lang="it-IT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144000" y="2514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/>
              <a:t>content (written in KIF)</a:t>
            </a:r>
            <a:endParaRPr lang="it-IT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>
                <a:highlight>
                  <a:srgbClr val="FFFF00"/>
                </a:highlight>
              </a:rPr>
              <a:t>KQML environments (may) contain facilitators that help make the communication protocol transparent.</a:t>
            </a:r>
            <a:endParaRPr lang="nb-NO" altLang="en-US" sz="2000" dirty="0">
              <a:highlight>
                <a:srgbClr val="FFFF00"/>
              </a:highlight>
            </a:endParaRPr>
          </a:p>
          <a:p>
            <a:endParaRPr lang="nb-NO" altLang="en-US" sz="2000" dirty="0"/>
          </a:p>
          <a:p>
            <a:r>
              <a:rPr lang="nb-NO" altLang="en-US" sz="2000" b="1" dirty="0">
                <a:highlight>
                  <a:srgbClr val="FFFF00"/>
                </a:highlight>
              </a:rPr>
              <a:t>Facilitators</a:t>
            </a:r>
            <a:r>
              <a:rPr lang="nb-NO" altLang="en-US" sz="2000" dirty="0">
                <a:highlight>
                  <a:srgbClr val="FFFF00"/>
                </a:highlight>
              </a:rPr>
              <a:t>: a special class of agents that perform useful communication services</a:t>
            </a:r>
            <a:r>
              <a:rPr lang="nb-NO" altLang="en-US" sz="2000" dirty="0"/>
              <a:t> such as:</a:t>
            </a:r>
            <a:endParaRPr lang="nb-NO" altLang="en-US" sz="2000" dirty="0"/>
          </a:p>
          <a:p>
            <a:pPr lvl="1"/>
            <a:r>
              <a:rPr lang="nb-NO" altLang="en-US" sz="1800" dirty="0"/>
              <a:t>Maintain registry of service names</a:t>
            </a:r>
            <a:endParaRPr lang="nb-NO" altLang="en-US" sz="1800" dirty="0"/>
          </a:p>
          <a:p>
            <a:pPr lvl="1"/>
            <a:r>
              <a:rPr lang="nb-NO" altLang="en-US" sz="1800" dirty="0"/>
              <a:t>Forward messages to named services</a:t>
            </a:r>
            <a:endParaRPr lang="nb-NO" altLang="en-US" sz="1800" dirty="0"/>
          </a:p>
          <a:p>
            <a:pPr lvl="1"/>
            <a:r>
              <a:rPr lang="nb-NO" altLang="en-US" sz="1800" dirty="0"/>
              <a:t>Routing messages based on content</a:t>
            </a:r>
            <a:endParaRPr lang="nb-NO" altLang="en-US" sz="1800" dirty="0"/>
          </a:p>
          <a:p>
            <a:pPr lvl="1"/>
            <a:r>
              <a:rPr lang="nb-NO" altLang="en-US" sz="1800" dirty="0"/>
              <a:t>Provide matchmaking between information providers and seekers</a:t>
            </a:r>
            <a:endParaRPr lang="nb-NO" altLang="en-US" sz="1800" dirty="0"/>
          </a:p>
          <a:p>
            <a:pPr lvl="1"/>
            <a:r>
              <a:rPr lang="nb-NO" altLang="en-US" sz="1800" dirty="0"/>
              <a:t>Provide mediation and translation services</a:t>
            </a:r>
            <a:endParaRPr lang="nb-NO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2192338" y="5260975"/>
            <a:ext cx="253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A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5707063" y="5260975"/>
            <a:ext cx="2596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/>
              <a:t>B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grpSp>
        <p:nvGrpSpPr>
          <p:cNvPr id="32772" name="Group 5"/>
          <p:cNvGrpSpPr/>
          <p:nvPr/>
        </p:nvGrpSpPr>
        <p:grpSpPr bwMode="auto">
          <a:xfrm>
            <a:off x="3790950" y="1447801"/>
            <a:ext cx="668338" cy="1584325"/>
            <a:chOff x="1367" y="915"/>
            <a:chExt cx="391" cy="782"/>
          </a:xfrm>
        </p:grpSpPr>
        <p:sp>
          <p:nvSpPr>
            <p:cNvPr id="32788" name="Freeform 6"/>
            <p:cNvSpPr/>
            <p:nvPr/>
          </p:nvSpPr>
          <p:spPr bwMode="auto">
            <a:xfrm>
              <a:off x="1484" y="915"/>
              <a:ext cx="157" cy="157"/>
            </a:xfrm>
            <a:custGeom>
              <a:avLst/>
              <a:gdLst>
                <a:gd name="T0" fmla="*/ 157 w 312"/>
                <a:gd name="T1" fmla="*/ 78 h 312"/>
                <a:gd name="T2" fmla="*/ 155 w 312"/>
                <a:gd name="T3" fmla="*/ 63 h 312"/>
                <a:gd name="T4" fmla="*/ 151 w 312"/>
                <a:gd name="T5" fmla="*/ 48 h 312"/>
                <a:gd name="T6" fmla="*/ 144 w 312"/>
                <a:gd name="T7" fmla="*/ 35 h 312"/>
                <a:gd name="T8" fmla="*/ 134 w 312"/>
                <a:gd name="T9" fmla="*/ 23 h 312"/>
                <a:gd name="T10" fmla="*/ 122 w 312"/>
                <a:gd name="T11" fmla="*/ 13 h 312"/>
                <a:gd name="T12" fmla="*/ 109 w 312"/>
                <a:gd name="T13" fmla="*/ 6 h 312"/>
                <a:gd name="T14" fmla="*/ 94 w 312"/>
                <a:gd name="T15" fmla="*/ 2 h 312"/>
                <a:gd name="T16" fmla="*/ 78 w 312"/>
                <a:gd name="T17" fmla="*/ 0 h 312"/>
                <a:gd name="T18" fmla="*/ 63 w 312"/>
                <a:gd name="T19" fmla="*/ 2 h 312"/>
                <a:gd name="T20" fmla="*/ 48 w 312"/>
                <a:gd name="T21" fmla="*/ 6 h 312"/>
                <a:gd name="T22" fmla="*/ 35 w 312"/>
                <a:gd name="T23" fmla="*/ 13 h 312"/>
                <a:gd name="T24" fmla="*/ 22 w 312"/>
                <a:gd name="T25" fmla="*/ 23 h 312"/>
                <a:gd name="T26" fmla="*/ 13 w 312"/>
                <a:gd name="T27" fmla="*/ 35 h 312"/>
                <a:gd name="T28" fmla="*/ 6 w 312"/>
                <a:gd name="T29" fmla="*/ 48 h 312"/>
                <a:gd name="T30" fmla="*/ 1 w 312"/>
                <a:gd name="T31" fmla="*/ 63 h 312"/>
                <a:gd name="T32" fmla="*/ 0 w 312"/>
                <a:gd name="T33" fmla="*/ 78 h 312"/>
                <a:gd name="T34" fmla="*/ 1 w 312"/>
                <a:gd name="T35" fmla="*/ 94 h 312"/>
                <a:gd name="T36" fmla="*/ 6 w 312"/>
                <a:gd name="T37" fmla="*/ 109 h 312"/>
                <a:gd name="T38" fmla="*/ 13 w 312"/>
                <a:gd name="T39" fmla="*/ 122 h 312"/>
                <a:gd name="T40" fmla="*/ 22 w 312"/>
                <a:gd name="T41" fmla="*/ 134 h 312"/>
                <a:gd name="T42" fmla="*/ 35 w 312"/>
                <a:gd name="T43" fmla="*/ 144 h 312"/>
                <a:gd name="T44" fmla="*/ 48 w 312"/>
                <a:gd name="T45" fmla="*/ 151 h 312"/>
                <a:gd name="T46" fmla="*/ 63 w 312"/>
                <a:gd name="T47" fmla="*/ 155 h 312"/>
                <a:gd name="T48" fmla="*/ 78 w 312"/>
                <a:gd name="T49" fmla="*/ 157 h 312"/>
                <a:gd name="T50" fmla="*/ 94 w 312"/>
                <a:gd name="T51" fmla="*/ 155 h 312"/>
                <a:gd name="T52" fmla="*/ 109 w 312"/>
                <a:gd name="T53" fmla="*/ 151 h 312"/>
                <a:gd name="T54" fmla="*/ 122 w 312"/>
                <a:gd name="T55" fmla="*/ 144 h 312"/>
                <a:gd name="T56" fmla="*/ 134 w 312"/>
                <a:gd name="T57" fmla="*/ 134 h 312"/>
                <a:gd name="T58" fmla="*/ 144 w 312"/>
                <a:gd name="T59" fmla="*/ 122 h 312"/>
                <a:gd name="T60" fmla="*/ 151 w 312"/>
                <a:gd name="T61" fmla="*/ 109 h 312"/>
                <a:gd name="T62" fmla="*/ 155 w 312"/>
                <a:gd name="T63" fmla="*/ 94 h 312"/>
                <a:gd name="T64" fmla="*/ 157 w 312"/>
                <a:gd name="T65" fmla="*/ 78 h 31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2"/>
                <a:gd name="T100" fmla="*/ 0 h 312"/>
                <a:gd name="T101" fmla="*/ 312 w 312"/>
                <a:gd name="T102" fmla="*/ 312 h 31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2" h="312">
                  <a:moveTo>
                    <a:pt x="312" y="155"/>
                  </a:moveTo>
                  <a:lnTo>
                    <a:pt x="309" y="125"/>
                  </a:lnTo>
                  <a:lnTo>
                    <a:pt x="301" y="96"/>
                  </a:lnTo>
                  <a:lnTo>
                    <a:pt x="286" y="69"/>
                  </a:lnTo>
                  <a:lnTo>
                    <a:pt x="266" y="46"/>
                  </a:lnTo>
                  <a:lnTo>
                    <a:pt x="243" y="26"/>
                  </a:lnTo>
                  <a:lnTo>
                    <a:pt x="216" y="11"/>
                  </a:lnTo>
                  <a:lnTo>
                    <a:pt x="187" y="3"/>
                  </a:lnTo>
                  <a:lnTo>
                    <a:pt x="155" y="0"/>
                  </a:lnTo>
                  <a:lnTo>
                    <a:pt x="125" y="3"/>
                  </a:lnTo>
                  <a:lnTo>
                    <a:pt x="96" y="11"/>
                  </a:lnTo>
                  <a:lnTo>
                    <a:pt x="69" y="26"/>
                  </a:lnTo>
                  <a:lnTo>
                    <a:pt x="44" y="46"/>
                  </a:lnTo>
                  <a:lnTo>
                    <a:pt x="26" y="69"/>
                  </a:lnTo>
                  <a:lnTo>
                    <a:pt x="11" y="96"/>
                  </a:lnTo>
                  <a:lnTo>
                    <a:pt x="1" y="125"/>
                  </a:lnTo>
                  <a:lnTo>
                    <a:pt x="0" y="155"/>
                  </a:lnTo>
                  <a:lnTo>
                    <a:pt x="1" y="187"/>
                  </a:lnTo>
                  <a:lnTo>
                    <a:pt x="11" y="216"/>
                  </a:lnTo>
                  <a:lnTo>
                    <a:pt x="26" y="243"/>
                  </a:lnTo>
                  <a:lnTo>
                    <a:pt x="44" y="266"/>
                  </a:lnTo>
                  <a:lnTo>
                    <a:pt x="69" y="286"/>
                  </a:lnTo>
                  <a:lnTo>
                    <a:pt x="96" y="301"/>
                  </a:lnTo>
                  <a:lnTo>
                    <a:pt x="125" y="309"/>
                  </a:lnTo>
                  <a:lnTo>
                    <a:pt x="155" y="312"/>
                  </a:lnTo>
                  <a:lnTo>
                    <a:pt x="187" y="309"/>
                  </a:lnTo>
                  <a:lnTo>
                    <a:pt x="216" y="301"/>
                  </a:lnTo>
                  <a:lnTo>
                    <a:pt x="243" y="286"/>
                  </a:lnTo>
                  <a:lnTo>
                    <a:pt x="266" y="266"/>
                  </a:lnTo>
                  <a:lnTo>
                    <a:pt x="286" y="243"/>
                  </a:lnTo>
                  <a:lnTo>
                    <a:pt x="301" y="216"/>
                  </a:lnTo>
                  <a:lnTo>
                    <a:pt x="309" y="187"/>
                  </a:lnTo>
                  <a:lnTo>
                    <a:pt x="312" y="155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9" name="Freeform 7"/>
            <p:cNvSpPr/>
            <p:nvPr/>
          </p:nvSpPr>
          <p:spPr bwMode="auto">
            <a:xfrm>
              <a:off x="1367" y="1072"/>
              <a:ext cx="391" cy="625"/>
            </a:xfrm>
            <a:custGeom>
              <a:avLst/>
              <a:gdLst>
                <a:gd name="T0" fmla="*/ 200 w 784"/>
                <a:gd name="T1" fmla="*/ 322 h 1252"/>
                <a:gd name="T2" fmla="*/ 291 w 784"/>
                <a:gd name="T3" fmla="*/ 625 h 1252"/>
                <a:gd name="T4" fmla="*/ 364 w 784"/>
                <a:gd name="T5" fmla="*/ 625 h 1252"/>
                <a:gd name="T6" fmla="*/ 291 w 784"/>
                <a:gd name="T7" fmla="*/ 274 h 1252"/>
                <a:gd name="T8" fmla="*/ 291 w 784"/>
                <a:gd name="T9" fmla="*/ 69 h 1252"/>
                <a:gd name="T10" fmla="*/ 346 w 784"/>
                <a:gd name="T11" fmla="*/ 234 h 1252"/>
                <a:gd name="T12" fmla="*/ 391 w 784"/>
                <a:gd name="T13" fmla="*/ 205 h 1252"/>
                <a:gd name="T14" fmla="*/ 327 w 784"/>
                <a:gd name="T15" fmla="*/ 0 h 1252"/>
                <a:gd name="T16" fmla="*/ 200 w 784"/>
                <a:gd name="T17" fmla="*/ 10 h 1252"/>
                <a:gd name="T18" fmla="*/ 73 w 784"/>
                <a:gd name="T19" fmla="*/ 0 h 1252"/>
                <a:gd name="T20" fmla="*/ 0 w 784"/>
                <a:gd name="T21" fmla="*/ 215 h 1252"/>
                <a:gd name="T22" fmla="*/ 55 w 784"/>
                <a:gd name="T23" fmla="*/ 234 h 1252"/>
                <a:gd name="T24" fmla="*/ 109 w 784"/>
                <a:gd name="T25" fmla="*/ 69 h 1252"/>
                <a:gd name="T26" fmla="*/ 109 w 784"/>
                <a:gd name="T27" fmla="*/ 274 h 1252"/>
                <a:gd name="T28" fmla="*/ 36 w 784"/>
                <a:gd name="T29" fmla="*/ 625 h 1252"/>
                <a:gd name="T30" fmla="*/ 109 w 784"/>
                <a:gd name="T31" fmla="*/ 625 h 1252"/>
                <a:gd name="T32" fmla="*/ 200 w 784"/>
                <a:gd name="T33" fmla="*/ 322 h 12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4"/>
                <a:gd name="T52" fmla="*/ 0 h 1252"/>
                <a:gd name="T53" fmla="*/ 784 w 784"/>
                <a:gd name="T54" fmla="*/ 1252 h 12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4" h="1252">
                  <a:moveTo>
                    <a:pt x="401" y="646"/>
                  </a:moveTo>
                  <a:lnTo>
                    <a:pt x="583" y="1252"/>
                  </a:lnTo>
                  <a:lnTo>
                    <a:pt x="729" y="1252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3" y="469"/>
                  </a:lnTo>
                  <a:lnTo>
                    <a:pt x="784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1"/>
                  </a:lnTo>
                  <a:lnTo>
                    <a:pt x="110" y="469"/>
                  </a:lnTo>
                  <a:lnTo>
                    <a:pt x="219" y="138"/>
                  </a:lnTo>
                  <a:lnTo>
                    <a:pt x="219" y="548"/>
                  </a:lnTo>
                  <a:lnTo>
                    <a:pt x="73" y="1252"/>
                  </a:lnTo>
                  <a:lnTo>
                    <a:pt x="219" y="1252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4054475" y="3082925"/>
            <a:ext cx="240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600" b="1">
                <a:solidFill>
                  <a:srgbClr val="FF0000"/>
                </a:solidFill>
              </a:rPr>
              <a:t>F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2774" name="Freeform 9"/>
          <p:cNvSpPr/>
          <p:nvPr/>
        </p:nvSpPr>
        <p:spPr bwMode="auto">
          <a:xfrm>
            <a:off x="2755901" y="3519488"/>
            <a:ext cx="3082925" cy="812800"/>
          </a:xfrm>
          <a:custGeom>
            <a:avLst/>
            <a:gdLst>
              <a:gd name="T0" fmla="*/ 0 w 3599"/>
              <a:gd name="T1" fmla="*/ 812800 h 804"/>
              <a:gd name="T2" fmla="*/ 76238 w 3599"/>
              <a:gd name="T3" fmla="*/ 751132 h 804"/>
              <a:gd name="T4" fmla="*/ 156759 w 3599"/>
              <a:gd name="T5" fmla="*/ 689465 h 804"/>
              <a:gd name="T6" fmla="*/ 240706 w 3599"/>
              <a:gd name="T7" fmla="*/ 630830 h 804"/>
              <a:gd name="T8" fmla="*/ 327224 w 3599"/>
              <a:gd name="T9" fmla="*/ 572195 h 804"/>
              <a:gd name="T10" fmla="*/ 418024 w 3599"/>
              <a:gd name="T11" fmla="*/ 516593 h 804"/>
              <a:gd name="T12" fmla="*/ 510537 w 3599"/>
              <a:gd name="T13" fmla="*/ 463013 h 804"/>
              <a:gd name="T14" fmla="*/ 606477 w 3599"/>
              <a:gd name="T15" fmla="*/ 413477 h 804"/>
              <a:gd name="T16" fmla="*/ 704987 w 3599"/>
              <a:gd name="T17" fmla="*/ 364951 h 804"/>
              <a:gd name="T18" fmla="*/ 805210 w 3599"/>
              <a:gd name="T19" fmla="*/ 319459 h 804"/>
              <a:gd name="T20" fmla="*/ 907146 w 3599"/>
              <a:gd name="T21" fmla="*/ 275988 h 804"/>
              <a:gd name="T22" fmla="*/ 1012508 w 3599"/>
              <a:gd name="T23" fmla="*/ 235550 h 804"/>
              <a:gd name="T24" fmla="*/ 1117014 w 3599"/>
              <a:gd name="T25" fmla="*/ 199156 h 804"/>
              <a:gd name="T26" fmla="*/ 1224947 w 3599"/>
              <a:gd name="T27" fmla="*/ 165795 h 804"/>
              <a:gd name="T28" fmla="*/ 1332879 w 3599"/>
              <a:gd name="T29" fmla="*/ 133445 h 804"/>
              <a:gd name="T30" fmla="*/ 1442525 w 3599"/>
              <a:gd name="T31" fmla="*/ 105138 h 804"/>
              <a:gd name="T32" fmla="*/ 1551313 w 3599"/>
              <a:gd name="T33" fmla="*/ 79865 h 804"/>
              <a:gd name="T34" fmla="*/ 1660959 w 3599"/>
              <a:gd name="T35" fmla="*/ 58635 h 804"/>
              <a:gd name="T36" fmla="*/ 1771462 w 3599"/>
              <a:gd name="T37" fmla="*/ 40438 h 804"/>
              <a:gd name="T38" fmla="*/ 1880250 w 3599"/>
              <a:gd name="T39" fmla="*/ 26285 h 804"/>
              <a:gd name="T40" fmla="*/ 1989896 w 3599"/>
              <a:gd name="T41" fmla="*/ 15164 h 804"/>
              <a:gd name="T42" fmla="*/ 2097828 w 3599"/>
              <a:gd name="T43" fmla="*/ 6066 h 804"/>
              <a:gd name="T44" fmla="*/ 2204047 w 3599"/>
              <a:gd name="T45" fmla="*/ 1011 h 804"/>
              <a:gd name="T46" fmla="*/ 2310267 w 3599"/>
              <a:gd name="T47" fmla="*/ 0 h 804"/>
              <a:gd name="T48" fmla="*/ 2414772 w 3599"/>
              <a:gd name="T49" fmla="*/ 3033 h 804"/>
              <a:gd name="T50" fmla="*/ 2517565 w 3599"/>
              <a:gd name="T51" fmla="*/ 8088 h 804"/>
              <a:gd name="T52" fmla="*/ 2617788 w 3599"/>
              <a:gd name="T53" fmla="*/ 18197 h 804"/>
              <a:gd name="T54" fmla="*/ 2715441 w 3599"/>
              <a:gd name="T55" fmla="*/ 30328 h 804"/>
              <a:gd name="T56" fmla="*/ 2812238 w 3599"/>
              <a:gd name="T57" fmla="*/ 46503 h 804"/>
              <a:gd name="T58" fmla="*/ 2904751 w 3599"/>
              <a:gd name="T59" fmla="*/ 64701 h 804"/>
              <a:gd name="T60" fmla="*/ 2995551 w 3599"/>
              <a:gd name="T61" fmla="*/ 88963 h 804"/>
              <a:gd name="T62" fmla="*/ 3082925 w 3599"/>
              <a:gd name="T63" fmla="*/ 113226 h 80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3599"/>
              <a:gd name="T97" fmla="*/ 0 h 804"/>
              <a:gd name="T98" fmla="*/ 3599 w 3599"/>
              <a:gd name="T99" fmla="*/ 804 h 804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3599" h="804">
                <a:moveTo>
                  <a:pt x="0" y="804"/>
                </a:moveTo>
                <a:lnTo>
                  <a:pt x="89" y="743"/>
                </a:lnTo>
                <a:lnTo>
                  <a:pt x="183" y="682"/>
                </a:lnTo>
                <a:lnTo>
                  <a:pt x="281" y="624"/>
                </a:lnTo>
                <a:lnTo>
                  <a:pt x="382" y="566"/>
                </a:lnTo>
                <a:lnTo>
                  <a:pt x="488" y="511"/>
                </a:lnTo>
                <a:lnTo>
                  <a:pt x="596" y="458"/>
                </a:lnTo>
                <a:lnTo>
                  <a:pt x="708" y="409"/>
                </a:lnTo>
                <a:lnTo>
                  <a:pt x="823" y="361"/>
                </a:lnTo>
                <a:lnTo>
                  <a:pt x="940" y="316"/>
                </a:lnTo>
                <a:lnTo>
                  <a:pt x="1059" y="273"/>
                </a:lnTo>
                <a:lnTo>
                  <a:pt x="1182" y="233"/>
                </a:lnTo>
                <a:lnTo>
                  <a:pt x="1304" y="197"/>
                </a:lnTo>
                <a:lnTo>
                  <a:pt x="1430" y="164"/>
                </a:lnTo>
                <a:lnTo>
                  <a:pt x="1556" y="132"/>
                </a:lnTo>
                <a:lnTo>
                  <a:pt x="1684" y="104"/>
                </a:lnTo>
                <a:lnTo>
                  <a:pt x="1811" y="79"/>
                </a:lnTo>
                <a:lnTo>
                  <a:pt x="1939" y="58"/>
                </a:lnTo>
                <a:lnTo>
                  <a:pt x="2068" y="40"/>
                </a:lnTo>
                <a:lnTo>
                  <a:pt x="2195" y="26"/>
                </a:lnTo>
                <a:lnTo>
                  <a:pt x="2323" y="15"/>
                </a:lnTo>
                <a:lnTo>
                  <a:pt x="2449" y="6"/>
                </a:lnTo>
                <a:lnTo>
                  <a:pt x="2573" y="1"/>
                </a:lnTo>
                <a:lnTo>
                  <a:pt x="2697" y="0"/>
                </a:lnTo>
                <a:lnTo>
                  <a:pt x="2819" y="3"/>
                </a:lnTo>
                <a:lnTo>
                  <a:pt x="2939" y="8"/>
                </a:lnTo>
                <a:lnTo>
                  <a:pt x="3056" y="18"/>
                </a:lnTo>
                <a:lnTo>
                  <a:pt x="3170" y="30"/>
                </a:lnTo>
                <a:lnTo>
                  <a:pt x="3283" y="46"/>
                </a:lnTo>
                <a:lnTo>
                  <a:pt x="3391" y="64"/>
                </a:lnTo>
                <a:lnTo>
                  <a:pt x="3497" y="88"/>
                </a:lnTo>
                <a:lnTo>
                  <a:pt x="3599" y="112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5" name="Group 10"/>
          <p:cNvGrpSpPr/>
          <p:nvPr/>
        </p:nvGrpSpPr>
        <p:grpSpPr bwMode="auto">
          <a:xfrm>
            <a:off x="1985964" y="3632201"/>
            <a:ext cx="668337" cy="1584325"/>
            <a:chOff x="291" y="1990"/>
            <a:chExt cx="391" cy="782"/>
          </a:xfrm>
        </p:grpSpPr>
        <p:sp>
          <p:nvSpPr>
            <p:cNvPr id="32786" name="Freeform 11"/>
            <p:cNvSpPr/>
            <p:nvPr/>
          </p:nvSpPr>
          <p:spPr bwMode="auto">
            <a:xfrm>
              <a:off x="408" y="1990"/>
              <a:ext cx="157" cy="157"/>
            </a:xfrm>
            <a:custGeom>
              <a:avLst/>
              <a:gdLst>
                <a:gd name="T0" fmla="*/ 157 w 315"/>
                <a:gd name="T1" fmla="*/ 79 h 313"/>
                <a:gd name="T2" fmla="*/ 155 w 315"/>
                <a:gd name="T3" fmla="*/ 63 h 313"/>
                <a:gd name="T4" fmla="*/ 151 w 315"/>
                <a:gd name="T5" fmla="*/ 49 h 313"/>
                <a:gd name="T6" fmla="*/ 144 w 315"/>
                <a:gd name="T7" fmla="*/ 35 h 313"/>
                <a:gd name="T8" fmla="*/ 134 w 315"/>
                <a:gd name="T9" fmla="*/ 24 h 313"/>
                <a:gd name="T10" fmla="*/ 122 w 315"/>
                <a:gd name="T11" fmla="*/ 14 h 313"/>
                <a:gd name="T12" fmla="*/ 108 w 315"/>
                <a:gd name="T13" fmla="*/ 6 h 313"/>
                <a:gd name="T14" fmla="*/ 94 w 315"/>
                <a:gd name="T15" fmla="*/ 2 h 313"/>
                <a:gd name="T16" fmla="*/ 78 w 315"/>
                <a:gd name="T17" fmla="*/ 0 h 313"/>
                <a:gd name="T18" fmla="*/ 64 w 315"/>
                <a:gd name="T19" fmla="*/ 2 h 313"/>
                <a:gd name="T20" fmla="*/ 49 w 315"/>
                <a:gd name="T21" fmla="*/ 6 h 313"/>
                <a:gd name="T22" fmla="*/ 35 w 315"/>
                <a:gd name="T23" fmla="*/ 14 h 313"/>
                <a:gd name="T24" fmla="*/ 23 w 315"/>
                <a:gd name="T25" fmla="*/ 24 h 313"/>
                <a:gd name="T26" fmla="*/ 13 w 315"/>
                <a:gd name="T27" fmla="*/ 35 h 313"/>
                <a:gd name="T28" fmla="*/ 6 w 315"/>
                <a:gd name="T29" fmla="*/ 49 h 313"/>
                <a:gd name="T30" fmla="*/ 1 w 315"/>
                <a:gd name="T31" fmla="*/ 63 h 313"/>
                <a:gd name="T32" fmla="*/ 0 w 315"/>
                <a:gd name="T33" fmla="*/ 79 h 313"/>
                <a:gd name="T34" fmla="*/ 1 w 315"/>
                <a:gd name="T35" fmla="*/ 94 h 313"/>
                <a:gd name="T36" fmla="*/ 6 w 315"/>
                <a:gd name="T37" fmla="*/ 109 h 313"/>
                <a:gd name="T38" fmla="*/ 13 w 315"/>
                <a:gd name="T39" fmla="*/ 122 h 313"/>
                <a:gd name="T40" fmla="*/ 23 w 315"/>
                <a:gd name="T41" fmla="*/ 134 h 313"/>
                <a:gd name="T42" fmla="*/ 35 w 315"/>
                <a:gd name="T43" fmla="*/ 144 h 313"/>
                <a:gd name="T44" fmla="*/ 49 w 315"/>
                <a:gd name="T45" fmla="*/ 151 h 313"/>
                <a:gd name="T46" fmla="*/ 64 w 315"/>
                <a:gd name="T47" fmla="*/ 155 h 313"/>
                <a:gd name="T48" fmla="*/ 78 w 315"/>
                <a:gd name="T49" fmla="*/ 157 h 313"/>
                <a:gd name="T50" fmla="*/ 94 w 315"/>
                <a:gd name="T51" fmla="*/ 155 h 313"/>
                <a:gd name="T52" fmla="*/ 108 w 315"/>
                <a:gd name="T53" fmla="*/ 151 h 313"/>
                <a:gd name="T54" fmla="*/ 122 w 315"/>
                <a:gd name="T55" fmla="*/ 144 h 313"/>
                <a:gd name="T56" fmla="*/ 134 w 315"/>
                <a:gd name="T57" fmla="*/ 134 h 313"/>
                <a:gd name="T58" fmla="*/ 144 w 315"/>
                <a:gd name="T59" fmla="*/ 122 h 313"/>
                <a:gd name="T60" fmla="*/ 151 w 315"/>
                <a:gd name="T61" fmla="*/ 109 h 313"/>
                <a:gd name="T62" fmla="*/ 155 w 315"/>
                <a:gd name="T63" fmla="*/ 94 h 313"/>
                <a:gd name="T64" fmla="*/ 157 w 315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5"/>
                <a:gd name="T100" fmla="*/ 0 h 313"/>
                <a:gd name="T101" fmla="*/ 315 w 315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5" h="313">
                  <a:moveTo>
                    <a:pt x="315" y="158"/>
                  </a:moveTo>
                  <a:lnTo>
                    <a:pt x="311" y="126"/>
                  </a:lnTo>
                  <a:lnTo>
                    <a:pt x="303" y="98"/>
                  </a:lnTo>
                  <a:lnTo>
                    <a:pt x="288" y="70"/>
                  </a:lnTo>
                  <a:lnTo>
                    <a:pt x="268" y="47"/>
                  </a:lnTo>
                  <a:lnTo>
                    <a:pt x="245" y="27"/>
                  </a:lnTo>
                  <a:lnTo>
                    <a:pt x="217" y="12"/>
                  </a:lnTo>
                  <a:lnTo>
                    <a:pt x="189" y="4"/>
                  </a:lnTo>
                  <a:lnTo>
                    <a:pt x="157" y="0"/>
                  </a:lnTo>
                  <a:lnTo>
                    <a:pt x="128" y="4"/>
                  </a:lnTo>
                  <a:lnTo>
                    <a:pt x="98" y="12"/>
                  </a:lnTo>
                  <a:lnTo>
                    <a:pt x="71" y="27"/>
                  </a:lnTo>
                  <a:lnTo>
                    <a:pt x="46" y="47"/>
                  </a:lnTo>
                  <a:lnTo>
                    <a:pt x="27" y="70"/>
                  </a:lnTo>
                  <a:lnTo>
                    <a:pt x="13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3" y="217"/>
                  </a:lnTo>
                  <a:lnTo>
                    <a:pt x="27" y="244"/>
                  </a:lnTo>
                  <a:lnTo>
                    <a:pt x="46" y="268"/>
                  </a:lnTo>
                  <a:lnTo>
                    <a:pt x="71" y="287"/>
                  </a:lnTo>
                  <a:lnTo>
                    <a:pt x="98" y="302"/>
                  </a:lnTo>
                  <a:lnTo>
                    <a:pt x="128" y="310"/>
                  </a:lnTo>
                  <a:lnTo>
                    <a:pt x="157" y="313"/>
                  </a:lnTo>
                  <a:lnTo>
                    <a:pt x="189" y="310"/>
                  </a:lnTo>
                  <a:lnTo>
                    <a:pt x="217" y="302"/>
                  </a:lnTo>
                  <a:lnTo>
                    <a:pt x="245" y="287"/>
                  </a:lnTo>
                  <a:lnTo>
                    <a:pt x="268" y="268"/>
                  </a:lnTo>
                  <a:lnTo>
                    <a:pt x="288" y="244"/>
                  </a:lnTo>
                  <a:lnTo>
                    <a:pt x="303" y="217"/>
                  </a:lnTo>
                  <a:lnTo>
                    <a:pt x="311" y="187"/>
                  </a:lnTo>
                  <a:lnTo>
                    <a:pt x="315" y="158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7" name="Freeform 12"/>
            <p:cNvSpPr/>
            <p:nvPr/>
          </p:nvSpPr>
          <p:spPr bwMode="auto">
            <a:xfrm>
              <a:off x="291" y="2147"/>
              <a:ext cx="391" cy="625"/>
            </a:xfrm>
            <a:custGeom>
              <a:avLst/>
              <a:gdLst>
                <a:gd name="T0" fmla="*/ 200 w 781"/>
                <a:gd name="T1" fmla="*/ 323 h 1251"/>
                <a:gd name="T2" fmla="*/ 291 w 781"/>
                <a:gd name="T3" fmla="*/ 625 h 1251"/>
                <a:gd name="T4" fmla="*/ 363 w 781"/>
                <a:gd name="T5" fmla="*/ 625 h 1251"/>
                <a:gd name="T6" fmla="*/ 291 w 781"/>
                <a:gd name="T7" fmla="*/ 274 h 1251"/>
                <a:gd name="T8" fmla="*/ 291 w 781"/>
                <a:gd name="T9" fmla="*/ 69 h 1251"/>
                <a:gd name="T10" fmla="*/ 346 w 781"/>
                <a:gd name="T11" fmla="*/ 235 h 1251"/>
                <a:gd name="T12" fmla="*/ 391 w 781"/>
                <a:gd name="T13" fmla="*/ 205 h 1251"/>
                <a:gd name="T14" fmla="*/ 328 w 781"/>
                <a:gd name="T15" fmla="*/ 0 h 1251"/>
                <a:gd name="T16" fmla="*/ 200 w 781"/>
                <a:gd name="T17" fmla="*/ 10 h 1251"/>
                <a:gd name="T18" fmla="*/ 73 w 781"/>
                <a:gd name="T19" fmla="*/ 0 h 1251"/>
                <a:gd name="T20" fmla="*/ 0 w 781"/>
                <a:gd name="T21" fmla="*/ 215 h 1251"/>
                <a:gd name="T22" fmla="*/ 55 w 781"/>
                <a:gd name="T23" fmla="*/ 235 h 1251"/>
                <a:gd name="T24" fmla="*/ 109 w 781"/>
                <a:gd name="T25" fmla="*/ 69 h 1251"/>
                <a:gd name="T26" fmla="*/ 109 w 781"/>
                <a:gd name="T27" fmla="*/ 274 h 1251"/>
                <a:gd name="T28" fmla="*/ 36 w 781"/>
                <a:gd name="T29" fmla="*/ 625 h 1251"/>
                <a:gd name="T30" fmla="*/ 109 w 781"/>
                <a:gd name="T31" fmla="*/ 625 h 1251"/>
                <a:gd name="T32" fmla="*/ 200 w 781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1"/>
                <a:gd name="T52" fmla="*/ 0 h 1251"/>
                <a:gd name="T53" fmla="*/ 781 w 781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1" h="1251">
                  <a:moveTo>
                    <a:pt x="400" y="646"/>
                  </a:moveTo>
                  <a:lnTo>
                    <a:pt x="582" y="1251"/>
                  </a:lnTo>
                  <a:lnTo>
                    <a:pt x="726" y="1251"/>
                  </a:lnTo>
                  <a:lnTo>
                    <a:pt x="582" y="548"/>
                  </a:lnTo>
                  <a:lnTo>
                    <a:pt x="582" y="138"/>
                  </a:lnTo>
                  <a:lnTo>
                    <a:pt x="692" y="470"/>
                  </a:lnTo>
                  <a:lnTo>
                    <a:pt x="781" y="411"/>
                  </a:lnTo>
                  <a:lnTo>
                    <a:pt x="655" y="0"/>
                  </a:lnTo>
                  <a:lnTo>
                    <a:pt x="400" y="20"/>
                  </a:lnTo>
                  <a:lnTo>
                    <a:pt x="145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2" y="1251"/>
                  </a:lnTo>
                  <a:lnTo>
                    <a:pt x="218" y="1251"/>
                  </a:lnTo>
                  <a:lnTo>
                    <a:pt x="400" y="646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6" name="Freeform 13"/>
          <p:cNvSpPr/>
          <p:nvPr/>
        </p:nvSpPr>
        <p:spPr bwMode="auto">
          <a:xfrm>
            <a:off x="2654300" y="4251326"/>
            <a:ext cx="158750" cy="174625"/>
          </a:xfrm>
          <a:custGeom>
            <a:avLst/>
            <a:gdLst>
              <a:gd name="T0" fmla="*/ 158750 w 186"/>
              <a:gd name="T1" fmla="*/ 137646 h 170"/>
              <a:gd name="T2" fmla="*/ 0 w 186"/>
              <a:gd name="T3" fmla="*/ 174625 h 170"/>
              <a:gd name="T4" fmla="*/ 70840 w 186"/>
              <a:gd name="T5" fmla="*/ 0 h 170"/>
              <a:gd name="T6" fmla="*/ 158750 w 186"/>
              <a:gd name="T7" fmla="*/ 137646 h 170"/>
              <a:gd name="T8" fmla="*/ 0 60000 65536"/>
              <a:gd name="T9" fmla="*/ 0 60000 65536"/>
              <a:gd name="T10" fmla="*/ 0 60000 65536"/>
              <a:gd name="T11" fmla="*/ 0 60000 65536"/>
              <a:gd name="T12" fmla="*/ 0 w 186"/>
              <a:gd name="T13" fmla="*/ 0 h 170"/>
              <a:gd name="T14" fmla="*/ 186 w 186"/>
              <a:gd name="T15" fmla="*/ 170 h 1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" h="170">
                <a:moveTo>
                  <a:pt x="186" y="134"/>
                </a:moveTo>
                <a:lnTo>
                  <a:pt x="0" y="170"/>
                </a:lnTo>
                <a:lnTo>
                  <a:pt x="83" y="0"/>
                </a:lnTo>
                <a:lnTo>
                  <a:pt x="186" y="134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2777" name="Freeform 14"/>
          <p:cNvSpPr/>
          <p:nvPr/>
        </p:nvSpPr>
        <p:spPr bwMode="auto">
          <a:xfrm>
            <a:off x="2654301" y="4425950"/>
            <a:ext cx="2741613" cy="503238"/>
          </a:xfrm>
          <a:custGeom>
            <a:avLst/>
            <a:gdLst>
              <a:gd name="T0" fmla="*/ 2741613 w 3202"/>
              <a:gd name="T1" fmla="*/ 82017 h 497"/>
              <a:gd name="T2" fmla="*/ 2662841 w 3202"/>
              <a:gd name="T3" fmla="*/ 139732 h 497"/>
              <a:gd name="T4" fmla="*/ 2578931 w 3202"/>
              <a:gd name="T5" fmla="*/ 192385 h 497"/>
              <a:gd name="T6" fmla="*/ 2490741 w 3202"/>
              <a:gd name="T7" fmla="*/ 240987 h 497"/>
              <a:gd name="T8" fmla="*/ 2401694 w 3202"/>
              <a:gd name="T9" fmla="*/ 286552 h 497"/>
              <a:gd name="T10" fmla="*/ 2309223 w 3202"/>
              <a:gd name="T11" fmla="*/ 329079 h 497"/>
              <a:gd name="T12" fmla="*/ 2214182 w 3202"/>
              <a:gd name="T13" fmla="*/ 365531 h 497"/>
              <a:gd name="T14" fmla="*/ 2118286 w 3202"/>
              <a:gd name="T15" fmla="*/ 396920 h 497"/>
              <a:gd name="T16" fmla="*/ 2020677 w 3202"/>
              <a:gd name="T17" fmla="*/ 426284 h 497"/>
              <a:gd name="T18" fmla="*/ 1919643 w 3202"/>
              <a:gd name="T19" fmla="*/ 450585 h 497"/>
              <a:gd name="T20" fmla="*/ 1817753 w 3202"/>
              <a:gd name="T21" fmla="*/ 469824 h 497"/>
              <a:gd name="T22" fmla="*/ 1715863 w 3202"/>
              <a:gd name="T23" fmla="*/ 484000 h 497"/>
              <a:gd name="T24" fmla="*/ 1612260 w 3202"/>
              <a:gd name="T25" fmla="*/ 496150 h 497"/>
              <a:gd name="T26" fmla="*/ 1508658 w 3202"/>
              <a:gd name="T27" fmla="*/ 501213 h 497"/>
              <a:gd name="T28" fmla="*/ 1403343 w 3202"/>
              <a:gd name="T29" fmla="*/ 503238 h 497"/>
              <a:gd name="T30" fmla="*/ 1299740 w 3202"/>
              <a:gd name="T31" fmla="*/ 499188 h 497"/>
              <a:gd name="T32" fmla="*/ 1196994 w 3202"/>
              <a:gd name="T33" fmla="*/ 493112 h 497"/>
              <a:gd name="T34" fmla="*/ 1093392 w 3202"/>
              <a:gd name="T35" fmla="*/ 478937 h 497"/>
              <a:gd name="T36" fmla="*/ 990645 w 3202"/>
              <a:gd name="T37" fmla="*/ 462736 h 497"/>
              <a:gd name="T38" fmla="*/ 890468 w 3202"/>
              <a:gd name="T39" fmla="*/ 442485 h 497"/>
              <a:gd name="T40" fmla="*/ 791146 w 3202"/>
              <a:gd name="T41" fmla="*/ 416159 h 497"/>
              <a:gd name="T42" fmla="*/ 693537 w 3202"/>
              <a:gd name="T43" fmla="*/ 385782 h 497"/>
              <a:gd name="T44" fmla="*/ 596785 w 3202"/>
              <a:gd name="T45" fmla="*/ 352368 h 497"/>
              <a:gd name="T46" fmla="*/ 503457 w 3202"/>
              <a:gd name="T47" fmla="*/ 313891 h 497"/>
              <a:gd name="T48" fmla="*/ 410985 w 3202"/>
              <a:gd name="T49" fmla="*/ 270351 h 497"/>
              <a:gd name="T50" fmla="*/ 323651 w 3202"/>
              <a:gd name="T51" fmla="*/ 222761 h 497"/>
              <a:gd name="T52" fmla="*/ 238029 w 3202"/>
              <a:gd name="T53" fmla="*/ 173146 h 497"/>
              <a:gd name="T54" fmla="*/ 154976 w 3202"/>
              <a:gd name="T55" fmla="*/ 119481 h 497"/>
              <a:gd name="T56" fmla="*/ 77060 w 3202"/>
              <a:gd name="T57" fmla="*/ 60753 h 497"/>
              <a:gd name="T58" fmla="*/ 0 w 3202"/>
              <a:gd name="T59" fmla="*/ 0 h 497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202"/>
              <a:gd name="T91" fmla="*/ 0 h 497"/>
              <a:gd name="T92" fmla="*/ 3202 w 3202"/>
              <a:gd name="T93" fmla="*/ 497 h 497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202" h="497">
                <a:moveTo>
                  <a:pt x="3202" y="81"/>
                </a:moveTo>
                <a:lnTo>
                  <a:pt x="3110" y="138"/>
                </a:lnTo>
                <a:lnTo>
                  <a:pt x="3012" y="190"/>
                </a:lnTo>
                <a:lnTo>
                  <a:pt x="2909" y="238"/>
                </a:lnTo>
                <a:lnTo>
                  <a:pt x="2805" y="283"/>
                </a:lnTo>
                <a:lnTo>
                  <a:pt x="2697" y="325"/>
                </a:lnTo>
                <a:lnTo>
                  <a:pt x="2586" y="361"/>
                </a:lnTo>
                <a:lnTo>
                  <a:pt x="2474" y="392"/>
                </a:lnTo>
                <a:lnTo>
                  <a:pt x="2360" y="421"/>
                </a:lnTo>
                <a:lnTo>
                  <a:pt x="2242" y="445"/>
                </a:lnTo>
                <a:lnTo>
                  <a:pt x="2123" y="464"/>
                </a:lnTo>
                <a:lnTo>
                  <a:pt x="2004" y="478"/>
                </a:lnTo>
                <a:lnTo>
                  <a:pt x="1883" y="490"/>
                </a:lnTo>
                <a:lnTo>
                  <a:pt x="1762" y="495"/>
                </a:lnTo>
                <a:lnTo>
                  <a:pt x="1639" y="497"/>
                </a:lnTo>
                <a:lnTo>
                  <a:pt x="1518" y="493"/>
                </a:lnTo>
                <a:lnTo>
                  <a:pt x="1398" y="487"/>
                </a:lnTo>
                <a:lnTo>
                  <a:pt x="1277" y="473"/>
                </a:lnTo>
                <a:lnTo>
                  <a:pt x="1157" y="457"/>
                </a:lnTo>
                <a:lnTo>
                  <a:pt x="1040" y="437"/>
                </a:lnTo>
                <a:lnTo>
                  <a:pt x="924" y="411"/>
                </a:lnTo>
                <a:lnTo>
                  <a:pt x="810" y="381"/>
                </a:lnTo>
                <a:lnTo>
                  <a:pt x="697" y="348"/>
                </a:lnTo>
                <a:lnTo>
                  <a:pt x="588" y="310"/>
                </a:lnTo>
                <a:lnTo>
                  <a:pt x="480" y="267"/>
                </a:lnTo>
                <a:lnTo>
                  <a:pt x="378" y="220"/>
                </a:lnTo>
                <a:lnTo>
                  <a:pt x="278" y="171"/>
                </a:lnTo>
                <a:lnTo>
                  <a:pt x="181" y="118"/>
                </a:lnTo>
                <a:lnTo>
                  <a:pt x="90" y="60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32778" name="Group 15"/>
          <p:cNvGrpSpPr/>
          <p:nvPr/>
        </p:nvGrpSpPr>
        <p:grpSpPr bwMode="auto">
          <a:xfrm>
            <a:off x="5500688" y="3632201"/>
            <a:ext cx="671512" cy="1584325"/>
            <a:chOff x="2344" y="1990"/>
            <a:chExt cx="392" cy="782"/>
          </a:xfrm>
        </p:grpSpPr>
        <p:sp>
          <p:nvSpPr>
            <p:cNvPr id="32784" name="Freeform 16"/>
            <p:cNvSpPr/>
            <p:nvPr/>
          </p:nvSpPr>
          <p:spPr bwMode="auto">
            <a:xfrm>
              <a:off x="2462" y="1990"/>
              <a:ext cx="156" cy="157"/>
            </a:xfrm>
            <a:custGeom>
              <a:avLst/>
              <a:gdLst>
                <a:gd name="T0" fmla="*/ 156 w 313"/>
                <a:gd name="T1" fmla="*/ 79 h 313"/>
                <a:gd name="T2" fmla="*/ 155 w 313"/>
                <a:gd name="T3" fmla="*/ 63 h 313"/>
                <a:gd name="T4" fmla="*/ 150 w 313"/>
                <a:gd name="T5" fmla="*/ 49 h 313"/>
                <a:gd name="T6" fmla="*/ 143 w 313"/>
                <a:gd name="T7" fmla="*/ 35 h 313"/>
                <a:gd name="T8" fmla="*/ 134 w 313"/>
                <a:gd name="T9" fmla="*/ 24 h 313"/>
                <a:gd name="T10" fmla="*/ 121 w 313"/>
                <a:gd name="T11" fmla="*/ 14 h 313"/>
                <a:gd name="T12" fmla="*/ 108 w 313"/>
                <a:gd name="T13" fmla="*/ 6 h 313"/>
                <a:gd name="T14" fmla="*/ 93 w 313"/>
                <a:gd name="T15" fmla="*/ 2 h 313"/>
                <a:gd name="T16" fmla="*/ 78 w 313"/>
                <a:gd name="T17" fmla="*/ 0 h 313"/>
                <a:gd name="T18" fmla="*/ 63 w 313"/>
                <a:gd name="T19" fmla="*/ 2 h 313"/>
                <a:gd name="T20" fmla="*/ 48 w 313"/>
                <a:gd name="T21" fmla="*/ 6 h 313"/>
                <a:gd name="T22" fmla="*/ 34 w 313"/>
                <a:gd name="T23" fmla="*/ 14 h 313"/>
                <a:gd name="T24" fmla="*/ 23 w 313"/>
                <a:gd name="T25" fmla="*/ 24 h 313"/>
                <a:gd name="T26" fmla="*/ 13 w 313"/>
                <a:gd name="T27" fmla="*/ 35 h 313"/>
                <a:gd name="T28" fmla="*/ 6 w 313"/>
                <a:gd name="T29" fmla="*/ 49 h 313"/>
                <a:gd name="T30" fmla="*/ 1 w 313"/>
                <a:gd name="T31" fmla="*/ 63 h 313"/>
                <a:gd name="T32" fmla="*/ 0 w 313"/>
                <a:gd name="T33" fmla="*/ 79 h 313"/>
                <a:gd name="T34" fmla="*/ 1 w 313"/>
                <a:gd name="T35" fmla="*/ 94 h 313"/>
                <a:gd name="T36" fmla="*/ 6 w 313"/>
                <a:gd name="T37" fmla="*/ 109 h 313"/>
                <a:gd name="T38" fmla="*/ 13 w 313"/>
                <a:gd name="T39" fmla="*/ 122 h 313"/>
                <a:gd name="T40" fmla="*/ 23 w 313"/>
                <a:gd name="T41" fmla="*/ 134 h 313"/>
                <a:gd name="T42" fmla="*/ 34 w 313"/>
                <a:gd name="T43" fmla="*/ 144 h 313"/>
                <a:gd name="T44" fmla="*/ 48 w 313"/>
                <a:gd name="T45" fmla="*/ 151 h 313"/>
                <a:gd name="T46" fmla="*/ 63 w 313"/>
                <a:gd name="T47" fmla="*/ 155 h 313"/>
                <a:gd name="T48" fmla="*/ 78 w 313"/>
                <a:gd name="T49" fmla="*/ 157 h 313"/>
                <a:gd name="T50" fmla="*/ 93 w 313"/>
                <a:gd name="T51" fmla="*/ 155 h 313"/>
                <a:gd name="T52" fmla="*/ 108 w 313"/>
                <a:gd name="T53" fmla="*/ 151 h 313"/>
                <a:gd name="T54" fmla="*/ 121 w 313"/>
                <a:gd name="T55" fmla="*/ 144 h 313"/>
                <a:gd name="T56" fmla="*/ 134 w 313"/>
                <a:gd name="T57" fmla="*/ 134 h 313"/>
                <a:gd name="T58" fmla="*/ 143 w 313"/>
                <a:gd name="T59" fmla="*/ 122 h 313"/>
                <a:gd name="T60" fmla="*/ 150 w 313"/>
                <a:gd name="T61" fmla="*/ 109 h 313"/>
                <a:gd name="T62" fmla="*/ 155 w 313"/>
                <a:gd name="T63" fmla="*/ 94 h 313"/>
                <a:gd name="T64" fmla="*/ 156 w 313"/>
                <a:gd name="T65" fmla="*/ 79 h 3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3"/>
                <a:gd name="T100" fmla="*/ 0 h 313"/>
                <a:gd name="T101" fmla="*/ 313 w 313"/>
                <a:gd name="T102" fmla="*/ 313 h 3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3" h="313">
                  <a:moveTo>
                    <a:pt x="313" y="158"/>
                  </a:moveTo>
                  <a:lnTo>
                    <a:pt x="311" y="126"/>
                  </a:lnTo>
                  <a:lnTo>
                    <a:pt x="301" y="98"/>
                  </a:lnTo>
                  <a:lnTo>
                    <a:pt x="286" y="70"/>
                  </a:lnTo>
                  <a:lnTo>
                    <a:pt x="268" y="47"/>
                  </a:lnTo>
                  <a:lnTo>
                    <a:pt x="243" y="27"/>
                  </a:lnTo>
                  <a:lnTo>
                    <a:pt x="217" y="12"/>
                  </a:lnTo>
                  <a:lnTo>
                    <a:pt x="187" y="4"/>
                  </a:lnTo>
                  <a:lnTo>
                    <a:pt x="157" y="0"/>
                  </a:lnTo>
                  <a:lnTo>
                    <a:pt x="126" y="4"/>
                  </a:lnTo>
                  <a:lnTo>
                    <a:pt x="96" y="12"/>
                  </a:lnTo>
                  <a:lnTo>
                    <a:pt x="69" y="27"/>
                  </a:lnTo>
                  <a:lnTo>
                    <a:pt x="46" y="47"/>
                  </a:lnTo>
                  <a:lnTo>
                    <a:pt x="26" y="70"/>
                  </a:lnTo>
                  <a:lnTo>
                    <a:pt x="12" y="98"/>
                  </a:lnTo>
                  <a:lnTo>
                    <a:pt x="3" y="126"/>
                  </a:lnTo>
                  <a:lnTo>
                    <a:pt x="0" y="158"/>
                  </a:lnTo>
                  <a:lnTo>
                    <a:pt x="3" y="187"/>
                  </a:lnTo>
                  <a:lnTo>
                    <a:pt x="12" y="217"/>
                  </a:lnTo>
                  <a:lnTo>
                    <a:pt x="26" y="244"/>
                  </a:lnTo>
                  <a:lnTo>
                    <a:pt x="46" y="268"/>
                  </a:lnTo>
                  <a:lnTo>
                    <a:pt x="69" y="287"/>
                  </a:lnTo>
                  <a:lnTo>
                    <a:pt x="96" y="302"/>
                  </a:lnTo>
                  <a:lnTo>
                    <a:pt x="126" y="310"/>
                  </a:lnTo>
                  <a:lnTo>
                    <a:pt x="157" y="313"/>
                  </a:lnTo>
                  <a:lnTo>
                    <a:pt x="187" y="310"/>
                  </a:lnTo>
                  <a:lnTo>
                    <a:pt x="217" y="302"/>
                  </a:lnTo>
                  <a:lnTo>
                    <a:pt x="243" y="287"/>
                  </a:lnTo>
                  <a:lnTo>
                    <a:pt x="268" y="268"/>
                  </a:lnTo>
                  <a:lnTo>
                    <a:pt x="286" y="244"/>
                  </a:lnTo>
                  <a:lnTo>
                    <a:pt x="301" y="217"/>
                  </a:lnTo>
                  <a:lnTo>
                    <a:pt x="311" y="187"/>
                  </a:lnTo>
                  <a:lnTo>
                    <a:pt x="313" y="158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785" name="Freeform 17"/>
            <p:cNvSpPr/>
            <p:nvPr/>
          </p:nvSpPr>
          <p:spPr bwMode="auto">
            <a:xfrm>
              <a:off x="2344" y="2147"/>
              <a:ext cx="392" cy="625"/>
            </a:xfrm>
            <a:custGeom>
              <a:avLst/>
              <a:gdLst>
                <a:gd name="T0" fmla="*/ 201 w 783"/>
                <a:gd name="T1" fmla="*/ 323 h 1251"/>
                <a:gd name="T2" fmla="*/ 292 w 783"/>
                <a:gd name="T3" fmla="*/ 625 h 1251"/>
                <a:gd name="T4" fmla="*/ 364 w 783"/>
                <a:gd name="T5" fmla="*/ 625 h 1251"/>
                <a:gd name="T6" fmla="*/ 292 w 783"/>
                <a:gd name="T7" fmla="*/ 274 h 1251"/>
                <a:gd name="T8" fmla="*/ 292 w 783"/>
                <a:gd name="T9" fmla="*/ 69 h 1251"/>
                <a:gd name="T10" fmla="*/ 346 w 783"/>
                <a:gd name="T11" fmla="*/ 235 h 1251"/>
                <a:gd name="T12" fmla="*/ 392 w 783"/>
                <a:gd name="T13" fmla="*/ 205 h 1251"/>
                <a:gd name="T14" fmla="*/ 328 w 783"/>
                <a:gd name="T15" fmla="*/ 0 h 1251"/>
                <a:gd name="T16" fmla="*/ 201 w 783"/>
                <a:gd name="T17" fmla="*/ 10 h 1251"/>
                <a:gd name="T18" fmla="*/ 73 w 783"/>
                <a:gd name="T19" fmla="*/ 0 h 1251"/>
                <a:gd name="T20" fmla="*/ 0 w 783"/>
                <a:gd name="T21" fmla="*/ 215 h 1251"/>
                <a:gd name="T22" fmla="*/ 55 w 783"/>
                <a:gd name="T23" fmla="*/ 235 h 1251"/>
                <a:gd name="T24" fmla="*/ 109 w 783"/>
                <a:gd name="T25" fmla="*/ 69 h 1251"/>
                <a:gd name="T26" fmla="*/ 109 w 783"/>
                <a:gd name="T27" fmla="*/ 274 h 1251"/>
                <a:gd name="T28" fmla="*/ 37 w 783"/>
                <a:gd name="T29" fmla="*/ 625 h 1251"/>
                <a:gd name="T30" fmla="*/ 109 w 783"/>
                <a:gd name="T31" fmla="*/ 625 h 1251"/>
                <a:gd name="T32" fmla="*/ 201 w 783"/>
                <a:gd name="T33" fmla="*/ 323 h 12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83"/>
                <a:gd name="T52" fmla="*/ 0 h 1251"/>
                <a:gd name="T53" fmla="*/ 783 w 783"/>
                <a:gd name="T54" fmla="*/ 1251 h 12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83" h="1251">
                  <a:moveTo>
                    <a:pt x="401" y="646"/>
                  </a:moveTo>
                  <a:lnTo>
                    <a:pt x="583" y="1251"/>
                  </a:lnTo>
                  <a:lnTo>
                    <a:pt x="728" y="1251"/>
                  </a:lnTo>
                  <a:lnTo>
                    <a:pt x="583" y="548"/>
                  </a:lnTo>
                  <a:lnTo>
                    <a:pt x="583" y="138"/>
                  </a:lnTo>
                  <a:lnTo>
                    <a:pt x="692" y="470"/>
                  </a:lnTo>
                  <a:lnTo>
                    <a:pt x="783" y="411"/>
                  </a:lnTo>
                  <a:lnTo>
                    <a:pt x="656" y="0"/>
                  </a:lnTo>
                  <a:lnTo>
                    <a:pt x="401" y="20"/>
                  </a:lnTo>
                  <a:lnTo>
                    <a:pt x="146" y="0"/>
                  </a:lnTo>
                  <a:lnTo>
                    <a:pt x="0" y="430"/>
                  </a:lnTo>
                  <a:lnTo>
                    <a:pt x="109" y="470"/>
                  </a:lnTo>
                  <a:lnTo>
                    <a:pt x="218" y="138"/>
                  </a:lnTo>
                  <a:lnTo>
                    <a:pt x="218" y="548"/>
                  </a:lnTo>
                  <a:lnTo>
                    <a:pt x="73" y="1251"/>
                  </a:lnTo>
                  <a:lnTo>
                    <a:pt x="218" y="1251"/>
                  </a:lnTo>
                  <a:lnTo>
                    <a:pt x="401" y="646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2779" name="Freeform 18"/>
          <p:cNvSpPr/>
          <p:nvPr/>
        </p:nvSpPr>
        <p:spPr bwMode="auto">
          <a:xfrm>
            <a:off x="5341938" y="4425950"/>
            <a:ext cx="158750" cy="165100"/>
          </a:xfrm>
          <a:custGeom>
            <a:avLst/>
            <a:gdLst>
              <a:gd name="T0" fmla="*/ 0 w 187"/>
              <a:gd name="T1" fmla="*/ 23154 h 164"/>
              <a:gd name="T2" fmla="*/ 158750 w 187"/>
              <a:gd name="T3" fmla="*/ 0 h 164"/>
              <a:gd name="T4" fmla="*/ 79799 w 187"/>
              <a:gd name="T5" fmla="*/ 165100 h 164"/>
              <a:gd name="T6" fmla="*/ 0 w 187"/>
              <a:gd name="T7" fmla="*/ 23154 h 164"/>
              <a:gd name="T8" fmla="*/ 0 60000 65536"/>
              <a:gd name="T9" fmla="*/ 0 60000 65536"/>
              <a:gd name="T10" fmla="*/ 0 60000 65536"/>
              <a:gd name="T11" fmla="*/ 0 60000 65536"/>
              <a:gd name="T12" fmla="*/ 0 w 187"/>
              <a:gd name="T13" fmla="*/ 0 h 164"/>
              <a:gd name="T14" fmla="*/ 187 w 187"/>
              <a:gd name="T15" fmla="*/ 164 h 1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" h="164">
                <a:moveTo>
                  <a:pt x="0" y="23"/>
                </a:moveTo>
                <a:lnTo>
                  <a:pt x="187" y="0"/>
                </a:lnTo>
                <a:lnTo>
                  <a:pt x="94" y="164"/>
                </a:lnTo>
                <a:lnTo>
                  <a:pt x="0" y="23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2780" name="Rectangle 19"/>
          <p:cNvSpPr>
            <a:spLocks noChangeArrowheads="1"/>
          </p:cNvSpPr>
          <p:nvPr/>
        </p:nvSpPr>
        <p:spPr bwMode="auto">
          <a:xfrm>
            <a:off x="3676651" y="4543426"/>
            <a:ext cx="6716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ask(X)</a:t>
            </a:r>
            <a:endParaRPr lang="en-GB" altLang="en-US" sz="2400" dirty="0">
              <a:latin typeface="Times New Roman" panose="02020603050405020304" pitchFamily="-96" charset="0"/>
            </a:endParaRPr>
          </a:p>
        </p:txBody>
      </p:sp>
      <p:sp>
        <p:nvSpPr>
          <p:cNvPr id="32781" name="Rectangle 20"/>
          <p:cNvSpPr>
            <a:spLocks noChangeArrowheads="1"/>
          </p:cNvSpPr>
          <p:nvPr/>
        </p:nvSpPr>
        <p:spPr bwMode="auto">
          <a:xfrm>
            <a:off x="3867151" y="3754439"/>
            <a:ext cx="65883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1600" b="1" dirty="0"/>
              <a:t>tell(X</a:t>
            </a:r>
            <a:r>
              <a:rPr lang="nb-NO" altLang="en-US" sz="1600" b="1" dirty="0"/>
              <a:t>)</a:t>
            </a:r>
            <a:endParaRPr lang="en-GB" altLang="en-US" sz="2400" dirty="0">
              <a:latin typeface="Times New Roman" panose="02020603050405020304" pitchFamily="-96" charset="0"/>
            </a:endParaRPr>
          </a:p>
        </p:txBody>
      </p:sp>
      <p:sp>
        <p:nvSpPr>
          <p:cNvPr id="32782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2783" name="Text Box 22"/>
          <p:cNvSpPr txBox="1">
            <a:spLocks noChangeArrowheads="1"/>
          </p:cNvSpPr>
          <p:nvPr/>
        </p:nvSpPr>
        <p:spPr bwMode="auto">
          <a:xfrm>
            <a:off x="6858000" y="2133600"/>
            <a:ext cx="34290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90000"/>
              </a:lnSpc>
            </a:pPr>
            <a:r>
              <a:rPr lang="nb-NO" altLang="en-US" sz="2400" b="1">
                <a:latin typeface="Times New Roman" panose="02020603050405020304" pitchFamily="-96" charset="0"/>
              </a:rPr>
              <a:t>Point-to-point protocol</a:t>
            </a:r>
            <a:endParaRPr lang="nb-NO" altLang="en-US" sz="2400" b="1">
              <a:latin typeface="Times New Roman" panose="02020603050405020304" pitchFamily="-96" charset="0"/>
            </a:endParaRP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-96" charset="0"/>
              </a:rPr>
              <a:t>A is aware that it is appropriate</a:t>
            </a:r>
            <a:endParaRPr lang="nb-NO" altLang="en-US">
              <a:latin typeface="Times New Roman" panose="02020603050405020304" pitchFamily="-96" charset="0"/>
            </a:endParaRP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-96" charset="0"/>
              </a:rPr>
              <a:t> to send a query about X to</a:t>
            </a:r>
            <a:r>
              <a:rPr lang="nb-NO" altLang="en-US" sz="2800">
                <a:latin typeface="Times New Roman" panose="02020603050405020304" pitchFamily="-96" charset="0"/>
              </a:rPr>
              <a:t> </a:t>
            </a:r>
            <a:r>
              <a:rPr lang="nb-NO" altLang="en-US">
                <a:latin typeface="Times New Roman" panose="02020603050405020304" pitchFamily="-96" charset="0"/>
              </a:rPr>
              <a:t>B</a:t>
            </a:r>
            <a:endParaRPr lang="nb-NO" altLang="en-US">
              <a:latin typeface="Times New Roman" panose="02020603050405020304" pitchFamily="-96" charset="0"/>
            </a:endParaRPr>
          </a:p>
          <a:p>
            <a:pPr algn="ctr">
              <a:lnSpc>
                <a:spcPct val="170000"/>
              </a:lnSpc>
            </a:pPr>
            <a:endParaRPr lang="nb-NO" altLang="en-US">
              <a:latin typeface="Times New Roman" panose="02020603050405020304" pitchFamily="-96" charset="0"/>
            </a:endParaRPr>
          </a:p>
          <a:p>
            <a:pPr algn="ctr">
              <a:lnSpc>
                <a:spcPct val="170000"/>
              </a:lnSpc>
            </a:pPr>
            <a:r>
              <a:rPr lang="nb-NO" altLang="en-US">
                <a:latin typeface="Times New Roman" panose="02020603050405020304" pitchFamily="-96" charset="0"/>
              </a:rPr>
              <a:t>There are several ways to achieve this via a Facilitator.</a:t>
            </a:r>
            <a:endParaRPr lang="en-GB" altLang="en-US">
              <a:latin typeface="Times New Roman" panose="02020603050405020304" pitchFamily="-96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/>
          <p:nvPr/>
        </p:nvGrpSpPr>
        <p:grpSpPr bwMode="auto">
          <a:xfrm>
            <a:off x="2606676" y="3484563"/>
            <a:ext cx="582613" cy="1427162"/>
            <a:chOff x="3514" y="1940"/>
            <a:chExt cx="289" cy="713"/>
          </a:xfrm>
        </p:grpSpPr>
        <p:sp>
          <p:nvSpPr>
            <p:cNvPr id="33814" name="Freeform 3"/>
            <p:cNvSpPr/>
            <p:nvPr/>
          </p:nvSpPr>
          <p:spPr bwMode="auto">
            <a:xfrm>
              <a:off x="360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5 w 233"/>
                <a:gd name="T3" fmla="*/ 57 h 285"/>
                <a:gd name="T4" fmla="*/ 112 w 233"/>
                <a:gd name="T5" fmla="*/ 43 h 285"/>
                <a:gd name="T6" fmla="*/ 107 w 233"/>
                <a:gd name="T7" fmla="*/ 31 h 285"/>
                <a:gd name="T8" fmla="*/ 99 w 233"/>
                <a:gd name="T9" fmla="*/ 20 h 285"/>
                <a:gd name="T10" fmla="*/ 91 w 233"/>
                <a:gd name="T11" fmla="*/ 12 h 285"/>
                <a:gd name="T12" fmla="*/ 80 w 233"/>
                <a:gd name="T13" fmla="*/ 5 h 285"/>
                <a:gd name="T14" fmla="*/ 69 w 233"/>
                <a:gd name="T15" fmla="*/ 1 h 285"/>
                <a:gd name="T16" fmla="*/ 58 w 233"/>
                <a:gd name="T17" fmla="*/ 0 h 285"/>
                <a:gd name="T18" fmla="*/ 47 w 233"/>
                <a:gd name="T19" fmla="*/ 1 h 285"/>
                <a:gd name="T20" fmla="*/ 36 w 233"/>
                <a:gd name="T21" fmla="*/ 5 h 285"/>
                <a:gd name="T22" fmla="*/ 26 w 233"/>
                <a:gd name="T23" fmla="*/ 12 h 285"/>
                <a:gd name="T24" fmla="*/ 17 w 233"/>
                <a:gd name="T25" fmla="*/ 20 h 285"/>
                <a:gd name="T26" fmla="*/ 10 w 233"/>
                <a:gd name="T27" fmla="*/ 31 h 285"/>
                <a:gd name="T28" fmla="*/ 4 w 233"/>
                <a:gd name="T29" fmla="*/ 43 h 285"/>
                <a:gd name="T30" fmla="*/ 1 w 233"/>
                <a:gd name="T31" fmla="*/ 57 h 285"/>
                <a:gd name="T32" fmla="*/ 0 w 233"/>
                <a:gd name="T33" fmla="*/ 70 h 285"/>
                <a:gd name="T34" fmla="*/ 1 w 233"/>
                <a:gd name="T35" fmla="*/ 85 h 285"/>
                <a:gd name="T36" fmla="*/ 4 w 233"/>
                <a:gd name="T37" fmla="*/ 98 h 285"/>
                <a:gd name="T38" fmla="*/ 10 w 233"/>
                <a:gd name="T39" fmla="*/ 110 h 285"/>
                <a:gd name="T40" fmla="*/ 17 w 233"/>
                <a:gd name="T41" fmla="*/ 121 h 285"/>
                <a:gd name="T42" fmla="*/ 26 w 233"/>
                <a:gd name="T43" fmla="*/ 130 h 285"/>
                <a:gd name="T44" fmla="*/ 36 w 233"/>
                <a:gd name="T45" fmla="*/ 137 h 285"/>
                <a:gd name="T46" fmla="*/ 47 w 233"/>
                <a:gd name="T47" fmla="*/ 141 h 285"/>
                <a:gd name="T48" fmla="*/ 58 w 233"/>
                <a:gd name="T49" fmla="*/ 142 h 285"/>
                <a:gd name="T50" fmla="*/ 69 w 233"/>
                <a:gd name="T51" fmla="*/ 141 h 285"/>
                <a:gd name="T52" fmla="*/ 80 w 233"/>
                <a:gd name="T53" fmla="*/ 137 h 285"/>
                <a:gd name="T54" fmla="*/ 91 w 233"/>
                <a:gd name="T55" fmla="*/ 130 h 285"/>
                <a:gd name="T56" fmla="*/ 99 w 233"/>
                <a:gd name="T57" fmla="*/ 121 h 285"/>
                <a:gd name="T58" fmla="*/ 107 w 233"/>
                <a:gd name="T59" fmla="*/ 110 h 285"/>
                <a:gd name="T60" fmla="*/ 112 w 233"/>
                <a:gd name="T61" fmla="*/ 98 h 285"/>
                <a:gd name="T62" fmla="*/ 115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0" y="114"/>
                  </a:lnTo>
                  <a:lnTo>
                    <a:pt x="223" y="87"/>
                  </a:lnTo>
                  <a:lnTo>
                    <a:pt x="213" y="63"/>
                  </a:lnTo>
                  <a:lnTo>
                    <a:pt x="198" y="40"/>
                  </a:lnTo>
                  <a:lnTo>
                    <a:pt x="181" y="24"/>
                  </a:lnTo>
                  <a:lnTo>
                    <a:pt x="160" y="10"/>
                  </a:lnTo>
                  <a:lnTo>
                    <a:pt x="138" y="3"/>
                  </a:lnTo>
                  <a:lnTo>
                    <a:pt x="116" y="0"/>
                  </a:lnTo>
                  <a:lnTo>
                    <a:pt x="93" y="3"/>
                  </a:lnTo>
                  <a:lnTo>
                    <a:pt x="72" y="10"/>
                  </a:lnTo>
                  <a:lnTo>
                    <a:pt x="51" y="24"/>
                  </a:lnTo>
                  <a:lnTo>
                    <a:pt x="34" y="40"/>
                  </a:lnTo>
                  <a:lnTo>
                    <a:pt x="19" y="63"/>
                  </a:lnTo>
                  <a:lnTo>
                    <a:pt x="8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70"/>
                  </a:lnTo>
                  <a:lnTo>
                    <a:pt x="8" y="196"/>
                  </a:lnTo>
                  <a:lnTo>
                    <a:pt x="19" y="221"/>
                  </a:lnTo>
                  <a:lnTo>
                    <a:pt x="34" y="242"/>
                  </a:lnTo>
                  <a:lnTo>
                    <a:pt x="51" y="261"/>
                  </a:lnTo>
                  <a:lnTo>
                    <a:pt x="72" y="274"/>
                  </a:lnTo>
                  <a:lnTo>
                    <a:pt x="93" y="282"/>
                  </a:lnTo>
                  <a:lnTo>
                    <a:pt x="116" y="285"/>
                  </a:lnTo>
                  <a:lnTo>
                    <a:pt x="138" y="282"/>
                  </a:lnTo>
                  <a:lnTo>
                    <a:pt x="160" y="274"/>
                  </a:lnTo>
                  <a:lnTo>
                    <a:pt x="181" y="261"/>
                  </a:lnTo>
                  <a:lnTo>
                    <a:pt x="198" y="242"/>
                  </a:lnTo>
                  <a:lnTo>
                    <a:pt x="213" y="221"/>
                  </a:lnTo>
                  <a:lnTo>
                    <a:pt x="223" y="196"/>
                  </a:lnTo>
                  <a:lnTo>
                    <a:pt x="230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5" name="Freeform 4"/>
            <p:cNvSpPr/>
            <p:nvPr/>
          </p:nvSpPr>
          <p:spPr bwMode="auto">
            <a:xfrm>
              <a:off x="3514" y="2082"/>
              <a:ext cx="289" cy="571"/>
            </a:xfrm>
            <a:custGeom>
              <a:avLst/>
              <a:gdLst>
                <a:gd name="T0" fmla="*/ 147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7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1 w 578"/>
                <a:gd name="T25" fmla="*/ 62 h 1140"/>
                <a:gd name="T26" fmla="*/ 81 w 578"/>
                <a:gd name="T27" fmla="*/ 249 h 1140"/>
                <a:gd name="T28" fmla="*/ 27 w 578"/>
                <a:gd name="T29" fmla="*/ 571 h 1140"/>
                <a:gd name="T30" fmla="*/ 81 w 578"/>
                <a:gd name="T31" fmla="*/ 571 h 1140"/>
                <a:gd name="T32" fmla="*/ 147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5" y="587"/>
                  </a:moveTo>
                  <a:lnTo>
                    <a:pt x="430" y="1140"/>
                  </a:lnTo>
                  <a:lnTo>
                    <a:pt x="538" y="1140"/>
                  </a:lnTo>
                  <a:lnTo>
                    <a:pt x="430" y="498"/>
                  </a:lnTo>
                  <a:lnTo>
                    <a:pt x="430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4" y="0"/>
                  </a:lnTo>
                  <a:lnTo>
                    <a:pt x="295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2" y="123"/>
                  </a:lnTo>
                  <a:lnTo>
                    <a:pt x="162" y="498"/>
                  </a:lnTo>
                  <a:lnTo>
                    <a:pt x="54" y="1140"/>
                  </a:lnTo>
                  <a:lnTo>
                    <a:pt x="162" y="1140"/>
                  </a:lnTo>
                  <a:lnTo>
                    <a:pt x="295" y="587"/>
                  </a:lnTo>
                  <a:close/>
                </a:path>
              </a:pathLst>
            </a:custGeom>
            <a:solidFill>
              <a:schemeClr val="accent2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5" name="Rectangle 5"/>
          <p:cNvSpPr>
            <a:spLocks noChangeArrowheads="1"/>
          </p:cNvSpPr>
          <p:nvPr/>
        </p:nvSpPr>
        <p:spPr bwMode="auto">
          <a:xfrm>
            <a:off x="2786063" y="4949825"/>
            <a:ext cx="234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A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grpSp>
        <p:nvGrpSpPr>
          <p:cNvPr id="33796" name="Group 6"/>
          <p:cNvGrpSpPr/>
          <p:nvPr/>
        </p:nvGrpSpPr>
        <p:grpSpPr bwMode="auto">
          <a:xfrm>
            <a:off x="5668964" y="3484563"/>
            <a:ext cx="581025" cy="1427162"/>
            <a:chOff x="5034" y="1940"/>
            <a:chExt cx="289" cy="713"/>
          </a:xfrm>
        </p:grpSpPr>
        <p:sp>
          <p:nvSpPr>
            <p:cNvPr id="33812" name="Freeform 7"/>
            <p:cNvSpPr/>
            <p:nvPr/>
          </p:nvSpPr>
          <p:spPr bwMode="auto">
            <a:xfrm>
              <a:off x="5120" y="1940"/>
              <a:ext cx="117" cy="142"/>
            </a:xfrm>
            <a:custGeom>
              <a:avLst/>
              <a:gdLst>
                <a:gd name="T0" fmla="*/ 117 w 233"/>
                <a:gd name="T1" fmla="*/ 70 h 285"/>
                <a:gd name="T2" fmla="*/ 116 w 233"/>
                <a:gd name="T3" fmla="*/ 57 h 285"/>
                <a:gd name="T4" fmla="*/ 113 w 233"/>
                <a:gd name="T5" fmla="*/ 43 h 285"/>
                <a:gd name="T6" fmla="*/ 107 w 233"/>
                <a:gd name="T7" fmla="*/ 31 h 285"/>
                <a:gd name="T8" fmla="*/ 100 w 233"/>
                <a:gd name="T9" fmla="*/ 20 h 285"/>
                <a:gd name="T10" fmla="*/ 91 w 233"/>
                <a:gd name="T11" fmla="*/ 12 h 285"/>
                <a:gd name="T12" fmla="*/ 81 w 233"/>
                <a:gd name="T13" fmla="*/ 5 h 285"/>
                <a:gd name="T14" fmla="*/ 70 w 233"/>
                <a:gd name="T15" fmla="*/ 1 h 285"/>
                <a:gd name="T16" fmla="*/ 59 w 233"/>
                <a:gd name="T17" fmla="*/ 0 h 285"/>
                <a:gd name="T18" fmla="*/ 48 w 233"/>
                <a:gd name="T19" fmla="*/ 1 h 285"/>
                <a:gd name="T20" fmla="*/ 37 w 233"/>
                <a:gd name="T21" fmla="*/ 5 h 285"/>
                <a:gd name="T22" fmla="*/ 27 w 233"/>
                <a:gd name="T23" fmla="*/ 12 h 285"/>
                <a:gd name="T24" fmla="*/ 18 w 233"/>
                <a:gd name="T25" fmla="*/ 20 h 285"/>
                <a:gd name="T26" fmla="*/ 10 w 233"/>
                <a:gd name="T27" fmla="*/ 31 h 285"/>
                <a:gd name="T28" fmla="*/ 5 w 233"/>
                <a:gd name="T29" fmla="*/ 43 h 285"/>
                <a:gd name="T30" fmla="*/ 2 w 233"/>
                <a:gd name="T31" fmla="*/ 57 h 285"/>
                <a:gd name="T32" fmla="*/ 0 w 233"/>
                <a:gd name="T33" fmla="*/ 70 h 285"/>
                <a:gd name="T34" fmla="*/ 2 w 233"/>
                <a:gd name="T35" fmla="*/ 85 h 285"/>
                <a:gd name="T36" fmla="*/ 5 w 233"/>
                <a:gd name="T37" fmla="*/ 98 h 285"/>
                <a:gd name="T38" fmla="*/ 10 w 233"/>
                <a:gd name="T39" fmla="*/ 110 h 285"/>
                <a:gd name="T40" fmla="*/ 18 w 233"/>
                <a:gd name="T41" fmla="*/ 121 h 285"/>
                <a:gd name="T42" fmla="*/ 27 w 233"/>
                <a:gd name="T43" fmla="*/ 130 h 285"/>
                <a:gd name="T44" fmla="*/ 37 w 233"/>
                <a:gd name="T45" fmla="*/ 137 h 285"/>
                <a:gd name="T46" fmla="*/ 48 w 233"/>
                <a:gd name="T47" fmla="*/ 141 h 285"/>
                <a:gd name="T48" fmla="*/ 59 w 233"/>
                <a:gd name="T49" fmla="*/ 142 h 285"/>
                <a:gd name="T50" fmla="*/ 70 w 233"/>
                <a:gd name="T51" fmla="*/ 141 h 285"/>
                <a:gd name="T52" fmla="*/ 81 w 233"/>
                <a:gd name="T53" fmla="*/ 137 h 285"/>
                <a:gd name="T54" fmla="*/ 91 w 233"/>
                <a:gd name="T55" fmla="*/ 130 h 285"/>
                <a:gd name="T56" fmla="*/ 100 w 233"/>
                <a:gd name="T57" fmla="*/ 121 h 285"/>
                <a:gd name="T58" fmla="*/ 107 w 233"/>
                <a:gd name="T59" fmla="*/ 110 h 285"/>
                <a:gd name="T60" fmla="*/ 113 w 233"/>
                <a:gd name="T61" fmla="*/ 98 h 285"/>
                <a:gd name="T62" fmla="*/ 116 w 233"/>
                <a:gd name="T63" fmla="*/ 85 h 285"/>
                <a:gd name="T64" fmla="*/ 117 w 233"/>
                <a:gd name="T65" fmla="*/ 70 h 28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5"/>
                <a:gd name="T101" fmla="*/ 233 w 233"/>
                <a:gd name="T102" fmla="*/ 285 h 28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5">
                  <a:moveTo>
                    <a:pt x="233" y="141"/>
                  </a:moveTo>
                  <a:lnTo>
                    <a:pt x="231" y="114"/>
                  </a:lnTo>
                  <a:lnTo>
                    <a:pt x="225" y="87"/>
                  </a:lnTo>
                  <a:lnTo>
                    <a:pt x="214" y="63"/>
                  </a:lnTo>
                  <a:lnTo>
                    <a:pt x="199" y="40"/>
                  </a:lnTo>
                  <a:lnTo>
                    <a:pt x="182" y="24"/>
                  </a:lnTo>
                  <a:lnTo>
                    <a:pt x="161" y="10"/>
                  </a:lnTo>
                  <a:lnTo>
                    <a:pt x="140" y="3"/>
                  </a:lnTo>
                  <a:lnTo>
                    <a:pt x="117" y="0"/>
                  </a:lnTo>
                  <a:lnTo>
                    <a:pt x="95" y="3"/>
                  </a:lnTo>
                  <a:lnTo>
                    <a:pt x="73" y="10"/>
                  </a:lnTo>
                  <a:lnTo>
                    <a:pt x="53" y="24"/>
                  </a:lnTo>
                  <a:lnTo>
                    <a:pt x="35" y="40"/>
                  </a:lnTo>
                  <a:lnTo>
                    <a:pt x="20" y="63"/>
                  </a:lnTo>
                  <a:lnTo>
                    <a:pt x="10" y="87"/>
                  </a:lnTo>
                  <a:lnTo>
                    <a:pt x="3" y="114"/>
                  </a:lnTo>
                  <a:lnTo>
                    <a:pt x="0" y="141"/>
                  </a:lnTo>
                  <a:lnTo>
                    <a:pt x="3" y="170"/>
                  </a:lnTo>
                  <a:lnTo>
                    <a:pt x="10" y="196"/>
                  </a:lnTo>
                  <a:lnTo>
                    <a:pt x="20" y="221"/>
                  </a:lnTo>
                  <a:lnTo>
                    <a:pt x="35" y="242"/>
                  </a:lnTo>
                  <a:lnTo>
                    <a:pt x="53" y="261"/>
                  </a:lnTo>
                  <a:lnTo>
                    <a:pt x="73" y="274"/>
                  </a:lnTo>
                  <a:lnTo>
                    <a:pt x="95" y="282"/>
                  </a:lnTo>
                  <a:lnTo>
                    <a:pt x="117" y="285"/>
                  </a:lnTo>
                  <a:lnTo>
                    <a:pt x="140" y="282"/>
                  </a:lnTo>
                  <a:lnTo>
                    <a:pt x="161" y="274"/>
                  </a:lnTo>
                  <a:lnTo>
                    <a:pt x="182" y="261"/>
                  </a:lnTo>
                  <a:lnTo>
                    <a:pt x="199" y="242"/>
                  </a:lnTo>
                  <a:lnTo>
                    <a:pt x="214" y="221"/>
                  </a:lnTo>
                  <a:lnTo>
                    <a:pt x="225" y="196"/>
                  </a:lnTo>
                  <a:lnTo>
                    <a:pt x="231" y="170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3" name="Freeform 8"/>
            <p:cNvSpPr/>
            <p:nvPr/>
          </p:nvSpPr>
          <p:spPr bwMode="auto">
            <a:xfrm>
              <a:off x="5034" y="2082"/>
              <a:ext cx="289" cy="571"/>
            </a:xfrm>
            <a:custGeom>
              <a:avLst/>
              <a:gdLst>
                <a:gd name="T0" fmla="*/ 148 w 578"/>
                <a:gd name="T1" fmla="*/ 294 h 1140"/>
                <a:gd name="T2" fmla="*/ 215 w 578"/>
                <a:gd name="T3" fmla="*/ 571 h 1140"/>
                <a:gd name="T4" fmla="*/ 269 w 578"/>
                <a:gd name="T5" fmla="*/ 571 h 1140"/>
                <a:gd name="T6" fmla="*/ 215 w 578"/>
                <a:gd name="T7" fmla="*/ 249 h 1140"/>
                <a:gd name="T8" fmla="*/ 215 w 578"/>
                <a:gd name="T9" fmla="*/ 62 h 1140"/>
                <a:gd name="T10" fmla="*/ 255 w 578"/>
                <a:gd name="T11" fmla="*/ 214 h 1140"/>
                <a:gd name="T12" fmla="*/ 289 w 578"/>
                <a:gd name="T13" fmla="*/ 187 h 1140"/>
                <a:gd name="T14" fmla="*/ 242 w 578"/>
                <a:gd name="T15" fmla="*/ 0 h 1140"/>
                <a:gd name="T16" fmla="*/ 148 w 578"/>
                <a:gd name="T17" fmla="*/ 9 h 1140"/>
                <a:gd name="T18" fmla="*/ 54 w 578"/>
                <a:gd name="T19" fmla="*/ 0 h 1140"/>
                <a:gd name="T20" fmla="*/ 0 w 578"/>
                <a:gd name="T21" fmla="*/ 196 h 1140"/>
                <a:gd name="T22" fmla="*/ 40 w 578"/>
                <a:gd name="T23" fmla="*/ 214 h 1140"/>
                <a:gd name="T24" fmla="*/ 80 w 578"/>
                <a:gd name="T25" fmla="*/ 62 h 1140"/>
                <a:gd name="T26" fmla="*/ 80 w 578"/>
                <a:gd name="T27" fmla="*/ 249 h 1140"/>
                <a:gd name="T28" fmla="*/ 27 w 578"/>
                <a:gd name="T29" fmla="*/ 571 h 1140"/>
                <a:gd name="T30" fmla="*/ 80 w 578"/>
                <a:gd name="T31" fmla="*/ 571 h 1140"/>
                <a:gd name="T32" fmla="*/ 148 w 578"/>
                <a:gd name="T33" fmla="*/ 294 h 1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8"/>
                <a:gd name="T52" fmla="*/ 0 h 1140"/>
                <a:gd name="T53" fmla="*/ 578 w 578"/>
                <a:gd name="T54" fmla="*/ 1140 h 114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8" h="1140">
                  <a:moveTo>
                    <a:pt x="296" y="587"/>
                  </a:moveTo>
                  <a:lnTo>
                    <a:pt x="431" y="1140"/>
                  </a:lnTo>
                  <a:lnTo>
                    <a:pt x="538" y="1140"/>
                  </a:lnTo>
                  <a:lnTo>
                    <a:pt x="431" y="498"/>
                  </a:lnTo>
                  <a:lnTo>
                    <a:pt x="431" y="123"/>
                  </a:lnTo>
                  <a:lnTo>
                    <a:pt x="511" y="427"/>
                  </a:lnTo>
                  <a:lnTo>
                    <a:pt x="578" y="374"/>
                  </a:lnTo>
                  <a:lnTo>
                    <a:pt x="485" y="0"/>
                  </a:lnTo>
                  <a:lnTo>
                    <a:pt x="296" y="18"/>
                  </a:lnTo>
                  <a:lnTo>
                    <a:pt x="108" y="0"/>
                  </a:lnTo>
                  <a:lnTo>
                    <a:pt x="0" y="392"/>
                  </a:lnTo>
                  <a:lnTo>
                    <a:pt x="81" y="427"/>
                  </a:lnTo>
                  <a:lnTo>
                    <a:pt x="161" y="123"/>
                  </a:lnTo>
                  <a:lnTo>
                    <a:pt x="161" y="498"/>
                  </a:lnTo>
                  <a:lnTo>
                    <a:pt x="54" y="1140"/>
                  </a:lnTo>
                  <a:lnTo>
                    <a:pt x="161" y="1140"/>
                  </a:lnTo>
                  <a:lnTo>
                    <a:pt x="296" y="587"/>
                  </a:lnTo>
                  <a:close/>
                </a:path>
              </a:pathLst>
            </a:custGeom>
            <a:solidFill>
              <a:srgbClr val="00CC66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7" name="Rectangle 9"/>
          <p:cNvSpPr>
            <a:spLocks noChangeArrowheads="1"/>
          </p:cNvSpPr>
          <p:nvPr/>
        </p:nvSpPr>
        <p:spPr bwMode="auto">
          <a:xfrm>
            <a:off x="5848350" y="4949825"/>
            <a:ext cx="238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2400" b="1"/>
              <a:t>B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grpSp>
        <p:nvGrpSpPr>
          <p:cNvPr id="33798" name="Group 10"/>
          <p:cNvGrpSpPr/>
          <p:nvPr/>
        </p:nvGrpSpPr>
        <p:grpSpPr bwMode="auto">
          <a:xfrm>
            <a:off x="4210051" y="1524000"/>
            <a:ext cx="582613" cy="1423988"/>
            <a:chOff x="4310" y="960"/>
            <a:chExt cx="289" cy="712"/>
          </a:xfrm>
        </p:grpSpPr>
        <p:sp>
          <p:nvSpPr>
            <p:cNvPr id="33810" name="Freeform 11"/>
            <p:cNvSpPr/>
            <p:nvPr/>
          </p:nvSpPr>
          <p:spPr bwMode="auto">
            <a:xfrm>
              <a:off x="4396" y="960"/>
              <a:ext cx="117" cy="142"/>
            </a:xfrm>
            <a:custGeom>
              <a:avLst/>
              <a:gdLst>
                <a:gd name="T0" fmla="*/ 117 w 233"/>
                <a:gd name="T1" fmla="*/ 71 h 283"/>
                <a:gd name="T2" fmla="*/ 115 w 233"/>
                <a:gd name="T3" fmla="*/ 57 h 283"/>
                <a:gd name="T4" fmla="*/ 112 w 233"/>
                <a:gd name="T5" fmla="*/ 44 h 283"/>
                <a:gd name="T6" fmla="*/ 107 w 233"/>
                <a:gd name="T7" fmla="*/ 31 h 283"/>
                <a:gd name="T8" fmla="*/ 99 w 233"/>
                <a:gd name="T9" fmla="*/ 20 h 283"/>
                <a:gd name="T10" fmla="*/ 91 w 233"/>
                <a:gd name="T11" fmla="*/ 11 h 283"/>
                <a:gd name="T12" fmla="*/ 80 w 233"/>
                <a:gd name="T13" fmla="*/ 5 h 283"/>
                <a:gd name="T14" fmla="*/ 70 w 233"/>
                <a:gd name="T15" fmla="*/ 1 h 283"/>
                <a:gd name="T16" fmla="*/ 58 w 233"/>
                <a:gd name="T17" fmla="*/ 0 h 283"/>
                <a:gd name="T18" fmla="*/ 47 w 233"/>
                <a:gd name="T19" fmla="*/ 1 h 283"/>
                <a:gd name="T20" fmla="*/ 36 w 233"/>
                <a:gd name="T21" fmla="*/ 5 h 283"/>
                <a:gd name="T22" fmla="*/ 26 w 233"/>
                <a:gd name="T23" fmla="*/ 11 h 283"/>
                <a:gd name="T24" fmla="*/ 17 w 233"/>
                <a:gd name="T25" fmla="*/ 20 h 283"/>
                <a:gd name="T26" fmla="*/ 10 w 233"/>
                <a:gd name="T27" fmla="*/ 31 h 283"/>
                <a:gd name="T28" fmla="*/ 5 w 233"/>
                <a:gd name="T29" fmla="*/ 44 h 283"/>
                <a:gd name="T30" fmla="*/ 1 w 233"/>
                <a:gd name="T31" fmla="*/ 57 h 283"/>
                <a:gd name="T32" fmla="*/ 0 w 233"/>
                <a:gd name="T33" fmla="*/ 71 h 283"/>
                <a:gd name="T34" fmla="*/ 1 w 233"/>
                <a:gd name="T35" fmla="*/ 85 h 283"/>
                <a:gd name="T36" fmla="*/ 5 w 233"/>
                <a:gd name="T37" fmla="*/ 98 h 283"/>
                <a:gd name="T38" fmla="*/ 10 w 233"/>
                <a:gd name="T39" fmla="*/ 110 h 283"/>
                <a:gd name="T40" fmla="*/ 17 w 233"/>
                <a:gd name="T41" fmla="*/ 122 h 283"/>
                <a:gd name="T42" fmla="*/ 26 w 233"/>
                <a:gd name="T43" fmla="*/ 131 h 283"/>
                <a:gd name="T44" fmla="*/ 36 w 233"/>
                <a:gd name="T45" fmla="*/ 137 h 283"/>
                <a:gd name="T46" fmla="*/ 47 w 233"/>
                <a:gd name="T47" fmla="*/ 141 h 283"/>
                <a:gd name="T48" fmla="*/ 58 w 233"/>
                <a:gd name="T49" fmla="*/ 142 h 283"/>
                <a:gd name="T50" fmla="*/ 70 w 233"/>
                <a:gd name="T51" fmla="*/ 141 h 283"/>
                <a:gd name="T52" fmla="*/ 80 w 233"/>
                <a:gd name="T53" fmla="*/ 137 h 283"/>
                <a:gd name="T54" fmla="*/ 91 w 233"/>
                <a:gd name="T55" fmla="*/ 131 h 283"/>
                <a:gd name="T56" fmla="*/ 99 w 233"/>
                <a:gd name="T57" fmla="*/ 122 h 283"/>
                <a:gd name="T58" fmla="*/ 107 w 233"/>
                <a:gd name="T59" fmla="*/ 110 h 283"/>
                <a:gd name="T60" fmla="*/ 112 w 233"/>
                <a:gd name="T61" fmla="*/ 98 h 283"/>
                <a:gd name="T62" fmla="*/ 115 w 233"/>
                <a:gd name="T63" fmla="*/ 85 h 283"/>
                <a:gd name="T64" fmla="*/ 117 w 233"/>
                <a:gd name="T65" fmla="*/ 71 h 28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3"/>
                <a:gd name="T100" fmla="*/ 0 h 283"/>
                <a:gd name="T101" fmla="*/ 233 w 233"/>
                <a:gd name="T102" fmla="*/ 283 h 28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3" h="283">
                  <a:moveTo>
                    <a:pt x="233" y="141"/>
                  </a:moveTo>
                  <a:lnTo>
                    <a:pt x="230" y="114"/>
                  </a:lnTo>
                  <a:lnTo>
                    <a:pt x="224" y="87"/>
                  </a:lnTo>
                  <a:lnTo>
                    <a:pt x="213" y="61"/>
                  </a:lnTo>
                  <a:lnTo>
                    <a:pt x="198" y="40"/>
                  </a:lnTo>
                  <a:lnTo>
                    <a:pt x="181" y="22"/>
                  </a:lnTo>
                  <a:lnTo>
                    <a:pt x="160" y="10"/>
                  </a:lnTo>
                  <a:lnTo>
                    <a:pt x="140" y="1"/>
                  </a:lnTo>
                  <a:lnTo>
                    <a:pt x="116" y="0"/>
                  </a:lnTo>
                  <a:lnTo>
                    <a:pt x="94" y="1"/>
                  </a:lnTo>
                  <a:lnTo>
                    <a:pt x="72" y="10"/>
                  </a:lnTo>
                  <a:lnTo>
                    <a:pt x="51" y="22"/>
                  </a:lnTo>
                  <a:lnTo>
                    <a:pt x="34" y="40"/>
                  </a:lnTo>
                  <a:lnTo>
                    <a:pt x="19" y="61"/>
                  </a:lnTo>
                  <a:lnTo>
                    <a:pt x="10" y="87"/>
                  </a:lnTo>
                  <a:lnTo>
                    <a:pt x="2" y="114"/>
                  </a:lnTo>
                  <a:lnTo>
                    <a:pt x="0" y="141"/>
                  </a:lnTo>
                  <a:lnTo>
                    <a:pt x="2" y="169"/>
                  </a:lnTo>
                  <a:lnTo>
                    <a:pt x="10" y="196"/>
                  </a:lnTo>
                  <a:lnTo>
                    <a:pt x="19" y="220"/>
                  </a:lnTo>
                  <a:lnTo>
                    <a:pt x="34" y="243"/>
                  </a:lnTo>
                  <a:lnTo>
                    <a:pt x="51" y="261"/>
                  </a:lnTo>
                  <a:lnTo>
                    <a:pt x="72" y="273"/>
                  </a:lnTo>
                  <a:lnTo>
                    <a:pt x="94" y="282"/>
                  </a:lnTo>
                  <a:lnTo>
                    <a:pt x="116" y="283"/>
                  </a:lnTo>
                  <a:lnTo>
                    <a:pt x="140" y="282"/>
                  </a:lnTo>
                  <a:lnTo>
                    <a:pt x="160" y="273"/>
                  </a:lnTo>
                  <a:lnTo>
                    <a:pt x="181" y="261"/>
                  </a:lnTo>
                  <a:lnTo>
                    <a:pt x="198" y="243"/>
                  </a:lnTo>
                  <a:lnTo>
                    <a:pt x="213" y="220"/>
                  </a:lnTo>
                  <a:lnTo>
                    <a:pt x="224" y="196"/>
                  </a:lnTo>
                  <a:lnTo>
                    <a:pt x="230" y="169"/>
                  </a:lnTo>
                  <a:lnTo>
                    <a:pt x="233" y="14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11" name="Freeform 12"/>
            <p:cNvSpPr/>
            <p:nvPr/>
          </p:nvSpPr>
          <p:spPr bwMode="auto">
            <a:xfrm>
              <a:off x="4310" y="1102"/>
              <a:ext cx="289" cy="570"/>
            </a:xfrm>
            <a:custGeom>
              <a:avLst/>
              <a:gdLst>
                <a:gd name="T0" fmla="*/ 148 w 579"/>
                <a:gd name="T1" fmla="*/ 294 h 1141"/>
                <a:gd name="T2" fmla="*/ 215 w 579"/>
                <a:gd name="T3" fmla="*/ 570 h 1141"/>
                <a:gd name="T4" fmla="*/ 269 w 579"/>
                <a:gd name="T5" fmla="*/ 570 h 1141"/>
                <a:gd name="T6" fmla="*/ 215 w 579"/>
                <a:gd name="T7" fmla="*/ 250 h 1141"/>
                <a:gd name="T8" fmla="*/ 215 w 579"/>
                <a:gd name="T9" fmla="*/ 62 h 1141"/>
                <a:gd name="T10" fmla="*/ 255 w 579"/>
                <a:gd name="T11" fmla="*/ 214 h 1141"/>
                <a:gd name="T12" fmla="*/ 289 w 579"/>
                <a:gd name="T13" fmla="*/ 188 h 1141"/>
                <a:gd name="T14" fmla="*/ 242 w 579"/>
                <a:gd name="T15" fmla="*/ 0 h 1141"/>
                <a:gd name="T16" fmla="*/ 148 w 579"/>
                <a:gd name="T17" fmla="*/ 9 h 1141"/>
                <a:gd name="T18" fmla="*/ 54 w 579"/>
                <a:gd name="T19" fmla="*/ 0 h 1141"/>
                <a:gd name="T20" fmla="*/ 0 w 579"/>
                <a:gd name="T21" fmla="*/ 196 h 1141"/>
                <a:gd name="T22" fmla="*/ 40 w 579"/>
                <a:gd name="T23" fmla="*/ 214 h 1141"/>
                <a:gd name="T24" fmla="*/ 81 w 579"/>
                <a:gd name="T25" fmla="*/ 62 h 1141"/>
                <a:gd name="T26" fmla="*/ 81 w 579"/>
                <a:gd name="T27" fmla="*/ 250 h 1141"/>
                <a:gd name="T28" fmla="*/ 27 w 579"/>
                <a:gd name="T29" fmla="*/ 570 h 1141"/>
                <a:gd name="T30" fmla="*/ 81 w 579"/>
                <a:gd name="T31" fmla="*/ 570 h 1141"/>
                <a:gd name="T32" fmla="*/ 148 w 579"/>
                <a:gd name="T33" fmla="*/ 294 h 1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9"/>
                <a:gd name="T52" fmla="*/ 0 h 1141"/>
                <a:gd name="T53" fmla="*/ 579 w 579"/>
                <a:gd name="T54" fmla="*/ 1141 h 11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9" h="1141">
                  <a:moveTo>
                    <a:pt x="297" y="589"/>
                  </a:moveTo>
                  <a:lnTo>
                    <a:pt x="430" y="1141"/>
                  </a:lnTo>
                  <a:lnTo>
                    <a:pt x="538" y="1141"/>
                  </a:lnTo>
                  <a:lnTo>
                    <a:pt x="430" y="500"/>
                  </a:lnTo>
                  <a:lnTo>
                    <a:pt x="430" y="125"/>
                  </a:lnTo>
                  <a:lnTo>
                    <a:pt x="511" y="429"/>
                  </a:lnTo>
                  <a:lnTo>
                    <a:pt x="579" y="376"/>
                  </a:lnTo>
                  <a:lnTo>
                    <a:pt x="484" y="0"/>
                  </a:lnTo>
                  <a:lnTo>
                    <a:pt x="297" y="18"/>
                  </a:lnTo>
                  <a:lnTo>
                    <a:pt x="108" y="0"/>
                  </a:lnTo>
                  <a:lnTo>
                    <a:pt x="0" y="393"/>
                  </a:lnTo>
                  <a:lnTo>
                    <a:pt x="81" y="429"/>
                  </a:lnTo>
                  <a:lnTo>
                    <a:pt x="162" y="125"/>
                  </a:lnTo>
                  <a:lnTo>
                    <a:pt x="162" y="500"/>
                  </a:lnTo>
                  <a:lnTo>
                    <a:pt x="54" y="1141"/>
                  </a:lnTo>
                  <a:lnTo>
                    <a:pt x="162" y="1141"/>
                  </a:lnTo>
                  <a:lnTo>
                    <a:pt x="297" y="589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3799" name="Rectangle 13"/>
          <p:cNvSpPr>
            <a:spLocks noChangeArrowheads="1"/>
          </p:cNvSpPr>
          <p:nvPr/>
        </p:nvSpPr>
        <p:spPr bwMode="auto">
          <a:xfrm>
            <a:off x="4667250" y="2963863"/>
            <a:ext cx="336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GB" altLang="en-US" sz="2400" b="1"/>
              <a:t>F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3800" name="Freeform 14"/>
          <p:cNvSpPr/>
          <p:nvPr/>
        </p:nvSpPr>
        <p:spPr bwMode="auto">
          <a:xfrm>
            <a:off x="2898775" y="1706563"/>
            <a:ext cx="1347788" cy="1778000"/>
          </a:xfrm>
          <a:custGeom>
            <a:avLst/>
            <a:gdLst>
              <a:gd name="T0" fmla="*/ 0 w 1339"/>
              <a:gd name="T1" fmla="*/ 1778000 h 1778"/>
              <a:gd name="T2" fmla="*/ 3020 w 1339"/>
              <a:gd name="T3" fmla="*/ 1675000 h 1778"/>
              <a:gd name="T4" fmla="*/ 10066 w 1339"/>
              <a:gd name="T5" fmla="*/ 1572000 h 1778"/>
              <a:gd name="T6" fmla="*/ 21138 w 1339"/>
              <a:gd name="T7" fmla="*/ 1471000 h 1778"/>
              <a:gd name="T8" fmla="*/ 38249 w 1339"/>
              <a:gd name="T9" fmla="*/ 1370000 h 1778"/>
              <a:gd name="T10" fmla="*/ 59387 w 1339"/>
              <a:gd name="T11" fmla="*/ 1272000 h 1778"/>
              <a:gd name="T12" fmla="*/ 85558 w 1339"/>
              <a:gd name="T13" fmla="*/ 1174000 h 1778"/>
              <a:gd name="T14" fmla="*/ 115755 w 1339"/>
              <a:gd name="T15" fmla="*/ 1079000 h 1778"/>
              <a:gd name="T16" fmla="*/ 151991 w 1339"/>
              <a:gd name="T17" fmla="*/ 985000 h 1778"/>
              <a:gd name="T18" fmla="*/ 191247 w 1339"/>
              <a:gd name="T19" fmla="*/ 895000 h 1778"/>
              <a:gd name="T20" fmla="*/ 234529 w 1339"/>
              <a:gd name="T21" fmla="*/ 807000 h 1778"/>
              <a:gd name="T22" fmla="*/ 281838 w 1339"/>
              <a:gd name="T23" fmla="*/ 723000 h 1778"/>
              <a:gd name="T24" fmla="*/ 333172 w 1339"/>
              <a:gd name="T25" fmla="*/ 643000 h 1778"/>
              <a:gd name="T26" fmla="*/ 388533 w 1339"/>
              <a:gd name="T27" fmla="*/ 566000 h 1778"/>
              <a:gd name="T28" fmla="*/ 446914 w 1339"/>
              <a:gd name="T29" fmla="*/ 492000 h 1778"/>
              <a:gd name="T30" fmla="*/ 509321 w 1339"/>
              <a:gd name="T31" fmla="*/ 424000 h 1778"/>
              <a:gd name="T32" fmla="*/ 574748 w 1339"/>
              <a:gd name="T33" fmla="*/ 359000 h 1778"/>
              <a:gd name="T34" fmla="*/ 643194 w 1339"/>
              <a:gd name="T35" fmla="*/ 299000 h 1778"/>
              <a:gd name="T36" fmla="*/ 713653 w 1339"/>
              <a:gd name="T37" fmla="*/ 245000 h 1778"/>
              <a:gd name="T38" fmla="*/ 787132 w 1339"/>
              <a:gd name="T39" fmla="*/ 195000 h 1778"/>
              <a:gd name="T40" fmla="*/ 862625 w 1339"/>
              <a:gd name="T41" fmla="*/ 151000 h 1778"/>
              <a:gd name="T42" fmla="*/ 939123 w 1339"/>
              <a:gd name="T43" fmla="*/ 112000 h 1778"/>
              <a:gd name="T44" fmla="*/ 1019648 w 1339"/>
              <a:gd name="T45" fmla="*/ 77000 h 1778"/>
              <a:gd name="T46" fmla="*/ 1099167 w 1339"/>
              <a:gd name="T47" fmla="*/ 50000 h 1778"/>
              <a:gd name="T48" fmla="*/ 1180699 w 1339"/>
              <a:gd name="T49" fmla="*/ 27000 h 1778"/>
              <a:gd name="T50" fmla="*/ 1263237 w 1339"/>
              <a:gd name="T51" fmla="*/ 11000 h 1778"/>
              <a:gd name="T52" fmla="*/ 1347788 w 1339"/>
              <a:gd name="T53" fmla="*/ 0 h 17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339"/>
              <a:gd name="T82" fmla="*/ 0 h 1778"/>
              <a:gd name="T83" fmla="*/ 1339 w 1339"/>
              <a:gd name="T84" fmla="*/ 1778 h 1778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339" h="1778">
                <a:moveTo>
                  <a:pt x="0" y="1778"/>
                </a:moveTo>
                <a:lnTo>
                  <a:pt x="3" y="1675"/>
                </a:lnTo>
                <a:lnTo>
                  <a:pt x="10" y="1572"/>
                </a:lnTo>
                <a:lnTo>
                  <a:pt x="21" y="1471"/>
                </a:lnTo>
                <a:lnTo>
                  <a:pt x="38" y="1370"/>
                </a:lnTo>
                <a:lnTo>
                  <a:pt x="59" y="1272"/>
                </a:lnTo>
                <a:lnTo>
                  <a:pt x="85" y="1174"/>
                </a:lnTo>
                <a:lnTo>
                  <a:pt x="115" y="1079"/>
                </a:lnTo>
                <a:lnTo>
                  <a:pt x="151" y="985"/>
                </a:lnTo>
                <a:lnTo>
                  <a:pt x="190" y="895"/>
                </a:lnTo>
                <a:lnTo>
                  <a:pt x="233" y="807"/>
                </a:lnTo>
                <a:lnTo>
                  <a:pt x="280" y="723"/>
                </a:lnTo>
                <a:lnTo>
                  <a:pt x="331" y="643"/>
                </a:lnTo>
                <a:lnTo>
                  <a:pt x="386" y="566"/>
                </a:lnTo>
                <a:lnTo>
                  <a:pt x="444" y="492"/>
                </a:lnTo>
                <a:lnTo>
                  <a:pt x="506" y="424"/>
                </a:lnTo>
                <a:lnTo>
                  <a:pt x="571" y="359"/>
                </a:lnTo>
                <a:lnTo>
                  <a:pt x="639" y="299"/>
                </a:lnTo>
                <a:lnTo>
                  <a:pt x="709" y="245"/>
                </a:lnTo>
                <a:lnTo>
                  <a:pt x="782" y="195"/>
                </a:lnTo>
                <a:lnTo>
                  <a:pt x="857" y="151"/>
                </a:lnTo>
                <a:lnTo>
                  <a:pt x="933" y="112"/>
                </a:lnTo>
                <a:lnTo>
                  <a:pt x="1013" y="77"/>
                </a:lnTo>
                <a:lnTo>
                  <a:pt x="1092" y="50"/>
                </a:lnTo>
                <a:lnTo>
                  <a:pt x="1173" y="27"/>
                </a:lnTo>
                <a:lnTo>
                  <a:pt x="1255" y="11"/>
                </a:lnTo>
                <a:lnTo>
                  <a:pt x="1339" y="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1" name="Freeform 15"/>
          <p:cNvSpPr/>
          <p:nvPr/>
        </p:nvSpPr>
        <p:spPr bwMode="auto">
          <a:xfrm>
            <a:off x="4229100" y="1630364"/>
            <a:ext cx="127000" cy="153987"/>
          </a:xfrm>
          <a:custGeom>
            <a:avLst/>
            <a:gdLst>
              <a:gd name="T0" fmla="*/ 0 w 128"/>
              <a:gd name="T1" fmla="*/ 0 h 152"/>
              <a:gd name="T2" fmla="*/ 127000 w 128"/>
              <a:gd name="T3" fmla="*/ 71928 h 152"/>
              <a:gd name="T4" fmla="*/ 4961 w 128"/>
              <a:gd name="T5" fmla="*/ 153987 h 152"/>
              <a:gd name="T6" fmla="*/ 0 w 128"/>
              <a:gd name="T7" fmla="*/ 0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28"/>
              <a:gd name="T13" fmla="*/ 0 h 152"/>
              <a:gd name="T14" fmla="*/ 128 w 128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8" h="152">
                <a:moveTo>
                  <a:pt x="0" y="0"/>
                </a:moveTo>
                <a:lnTo>
                  <a:pt x="128" y="71"/>
                </a:lnTo>
                <a:lnTo>
                  <a:pt x="5" y="1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3802" name="Freeform 16"/>
          <p:cNvSpPr/>
          <p:nvPr/>
        </p:nvSpPr>
        <p:spPr bwMode="auto">
          <a:xfrm>
            <a:off x="4900614" y="1724025"/>
            <a:ext cx="1063625" cy="1760538"/>
          </a:xfrm>
          <a:custGeom>
            <a:avLst/>
            <a:gdLst>
              <a:gd name="T0" fmla="*/ 0 w 1056"/>
              <a:gd name="T1" fmla="*/ 0 h 1760"/>
              <a:gd name="T2" fmla="*/ 75542 w 1056"/>
              <a:gd name="T3" fmla="*/ 23007 h 1760"/>
              <a:gd name="T4" fmla="*/ 150076 w 1056"/>
              <a:gd name="T5" fmla="*/ 52016 h 1760"/>
              <a:gd name="T6" fmla="*/ 222596 w 1056"/>
              <a:gd name="T7" fmla="*/ 85026 h 1760"/>
              <a:gd name="T8" fmla="*/ 293101 w 1056"/>
              <a:gd name="T9" fmla="*/ 124038 h 1760"/>
              <a:gd name="T10" fmla="*/ 362599 w 1056"/>
              <a:gd name="T11" fmla="*/ 168051 h 1760"/>
              <a:gd name="T12" fmla="*/ 429076 w 1056"/>
              <a:gd name="T13" fmla="*/ 216066 h 1760"/>
              <a:gd name="T14" fmla="*/ 494545 w 1056"/>
              <a:gd name="T15" fmla="*/ 270083 h 1760"/>
              <a:gd name="T16" fmla="*/ 555986 w 1056"/>
              <a:gd name="T17" fmla="*/ 328100 h 1760"/>
              <a:gd name="T18" fmla="*/ 616419 w 1056"/>
              <a:gd name="T19" fmla="*/ 391120 h 1760"/>
              <a:gd name="T20" fmla="*/ 671816 w 1056"/>
              <a:gd name="T21" fmla="*/ 457140 h 1760"/>
              <a:gd name="T22" fmla="*/ 726206 w 1056"/>
              <a:gd name="T23" fmla="*/ 527161 h 1760"/>
              <a:gd name="T24" fmla="*/ 775560 w 1056"/>
              <a:gd name="T25" fmla="*/ 601184 h 1760"/>
              <a:gd name="T26" fmla="*/ 822899 w 1056"/>
              <a:gd name="T27" fmla="*/ 678207 h 1760"/>
              <a:gd name="T28" fmla="*/ 864195 w 1056"/>
              <a:gd name="T29" fmla="*/ 759232 h 1760"/>
              <a:gd name="T30" fmla="*/ 904484 w 1056"/>
              <a:gd name="T31" fmla="*/ 842257 h 1760"/>
              <a:gd name="T32" fmla="*/ 938729 w 1056"/>
              <a:gd name="T33" fmla="*/ 927283 h 1760"/>
              <a:gd name="T34" fmla="*/ 969953 w 1056"/>
              <a:gd name="T35" fmla="*/ 1016311 h 1760"/>
              <a:gd name="T36" fmla="*/ 997148 w 1056"/>
              <a:gd name="T37" fmla="*/ 1105338 h 1760"/>
              <a:gd name="T38" fmla="*/ 1019307 w 1056"/>
              <a:gd name="T39" fmla="*/ 1197366 h 1760"/>
              <a:gd name="T40" fmla="*/ 1036430 w 1056"/>
              <a:gd name="T41" fmla="*/ 1289394 h 1760"/>
              <a:gd name="T42" fmla="*/ 1049524 w 1056"/>
              <a:gd name="T43" fmla="*/ 1382423 h 1760"/>
              <a:gd name="T44" fmla="*/ 1058589 w 1056"/>
              <a:gd name="T45" fmla="*/ 1476451 h 1760"/>
              <a:gd name="T46" fmla="*/ 1063625 w 1056"/>
              <a:gd name="T47" fmla="*/ 1571480 h 1760"/>
              <a:gd name="T48" fmla="*/ 1063625 w 1056"/>
              <a:gd name="T49" fmla="*/ 1664509 h 1760"/>
              <a:gd name="T50" fmla="*/ 1058589 w 1056"/>
              <a:gd name="T51" fmla="*/ 1760538 h 176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056"/>
              <a:gd name="T79" fmla="*/ 0 h 1760"/>
              <a:gd name="T80" fmla="*/ 1056 w 1056"/>
              <a:gd name="T81" fmla="*/ 1760 h 176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056" h="1760">
                <a:moveTo>
                  <a:pt x="0" y="0"/>
                </a:moveTo>
                <a:lnTo>
                  <a:pt x="75" y="23"/>
                </a:lnTo>
                <a:lnTo>
                  <a:pt x="149" y="52"/>
                </a:lnTo>
                <a:lnTo>
                  <a:pt x="221" y="85"/>
                </a:lnTo>
                <a:lnTo>
                  <a:pt x="291" y="124"/>
                </a:lnTo>
                <a:lnTo>
                  <a:pt x="360" y="168"/>
                </a:lnTo>
                <a:lnTo>
                  <a:pt x="426" y="216"/>
                </a:lnTo>
                <a:lnTo>
                  <a:pt x="491" y="270"/>
                </a:lnTo>
                <a:lnTo>
                  <a:pt x="552" y="328"/>
                </a:lnTo>
                <a:lnTo>
                  <a:pt x="612" y="391"/>
                </a:lnTo>
                <a:lnTo>
                  <a:pt x="667" y="457"/>
                </a:lnTo>
                <a:lnTo>
                  <a:pt x="721" y="527"/>
                </a:lnTo>
                <a:lnTo>
                  <a:pt x="770" y="601"/>
                </a:lnTo>
                <a:lnTo>
                  <a:pt x="817" y="678"/>
                </a:lnTo>
                <a:lnTo>
                  <a:pt x="858" y="759"/>
                </a:lnTo>
                <a:lnTo>
                  <a:pt x="898" y="842"/>
                </a:lnTo>
                <a:lnTo>
                  <a:pt x="932" y="927"/>
                </a:lnTo>
                <a:lnTo>
                  <a:pt x="963" y="1016"/>
                </a:lnTo>
                <a:lnTo>
                  <a:pt x="990" y="1105"/>
                </a:lnTo>
                <a:lnTo>
                  <a:pt x="1012" y="1197"/>
                </a:lnTo>
                <a:lnTo>
                  <a:pt x="1029" y="1289"/>
                </a:lnTo>
                <a:lnTo>
                  <a:pt x="1042" y="1382"/>
                </a:lnTo>
                <a:lnTo>
                  <a:pt x="1051" y="1476"/>
                </a:lnTo>
                <a:lnTo>
                  <a:pt x="1056" y="1571"/>
                </a:lnTo>
                <a:lnTo>
                  <a:pt x="1056" y="1664"/>
                </a:lnTo>
                <a:lnTo>
                  <a:pt x="1051" y="1760"/>
                </a:lnTo>
              </a:path>
            </a:pathLst>
          </a:custGeom>
          <a:noFill/>
          <a:ln w="17463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3803" name="Freeform 17"/>
          <p:cNvSpPr/>
          <p:nvPr/>
        </p:nvSpPr>
        <p:spPr bwMode="auto">
          <a:xfrm>
            <a:off x="4792664" y="1652589"/>
            <a:ext cx="136525" cy="149225"/>
          </a:xfrm>
          <a:custGeom>
            <a:avLst/>
            <a:gdLst>
              <a:gd name="T0" fmla="*/ 114110 w 134"/>
              <a:gd name="T1" fmla="*/ 149225 h 151"/>
              <a:gd name="T2" fmla="*/ 0 w 134"/>
              <a:gd name="T3" fmla="*/ 49412 h 151"/>
              <a:gd name="T4" fmla="*/ 136525 w 134"/>
              <a:gd name="T5" fmla="*/ 0 h 151"/>
              <a:gd name="T6" fmla="*/ 114110 w 134"/>
              <a:gd name="T7" fmla="*/ 149225 h 151"/>
              <a:gd name="T8" fmla="*/ 0 60000 65536"/>
              <a:gd name="T9" fmla="*/ 0 60000 65536"/>
              <a:gd name="T10" fmla="*/ 0 60000 65536"/>
              <a:gd name="T11" fmla="*/ 0 60000 65536"/>
              <a:gd name="T12" fmla="*/ 0 w 134"/>
              <a:gd name="T13" fmla="*/ 0 h 151"/>
              <a:gd name="T14" fmla="*/ 134 w 134"/>
              <a:gd name="T15" fmla="*/ 151 h 15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4" h="151">
                <a:moveTo>
                  <a:pt x="112" y="151"/>
                </a:moveTo>
                <a:lnTo>
                  <a:pt x="0" y="50"/>
                </a:lnTo>
                <a:lnTo>
                  <a:pt x="134" y="0"/>
                </a:lnTo>
                <a:lnTo>
                  <a:pt x="112" y="15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3804" name="Rectangle 18"/>
          <p:cNvSpPr>
            <a:spLocks noChangeArrowheads="1"/>
          </p:cNvSpPr>
          <p:nvPr/>
        </p:nvSpPr>
        <p:spPr bwMode="auto">
          <a:xfrm>
            <a:off x="3298724" y="3501992"/>
            <a:ext cx="72199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3.</a:t>
            </a:r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3805" name="Rectangle 19"/>
          <p:cNvSpPr>
            <a:spLocks noChangeArrowheads="1"/>
          </p:cNvSpPr>
          <p:nvPr/>
        </p:nvSpPr>
        <p:spPr bwMode="auto">
          <a:xfrm>
            <a:off x="1828801" y="1905000"/>
            <a:ext cx="176212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nb-NO" sz="1400" b="1" dirty="0"/>
              <a:t>1.</a:t>
            </a:r>
            <a:r>
              <a:rPr lang="nb-NO" altLang="en-US" sz="1400" b="1" dirty="0"/>
              <a:t>subscribe(</a:t>
            </a:r>
            <a:r>
              <a:rPr lang="en-GB" altLang="en-US" sz="1400" b="1" dirty="0"/>
              <a:t>ask(X)</a:t>
            </a:r>
            <a:r>
              <a:rPr lang="nb-NO" altLang="en-US" sz="1400" b="1" dirty="0"/>
              <a:t>)</a:t>
            </a:r>
            <a:endParaRPr lang="en-GB" altLang="en-US" sz="2400" dirty="0">
              <a:latin typeface="Times New Roman" panose="02020603050405020304" pitchFamily="-96" charset="0"/>
            </a:endParaRPr>
          </a:p>
        </p:txBody>
      </p:sp>
      <p:sp>
        <p:nvSpPr>
          <p:cNvPr id="33806" name="Rectangle 20"/>
          <p:cNvSpPr>
            <a:spLocks noChangeArrowheads="1"/>
          </p:cNvSpPr>
          <p:nvPr/>
        </p:nvSpPr>
        <p:spPr bwMode="auto">
          <a:xfrm>
            <a:off x="5776914" y="2003425"/>
            <a:ext cx="72199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2.</a:t>
            </a:r>
            <a:r>
              <a:rPr lang="en-GB" altLang="en-US" sz="1400" b="1"/>
              <a:t>tell(X)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3807" name="Text Box 21"/>
          <p:cNvSpPr txBox="1">
            <a:spLocks noChangeArrowheads="1"/>
          </p:cNvSpPr>
          <p:nvPr/>
        </p:nvSpPr>
        <p:spPr bwMode="auto">
          <a:xfrm>
            <a:off x="7010400" y="1676400"/>
            <a:ext cx="3505200" cy="324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highlight>
                  <a:srgbClr val="FFFF00"/>
                </a:highlight>
                <a:latin typeface="Times New Roman" panose="02020603050405020304" pitchFamily="-96" charset="0"/>
              </a:rPr>
              <a:t>Using the </a:t>
            </a:r>
            <a:r>
              <a:rPr lang="nb-NO" altLang="en-US" b="1" i="1">
                <a:highlight>
                  <a:srgbClr val="FFFF00"/>
                </a:highlight>
                <a:latin typeface="Times New Roman" panose="02020603050405020304" pitchFamily="-96" charset="0"/>
              </a:rPr>
              <a:t>subscribe</a:t>
            </a:r>
            <a:r>
              <a:rPr lang="nb-NO" altLang="en-US" b="1">
                <a:highlight>
                  <a:srgbClr val="FFFF00"/>
                </a:highlight>
                <a:latin typeface="Times New Roman" panose="02020603050405020304" pitchFamily="-96" charset="0"/>
              </a:rPr>
              <a:t> performative</a:t>
            </a:r>
            <a:endParaRPr lang="nb-NO" altLang="en-US" b="1">
              <a:highlight>
                <a:srgbClr val="FFFF00"/>
              </a:highlight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endParaRPr lang="nb-NO" altLang="en-US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it-IT" altLang="nb-NO">
                <a:latin typeface="Times New Roman" panose="02020603050405020304" pitchFamily="-96" charset="0"/>
              </a:rPr>
              <a:t>A </a:t>
            </a:r>
            <a:r>
              <a:rPr lang="nb-NO" altLang="en-US">
                <a:latin typeface="Times New Roman" panose="02020603050405020304" pitchFamily="-96" charset="0"/>
              </a:rPr>
              <a:t>Request that Facilitator F monitor for the truth of X. If B subsequently informs F that it believes X to be true, then F can in turn inform A.</a:t>
            </a:r>
            <a:r>
              <a:rPr lang="nb-NO" altLang="en-US" sz="1600">
                <a:latin typeface="Times New Roman" panose="02020603050405020304" pitchFamily="-96" charset="0"/>
              </a:rPr>
              <a:t> 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380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  <p:sp>
        <p:nvSpPr>
          <p:cNvPr id="33809" name="Line 23"/>
          <p:cNvSpPr>
            <a:spLocks noChangeShapeType="1"/>
          </p:cNvSpPr>
          <p:nvPr/>
        </p:nvSpPr>
        <p:spPr bwMode="auto">
          <a:xfrm flipH="1">
            <a:off x="3276600" y="3124200"/>
            <a:ext cx="1143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3"/>
          <p:cNvGrpSpPr/>
          <p:nvPr/>
        </p:nvGrpSpPr>
        <p:grpSpPr bwMode="auto">
          <a:xfrm>
            <a:off x="2428876" y="3492500"/>
            <a:ext cx="631825" cy="1422400"/>
            <a:chOff x="1521" y="2216"/>
            <a:chExt cx="454" cy="907"/>
          </a:xfrm>
        </p:grpSpPr>
        <p:sp>
          <p:nvSpPr>
            <p:cNvPr id="34845" name="Freeform 4"/>
            <p:cNvSpPr/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Freeform 5"/>
            <p:cNvSpPr/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19" name="Rectangle 6"/>
          <p:cNvSpPr>
            <a:spLocks noChangeArrowheads="1"/>
          </p:cNvSpPr>
          <p:nvPr/>
        </p:nvSpPr>
        <p:spPr bwMode="auto">
          <a:xfrm>
            <a:off x="2624139" y="4954589"/>
            <a:ext cx="291747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4820" name="Group 7"/>
          <p:cNvGrpSpPr/>
          <p:nvPr/>
        </p:nvGrpSpPr>
        <p:grpSpPr bwMode="auto">
          <a:xfrm>
            <a:off x="5743576" y="3492500"/>
            <a:ext cx="631825" cy="1422400"/>
            <a:chOff x="3905" y="2216"/>
            <a:chExt cx="454" cy="907"/>
          </a:xfrm>
        </p:grpSpPr>
        <p:sp>
          <p:nvSpPr>
            <p:cNvPr id="34843" name="Freeform 8"/>
            <p:cNvSpPr/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Freeform 9"/>
            <p:cNvSpPr/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5940425" y="4954589"/>
            <a:ext cx="299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4822" name="Group 11"/>
          <p:cNvGrpSpPr/>
          <p:nvPr/>
        </p:nvGrpSpPr>
        <p:grpSpPr bwMode="auto">
          <a:xfrm>
            <a:off x="4165601" y="1536700"/>
            <a:ext cx="631825" cy="1422400"/>
            <a:chOff x="2770" y="968"/>
            <a:chExt cx="454" cy="907"/>
          </a:xfrm>
        </p:grpSpPr>
        <p:sp>
          <p:nvSpPr>
            <p:cNvPr id="34841" name="Freeform 12"/>
            <p:cNvSpPr/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Freeform 13"/>
            <p:cNvSpPr/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823" name="Rectangle 14"/>
          <p:cNvSpPr>
            <a:spLocks noChangeArrowheads="1"/>
          </p:cNvSpPr>
          <p:nvPr/>
        </p:nvSpPr>
        <p:spPr bwMode="auto">
          <a:xfrm>
            <a:off x="4378325" y="2998789"/>
            <a:ext cx="27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 dirty="0"/>
              <a:t>F</a:t>
            </a:r>
            <a:endParaRPr lang="en-GB" altLang="en-US" sz="2400" b="1" dirty="0">
              <a:latin typeface="Times New Roman" panose="02020603050405020304" pitchFamily="-96" charset="0"/>
            </a:endParaRPr>
          </a:p>
        </p:txBody>
      </p:sp>
      <p:sp>
        <p:nvSpPr>
          <p:cNvPr id="34824" name="Line 15"/>
          <p:cNvSpPr>
            <a:spLocks noChangeShapeType="1"/>
          </p:cNvSpPr>
          <p:nvPr/>
        </p:nvSpPr>
        <p:spPr bwMode="auto">
          <a:xfrm flipH="1">
            <a:off x="3124200" y="2246314"/>
            <a:ext cx="1041400" cy="1844675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5" name="Freeform 16"/>
          <p:cNvSpPr/>
          <p:nvPr/>
        </p:nvSpPr>
        <p:spPr bwMode="auto">
          <a:xfrm>
            <a:off x="3060701" y="4033838"/>
            <a:ext cx="130175" cy="169862"/>
          </a:xfrm>
          <a:custGeom>
            <a:avLst/>
            <a:gdLst>
              <a:gd name="T0" fmla="*/ 130175 w 188"/>
              <a:gd name="T1" fmla="*/ 81409 h 217"/>
              <a:gd name="T2" fmla="*/ 0 w 188"/>
              <a:gd name="T3" fmla="*/ 169862 h 217"/>
              <a:gd name="T4" fmla="*/ 15926 w 188"/>
              <a:gd name="T5" fmla="*/ 0 h 217"/>
              <a:gd name="T6" fmla="*/ 130175 w 188"/>
              <a:gd name="T7" fmla="*/ 81409 h 217"/>
              <a:gd name="T8" fmla="*/ 0 60000 65536"/>
              <a:gd name="T9" fmla="*/ 0 60000 65536"/>
              <a:gd name="T10" fmla="*/ 0 60000 65536"/>
              <a:gd name="T11" fmla="*/ 0 60000 65536"/>
              <a:gd name="T12" fmla="*/ 0 w 188"/>
              <a:gd name="T13" fmla="*/ 0 h 217"/>
              <a:gd name="T14" fmla="*/ 188 w 188"/>
              <a:gd name="T15" fmla="*/ 217 h 2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8" h="217">
                <a:moveTo>
                  <a:pt x="188" y="104"/>
                </a:moveTo>
                <a:lnTo>
                  <a:pt x="0" y="217"/>
                </a:lnTo>
                <a:lnTo>
                  <a:pt x="23" y="0"/>
                </a:lnTo>
                <a:lnTo>
                  <a:pt x="188" y="104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4826" name="Line 17"/>
          <p:cNvSpPr>
            <a:spLocks noChangeShapeType="1"/>
          </p:cNvSpPr>
          <p:nvPr/>
        </p:nvSpPr>
        <p:spPr bwMode="auto">
          <a:xfrm>
            <a:off x="4797425" y="2246313"/>
            <a:ext cx="890588" cy="1839912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7" name="Freeform 18"/>
          <p:cNvSpPr/>
          <p:nvPr/>
        </p:nvSpPr>
        <p:spPr bwMode="auto">
          <a:xfrm>
            <a:off x="5619751" y="4032250"/>
            <a:ext cx="123825" cy="171450"/>
          </a:xfrm>
          <a:custGeom>
            <a:avLst/>
            <a:gdLst>
              <a:gd name="T0" fmla="*/ 118352 w 181"/>
              <a:gd name="T1" fmla="*/ 0 h 219"/>
              <a:gd name="T2" fmla="*/ 123825 w 181"/>
              <a:gd name="T3" fmla="*/ 171450 h 219"/>
              <a:gd name="T4" fmla="*/ 0 w 181"/>
              <a:gd name="T5" fmla="*/ 73590 h 219"/>
              <a:gd name="T6" fmla="*/ 118352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4828" name="Freeform 19"/>
          <p:cNvSpPr/>
          <p:nvPr/>
        </p:nvSpPr>
        <p:spPr bwMode="auto">
          <a:xfrm>
            <a:off x="2744788" y="1719264"/>
            <a:ext cx="1460500" cy="1773237"/>
          </a:xfrm>
          <a:custGeom>
            <a:avLst/>
            <a:gdLst>
              <a:gd name="T0" fmla="*/ 0 w 2100"/>
              <a:gd name="T1" fmla="*/ 1773237 h 2263"/>
              <a:gd name="T2" fmla="*/ 2782 w 2100"/>
              <a:gd name="T3" fmla="*/ 1671372 h 2263"/>
              <a:gd name="T4" fmla="*/ 10432 w 2100"/>
              <a:gd name="T5" fmla="*/ 1568723 h 2263"/>
              <a:gd name="T6" fmla="*/ 22951 w 2100"/>
              <a:gd name="T7" fmla="*/ 1467641 h 2263"/>
              <a:gd name="T8" fmla="*/ 41729 w 2100"/>
              <a:gd name="T9" fmla="*/ 1367343 h 2263"/>
              <a:gd name="T10" fmla="*/ 63984 w 2100"/>
              <a:gd name="T11" fmla="*/ 1269396 h 2263"/>
              <a:gd name="T12" fmla="*/ 92498 w 2100"/>
              <a:gd name="T13" fmla="*/ 1171449 h 2263"/>
              <a:gd name="T14" fmla="*/ 125881 w 2100"/>
              <a:gd name="T15" fmla="*/ 1076636 h 2263"/>
              <a:gd name="T16" fmla="*/ 164828 w 2100"/>
              <a:gd name="T17" fmla="*/ 983390 h 2263"/>
              <a:gd name="T18" fmla="*/ 207252 w 2100"/>
              <a:gd name="T19" fmla="*/ 893279 h 2263"/>
              <a:gd name="T20" fmla="*/ 253849 w 2100"/>
              <a:gd name="T21" fmla="*/ 805518 h 2263"/>
              <a:gd name="T22" fmla="*/ 304619 w 2100"/>
              <a:gd name="T23" fmla="*/ 721675 h 2263"/>
              <a:gd name="T24" fmla="*/ 360952 w 2100"/>
              <a:gd name="T25" fmla="*/ 641750 h 2263"/>
              <a:gd name="T26" fmla="*/ 421459 w 2100"/>
              <a:gd name="T27" fmla="*/ 564960 h 2263"/>
              <a:gd name="T28" fmla="*/ 484051 w 2100"/>
              <a:gd name="T29" fmla="*/ 491303 h 2263"/>
              <a:gd name="T30" fmla="*/ 552208 w 2100"/>
              <a:gd name="T31" fmla="*/ 423132 h 2263"/>
              <a:gd name="T32" fmla="*/ 623147 w 2100"/>
              <a:gd name="T33" fmla="*/ 358879 h 2263"/>
              <a:gd name="T34" fmla="*/ 696867 w 2100"/>
              <a:gd name="T35" fmla="*/ 298543 h 2263"/>
              <a:gd name="T36" fmla="*/ 772674 w 2100"/>
              <a:gd name="T37" fmla="*/ 244476 h 2263"/>
              <a:gd name="T38" fmla="*/ 853349 w 2100"/>
              <a:gd name="T39" fmla="*/ 194327 h 2263"/>
              <a:gd name="T40" fmla="*/ 934720 w 2100"/>
              <a:gd name="T41" fmla="*/ 151231 h 2263"/>
              <a:gd name="T42" fmla="*/ 1017482 w 2100"/>
              <a:gd name="T43" fmla="*/ 112052 h 2263"/>
              <a:gd name="T44" fmla="*/ 1104416 w 2100"/>
              <a:gd name="T45" fmla="*/ 76791 h 2263"/>
              <a:gd name="T46" fmla="*/ 1191350 w 2100"/>
              <a:gd name="T47" fmla="*/ 50149 h 2263"/>
              <a:gd name="T48" fmla="*/ 1279676 w 2100"/>
              <a:gd name="T49" fmla="*/ 27425 h 2263"/>
              <a:gd name="T50" fmla="*/ 1369392 w 2100"/>
              <a:gd name="T51" fmla="*/ 10970 h 2263"/>
              <a:gd name="T52" fmla="*/ 1460500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29" name="Freeform 20"/>
          <p:cNvSpPr/>
          <p:nvPr/>
        </p:nvSpPr>
        <p:spPr bwMode="auto">
          <a:xfrm>
            <a:off x="4184651" y="1643063"/>
            <a:ext cx="138113" cy="152400"/>
          </a:xfrm>
          <a:custGeom>
            <a:avLst/>
            <a:gdLst>
              <a:gd name="T0" fmla="*/ 0 w 200"/>
              <a:gd name="T1" fmla="*/ 0 h 194"/>
              <a:gd name="T2" fmla="*/ 138113 w 200"/>
              <a:gd name="T3" fmla="*/ 71487 h 194"/>
              <a:gd name="T4" fmla="*/ 4834 w 200"/>
              <a:gd name="T5" fmla="*/ 152400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4830" name="Freeform 21"/>
          <p:cNvSpPr/>
          <p:nvPr/>
        </p:nvSpPr>
        <p:spPr bwMode="auto">
          <a:xfrm>
            <a:off x="4914900" y="1903414"/>
            <a:ext cx="1149350" cy="1589087"/>
          </a:xfrm>
          <a:custGeom>
            <a:avLst/>
            <a:gdLst>
              <a:gd name="T0" fmla="*/ 0 w 1651"/>
              <a:gd name="T1" fmla="*/ 0 h 2026"/>
              <a:gd name="T2" fmla="*/ 82842 w 1651"/>
              <a:gd name="T3" fmla="*/ 14903 h 2026"/>
              <a:gd name="T4" fmla="*/ 164292 w 1651"/>
              <a:gd name="T5" fmla="*/ 37649 h 2026"/>
              <a:gd name="T6" fmla="*/ 244350 w 1651"/>
              <a:gd name="T7" fmla="*/ 64316 h 2026"/>
              <a:gd name="T8" fmla="*/ 322319 w 1651"/>
              <a:gd name="T9" fmla="*/ 96475 h 2026"/>
              <a:gd name="T10" fmla="*/ 398896 w 1651"/>
              <a:gd name="T11" fmla="*/ 135692 h 2026"/>
              <a:gd name="T12" fmla="*/ 471992 w 1651"/>
              <a:gd name="T13" fmla="*/ 177262 h 2026"/>
              <a:gd name="T14" fmla="*/ 544392 w 1651"/>
              <a:gd name="T15" fmla="*/ 225892 h 2026"/>
              <a:gd name="T16" fmla="*/ 612615 w 1651"/>
              <a:gd name="T17" fmla="*/ 280012 h 2026"/>
              <a:gd name="T18" fmla="*/ 678054 w 1651"/>
              <a:gd name="T19" fmla="*/ 337269 h 2026"/>
              <a:gd name="T20" fmla="*/ 740012 w 1651"/>
              <a:gd name="T21" fmla="*/ 400801 h 2026"/>
              <a:gd name="T22" fmla="*/ 797096 w 1651"/>
              <a:gd name="T23" fmla="*/ 466687 h 2026"/>
              <a:gd name="T24" fmla="*/ 852092 w 1651"/>
              <a:gd name="T25" fmla="*/ 538062 h 2026"/>
              <a:gd name="T26" fmla="*/ 902912 w 1651"/>
              <a:gd name="T27" fmla="*/ 613359 h 2026"/>
              <a:gd name="T28" fmla="*/ 948858 w 1651"/>
              <a:gd name="T29" fmla="*/ 690225 h 2026"/>
              <a:gd name="T30" fmla="*/ 989931 w 1651"/>
              <a:gd name="T31" fmla="*/ 771013 h 2026"/>
              <a:gd name="T32" fmla="*/ 1027523 w 1651"/>
              <a:gd name="T33" fmla="*/ 855723 h 2026"/>
              <a:gd name="T34" fmla="*/ 1059546 w 1651"/>
              <a:gd name="T35" fmla="*/ 941217 h 2026"/>
              <a:gd name="T36" fmla="*/ 1088088 w 1651"/>
              <a:gd name="T37" fmla="*/ 1030632 h 2026"/>
              <a:gd name="T38" fmla="*/ 1108973 w 1651"/>
              <a:gd name="T39" fmla="*/ 1120832 h 2026"/>
              <a:gd name="T40" fmla="*/ 1126377 w 1651"/>
              <a:gd name="T41" fmla="*/ 1212601 h 2026"/>
              <a:gd name="T42" fmla="*/ 1140300 w 1651"/>
              <a:gd name="T43" fmla="*/ 1305938 h 2026"/>
              <a:gd name="T44" fmla="*/ 1146565 w 1651"/>
              <a:gd name="T45" fmla="*/ 1399275 h 2026"/>
              <a:gd name="T46" fmla="*/ 1149350 w 1651"/>
              <a:gd name="T47" fmla="*/ 1494181 h 2026"/>
              <a:gd name="T48" fmla="*/ 1145173 w 1651"/>
              <a:gd name="T49" fmla="*/ 1589087 h 202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1"/>
              <a:gd name="T76" fmla="*/ 0 h 2026"/>
              <a:gd name="T77" fmla="*/ 1651 w 1651"/>
              <a:gd name="T78" fmla="*/ 2026 h 202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1" h="2026">
                <a:moveTo>
                  <a:pt x="0" y="0"/>
                </a:moveTo>
                <a:lnTo>
                  <a:pt x="119" y="19"/>
                </a:lnTo>
                <a:lnTo>
                  <a:pt x="236" y="48"/>
                </a:lnTo>
                <a:lnTo>
                  <a:pt x="351" y="82"/>
                </a:lnTo>
                <a:lnTo>
                  <a:pt x="463" y="123"/>
                </a:lnTo>
                <a:lnTo>
                  <a:pt x="573" y="173"/>
                </a:lnTo>
                <a:lnTo>
                  <a:pt x="678" y="226"/>
                </a:lnTo>
                <a:lnTo>
                  <a:pt x="782" y="288"/>
                </a:lnTo>
                <a:lnTo>
                  <a:pt x="880" y="357"/>
                </a:lnTo>
                <a:lnTo>
                  <a:pt x="974" y="430"/>
                </a:lnTo>
                <a:lnTo>
                  <a:pt x="1063" y="511"/>
                </a:lnTo>
                <a:lnTo>
                  <a:pt x="1145" y="595"/>
                </a:lnTo>
                <a:lnTo>
                  <a:pt x="1224" y="686"/>
                </a:lnTo>
                <a:lnTo>
                  <a:pt x="1297" y="782"/>
                </a:lnTo>
                <a:lnTo>
                  <a:pt x="1363" y="880"/>
                </a:lnTo>
                <a:lnTo>
                  <a:pt x="1422" y="983"/>
                </a:lnTo>
                <a:lnTo>
                  <a:pt x="1476" y="1091"/>
                </a:lnTo>
                <a:lnTo>
                  <a:pt x="1522" y="1200"/>
                </a:lnTo>
                <a:lnTo>
                  <a:pt x="1563" y="1314"/>
                </a:lnTo>
                <a:lnTo>
                  <a:pt x="1593" y="1429"/>
                </a:lnTo>
                <a:lnTo>
                  <a:pt x="1618" y="1546"/>
                </a:lnTo>
                <a:lnTo>
                  <a:pt x="1638" y="1665"/>
                </a:lnTo>
                <a:lnTo>
                  <a:pt x="1647" y="1784"/>
                </a:lnTo>
                <a:lnTo>
                  <a:pt x="1651" y="1905"/>
                </a:lnTo>
                <a:lnTo>
                  <a:pt x="1645" y="202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1" name="Freeform 22"/>
          <p:cNvSpPr/>
          <p:nvPr/>
        </p:nvSpPr>
        <p:spPr bwMode="auto">
          <a:xfrm>
            <a:off x="4797426" y="1828800"/>
            <a:ext cx="142875" cy="152400"/>
          </a:xfrm>
          <a:custGeom>
            <a:avLst/>
            <a:gdLst>
              <a:gd name="T0" fmla="*/ 129697 w 206"/>
              <a:gd name="T1" fmla="*/ 152400 h 196"/>
              <a:gd name="T2" fmla="*/ 0 w 206"/>
              <a:gd name="T3" fmla="*/ 62204 h 196"/>
              <a:gd name="T4" fmla="*/ 142875 w 206"/>
              <a:gd name="T5" fmla="*/ 0 h 196"/>
              <a:gd name="T6" fmla="*/ 129697 w 206"/>
              <a:gd name="T7" fmla="*/ 152400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206"/>
              <a:gd name="T13" fmla="*/ 0 h 196"/>
              <a:gd name="T14" fmla="*/ 206 w 20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" h="196">
                <a:moveTo>
                  <a:pt x="187" y="196"/>
                </a:moveTo>
                <a:lnTo>
                  <a:pt x="0" y="80"/>
                </a:lnTo>
                <a:lnTo>
                  <a:pt x="206" y="0"/>
                </a:lnTo>
                <a:lnTo>
                  <a:pt x="187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Freeform 23"/>
          <p:cNvSpPr/>
          <p:nvPr/>
        </p:nvSpPr>
        <p:spPr bwMode="auto">
          <a:xfrm>
            <a:off x="4913314" y="1736726"/>
            <a:ext cx="1152525" cy="1755775"/>
          </a:xfrm>
          <a:custGeom>
            <a:avLst/>
            <a:gdLst>
              <a:gd name="T0" fmla="*/ 0 w 1655"/>
              <a:gd name="T1" fmla="*/ 0 h 2240"/>
              <a:gd name="T2" fmla="*/ 81478 w 1655"/>
              <a:gd name="T3" fmla="*/ 22731 h 2240"/>
              <a:gd name="T4" fmla="*/ 161562 w 1655"/>
              <a:gd name="T5" fmla="*/ 51733 h 2240"/>
              <a:gd name="T6" fmla="*/ 240951 w 1655"/>
              <a:gd name="T7" fmla="*/ 84653 h 2240"/>
              <a:gd name="T8" fmla="*/ 316857 w 1655"/>
              <a:gd name="T9" fmla="*/ 123845 h 2240"/>
              <a:gd name="T10" fmla="*/ 392067 w 1655"/>
              <a:gd name="T11" fmla="*/ 167739 h 2240"/>
              <a:gd name="T12" fmla="*/ 464492 w 1655"/>
              <a:gd name="T13" fmla="*/ 215553 h 2240"/>
              <a:gd name="T14" fmla="*/ 535524 w 1655"/>
              <a:gd name="T15" fmla="*/ 269637 h 2240"/>
              <a:gd name="T16" fmla="*/ 602377 w 1655"/>
              <a:gd name="T17" fmla="*/ 326856 h 2240"/>
              <a:gd name="T18" fmla="*/ 667838 w 1655"/>
              <a:gd name="T19" fmla="*/ 390346 h 2240"/>
              <a:gd name="T20" fmla="*/ 728424 w 1655"/>
              <a:gd name="T21" fmla="*/ 456972 h 2240"/>
              <a:gd name="T22" fmla="*/ 786921 w 1655"/>
              <a:gd name="T23" fmla="*/ 525949 h 2240"/>
              <a:gd name="T24" fmla="*/ 840542 w 1655"/>
              <a:gd name="T25" fmla="*/ 599628 h 2240"/>
              <a:gd name="T26" fmla="*/ 891379 w 1655"/>
              <a:gd name="T27" fmla="*/ 676444 h 2240"/>
              <a:gd name="T28" fmla="*/ 937341 w 1655"/>
              <a:gd name="T29" fmla="*/ 757962 h 2240"/>
              <a:gd name="T30" fmla="*/ 979820 w 1655"/>
              <a:gd name="T31" fmla="*/ 840264 h 2240"/>
              <a:gd name="T32" fmla="*/ 1017425 w 1655"/>
              <a:gd name="T33" fmla="*/ 924917 h 2240"/>
              <a:gd name="T34" fmla="*/ 1050852 w 1655"/>
              <a:gd name="T35" fmla="*/ 1013490 h 2240"/>
              <a:gd name="T36" fmla="*/ 1080100 w 1655"/>
              <a:gd name="T37" fmla="*/ 1102846 h 2240"/>
              <a:gd name="T38" fmla="*/ 1104474 w 1655"/>
              <a:gd name="T39" fmla="*/ 1194554 h 2240"/>
              <a:gd name="T40" fmla="*/ 1123277 w 1655"/>
              <a:gd name="T41" fmla="*/ 1286262 h 2240"/>
              <a:gd name="T42" fmla="*/ 1137901 w 1655"/>
              <a:gd name="T43" fmla="*/ 1379537 h 2240"/>
              <a:gd name="T44" fmla="*/ 1146954 w 1655"/>
              <a:gd name="T45" fmla="*/ 1472813 h 2240"/>
              <a:gd name="T46" fmla="*/ 1152525 w 1655"/>
              <a:gd name="T47" fmla="*/ 1567656 h 2240"/>
              <a:gd name="T48" fmla="*/ 1152525 w 1655"/>
              <a:gd name="T49" fmla="*/ 1660932 h 2240"/>
              <a:gd name="T50" fmla="*/ 1146954 w 1655"/>
              <a:gd name="T51" fmla="*/ 1755775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4833" name="Freeform 24"/>
          <p:cNvSpPr/>
          <p:nvPr/>
        </p:nvSpPr>
        <p:spPr bwMode="auto">
          <a:xfrm>
            <a:off x="4797425" y="1665288"/>
            <a:ext cx="146050" cy="150812"/>
          </a:xfrm>
          <a:custGeom>
            <a:avLst/>
            <a:gdLst>
              <a:gd name="T0" fmla="*/ 121938 w 212"/>
              <a:gd name="T1" fmla="*/ 150812 h 192"/>
              <a:gd name="T2" fmla="*/ 0 w 212"/>
              <a:gd name="T3" fmla="*/ 50271 h 192"/>
              <a:gd name="T4" fmla="*/ 146050 w 212"/>
              <a:gd name="T5" fmla="*/ 0 h 192"/>
              <a:gd name="T6" fmla="*/ 121938 w 212"/>
              <a:gd name="T7" fmla="*/ 150812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4834" name="Rectangle 25"/>
          <p:cNvSpPr>
            <a:spLocks noChangeArrowheads="1"/>
          </p:cNvSpPr>
          <p:nvPr/>
        </p:nvSpPr>
        <p:spPr bwMode="auto">
          <a:xfrm>
            <a:off x="3497264" y="3630613"/>
            <a:ext cx="6724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 dirty="0"/>
              <a:t>5</a:t>
            </a:r>
            <a:r>
              <a:rPr lang="en-GB" altLang="en-US" sz="1400" b="1" dirty="0"/>
              <a:t>tell(X)</a:t>
            </a:r>
            <a:endParaRPr lang="en-GB" altLang="en-US" b="1" dirty="0">
              <a:latin typeface="Times New Roman" panose="02020603050405020304" pitchFamily="-96" charset="0"/>
            </a:endParaRPr>
          </a:p>
        </p:txBody>
      </p:sp>
      <p:sp>
        <p:nvSpPr>
          <p:cNvPr id="34835" name="Rectangle 27"/>
          <p:cNvSpPr>
            <a:spLocks noChangeArrowheads="1"/>
          </p:cNvSpPr>
          <p:nvPr/>
        </p:nvSpPr>
        <p:spPr bwMode="auto">
          <a:xfrm>
            <a:off x="4811714" y="3630613"/>
            <a:ext cx="6851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 dirty="0"/>
              <a:t>2</a:t>
            </a:r>
            <a:r>
              <a:rPr lang="en-GB" altLang="en-US" sz="1400" b="1" dirty="0"/>
              <a:t>ask(X)</a:t>
            </a:r>
            <a:endParaRPr lang="en-GB" altLang="en-US" b="1" dirty="0">
              <a:latin typeface="Times New Roman" panose="02020603050405020304" pitchFamily="-96" charset="0"/>
            </a:endParaRPr>
          </a:p>
        </p:txBody>
      </p:sp>
      <p:sp>
        <p:nvSpPr>
          <p:cNvPr id="34836" name="Rectangle 28"/>
          <p:cNvSpPr>
            <a:spLocks noChangeArrowheads="1"/>
          </p:cNvSpPr>
          <p:nvPr/>
        </p:nvSpPr>
        <p:spPr bwMode="auto">
          <a:xfrm>
            <a:off x="1987042" y="1828800"/>
            <a:ext cx="145224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 dirty="0"/>
              <a:t>1</a:t>
            </a:r>
            <a:r>
              <a:rPr lang="en-GB" altLang="en-US" sz="1400" b="1" dirty="0"/>
              <a:t>broker(ask(X))</a:t>
            </a:r>
            <a:endParaRPr lang="en-GB" altLang="en-US" b="1" dirty="0">
              <a:latin typeface="Times New Roman" panose="02020603050405020304" pitchFamily="-96" charset="0"/>
            </a:endParaRPr>
          </a:p>
        </p:txBody>
      </p:sp>
      <p:sp>
        <p:nvSpPr>
          <p:cNvPr id="34837" name="Rectangle 29"/>
          <p:cNvSpPr>
            <a:spLocks noChangeArrowheads="1"/>
          </p:cNvSpPr>
          <p:nvPr/>
        </p:nvSpPr>
        <p:spPr bwMode="auto">
          <a:xfrm>
            <a:off x="5489576" y="1674813"/>
            <a:ext cx="168656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3</a:t>
            </a:r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-96" charset="0"/>
            </a:endParaRPr>
          </a:p>
        </p:txBody>
      </p:sp>
      <p:sp>
        <p:nvSpPr>
          <p:cNvPr id="34838" name="Rectangle 30"/>
          <p:cNvSpPr>
            <a:spLocks noChangeArrowheads="1"/>
          </p:cNvSpPr>
          <p:nvPr/>
        </p:nvSpPr>
        <p:spPr bwMode="auto">
          <a:xfrm>
            <a:off x="5233989" y="2740025"/>
            <a:ext cx="6724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4</a:t>
            </a:r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-96" charset="0"/>
            </a:endParaRPr>
          </a:p>
        </p:txBody>
      </p:sp>
      <p:sp>
        <p:nvSpPr>
          <p:cNvPr id="34839" name="Text Box 32"/>
          <p:cNvSpPr txBox="1">
            <a:spLocks noChangeArrowheads="1"/>
          </p:cNvSpPr>
          <p:nvPr/>
        </p:nvSpPr>
        <p:spPr bwMode="auto">
          <a:xfrm>
            <a:off x="6781800" y="2209801"/>
            <a:ext cx="3505200" cy="2421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highlight>
                  <a:srgbClr val="FFFF00"/>
                </a:highlight>
                <a:latin typeface="Times New Roman" panose="02020603050405020304" pitchFamily="-96" charset="0"/>
              </a:rPr>
              <a:t>Using the </a:t>
            </a:r>
            <a:r>
              <a:rPr lang="nb-NO" altLang="en-US" b="1" i="1">
                <a:highlight>
                  <a:srgbClr val="FFFF00"/>
                </a:highlight>
                <a:latin typeface="Times New Roman" panose="02020603050405020304" pitchFamily="-96" charset="0"/>
              </a:rPr>
              <a:t>broker</a:t>
            </a:r>
            <a:r>
              <a:rPr lang="nb-NO" altLang="en-US" b="1">
                <a:highlight>
                  <a:srgbClr val="FFFF00"/>
                </a:highlight>
                <a:latin typeface="Times New Roman" panose="02020603050405020304" pitchFamily="-96" charset="0"/>
              </a:rPr>
              <a:t> performative</a:t>
            </a:r>
            <a:endParaRPr lang="nb-NO" altLang="en-US" b="1">
              <a:highlight>
                <a:srgbClr val="FFFF00"/>
              </a:highlight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A Asks Facilitator to find another agent which can process a given performative.</a:t>
            </a: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  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484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>
                <a:highlight>
                  <a:srgbClr val="FFFF00"/>
                </a:highlight>
              </a:rPr>
              <a:t>Message-based Interaction</a:t>
            </a:r>
            <a:endParaRPr lang="en-IE" sz="2000" dirty="0">
              <a:highlight>
                <a:srgbClr val="FFFF00"/>
              </a:highlight>
            </a:endParaRPr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2997389" y="427157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/>
          <p:nvPr/>
        </p:nvGrpSpPr>
        <p:grpSpPr bwMode="auto">
          <a:xfrm>
            <a:off x="2343150" y="3611563"/>
            <a:ext cx="642938" cy="1509712"/>
            <a:chOff x="1521" y="2216"/>
            <a:chExt cx="454" cy="907"/>
          </a:xfrm>
        </p:grpSpPr>
        <p:sp>
          <p:nvSpPr>
            <p:cNvPr id="35866" name="Freeform 4"/>
            <p:cNvSpPr/>
            <p:nvPr/>
          </p:nvSpPr>
          <p:spPr bwMode="auto">
            <a:xfrm>
              <a:off x="1657" y="2216"/>
              <a:ext cx="182" cy="181"/>
            </a:xfrm>
            <a:custGeom>
              <a:avLst/>
              <a:gdLst>
                <a:gd name="T0" fmla="*/ 182 w 366"/>
                <a:gd name="T1" fmla="*/ 90 h 364"/>
                <a:gd name="T2" fmla="*/ 180 w 366"/>
                <a:gd name="T3" fmla="*/ 73 h 364"/>
                <a:gd name="T4" fmla="*/ 174 w 366"/>
                <a:gd name="T5" fmla="*/ 56 h 364"/>
                <a:gd name="T6" fmla="*/ 167 w 366"/>
                <a:gd name="T7" fmla="*/ 40 h 364"/>
                <a:gd name="T8" fmla="*/ 155 w 366"/>
                <a:gd name="T9" fmla="*/ 26 h 364"/>
                <a:gd name="T10" fmla="*/ 142 w 366"/>
                <a:gd name="T11" fmla="*/ 15 h 364"/>
                <a:gd name="T12" fmla="*/ 125 w 366"/>
                <a:gd name="T13" fmla="*/ 7 h 364"/>
                <a:gd name="T14" fmla="*/ 108 w 366"/>
                <a:gd name="T15" fmla="*/ 2 h 364"/>
                <a:gd name="T16" fmla="*/ 91 w 366"/>
                <a:gd name="T17" fmla="*/ 0 h 364"/>
                <a:gd name="T18" fmla="*/ 73 w 366"/>
                <a:gd name="T19" fmla="*/ 2 h 364"/>
                <a:gd name="T20" fmla="*/ 57 w 366"/>
                <a:gd name="T21" fmla="*/ 7 h 364"/>
                <a:gd name="T22" fmla="*/ 40 w 366"/>
                <a:gd name="T23" fmla="*/ 15 h 364"/>
                <a:gd name="T24" fmla="*/ 27 w 366"/>
                <a:gd name="T25" fmla="*/ 26 h 364"/>
                <a:gd name="T26" fmla="*/ 15 w 366"/>
                <a:gd name="T27" fmla="*/ 40 h 364"/>
                <a:gd name="T28" fmla="*/ 7 w 366"/>
                <a:gd name="T29" fmla="*/ 56 h 364"/>
                <a:gd name="T30" fmla="*/ 2 w 366"/>
                <a:gd name="T31" fmla="*/ 73 h 364"/>
                <a:gd name="T32" fmla="*/ 0 w 366"/>
                <a:gd name="T33" fmla="*/ 90 h 364"/>
                <a:gd name="T34" fmla="*/ 2 w 366"/>
                <a:gd name="T35" fmla="*/ 108 h 364"/>
                <a:gd name="T36" fmla="*/ 7 w 366"/>
                <a:gd name="T37" fmla="*/ 124 h 364"/>
                <a:gd name="T38" fmla="*/ 15 w 366"/>
                <a:gd name="T39" fmla="*/ 141 h 364"/>
                <a:gd name="T40" fmla="*/ 27 w 366"/>
                <a:gd name="T41" fmla="*/ 154 h 364"/>
                <a:gd name="T42" fmla="*/ 40 w 366"/>
                <a:gd name="T43" fmla="*/ 166 h 364"/>
                <a:gd name="T44" fmla="*/ 57 w 366"/>
                <a:gd name="T45" fmla="*/ 174 h 364"/>
                <a:gd name="T46" fmla="*/ 73 w 366"/>
                <a:gd name="T47" fmla="*/ 179 h 364"/>
                <a:gd name="T48" fmla="*/ 91 w 366"/>
                <a:gd name="T49" fmla="*/ 181 h 364"/>
                <a:gd name="T50" fmla="*/ 108 w 366"/>
                <a:gd name="T51" fmla="*/ 179 h 364"/>
                <a:gd name="T52" fmla="*/ 125 w 366"/>
                <a:gd name="T53" fmla="*/ 174 h 364"/>
                <a:gd name="T54" fmla="*/ 142 w 366"/>
                <a:gd name="T55" fmla="*/ 166 h 364"/>
                <a:gd name="T56" fmla="*/ 155 w 366"/>
                <a:gd name="T57" fmla="*/ 154 h 364"/>
                <a:gd name="T58" fmla="*/ 167 w 366"/>
                <a:gd name="T59" fmla="*/ 141 h 364"/>
                <a:gd name="T60" fmla="*/ 174 w 366"/>
                <a:gd name="T61" fmla="*/ 124 h 364"/>
                <a:gd name="T62" fmla="*/ 180 w 366"/>
                <a:gd name="T63" fmla="*/ 108 h 364"/>
                <a:gd name="T64" fmla="*/ 182 w 366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6"/>
                <a:gd name="T100" fmla="*/ 0 h 364"/>
                <a:gd name="T101" fmla="*/ 366 w 366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6" h="364">
                  <a:moveTo>
                    <a:pt x="366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5" y="81"/>
                  </a:lnTo>
                  <a:lnTo>
                    <a:pt x="312" y="52"/>
                  </a:lnTo>
                  <a:lnTo>
                    <a:pt x="285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7" y="4"/>
                  </a:lnTo>
                  <a:lnTo>
                    <a:pt x="114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4" y="350"/>
                  </a:lnTo>
                  <a:lnTo>
                    <a:pt x="147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5" y="333"/>
                  </a:lnTo>
                  <a:lnTo>
                    <a:pt x="312" y="310"/>
                  </a:lnTo>
                  <a:lnTo>
                    <a:pt x="335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6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Freeform 5"/>
            <p:cNvSpPr/>
            <p:nvPr/>
          </p:nvSpPr>
          <p:spPr bwMode="auto">
            <a:xfrm>
              <a:off x="1521" y="2397"/>
              <a:ext cx="454" cy="726"/>
            </a:xfrm>
            <a:custGeom>
              <a:avLst/>
              <a:gdLst>
                <a:gd name="T0" fmla="*/ 232 w 908"/>
                <a:gd name="T1" fmla="*/ 373 h 1452"/>
                <a:gd name="T2" fmla="*/ 338 w 908"/>
                <a:gd name="T3" fmla="*/ 726 h 1452"/>
                <a:gd name="T4" fmla="*/ 422 w 908"/>
                <a:gd name="T5" fmla="*/ 726 h 1452"/>
                <a:gd name="T6" fmla="*/ 338 w 908"/>
                <a:gd name="T7" fmla="*/ 317 h 1452"/>
                <a:gd name="T8" fmla="*/ 338 w 908"/>
                <a:gd name="T9" fmla="*/ 79 h 1452"/>
                <a:gd name="T10" fmla="*/ 401 w 908"/>
                <a:gd name="T11" fmla="*/ 272 h 1452"/>
                <a:gd name="T12" fmla="*/ 454 w 908"/>
                <a:gd name="T13" fmla="*/ 238 h 1452"/>
                <a:gd name="T14" fmla="*/ 380 w 908"/>
                <a:gd name="T15" fmla="*/ 0 h 1452"/>
                <a:gd name="T16" fmla="*/ 232 w 908"/>
                <a:gd name="T17" fmla="*/ 11 h 1452"/>
                <a:gd name="T18" fmla="*/ 85 w 908"/>
                <a:gd name="T19" fmla="*/ 0 h 1452"/>
                <a:gd name="T20" fmla="*/ 0 w 908"/>
                <a:gd name="T21" fmla="*/ 249 h 1452"/>
                <a:gd name="T22" fmla="*/ 63 w 908"/>
                <a:gd name="T23" fmla="*/ 272 h 1452"/>
                <a:gd name="T24" fmla="*/ 127 w 908"/>
                <a:gd name="T25" fmla="*/ 79 h 1452"/>
                <a:gd name="T26" fmla="*/ 127 w 908"/>
                <a:gd name="T27" fmla="*/ 317 h 1452"/>
                <a:gd name="T28" fmla="*/ 43 w 908"/>
                <a:gd name="T29" fmla="*/ 726 h 1452"/>
                <a:gd name="T30" fmla="*/ 127 w 908"/>
                <a:gd name="T31" fmla="*/ 726 h 1452"/>
                <a:gd name="T32" fmla="*/ 232 w 908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8"/>
                <a:gd name="T52" fmla="*/ 0 h 1452"/>
                <a:gd name="T53" fmla="*/ 908 w 908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8" h="1452">
                  <a:moveTo>
                    <a:pt x="464" y="747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3"/>
                  </a:lnTo>
                  <a:lnTo>
                    <a:pt x="675" y="157"/>
                  </a:lnTo>
                  <a:lnTo>
                    <a:pt x="802" y="543"/>
                  </a:lnTo>
                  <a:lnTo>
                    <a:pt x="908" y="476"/>
                  </a:lnTo>
                  <a:lnTo>
                    <a:pt x="760" y="0"/>
                  </a:lnTo>
                  <a:lnTo>
                    <a:pt x="464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4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3" name="Rectangle 6"/>
          <p:cNvSpPr>
            <a:spLocks noChangeArrowheads="1"/>
          </p:cNvSpPr>
          <p:nvPr/>
        </p:nvSpPr>
        <p:spPr bwMode="auto">
          <a:xfrm>
            <a:off x="2541589" y="5162551"/>
            <a:ext cx="29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5844" name="Group 7"/>
          <p:cNvGrpSpPr/>
          <p:nvPr/>
        </p:nvGrpSpPr>
        <p:grpSpPr bwMode="auto">
          <a:xfrm>
            <a:off x="5713413" y="3611563"/>
            <a:ext cx="641350" cy="1509712"/>
            <a:chOff x="3905" y="2216"/>
            <a:chExt cx="454" cy="907"/>
          </a:xfrm>
        </p:grpSpPr>
        <p:sp>
          <p:nvSpPr>
            <p:cNvPr id="35864" name="Freeform 8"/>
            <p:cNvSpPr/>
            <p:nvPr/>
          </p:nvSpPr>
          <p:spPr bwMode="auto">
            <a:xfrm>
              <a:off x="4041" y="2216"/>
              <a:ext cx="183" cy="181"/>
            </a:xfrm>
            <a:custGeom>
              <a:avLst/>
              <a:gdLst>
                <a:gd name="T0" fmla="*/ 183 w 365"/>
                <a:gd name="T1" fmla="*/ 90 h 364"/>
                <a:gd name="T2" fmla="*/ 181 w 365"/>
                <a:gd name="T3" fmla="*/ 73 h 364"/>
                <a:gd name="T4" fmla="*/ 176 w 365"/>
                <a:gd name="T5" fmla="*/ 56 h 364"/>
                <a:gd name="T6" fmla="*/ 167 w 365"/>
                <a:gd name="T7" fmla="*/ 40 h 364"/>
                <a:gd name="T8" fmla="*/ 156 w 365"/>
                <a:gd name="T9" fmla="*/ 26 h 364"/>
                <a:gd name="T10" fmla="*/ 142 w 365"/>
                <a:gd name="T11" fmla="*/ 15 h 364"/>
                <a:gd name="T12" fmla="*/ 126 w 365"/>
                <a:gd name="T13" fmla="*/ 7 h 364"/>
                <a:gd name="T14" fmla="*/ 110 w 365"/>
                <a:gd name="T15" fmla="*/ 2 h 364"/>
                <a:gd name="T16" fmla="*/ 91 w 365"/>
                <a:gd name="T17" fmla="*/ 0 h 364"/>
                <a:gd name="T18" fmla="*/ 74 w 365"/>
                <a:gd name="T19" fmla="*/ 2 h 364"/>
                <a:gd name="T20" fmla="*/ 57 w 365"/>
                <a:gd name="T21" fmla="*/ 7 h 364"/>
                <a:gd name="T22" fmla="*/ 41 w 365"/>
                <a:gd name="T23" fmla="*/ 15 h 364"/>
                <a:gd name="T24" fmla="*/ 27 w 365"/>
                <a:gd name="T25" fmla="*/ 26 h 364"/>
                <a:gd name="T26" fmla="*/ 15 w 365"/>
                <a:gd name="T27" fmla="*/ 40 h 364"/>
                <a:gd name="T28" fmla="*/ 8 w 365"/>
                <a:gd name="T29" fmla="*/ 56 h 364"/>
                <a:gd name="T30" fmla="*/ 2 w 365"/>
                <a:gd name="T31" fmla="*/ 73 h 364"/>
                <a:gd name="T32" fmla="*/ 0 w 365"/>
                <a:gd name="T33" fmla="*/ 90 h 364"/>
                <a:gd name="T34" fmla="*/ 2 w 365"/>
                <a:gd name="T35" fmla="*/ 108 h 364"/>
                <a:gd name="T36" fmla="*/ 8 w 365"/>
                <a:gd name="T37" fmla="*/ 124 h 364"/>
                <a:gd name="T38" fmla="*/ 15 w 365"/>
                <a:gd name="T39" fmla="*/ 141 h 364"/>
                <a:gd name="T40" fmla="*/ 27 w 365"/>
                <a:gd name="T41" fmla="*/ 154 h 364"/>
                <a:gd name="T42" fmla="*/ 41 w 365"/>
                <a:gd name="T43" fmla="*/ 166 h 364"/>
                <a:gd name="T44" fmla="*/ 57 w 365"/>
                <a:gd name="T45" fmla="*/ 174 h 364"/>
                <a:gd name="T46" fmla="*/ 74 w 365"/>
                <a:gd name="T47" fmla="*/ 179 h 364"/>
                <a:gd name="T48" fmla="*/ 91 w 365"/>
                <a:gd name="T49" fmla="*/ 181 h 364"/>
                <a:gd name="T50" fmla="*/ 110 w 365"/>
                <a:gd name="T51" fmla="*/ 179 h 364"/>
                <a:gd name="T52" fmla="*/ 126 w 365"/>
                <a:gd name="T53" fmla="*/ 174 h 364"/>
                <a:gd name="T54" fmla="*/ 142 w 365"/>
                <a:gd name="T55" fmla="*/ 166 h 364"/>
                <a:gd name="T56" fmla="*/ 156 w 365"/>
                <a:gd name="T57" fmla="*/ 154 h 364"/>
                <a:gd name="T58" fmla="*/ 167 w 365"/>
                <a:gd name="T59" fmla="*/ 141 h 364"/>
                <a:gd name="T60" fmla="*/ 176 w 365"/>
                <a:gd name="T61" fmla="*/ 124 h 364"/>
                <a:gd name="T62" fmla="*/ 181 w 365"/>
                <a:gd name="T63" fmla="*/ 108 h 364"/>
                <a:gd name="T64" fmla="*/ 183 w 365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4"/>
                <a:gd name="T101" fmla="*/ 365 w 365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4">
                  <a:moveTo>
                    <a:pt x="365" y="181"/>
                  </a:moveTo>
                  <a:lnTo>
                    <a:pt x="361" y="146"/>
                  </a:lnTo>
                  <a:lnTo>
                    <a:pt x="352" y="112"/>
                  </a:lnTo>
                  <a:lnTo>
                    <a:pt x="334" y="81"/>
                  </a:lnTo>
                  <a:lnTo>
                    <a:pt x="311" y="52"/>
                  </a:lnTo>
                  <a:lnTo>
                    <a:pt x="284" y="31"/>
                  </a:lnTo>
                  <a:lnTo>
                    <a:pt x="252" y="14"/>
                  </a:lnTo>
                  <a:lnTo>
                    <a:pt x="219" y="4"/>
                  </a:lnTo>
                  <a:lnTo>
                    <a:pt x="182" y="0"/>
                  </a:lnTo>
                  <a:lnTo>
                    <a:pt x="148" y="4"/>
                  </a:lnTo>
                  <a:lnTo>
                    <a:pt x="113" y="14"/>
                  </a:lnTo>
                  <a:lnTo>
                    <a:pt x="82" y="31"/>
                  </a:lnTo>
                  <a:lnTo>
                    <a:pt x="54" y="52"/>
                  </a:lnTo>
                  <a:lnTo>
                    <a:pt x="30" y="81"/>
                  </a:lnTo>
                  <a:lnTo>
                    <a:pt x="15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5" y="250"/>
                  </a:lnTo>
                  <a:lnTo>
                    <a:pt x="30" y="283"/>
                  </a:lnTo>
                  <a:lnTo>
                    <a:pt x="54" y="310"/>
                  </a:lnTo>
                  <a:lnTo>
                    <a:pt x="82" y="333"/>
                  </a:lnTo>
                  <a:lnTo>
                    <a:pt x="113" y="350"/>
                  </a:lnTo>
                  <a:lnTo>
                    <a:pt x="148" y="360"/>
                  </a:lnTo>
                  <a:lnTo>
                    <a:pt x="182" y="364"/>
                  </a:lnTo>
                  <a:lnTo>
                    <a:pt x="219" y="360"/>
                  </a:lnTo>
                  <a:lnTo>
                    <a:pt x="252" y="350"/>
                  </a:lnTo>
                  <a:lnTo>
                    <a:pt x="284" y="333"/>
                  </a:lnTo>
                  <a:lnTo>
                    <a:pt x="311" y="310"/>
                  </a:lnTo>
                  <a:lnTo>
                    <a:pt x="334" y="283"/>
                  </a:lnTo>
                  <a:lnTo>
                    <a:pt x="352" y="250"/>
                  </a:lnTo>
                  <a:lnTo>
                    <a:pt x="361" y="218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Freeform 9"/>
            <p:cNvSpPr/>
            <p:nvPr/>
          </p:nvSpPr>
          <p:spPr bwMode="auto">
            <a:xfrm>
              <a:off x="3905" y="2397"/>
              <a:ext cx="454" cy="726"/>
            </a:xfrm>
            <a:custGeom>
              <a:avLst/>
              <a:gdLst>
                <a:gd name="T0" fmla="*/ 233 w 907"/>
                <a:gd name="T1" fmla="*/ 373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7 h 1452"/>
                <a:gd name="T8" fmla="*/ 338 w 907"/>
                <a:gd name="T9" fmla="*/ 79 h 1452"/>
                <a:gd name="T10" fmla="*/ 401 w 907"/>
                <a:gd name="T11" fmla="*/ 272 h 1452"/>
                <a:gd name="T12" fmla="*/ 454 w 907"/>
                <a:gd name="T13" fmla="*/ 238 h 1452"/>
                <a:gd name="T14" fmla="*/ 381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49 h 1452"/>
                <a:gd name="T22" fmla="*/ 64 w 907"/>
                <a:gd name="T23" fmla="*/ 272 h 1452"/>
                <a:gd name="T24" fmla="*/ 127 w 907"/>
                <a:gd name="T25" fmla="*/ 79 h 1452"/>
                <a:gd name="T26" fmla="*/ 127 w 907"/>
                <a:gd name="T27" fmla="*/ 317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7"/>
                  </a:moveTo>
                  <a:lnTo>
                    <a:pt x="676" y="1452"/>
                  </a:lnTo>
                  <a:lnTo>
                    <a:pt x="844" y="1452"/>
                  </a:lnTo>
                  <a:lnTo>
                    <a:pt x="676" y="633"/>
                  </a:lnTo>
                  <a:lnTo>
                    <a:pt x="676" y="157"/>
                  </a:lnTo>
                  <a:lnTo>
                    <a:pt x="801" y="543"/>
                  </a:lnTo>
                  <a:lnTo>
                    <a:pt x="907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3" y="157"/>
                  </a:lnTo>
                  <a:lnTo>
                    <a:pt x="253" y="633"/>
                  </a:lnTo>
                  <a:lnTo>
                    <a:pt x="84" y="1452"/>
                  </a:lnTo>
                  <a:lnTo>
                    <a:pt x="253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5913438" y="5162551"/>
            <a:ext cx="299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5846" name="Group 11"/>
          <p:cNvGrpSpPr/>
          <p:nvPr/>
        </p:nvGrpSpPr>
        <p:grpSpPr bwMode="auto">
          <a:xfrm>
            <a:off x="4108450" y="1536701"/>
            <a:ext cx="642938" cy="1508125"/>
            <a:chOff x="2770" y="968"/>
            <a:chExt cx="454" cy="907"/>
          </a:xfrm>
        </p:grpSpPr>
        <p:sp>
          <p:nvSpPr>
            <p:cNvPr id="35862" name="Freeform 12"/>
            <p:cNvSpPr/>
            <p:nvPr/>
          </p:nvSpPr>
          <p:spPr bwMode="auto">
            <a:xfrm>
              <a:off x="2905" y="968"/>
              <a:ext cx="183" cy="181"/>
            </a:xfrm>
            <a:custGeom>
              <a:avLst/>
              <a:gdLst>
                <a:gd name="T0" fmla="*/ 183 w 365"/>
                <a:gd name="T1" fmla="*/ 91 h 361"/>
                <a:gd name="T2" fmla="*/ 181 w 365"/>
                <a:gd name="T3" fmla="*/ 73 h 361"/>
                <a:gd name="T4" fmla="*/ 176 w 365"/>
                <a:gd name="T5" fmla="*/ 56 h 361"/>
                <a:gd name="T6" fmla="*/ 168 w 365"/>
                <a:gd name="T7" fmla="*/ 40 h 361"/>
                <a:gd name="T8" fmla="*/ 156 w 365"/>
                <a:gd name="T9" fmla="*/ 26 h 361"/>
                <a:gd name="T10" fmla="*/ 143 w 365"/>
                <a:gd name="T11" fmla="*/ 15 h 361"/>
                <a:gd name="T12" fmla="*/ 126 w 365"/>
                <a:gd name="T13" fmla="*/ 7 h 361"/>
                <a:gd name="T14" fmla="*/ 110 w 365"/>
                <a:gd name="T15" fmla="*/ 1 h 361"/>
                <a:gd name="T16" fmla="*/ 92 w 365"/>
                <a:gd name="T17" fmla="*/ 0 h 361"/>
                <a:gd name="T18" fmla="*/ 74 w 365"/>
                <a:gd name="T19" fmla="*/ 1 h 361"/>
                <a:gd name="T20" fmla="*/ 57 w 365"/>
                <a:gd name="T21" fmla="*/ 7 h 361"/>
                <a:gd name="T22" fmla="*/ 41 w 365"/>
                <a:gd name="T23" fmla="*/ 15 h 361"/>
                <a:gd name="T24" fmla="*/ 27 w 365"/>
                <a:gd name="T25" fmla="*/ 26 h 361"/>
                <a:gd name="T26" fmla="*/ 16 w 365"/>
                <a:gd name="T27" fmla="*/ 40 h 361"/>
                <a:gd name="T28" fmla="*/ 8 w 365"/>
                <a:gd name="T29" fmla="*/ 56 h 361"/>
                <a:gd name="T30" fmla="*/ 2 w 365"/>
                <a:gd name="T31" fmla="*/ 73 h 361"/>
                <a:gd name="T32" fmla="*/ 0 w 365"/>
                <a:gd name="T33" fmla="*/ 91 h 361"/>
                <a:gd name="T34" fmla="*/ 2 w 365"/>
                <a:gd name="T35" fmla="*/ 108 h 361"/>
                <a:gd name="T36" fmla="*/ 8 w 365"/>
                <a:gd name="T37" fmla="*/ 125 h 361"/>
                <a:gd name="T38" fmla="*/ 16 w 365"/>
                <a:gd name="T39" fmla="*/ 140 h 361"/>
                <a:gd name="T40" fmla="*/ 27 w 365"/>
                <a:gd name="T41" fmla="*/ 155 h 361"/>
                <a:gd name="T42" fmla="*/ 41 w 365"/>
                <a:gd name="T43" fmla="*/ 166 h 361"/>
                <a:gd name="T44" fmla="*/ 57 w 365"/>
                <a:gd name="T45" fmla="*/ 174 h 361"/>
                <a:gd name="T46" fmla="*/ 74 w 365"/>
                <a:gd name="T47" fmla="*/ 180 h 361"/>
                <a:gd name="T48" fmla="*/ 92 w 365"/>
                <a:gd name="T49" fmla="*/ 181 h 361"/>
                <a:gd name="T50" fmla="*/ 110 w 365"/>
                <a:gd name="T51" fmla="*/ 180 h 361"/>
                <a:gd name="T52" fmla="*/ 126 w 365"/>
                <a:gd name="T53" fmla="*/ 174 h 361"/>
                <a:gd name="T54" fmla="*/ 143 w 365"/>
                <a:gd name="T55" fmla="*/ 166 h 361"/>
                <a:gd name="T56" fmla="*/ 156 w 365"/>
                <a:gd name="T57" fmla="*/ 155 h 361"/>
                <a:gd name="T58" fmla="*/ 168 w 365"/>
                <a:gd name="T59" fmla="*/ 140 h 361"/>
                <a:gd name="T60" fmla="*/ 176 w 365"/>
                <a:gd name="T61" fmla="*/ 125 h 361"/>
                <a:gd name="T62" fmla="*/ 181 w 365"/>
                <a:gd name="T63" fmla="*/ 108 h 361"/>
                <a:gd name="T64" fmla="*/ 183 w 365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5"/>
                <a:gd name="T100" fmla="*/ 0 h 361"/>
                <a:gd name="T101" fmla="*/ 365 w 365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5" h="361">
                  <a:moveTo>
                    <a:pt x="365" y="181"/>
                  </a:moveTo>
                  <a:lnTo>
                    <a:pt x="361" y="146"/>
                  </a:lnTo>
                  <a:lnTo>
                    <a:pt x="352" y="111"/>
                  </a:lnTo>
                  <a:lnTo>
                    <a:pt x="335" y="79"/>
                  </a:lnTo>
                  <a:lnTo>
                    <a:pt x="311" y="52"/>
                  </a:lnTo>
                  <a:lnTo>
                    <a:pt x="285" y="29"/>
                  </a:lnTo>
                  <a:lnTo>
                    <a:pt x="252" y="13"/>
                  </a:lnTo>
                  <a:lnTo>
                    <a:pt x="219" y="2"/>
                  </a:lnTo>
                  <a:lnTo>
                    <a:pt x="183" y="0"/>
                  </a:lnTo>
                  <a:lnTo>
                    <a:pt x="148" y="2"/>
                  </a:lnTo>
                  <a:lnTo>
                    <a:pt x="113" y="13"/>
                  </a:lnTo>
                  <a:lnTo>
                    <a:pt x="81" y="29"/>
                  </a:lnTo>
                  <a:lnTo>
                    <a:pt x="54" y="52"/>
                  </a:lnTo>
                  <a:lnTo>
                    <a:pt x="31" y="79"/>
                  </a:lnTo>
                  <a:lnTo>
                    <a:pt x="15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5" y="250"/>
                  </a:lnTo>
                  <a:lnTo>
                    <a:pt x="31" y="280"/>
                  </a:lnTo>
                  <a:lnTo>
                    <a:pt x="54" y="309"/>
                  </a:lnTo>
                  <a:lnTo>
                    <a:pt x="81" y="332"/>
                  </a:lnTo>
                  <a:lnTo>
                    <a:pt x="113" y="348"/>
                  </a:lnTo>
                  <a:lnTo>
                    <a:pt x="148" y="359"/>
                  </a:lnTo>
                  <a:lnTo>
                    <a:pt x="183" y="361"/>
                  </a:lnTo>
                  <a:lnTo>
                    <a:pt x="219" y="359"/>
                  </a:lnTo>
                  <a:lnTo>
                    <a:pt x="252" y="348"/>
                  </a:lnTo>
                  <a:lnTo>
                    <a:pt x="285" y="332"/>
                  </a:lnTo>
                  <a:lnTo>
                    <a:pt x="311" y="309"/>
                  </a:lnTo>
                  <a:lnTo>
                    <a:pt x="335" y="280"/>
                  </a:lnTo>
                  <a:lnTo>
                    <a:pt x="352" y="250"/>
                  </a:lnTo>
                  <a:lnTo>
                    <a:pt x="361" y="215"/>
                  </a:lnTo>
                  <a:lnTo>
                    <a:pt x="365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863" name="Freeform 13"/>
            <p:cNvSpPr/>
            <p:nvPr/>
          </p:nvSpPr>
          <p:spPr bwMode="auto">
            <a:xfrm>
              <a:off x="2770" y="1149"/>
              <a:ext cx="454" cy="726"/>
            </a:xfrm>
            <a:custGeom>
              <a:avLst/>
              <a:gdLst>
                <a:gd name="T0" fmla="*/ 233 w 907"/>
                <a:gd name="T1" fmla="*/ 374 h 1452"/>
                <a:gd name="T2" fmla="*/ 338 w 907"/>
                <a:gd name="T3" fmla="*/ 726 h 1452"/>
                <a:gd name="T4" fmla="*/ 422 w 907"/>
                <a:gd name="T5" fmla="*/ 726 h 1452"/>
                <a:gd name="T6" fmla="*/ 338 w 907"/>
                <a:gd name="T7" fmla="*/ 318 h 1452"/>
                <a:gd name="T8" fmla="*/ 338 w 907"/>
                <a:gd name="T9" fmla="*/ 80 h 1452"/>
                <a:gd name="T10" fmla="*/ 401 w 907"/>
                <a:gd name="T11" fmla="*/ 273 h 1452"/>
                <a:gd name="T12" fmla="*/ 454 w 907"/>
                <a:gd name="T13" fmla="*/ 239 h 1452"/>
                <a:gd name="T14" fmla="*/ 380 w 907"/>
                <a:gd name="T15" fmla="*/ 0 h 1452"/>
                <a:gd name="T16" fmla="*/ 233 w 907"/>
                <a:gd name="T17" fmla="*/ 11 h 1452"/>
                <a:gd name="T18" fmla="*/ 85 w 907"/>
                <a:gd name="T19" fmla="*/ 0 h 1452"/>
                <a:gd name="T20" fmla="*/ 0 w 907"/>
                <a:gd name="T21" fmla="*/ 250 h 1452"/>
                <a:gd name="T22" fmla="*/ 64 w 907"/>
                <a:gd name="T23" fmla="*/ 273 h 1452"/>
                <a:gd name="T24" fmla="*/ 127 w 907"/>
                <a:gd name="T25" fmla="*/ 80 h 1452"/>
                <a:gd name="T26" fmla="*/ 127 w 907"/>
                <a:gd name="T27" fmla="*/ 318 h 1452"/>
                <a:gd name="T28" fmla="*/ 42 w 907"/>
                <a:gd name="T29" fmla="*/ 726 h 1452"/>
                <a:gd name="T30" fmla="*/ 127 w 907"/>
                <a:gd name="T31" fmla="*/ 726 h 1452"/>
                <a:gd name="T32" fmla="*/ 233 w 907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7"/>
                <a:gd name="T52" fmla="*/ 0 h 1452"/>
                <a:gd name="T53" fmla="*/ 907 w 907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7" h="1452">
                  <a:moveTo>
                    <a:pt x="465" y="749"/>
                  </a:moveTo>
                  <a:lnTo>
                    <a:pt x="675" y="1452"/>
                  </a:lnTo>
                  <a:lnTo>
                    <a:pt x="844" y="1452"/>
                  </a:lnTo>
                  <a:lnTo>
                    <a:pt x="675" y="636"/>
                  </a:lnTo>
                  <a:lnTo>
                    <a:pt x="675" y="160"/>
                  </a:lnTo>
                  <a:lnTo>
                    <a:pt x="802" y="546"/>
                  </a:lnTo>
                  <a:lnTo>
                    <a:pt x="907" y="478"/>
                  </a:lnTo>
                  <a:lnTo>
                    <a:pt x="759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4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5847" name="Rectangle 14"/>
          <p:cNvSpPr>
            <a:spLocks noChangeArrowheads="1"/>
          </p:cNvSpPr>
          <p:nvPr/>
        </p:nvSpPr>
        <p:spPr bwMode="auto">
          <a:xfrm>
            <a:off x="4325938" y="3087689"/>
            <a:ext cx="27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sp>
        <p:nvSpPr>
          <p:cNvPr id="35848" name="Line 15"/>
          <p:cNvSpPr>
            <a:spLocks noChangeShapeType="1"/>
          </p:cNvSpPr>
          <p:nvPr/>
        </p:nvSpPr>
        <p:spPr bwMode="auto">
          <a:xfrm>
            <a:off x="4751389" y="2290763"/>
            <a:ext cx="903287" cy="1949450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49" name="Freeform 16"/>
          <p:cNvSpPr/>
          <p:nvPr/>
        </p:nvSpPr>
        <p:spPr bwMode="auto">
          <a:xfrm>
            <a:off x="5586413" y="4184651"/>
            <a:ext cx="127000" cy="180975"/>
          </a:xfrm>
          <a:custGeom>
            <a:avLst/>
            <a:gdLst>
              <a:gd name="T0" fmla="*/ 121387 w 181"/>
              <a:gd name="T1" fmla="*/ 0 h 219"/>
              <a:gd name="T2" fmla="*/ 127000 w 181"/>
              <a:gd name="T3" fmla="*/ 180975 h 219"/>
              <a:gd name="T4" fmla="*/ 0 w 181"/>
              <a:gd name="T5" fmla="*/ 77679 h 219"/>
              <a:gd name="T6" fmla="*/ 121387 w 181"/>
              <a:gd name="T7" fmla="*/ 0 h 219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19"/>
              <a:gd name="T14" fmla="*/ 181 w 181"/>
              <a:gd name="T15" fmla="*/ 219 h 2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19">
                <a:moveTo>
                  <a:pt x="173" y="0"/>
                </a:moveTo>
                <a:lnTo>
                  <a:pt x="181" y="219"/>
                </a:lnTo>
                <a:lnTo>
                  <a:pt x="0" y="94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5850" name="Freeform 17"/>
          <p:cNvSpPr/>
          <p:nvPr/>
        </p:nvSpPr>
        <p:spPr bwMode="auto">
          <a:xfrm>
            <a:off x="2663826" y="1730375"/>
            <a:ext cx="1484313" cy="1881188"/>
          </a:xfrm>
          <a:custGeom>
            <a:avLst/>
            <a:gdLst>
              <a:gd name="T0" fmla="*/ 0 w 2100"/>
              <a:gd name="T1" fmla="*/ 1881188 h 2263"/>
              <a:gd name="T2" fmla="*/ 2827 w 2100"/>
              <a:gd name="T3" fmla="*/ 1773122 h 2263"/>
              <a:gd name="T4" fmla="*/ 10602 w 2100"/>
              <a:gd name="T5" fmla="*/ 1664223 h 2263"/>
              <a:gd name="T6" fmla="*/ 23325 w 2100"/>
              <a:gd name="T7" fmla="*/ 1556988 h 2263"/>
              <a:gd name="T8" fmla="*/ 42409 w 2100"/>
              <a:gd name="T9" fmla="*/ 1450584 h 2263"/>
              <a:gd name="T10" fmla="*/ 65027 w 2100"/>
              <a:gd name="T11" fmla="*/ 1346674 h 2263"/>
              <a:gd name="T12" fmla="*/ 94006 w 2100"/>
              <a:gd name="T13" fmla="*/ 1242764 h 2263"/>
              <a:gd name="T14" fmla="*/ 127934 w 2100"/>
              <a:gd name="T15" fmla="*/ 1142179 h 2263"/>
              <a:gd name="T16" fmla="*/ 167515 w 2100"/>
              <a:gd name="T17" fmla="*/ 1043257 h 2263"/>
              <a:gd name="T18" fmla="*/ 210631 w 2100"/>
              <a:gd name="T19" fmla="*/ 947660 h 2263"/>
              <a:gd name="T20" fmla="*/ 257988 w 2100"/>
              <a:gd name="T21" fmla="*/ 854556 h 2263"/>
              <a:gd name="T22" fmla="*/ 309585 w 2100"/>
              <a:gd name="T23" fmla="*/ 765609 h 2263"/>
              <a:gd name="T24" fmla="*/ 366837 w 2100"/>
              <a:gd name="T25" fmla="*/ 680819 h 2263"/>
              <a:gd name="T26" fmla="*/ 428330 w 2100"/>
              <a:gd name="T27" fmla="*/ 599353 h 2263"/>
              <a:gd name="T28" fmla="*/ 491944 w 2100"/>
              <a:gd name="T29" fmla="*/ 521213 h 2263"/>
              <a:gd name="T30" fmla="*/ 561212 w 2100"/>
              <a:gd name="T31" fmla="*/ 448892 h 2263"/>
              <a:gd name="T32" fmla="*/ 633307 w 2100"/>
              <a:gd name="T33" fmla="*/ 380726 h 2263"/>
              <a:gd name="T34" fmla="*/ 708229 w 2100"/>
              <a:gd name="T35" fmla="*/ 316718 h 2263"/>
              <a:gd name="T36" fmla="*/ 785272 w 2100"/>
              <a:gd name="T37" fmla="*/ 259360 h 2263"/>
              <a:gd name="T38" fmla="*/ 867263 w 2100"/>
              <a:gd name="T39" fmla="*/ 206158 h 2263"/>
              <a:gd name="T40" fmla="*/ 949960 w 2100"/>
              <a:gd name="T41" fmla="*/ 160437 h 2263"/>
              <a:gd name="T42" fmla="*/ 1034071 w 2100"/>
              <a:gd name="T43" fmla="*/ 118873 h 2263"/>
              <a:gd name="T44" fmla="*/ 1122423 w 2100"/>
              <a:gd name="T45" fmla="*/ 81465 h 2263"/>
              <a:gd name="T46" fmla="*/ 1210775 w 2100"/>
              <a:gd name="T47" fmla="*/ 53202 h 2263"/>
              <a:gd name="T48" fmla="*/ 1300541 w 2100"/>
              <a:gd name="T49" fmla="*/ 29095 h 2263"/>
              <a:gd name="T50" fmla="*/ 1391720 w 2100"/>
              <a:gd name="T51" fmla="*/ 11638 h 2263"/>
              <a:gd name="T52" fmla="*/ 1484313 w 2100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100"/>
              <a:gd name="T82" fmla="*/ 0 h 2263"/>
              <a:gd name="T83" fmla="*/ 2100 w 2100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100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3" y="1873"/>
                </a:lnTo>
                <a:lnTo>
                  <a:pt x="60" y="1745"/>
                </a:lnTo>
                <a:lnTo>
                  <a:pt x="92" y="1620"/>
                </a:lnTo>
                <a:lnTo>
                  <a:pt x="133" y="1495"/>
                </a:lnTo>
                <a:lnTo>
                  <a:pt x="181" y="1374"/>
                </a:lnTo>
                <a:lnTo>
                  <a:pt x="237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38" y="921"/>
                </a:lnTo>
                <a:lnTo>
                  <a:pt x="519" y="819"/>
                </a:lnTo>
                <a:lnTo>
                  <a:pt x="606" y="721"/>
                </a:lnTo>
                <a:lnTo>
                  <a:pt x="696" y="627"/>
                </a:lnTo>
                <a:lnTo>
                  <a:pt x="794" y="540"/>
                </a:lnTo>
                <a:lnTo>
                  <a:pt x="896" y="458"/>
                </a:lnTo>
                <a:lnTo>
                  <a:pt x="1002" y="381"/>
                </a:lnTo>
                <a:lnTo>
                  <a:pt x="1111" y="312"/>
                </a:lnTo>
                <a:lnTo>
                  <a:pt x="1227" y="248"/>
                </a:lnTo>
                <a:lnTo>
                  <a:pt x="1344" y="193"/>
                </a:lnTo>
                <a:lnTo>
                  <a:pt x="1463" y="143"/>
                </a:lnTo>
                <a:lnTo>
                  <a:pt x="1588" y="98"/>
                </a:lnTo>
                <a:lnTo>
                  <a:pt x="1713" y="64"/>
                </a:lnTo>
                <a:lnTo>
                  <a:pt x="1840" y="35"/>
                </a:lnTo>
                <a:lnTo>
                  <a:pt x="1969" y="14"/>
                </a:lnTo>
                <a:lnTo>
                  <a:pt x="2100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1" name="Freeform 18"/>
          <p:cNvSpPr/>
          <p:nvPr/>
        </p:nvSpPr>
        <p:spPr bwMode="auto">
          <a:xfrm>
            <a:off x="4127500" y="1649414"/>
            <a:ext cx="141288" cy="161925"/>
          </a:xfrm>
          <a:custGeom>
            <a:avLst/>
            <a:gdLst>
              <a:gd name="T0" fmla="*/ 0 w 200"/>
              <a:gd name="T1" fmla="*/ 0 h 194"/>
              <a:gd name="T2" fmla="*/ 141288 w 200"/>
              <a:gd name="T3" fmla="*/ 75955 h 194"/>
              <a:gd name="T4" fmla="*/ 4945 w 200"/>
              <a:gd name="T5" fmla="*/ 161925 h 194"/>
              <a:gd name="T6" fmla="*/ 0 w 200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200"/>
              <a:gd name="T13" fmla="*/ 0 h 194"/>
              <a:gd name="T14" fmla="*/ 200 w 200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0" h="194">
                <a:moveTo>
                  <a:pt x="0" y="0"/>
                </a:moveTo>
                <a:lnTo>
                  <a:pt x="200" y="91"/>
                </a:lnTo>
                <a:lnTo>
                  <a:pt x="7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5852" name="Freeform 19"/>
          <p:cNvSpPr/>
          <p:nvPr/>
        </p:nvSpPr>
        <p:spPr bwMode="auto">
          <a:xfrm>
            <a:off x="4868864" y="1749425"/>
            <a:ext cx="1171575" cy="1862138"/>
          </a:xfrm>
          <a:custGeom>
            <a:avLst/>
            <a:gdLst>
              <a:gd name="T0" fmla="*/ 0 w 1655"/>
              <a:gd name="T1" fmla="*/ 0 h 2240"/>
              <a:gd name="T2" fmla="*/ 82824 w 1655"/>
              <a:gd name="T3" fmla="*/ 24108 h 2240"/>
              <a:gd name="T4" fmla="*/ 164233 w 1655"/>
              <a:gd name="T5" fmla="*/ 54867 h 2240"/>
              <a:gd name="T6" fmla="*/ 244934 w 1655"/>
              <a:gd name="T7" fmla="*/ 89782 h 2240"/>
              <a:gd name="T8" fmla="*/ 322095 w 1655"/>
              <a:gd name="T9" fmla="*/ 131347 h 2240"/>
              <a:gd name="T10" fmla="*/ 398548 w 1655"/>
              <a:gd name="T11" fmla="*/ 177901 h 2240"/>
              <a:gd name="T12" fmla="*/ 472170 w 1655"/>
              <a:gd name="T13" fmla="*/ 228611 h 2240"/>
              <a:gd name="T14" fmla="*/ 544375 w 1655"/>
              <a:gd name="T15" fmla="*/ 285971 h 2240"/>
              <a:gd name="T16" fmla="*/ 612334 w 1655"/>
              <a:gd name="T17" fmla="*/ 346657 h 2240"/>
              <a:gd name="T18" fmla="*/ 678876 w 1655"/>
              <a:gd name="T19" fmla="*/ 413993 h 2240"/>
              <a:gd name="T20" fmla="*/ 740464 w 1655"/>
              <a:gd name="T21" fmla="*/ 484655 h 2240"/>
              <a:gd name="T22" fmla="*/ 799927 w 1655"/>
              <a:gd name="T23" fmla="*/ 557810 h 2240"/>
              <a:gd name="T24" fmla="*/ 854436 w 1655"/>
              <a:gd name="T25" fmla="*/ 635953 h 2240"/>
              <a:gd name="T26" fmla="*/ 906112 w 1655"/>
              <a:gd name="T27" fmla="*/ 717422 h 2240"/>
              <a:gd name="T28" fmla="*/ 952834 w 1655"/>
              <a:gd name="T29" fmla="*/ 803878 h 2240"/>
              <a:gd name="T30" fmla="*/ 996016 w 1655"/>
              <a:gd name="T31" fmla="*/ 891166 h 2240"/>
              <a:gd name="T32" fmla="*/ 1034242 w 1655"/>
              <a:gd name="T33" fmla="*/ 980948 h 2240"/>
              <a:gd name="T34" fmla="*/ 1068222 w 1655"/>
              <a:gd name="T35" fmla="*/ 1074886 h 2240"/>
              <a:gd name="T36" fmla="*/ 1097953 w 1655"/>
              <a:gd name="T37" fmla="*/ 1169655 h 2240"/>
              <a:gd name="T38" fmla="*/ 1122730 w 1655"/>
              <a:gd name="T39" fmla="*/ 1266919 h 2240"/>
              <a:gd name="T40" fmla="*/ 1141843 w 1655"/>
              <a:gd name="T41" fmla="*/ 1364182 h 2240"/>
              <a:gd name="T42" fmla="*/ 1156709 w 1655"/>
              <a:gd name="T43" fmla="*/ 1463108 h 2240"/>
              <a:gd name="T44" fmla="*/ 1165912 w 1655"/>
              <a:gd name="T45" fmla="*/ 1562034 h 2240"/>
              <a:gd name="T46" fmla="*/ 1171575 w 1655"/>
              <a:gd name="T47" fmla="*/ 1662623 h 2240"/>
              <a:gd name="T48" fmla="*/ 1171575 w 1655"/>
              <a:gd name="T49" fmla="*/ 1761549 h 2240"/>
              <a:gd name="T50" fmla="*/ 1165912 w 1655"/>
              <a:gd name="T51" fmla="*/ 1862138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5"/>
              <a:gd name="T79" fmla="*/ 0 h 2240"/>
              <a:gd name="T80" fmla="*/ 1655 w 1655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5" h="2240">
                <a:moveTo>
                  <a:pt x="0" y="0"/>
                </a:moveTo>
                <a:lnTo>
                  <a:pt x="117" y="29"/>
                </a:lnTo>
                <a:lnTo>
                  <a:pt x="232" y="66"/>
                </a:lnTo>
                <a:lnTo>
                  <a:pt x="346" y="108"/>
                </a:lnTo>
                <a:lnTo>
                  <a:pt x="455" y="158"/>
                </a:lnTo>
                <a:lnTo>
                  <a:pt x="563" y="214"/>
                </a:lnTo>
                <a:lnTo>
                  <a:pt x="667" y="275"/>
                </a:lnTo>
                <a:lnTo>
                  <a:pt x="769" y="344"/>
                </a:lnTo>
                <a:lnTo>
                  <a:pt x="865" y="417"/>
                </a:lnTo>
                <a:lnTo>
                  <a:pt x="959" y="498"/>
                </a:lnTo>
                <a:lnTo>
                  <a:pt x="1046" y="583"/>
                </a:lnTo>
                <a:lnTo>
                  <a:pt x="1130" y="671"/>
                </a:lnTo>
                <a:lnTo>
                  <a:pt x="1207" y="765"/>
                </a:lnTo>
                <a:lnTo>
                  <a:pt x="1280" y="863"/>
                </a:lnTo>
                <a:lnTo>
                  <a:pt x="1346" y="967"/>
                </a:lnTo>
                <a:lnTo>
                  <a:pt x="1407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51" y="1407"/>
                </a:lnTo>
                <a:lnTo>
                  <a:pt x="1586" y="1524"/>
                </a:lnTo>
                <a:lnTo>
                  <a:pt x="1613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5" y="2000"/>
                </a:lnTo>
                <a:lnTo>
                  <a:pt x="1655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3" name="Freeform 20"/>
          <p:cNvSpPr/>
          <p:nvPr/>
        </p:nvSpPr>
        <p:spPr bwMode="auto">
          <a:xfrm>
            <a:off x="4751389" y="1673225"/>
            <a:ext cx="147637" cy="158750"/>
          </a:xfrm>
          <a:custGeom>
            <a:avLst/>
            <a:gdLst>
              <a:gd name="T0" fmla="*/ 123263 w 212"/>
              <a:gd name="T1" fmla="*/ 158750 h 192"/>
              <a:gd name="T2" fmla="*/ 0 w 212"/>
              <a:gd name="T3" fmla="*/ 52917 h 192"/>
              <a:gd name="T4" fmla="*/ 147637 w 212"/>
              <a:gd name="T5" fmla="*/ 0 h 192"/>
              <a:gd name="T6" fmla="*/ 123263 w 212"/>
              <a:gd name="T7" fmla="*/ 1587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192"/>
              <a:gd name="T14" fmla="*/ 212 w 21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192">
                <a:moveTo>
                  <a:pt x="177" y="192"/>
                </a:moveTo>
                <a:lnTo>
                  <a:pt x="0" y="64"/>
                </a:lnTo>
                <a:lnTo>
                  <a:pt x="212" y="0"/>
                </a:lnTo>
                <a:lnTo>
                  <a:pt x="177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5854" name="Rectangle 21"/>
          <p:cNvSpPr>
            <a:spLocks noChangeArrowheads="1"/>
          </p:cNvSpPr>
          <p:nvPr/>
        </p:nvSpPr>
        <p:spPr bwMode="auto">
          <a:xfrm>
            <a:off x="4767264" y="3759200"/>
            <a:ext cx="6851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3</a:t>
            </a:r>
            <a:r>
              <a:rPr lang="en-GB" altLang="en-US" sz="1400" b="1"/>
              <a:t>ask(X)</a:t>
            </a:r>
            <a:endParaRPr lang="en-GB" altLang="en-US" b="1">
              <a:latin typeface="Times New Roman" panose="02020603050405020304" pitchFamily="-96" charset="0"/>
            </a:endParaRPr>
          </a:p>
        </p:txBody>
      </p:sp>
      <p:sp>
        <p:nvSpPr>
          <p:cNvPr id="35855" name="Rectangle 22"/>
          <p:cNvSpPr>
            <a:spLocks noChangeArrowheads="1"/>
          </p:cNvSpPr>
          <p:nvPr/>
        </p:nvSpPr>
        <p:spPr bwMode="auto">
          <a:xfrm>
            <a:off x="1753632" y="2060575"/>
            <a:ext cx="14598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 dirty="0"/>
              <a:t>1</a:t>
            </a:r>
            <a:r>
              <a:rPr lang="en-GB" altLang="en-US" sz="1400" b="1" dirty="0"/>
              <a:t>recruit(tell(X))</a:t>
            </a:r>
            <a:endParaRPr lang="en-GB" altLang="en-US" b="1" dirty="0">
              <a:latin typeface="Times New Roman" panose="02020603050405020304" pitchFamily="-96" charset="0"/>
            </a:endParaRPr>
          </a:p>
        </p:txBody>
      </p:sp>
      <p:sp>
        <p:nvSpPr>
          <p:cNvPr id="35856" name="Rectangle 23"/>
          <p:cNvSpPr>
            <a:spLocks noChangeArrowheads="1"/>
          </p:cNvSpPr>
          <p:nvPr/>
        </p:nvSpPr>
        <p:spPr bwMode="auto">
          <a:xfrm>
            <a:off x="5456239" y="1682750"/>
            <a:ext cx="168656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2</a:t>
            </a:r>
            <a:r>
              <a:rPr lang="en-GB" altLang="en-US" sz="1400" b="1"/>
              <a:t>advertise(ask(X))</a:t>
            </a:r>
            <a:endParaRPr lang="en-GB" altLang="en-US" b="1">
              <a:latin typeface="Times New Roman" panose="02020603050405020304" pitchFamily="-96" charset="0"/>
            </a:endParaRPr>
          </a:p>
        </p:txBody>
      </p:sp>
      <p:sp>
        <p:nvSpPr>
          <p:cNvPr id="35857" name="Rectangle 24"/>
          <p:cNvSpPr>
            <a:spLocks noChangeArrowheads="1"/>
          </p:cNvSpPr>
          <p:nvPr/>
        </p:nvSpPr>
        <p:spPr bwMode="auto">
          <a:xfrm>
            <a:off x="3730626" y="4025900"/>
            <a:ext cx="6724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4</a:t>
            </a:r>
            <a:r>
              <a:rPr lang="en-GB" altLang="en-US" sz="1400" b="1"/>
              <a:t>tell(X)</a:t>
            </a:r>
            <a:endParaRPr lang="en-GB" altLang="en-US" b="1">
              <a:latin typeface="Times New Roman" panose="02020603050405020304" pitchFamily="-96" charset="0"/>
            </a:endParaRPr>
          </a:p>
        </p:txBody>
      </p:sp>
      <p:sp>
        <p:nvSpPr>
          <p:cNvPr id="35858" name="Line 26"/>
          <p:cNvSpPr>
            <a:spLocks noChangeShapeType="1"/>
          </p:cNvSpPr>
          <p:nvPr/>
        </p:nvSpPr>
        <p:spPr bwMode="auto">
          <a:xfrm flipH="1">
            <a:off x="3105151" y="4365625"/>
            <a:ext cx="2608263" cy="1588"/>
          </a:xfrm>
          <a:prstGeom prst="line">
            <a:avLst/>
          </a:prstGeom>
          <a:noFill/>
          <a:ln w="26988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5859" name="Freeform 27"/>
          <p:cNvSpPr/>
          <p:nvPr/>
        </p:nvSpPr>
        <p:spPr bwMode="auto">
          <a:xfrm>
            <a:off x="2986088" y="4284664"/>
            <a:ext cx="138112" cy="161925"/>
          </a:xfrm>
          <a:custGeom>
            <a:avLst/>
            <a:gdLst>
              <a:gd name="T0" fmla="*/ 138112 w 196"/>
              <a:gd name="T1" fmla="*/ 161925 h 196"/>
              <a:gd name="T2" fmla="*/ 0 w 196"/>
              <a:gd name="T3" fmla="*/ 80963 h 196"/>
              <a:gd name="T4" fmla="*/ 138112 w 196"/>
              <a:gd name="T5" fmla="*/ 0 h 196"/>
              <a:gd name="T6" fmla="*/ 138112 w 196"/>
              <a:gd name="T7" fmla="*/ 161925 h 196"/>
              <a:gd name="T8" fmla="*/ 0 60000 65536"/>
              <a:gd name="T9" fmla="*/ 0 60000 65536"/>
              <a:gd name="T10" fmla="*/ 0 60000 65536"/>
              <a:gd name="T11" fmla="*/ 0 60000 65536"/>
              <a:gd name="T12" fmla="*/ 0 w 196"/>
              <a:gd name="T13" fmla="*/ 0 h 196"/>
              <a:gd name="T14" fmla="*/ 196 w 196"/>
              <a:gd name="T15" fmla="*/ 196 h 1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" h="196">
                <a:moveTo>
                  <a:pt x="196" y="196"/>
                </a:moveTo>
                <a:lnTo>
                  <a:pt x="0" y="98"/>
                </a:lnTo>
                <a:lnTo>
                  <a:pt x="196" y="0"/>
                </a:lnTo>
                <a:lnTo>
                  <a:pt x="196" y="196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5860" name="Text Box 28"/>
          <p:cNvSpPr txBox="1">
            <a:spLocks noChangeArrowheads="1"/>
          </p:cNvSpPr>
          <p:nvPr/>
        </p:nvSpPr>
        <p:spPr bwMode="auto">
          <a:xfrm>
            <a:off x="6781800" y="2209800"/>
            <a:ext cx="3505200" cy="335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-96" charset="0"/>
              </a:rPr>
              <a:t>Using the </a:t>
            </a:r>
            <a:r>
              <a:rPr lang="nb-NO" altLang="en-US" b="1" i="1">
                <a:latin typeface="Times New Roman" panose="02020603050405020304" pitchFamily="-96" charset="0"/>
              </a:rPr>
              <a:t>recruit</a:t>
            </a:r>
            <a:r>
              <a:rPr lang="nb-NO" altLang="en-US" b="1">
                <a:latin typeface="Times New Roman" panose="02020603050405020304" pitchFamily="-96" charset="0"/>
              </a:rPr>
              <a:t> performative</a:t>
            </a:r>
            <a:endParaRPr lang="nb-NO" altLang="en-US" b="1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Asks Facilitator to find an appropriate agent to which an embedded performative can be forwarded. A reply is returned directly to the original agent.</a:t>
            </a: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  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586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/>
          <p:nvPr/>
        </p:nvGrpSpPr>
        <p:grpSpPr bwMode="auto">
          <a:xfrm>
            <a:off x="2103438" y="3765550"/>
            <a:ext cx="666750" cy="1619250"/>
            <a:chOff x="1308" y="2216"/>
            <a:chExt cx="455" cy="907"/>
          </a:xfrm>
        </p:grpSpPr>
        <p:sp>
          <p:nvSpPr>
            <p:cNvPr id="36893" name="Freeform 4"/>
            <p:cNvSpPr/>
            <p:nvPr/>
          </p:nvSpPr>
          <p:spPr bwMode="auto">
            <a:xfrm>
              <a:off x="1444" y="2216"/>
              <a:ext cx="182" cy="181"/>
            </a:xfrm>
            <a:custGeom>
              <a:avLst/>
              <a:gdLst>
                <a:gd name="T0" fmla="*/ 182 w 363"/>
                <a:gd name="T1" fmla="*/ 90 h 364"/>
                <a:gd name="T2" fmla="*/ 180 w 363"/>
                <a:gd name="T3" fmla="*/ 73 h 364"/>
                <a:gd name="T4" fmla="*/ 175 w 363"/>
                <a:gd name="T5" fmla="*/ 56 h 364"/>
                <a:gd name="T6" fmla="*/ 167 w 363"/>
                <a:gd name="T7" fmla="*/ 40 h 364"/>
                <a:gd name="T8" fmla="*/ 155 w 363"/>
                <a:gd name="T9" fmla="*/ 26 h 364"/>
                <a:gd name="T10" fmla="*/ 142 w 363"/>
                <a:gd name="T11" fmla="*/ 15 h 364"/>
                <a:gd name="T12" fmla="*/ 126 w 363"/>
                <a:gd name="T13" fmla="*/ 7 h 364"/>
                <a:gd name="T14" fmla="*/ 109 w 363"/>
                <a:gd name="T15" fmla="*/ 2 h 364"/>
                <a:gd name="T16" fmla="*/ 91 w 363"/>
                <a:gd name="T17" fmla="*/ 0 h 364"/>
                <a:gd name="T18" fmla="*/ 73 w 363"/>
                <a:gd name="T19" fmla="*/ 2 h 364"/>
                <a:gd name="T20" fmla="*/ 56 w 363"/>
                <a:gd name="T21" fmla="*/ 7 h 364"/>
                <a:gd name="T22" fmla="*/ 41 w 363"/>
                <a:gd name="T23" fmla="*/ 15 h 364"/>
                <a:gd name="T24" fmla="*/ 26 w 363"/>
                <a:gd name="T25" fmla="*/ 26 h 364"/>
                <a:gd name="T26" fmla="*/ 15 w 363"/>
                <a:gd name="T27" fmla="*/ 40 h 364"/>
                <a:gd name="T28" fmla="*/ 7 w 363"/>
                <a:gd name="T29" fmla="*/ 56 h 364"/>
                <a:gd name="T30" fmla="*/ 1 w 363"/>
                <a:gd name="T31" fmla="*/ 73 h 364"/>
                <a:gd name="T32" fmla="*/ 0 w 363"/>
                <a:gd name="T33" fmla="*/ 90 h 364"/>
                <a:gd name="T34" fmla="*/ 1 w 363"/>
                <a:gd name="T35" fmla="*/ 108 h 364"/>
                <a:gd name="T36" fmla="*/ 7 w 363"/>
                <a:gd name="T37" fmla="*/ 124 h 364"/>
                <a:gd name="T38" fmla="*/ 15 w 363"/>
                <a:gd name="T39" fmla="*/ 141 h 364"/>
                <a:gd name="T40" fmla="*/ 26 w 363"/>
                <a:gd name="T41" fmla="*/ 154 h 364"/>
                <a:gd name="T42" fmla="*/ 41 w 363"/>
                <a:gd name="T43" fmla="*/ 166 h 364"/>
                <a:gd name="T44" fmla="*/ 56 w 363"/>
                <a:gd name="T45" fmla="*/ 174 h 364"/>
                <a:gd name="T46" fmla="*/ 73 w 363"/>
                <a:gd name="T47" fmla="*/ 179 h 364"/>
                <a:gd name="T48" fmla="*/ 91 w 363"/>
                <a:gd name="T49" fmla="*/ 181 h 364"/>
                <a:gd name="T50" fmla="*/ 109 w 363"/>
                <a:gd name="T51" fmla="*/ 179 h 364"/>
                <a:gd name="T52" fmla="*/ 126 w 363"/>
                <a:gd name="T53" fmla="*/ 174 h 364"/>
                <a:gd name="T54" fmla="*/ 142 w 363"/>
                <a:gd name="T55" fmla="*/ 166 h 364"/>
                <a:gd name="T56" fmla="*/ 155 w 363"/>
                <a:gd name="T57" fmla="*/ 154 h 364"/>
                <a:gd name="T58" fmla="*/ 167 w 363"/>
                <a:gd name="T59" fmla="*/ 141 h 364"/>
                <a:gd name="T60" fmla="*/ 175 w 363"/>
                <a:gd name="T61" fmla="*/ 124 h 364"/>
                <a:gd name="T62" fmla="*/ 180 w 363"/>
                <a:gd name="T63" fmla="*/ 108 h 364"/>
                <a:gd name="T64" fmla="*/ 182 w 363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4"/>
                <a:gd name="T101" fmla="*/ 363 w 363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4">
                  <a:moveTo>
                    <a:pt x="363" y="181"/>
                  </a:moveTo>
                  <a:lnTo>
                    <a:pt x="359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09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7" y="4"/>
                  </a:lnTo>
                  <a:lnTo>
                    <a:pt x="181" y="0"/>
                  </a:lnTo>
                  <a:lnTo>
                    <a:pt x="146" y="4"/>
                  </a:lnTo>
                  <a:lnTo>
                    <a:pt x="111" y="14"/>
                  </a:lnTo>
                  <a:lnTo>
                    <a:pt x="81" y="31"/>
                  </a:lnTo>
                  <a:lnTo>
                    <a:pt x="52" y="52"/>
                  </a:lnTo>
                  <a:lnTo>
                    <a:pt x="29" y="81"/>
                  </a:lnTo>
                  <a:lnTo>
                    <a:pt x="13" y="112"/>
                  </a:lnTo>
                  <a:lnTo>
                    <a:pt x="2" y="146"/>
                  </a:lnTo>
                  <a:lnTo>
                    <a:pt x="0" y="181"/>
                  </a:lnTo>
                  <a:lnTo>
                    <a:pt x="2" y="218"/>
                  </a:lnTo>
                  <a:lnTo>
                    <a:pt x="13" y="250"/>
                  </a:lnTo>
                  <a:lnTo>
                    <a:pt x="29" y="283"/>
                  </a:lnTo>
                  <a:lnTo>
                    <a:pt x="52" y="310"/>
                  </a:lnTo>
                  <a:lnTo>
                    <a:pt x="81" y="333"/>
                  </a:lnTo>
                  <a:lnTo>
                    <a:pt x="111" y="350"/>
                  </a:lnTo>
                  <a:lnTo>
                    <a:pt x="146" y="360"/>
                  </a:lnTo>
                  <a:lnTo>
                    <a:pt x="181" y="364"/>
                  </a:lnTo>
                  <a:lnTo>
                    <a:pt x="217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09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59" y="218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Freeform 5"/>
            <p:cNvSpPr/>
            <p:nvPr/>
          </p:nvSpPr>
          <p:spPr bwMode="auto">
            <a:xfrm>
              <a:off x="1308" y="2397"/>
              <a:ext cx="455" cy="726"/>
            </a:xfrm>
            <a:custGeom>
              <a:avLst/>
              <a:gdLst>
                <a:gd name="T0" fmla="*/ 233 w 909"/>
                <a:gd name="T1" fmla="*/ 373 h 1452"/>
                <a:gd name="T2" fmla="*/ 339 w 909"/>
                <a:gd name="T3" fmla="*/ 726 h 1452"/>
                <a:gd name="T4" fmla="*/ 423 w 909"/>
                <a:gd name="T5" fmla="*/ 726 h 1452"/>
                <a:gd name="T6" fmla="*/ 339 w 909"/>
                <a:gd name="T7" fmla="*/ 317 h 1452"/>
                <a:gd name="T8" fmla="*/ 339 w 909"/>
                <a:gd name="T9" fmla="*/ 79 h 1452"/>
                <a:gd name="T10" fmla="*/ 402 w 909"/>
                <a:gd name="T11" fmla="*/ 272 h 1452"/>
                <a:gd name="T12" fmla="*/ 455 w 909"/>
                <a:gd name="T13" fmla="*/ 238 h 1452"/>
                <a:gd name="T14" fmla="*/ 381 w 909"/>
                <a:gd name="T15" fmla="*/ 0 h 1452"/>
                <a:gd name="T16" fmla="*/ 233 w 909"/>
                <a:gd name="T17" fmla="*/ 11 h 1452"/>
                <a:gd name="T18" fmla="*/ 85 w 909"/>
                <a:gd name="T19" fmla="*/ 0 h 1452"/>
                <a:gd name="T20" fmla="*/ 0 w 909"/>
                <a:gd name="T21" fmla="*/ 249 h 1452"/>
                <a:gd name="T22" fmla="*/ 64 w 909"/>
                <a:gd name="T23" fmla="*/ 272 h 1452"/>
                <a:gd name="T24" fmla="*/ 127 w 909"/>
                <a:gd name="T25" fmla="*/ 79 h 1452"/>
                <a:gd name="T26" fmla="*/ 127 w 909"/>
                <a:gd name="T27" fmla="*/ 317 h 1452"/>
                <a:gd name="T28" fmla="*/ 43 w 909"/>
                <a:gd name="T29" fmla="*/ 726 h 1452"/>
                <a:gd name="T30" fmla="*/ 127 w 909"/>
                <a:gd name="T31" fmla="*/ 726 h 1452"/>
                <a:gd name="T32" fmla="*/ 233 w 909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09" y="476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7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2308226" y="5429251"/>
            <a:ext cx="2917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A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6868" name="Group 7"/>
          <p:cNvGrpSpPr/>
          <p:nvPr/>
        </p:nvGrpSpPr>
        <p:grpSpPr bwMode="auto">
          <a:xfrm>
            <a:off x="5592763" y="3765550"/>
            <a:ext cx="665162" cy="1619250"/>
            <a:chOff x="3692" y="2216"/>
            <a:chExt cx="454" cy="907"/>
          </a:xfrm>
        </p:grpSpPr>
        <p:sp>
          <p:nvSpPr>
            <p:cNvPr id="36891" name="Freeform 8"/>
            <p:cNvSpPr/>
            <p:nvPr/>
          </p:nvSpPr>
          <p:spPr bwMode="auto">
            <a:xfrm>
              <a:off x="3828" y="2216"/>
              <a:ext cx="182" cy="181"/>
            </a:xfrm>
            <a:custGeom>
              <a:avLst/>
              <a:gdLst>
                <a:gd name="T0" fmla="*/ 182 w 364"/>
                <a:gd name="T1" fmla="*/ 90 h 364"/>
                <a:gd name="T2" fmla="*/ 181 w 364"/>
                <a:gd name="T3" fmla="*/ 73 h 364"/>
                <a:gd name="T4" fmla="*/ 175 w 364"/>
                <a:gd name="T5" fmla="*/ 56 h 364"/>
                <a:gd name="T6" fmla="*/ 167 w 364"/>
                <a:gd name="T7" fmla="*/ 40 h 364"/>
                <a:gd name="T8" fmla="*/ 156 w 364"/>
                <a:gd name="T9" fmla="*/ 26 h 364"/>
                <a:gd name="T10" fmla="*/ 142 w 364"/>
                <a:gd name="T11" fmla="*/ 15 h 364"/>
                <a:gd name="T12" fmla="*/ 126 w 364"/>
                <a:gd name="T13" fmla="*/ 7 h 364"/>
                <a:gd name="T14" fmla="*/ 109 w 364"/>
                <a:gd name="T15" fmla="*/ 2 h 364"/>
                <a:gd name="T16" fmla="*/ 91 w 364"/>
                <a:gd name="T17" fmla="*/ 0 h 364"/>
                <a:gd name="T18" fmla="*/ 73 w 364"/>
                <a:gd name="T19" fmla="*/ 2 h 364"/>
                <a:gd name="T20" fmla="*/ 56 w 364"/>
                <a:gd name="T21" fmla="*/ 7 h 364"/>
                <a:gd name="T22" fmla="*/ 41 w 364"/>
                <a:gd name="T23" fmla="*/ 15 h 364"/>
                <a:gd name="T24" fmla="*/ 27 w 364"/>
                <a:gd name="T25" fmla="*/ 26 h 364"/>
                <a:gd name="T26" fmla="*/ 15 w 364"/>
                <a:gd name="T27" fmla="*/ 40 h 364"/>
                <a:gd name="T28" fmla="*/ 7 w 364"/>
                <a:gd name="T29" fmla="*/ 56 h 364"/>
                <a:gd name="T30" fmla="*/ 2 w 364"/>
                <a:gd name="T31" fmla="*/ 73 h 364"/>
                <a:gd name="T32" fmla="*/ 0 w 364"/>
                <a:gd name="T33" fmla="*/ 90 h 364"/>
                <a:gd name="T34" fmla="*/ 2 w 364"/>
                <a:gd name="T35" fmla="*/ 108 h 364"/>
                <a:gd name="T36" fmla="*/ 7 w 364"/>
                <a:gd name="T37" fmla="*/ 124 h 364"/>
                <a:gd name="T38" fmla="*/ 15 w 364"/>
                <a:gd name="T39" fmla="*/ 141 h 364"/>
                <a:gd name="T40" fmla="*/ 27 w 364"/>
                <a:gd name="T41" fmla="*/ 154 h 364"/>
                <a:gd name="T42" fmla="*/ 41 w 364"/>
                <a:gd name="T43" fmla="*/ 166 h 364"/>
                <a:gd name="T44" fmla="*/ 56 w 364"/>
                <a:gd name="T45" fmla="*/ 174 h 364"/>
                <a:gd name="T46" fmla="*/ 73 w 364"/>
                <a:gd name="T47" fmla="*/ 179 h 364"/>
                <a:gd name="T48" fmla="*/ 91 w 364"/>
                <a:gd name="T49" fmla="*/ 181 h 364"/>
                <a:gd name="T50" fmla="*/ 109 w 364"/>
                <a:gd name="T51" fmla="*/ 179 h 364"/>
                <a:gd name="T52" fmla="*/ 126 w 364"/>
                <a:gd name="T53" fmla="*/ 174 h 364"/>
                <a:gd name="T54" fmla="*/ 142 w 364"/>
                <a:gd name="T55" fmla="*/ 166 h 364"/>
                <a:gd name="T56" fmla="*/ 156 w 364"/>
                <a:gd name="T57" fmla="*/ 154 h 364"/>
                <a:gd name="T58" fmla="*/ 167 w 364"/>
                <a:gd name="T59" fmla="*/ 141 h 364"/>
                <a:gd name="T60" fmla="*/ 175 w 364"/>
                <a:gd name="T61" fmla="*/ 124 h 364"/>
                <a:gd name="T62" fmla="*/ 181 w 364"/>
                <a:gd name="T63" fmla="*/ 108 h 364"/>
                <a:gd name="T64" fmla="*/ 182 w 364"/>
                <a:gd name="T65" fmla="*/ 90 h 3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364"/>
                <a:gd name="T101" fmla="*/ 364 w 364"/>
                <a:gd name="T102" fmla="*/ 364 h 36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364">
                  <a:moveTo>
                    <a:pt x="364" y="181"/>
                  </a:moveTo>
                  <a:lnTo>
                    <a:pt x="362" y="146"/>
                  </a:lnTo>
                  <a:lnTo>
                    <a:pt x="350" y="112"/>
                  </a:lnTo>
                  <a:lnTo>
                    <a:pt x="333" y="81"/>
                  </a:lnTo>
                  <a:lnTo>
                    <a:pt x="312" y="52"/>
                  </a:lnTo>
                  <a:lnTo>
                    <a:pt x="283" y="31"/>
                  </a:lnTo>
                  <a:lnTo>
                    <a:pt x="252" y="14"/>
                  </a:lnTo>
                  <a:lnTo>
                    <a:pt x="218" y="4"/>
                  </a:lnTo>
                  <a:lnTo>
                    <a:pt x="183" y="0"/>
                  </a:lnTo>
                  <a:lnTo>
                    <a:pt x="146" y="4"/>
                  </a:lnTo>
                  <a:lnTo>
                    <a:pt x="112" y="14"/>
                  </a:lnTo>
                  <a:lnTo>
                    <a:pt x="81" y="31"/>
                  </a:lnTo>
                  <a:lnTo>
                    <a:pt x="54" y="52"/>
                  </a:lnTo>
                  <a:lnTo>
                    <a:pt x="31" y="81"/>
                  </a:lnTo>
                  <a:lnTo>
                    <a:pt x="14" y="112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8"/>
                  </a:lnTo>
                  <a:lnTo>
                    <a:pt x="14" y="250"/>
                  </a:lnTo>
                  <a:lnTo>
                    <a:pt x="31" y="283"/>
                  </a:lnTo>
                  <a:lnTo>
                    <a:pt x="54" y="310"/>
                  </a:lnTo>
                  <a:lnTo>
                    <a:pt x="81" y="333"/>
                  </a:lnTo>
                  <a:lnTo>
                    <a:pt x="112" y="350"/>
                  </a:lnTo>
                  <a:lnTo>
                    <a:pt x="146" y="360"/>
                  </a:lnTo>
                  <a:lnTo>
                    <a:pt x="183" y="364"/>
                  </a:lnTo>
                  <a:lnTo>
                    <a:pt x="218" y="360"/>
                  </a:lnTo>
                  <a:lnTo>
                    <a:pt x="252" y="350"/>
                  </a:lnTo>
                  <a:lnTo>
                    <a:pt x="283" y="333"/>
                  </a:lnTo>
                  <a:lnTo>
                    <a:pt x="312" y="310"/>
                  </a:lnTo>
                  <a:lnTo>
                    <a:pt x="333" y="283"/>
                  </a:lnTo>
                  <a:lnTo>
                    <a:pt x="350" y="250"/>
                  </a:lnTo>
                  <a:lnTo>
                    <a:pt x="362" y="218"/>
                  </a:lnTo>
                  <a:lnTo>
                    <a:pt x="364" y="181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Freeform 9"/>
            <p:cNvSpPr/>
            <p:nvPr/>
          </p:nvSpPr>
          <p:spPr bwMode="auto">
            <a:xfrm>
              <a:off x="3692" y="2397"/>
              <a:ext cx="454" cy="726"/>
            </a:xfrm>
            <a:custGeom>
              <a:avLst/>
              <a:gdLst>
                <a:gd name="T0" fmla="*/ 232 w 910"/>
                <a:gd name="T1" fmla="*/ 373 h 1452"/>
                <a:gd name="T2" fmla="*/ 338 w 910"/>
                <a:gd name="T3" fmla="*/ 726 h 1452"/>
                <a:gd name="T4" fmla="*/ 422 w 910"/>
                <a:gd name="T5" fmla="*/ 726 h 1452"/>
                <a:gd name="T6" fmla="*/ 338 w 910"/>
                <a:gd name="T7" fmla="*/ 317 h 1452"/>
                <a:gd name="T8" fmla="*/ 338 w 910"/>
                <a:gd name="T9" fmla="*/ 79 h 1452"/>
                <a:gd name="T10" fmla="*/ 401 w 910"/>
                <a:gd name="T11" fmla="*/ 272 h 1452"/>
                <a:gd name="T12" fmla="*/ 454 w 910"/>
                <a:gd name="T13" fmla="*/ 238 h 1452"/>
                <a:gd name="T14" fmla="*/ 380 w 910"/>
                <a:gd name="T15" fmla="*/ 0 h 1452"/>
                <a:gd name="T16" fmla="*/ 232 w 910"/>
                <a:gd name="T17" fmla="*/ 11 h 1452"/>
                <a:gd name="T18" fmla="*/ 85 w 910"/>
                <a:gd name="T19" fmla="*/ 0 h 1452"/>
                <a:gd name="T20" fmla="*/ 0 w 910"/>
                <a:gd name="T21" fmla="*/ 249 h 1452"/>
                <a:gd name="T22" fmla="*/ 63 w 910"/>
                <a:gd name="T23" fmla="*/ 272 h 1452"/>
                <a:gd name="T24" fmla="*/ 127 w 910"/>
                <a:gd name="T25" fmla="*/ 79 h 1452"/>
                <a:gd name="T26" fmla="*/ 127 w 910"/>
                <a:gd name="T27" fmla="*/ 317 h 1452"/>
                <a:gd name="T28" fmla="*/ 42 w 910"/>
                <a:gd name="T29" fmla="*/ 726 h 1452"/>
                <a:gd name="T30" fmla="*/ 127 w 910"/>
                <a:gd name="T31" fmla="*/ 726 h 1452"/>
                <a:gd name="T32" fmla="*/ 232 w 910"/>
                <a:gd name="T33" fmla="*/ 373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0"/>
                <a:gd name="T52" fmla="*/ 0 h 1452"/>
                <a:gd name="T53" fmla="*/ 910 w 910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0" h="1452">
                  <a:moveTo>
                    <a:pt x="466" y="747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3"/>
                  </a:lnTo>
                  <a:lnTo>
                    <a:pt x="677" y="157"/>
                  </a:lnTo>
                  <a:lnTo>
                    <a:pt x="804" y="543"/>
                  </a:lnTo>
                  <a:lnTo>
                    <a:pt x="910" y="476"/>
                  </a:lnTo>
                  <a:lnTo>
                    <a:pt x="762" y="0"/>
                  </a:lnTo>
                  <a:lnTo>
                    <a:pt x="466" y="23"/>
                  </a:lnTo>
                  <a:lnTo>
                    <a:pt x="170" y="0"/>
                  </a:lnTo>
                  <a:lnTo>
                    <a:pt x="0" y="499"/>
                  </a:lnTo>
                  <a:lnTo>
                    <a:pt x="127" y="543"/>
                  </a:lnTo>
                  <a:lnTo>
                    <a:pt x="254" y="157"/>
                  </a:lnTo>
                  <a:lnTo>
                    <a:pt x="254" y="633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6" y="747"/>
                  </a:lnTo>
                  <a:close/>
                </a:path>
              </a:pathLst>
            </a:custGeom>
            <a:solidFill>
              <a:srgbClr val="00CC66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5797550" y="5429251"/>
            <a:ext cx="299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B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grpSp>
        <p:nvGrpSpPr>
          <p:cNvPr id="36870" name="Group 11"/>
          <p:cNvGrpSpPr/>
          <p:nvPr/>
        </p:nvGrpSpPr>
        <p:grpSpPr bwMode="auto">
          <a:xfrm>
            <a:off x="3932239" y="1536700"/>
            <a:ext cx="663575" cy="1619250"/>
            <a:chOff x="2557" y="968"/>
            <a:chExt cx="454" cy="907"/>
          </a:xfrm>
        </p:grpSpPr>
        <p:sp>
          <p:nvSpPr>
            <p:cNvPr id="36889" name="Freeform 12"/>
            <p:cNvSpPr/>
            <p:nvPr/>
          </p:nvSpPr>
          <p:spPr bwMode="auto">
            <a:xfrm>
              <a:off x="2693" y="968"/>
              <a:ext cx="182" cy="181"/>
            </a:xfrm>
            <a:custGeom>
              <a:avLst/>
              <a:gdLst>
                <a:gd name="T0" fmla="*/ 182 w 363"/>
                <a:gd name="T1" fmla="*/ 91 h 361"/>
                <a:gd name="T2" fmla="*/ 180 w 363"/>
                <a:gd name="T3" fmla="*/ 73 h 361"/>
                <a:gd name="T4" fmla="*/ 175 w 363"/>
                <a:gd name="T5" fmla="*/ 56 h 361"/>
                <a:gd name="T6" fmla="*/ 167 w 363"/>
                <a:gd name="T7" fmla="*/ 40 h 361"/>
                <a:gd name="T8" fmla="*/ 156 w 363"/>
                <a:gd name="T9" fmla="*/ 26 h 361"/>
                <a:gd name="T10" fmla="*/ 142 w 363"/>
                <a:gd name="T11" fmla="*/ 15 h 361"/>
                <a:gd name="T12" fmla="*/ 126 w 363"/>
                <a:gd name="T13" fmla="*/ 7 h 361"/>
                <a:gd name="T14" fmla="*/ 109 w 363"/>
                <a:gd name="T15" fmla="*/ 1 h 361"/>
                <a:gd name="T16" fmla="*/ 92 w 363"/>
                <a:gd name="T17" fmla="*/ 0 h 361"/>
                <a:gd name="T18" fmla="*/ 73 w 363"/>
                <a:gd name="T19" fmla="*/ 1 h 361"/>
                <a:gd name="T20" fmla="*/ 56 w 363"/>
                <a:gd name="T21" fmla="*/ 7 h 361"/>
                <a:gd name="T22" fmla="*/ 41 w 363"/>
                <a:gd name="T23" fmla="*/ 15 h 361"/>
                <a:gd name="T24" fmla="*/ 26 w 363"/>
                <a:gd name="T25" fmla="*/ 26 h 361"/>
                <a:gd name="T26" fmla="*/ 16 w 363"/>
                <a:gd name="T27" fmla="*/ 40 h 361"/>
                <a:gd name="T28" fmla="*/ 7 w 363"/>
                <a:gd name="T29" fmla="*/ 56 h 361"/>
                <a:gd name="T30" fmla="*/ 2 w 363"/>
                <a:gd name="T31" fmla="*/ 73 h 361"/>
                <a:gd name="T32" fmla="*/ 0 w 363"/>
                <a:gd name="T33" fmla="*/ 91 h 361"/>
                <a:gd name="T34" fmla="*/ 2 w 363"/>
                <a:gd name="T35" fmla="*/ 108 h 361"/>
                <a:gd name="T36" fmla="*/ 7 w 363"/>
                <a:gd name="T37" fmla="*/ 125 h 361"/>
                <a:gd name="T38" fmla="*/ 16 w 363"/>
                <a:gd name="T39" fmla="*/ 140 h 361"/>
                <a:gd name="T40" fmla="*/ 26 w 363"/>
                <a:gd name="T41" fmla="*/ 155 h 361"/>
                <a:gd name="T42" fmla="*/ 41 w 363"/>
                <a:gd name="T43" fmla="*/ 166 h 361"/>
                <a:gd name="T44" fmla="*/ 56 w 363"/>
                <a:gd name="T45" fmla="*/ 174 h 361"/>
                <a:gd name="T46" fmla="*/ 73 w 363"/>
                <a:gd name="T47" fmla="*/ 180 h 361"/>
                <a:gd name="T48" fmla="*/ 92 w 363"/>
                <a:gd name="T49" fmla="*/ 181 h 361"/>
                <a:gd name="T50" fmla="*/ 109 w 363"/>
                <a:gd name="T51" fmla="*/ 180 h 361"/>
                <a:gd name="T52" fmla="*/ 126 w 363"/>
                <a:gd name="T53" fmla="*/ 174 h 361"/>
                <a:gd name="T54" fmla="*/ 142 w 363"/>
                <a:gd name="T55" fmla="*/ 166 h 361"/>
                <a:gd name="T56" fmla="*/ 156 w 363"/>
                <a:gd name="T57" fmla="*/ 155 h 361"/>
                <a:gd name="T58" fmla="*/ 167 w 363"/>
                <a:gd name="T59" fmla="*/ 140 h 361"/>
                <a:gd name="T60" fmla="*/ 175 w 363"/>
                <a:gd name="T61" fmla="*/ 125 h 361"/>
                <a:gd name="T62" fmla="*/ 180 w 363"/>
                <a:gd name="T63" fmla="*/ 108 h 361"/>
                <a:gd name="T64" fmla="*/ 182 w 363"/>
                <a:gd name="T65" fmla="*/ 91 h 3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3"/>
                <a:gd name="T100" fmla="*/ 0 h 361"/>
                <a:gd name="T101" fmla="*/ 363 w 363"/>
                <a:gd name="T102" fmla="*/ 361 h 36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3" h="361">
                  <a:moveTo>
                    <a:pt x="363" y="181"/>
                  </a:moveTo>
                  <a:lnTo>
                    <a:pt x="360" y="146"/>
                  </a:lnTo>
                  <a:lnTo>
                    <a:pt x="350" y="111"/>
                  </a:lnTo>
                  <a:lnTo>
                    <a:pt x="333" y="79"/>
                  </a:lnTo>
                  <a:lnTo>
                    <a:pt x="312" y="52"/>
                  </a:lnTo>
                  <a:lnTo>
                    <a:pt x="283" y="29"/>
                  </a:lnTo>
                  <a:lnTo>
                    <a:pt x="252" y="13"/>
                  </a:lnTo>
                  <a:lnTo>
                    <a:pt x="217" y="2"/>
                  </a:lnTo>
                  <a:lnTo>
                    <a:pt x="183" y="0"/>
                  </a:lnTo>
                  <a:lnTo>
                    <a:pt x="146" y="2"/>
                  </a:lnTo>
                  <a:lnTo>
                    <a:pt x="112" y="13"/>
                  </a:lnTo>
                  <a:lnTo>
                    <a:pt x="81" y="29"/>
                  </a:lnTo>
                  <a:lnTo>
                    <a:pt x="52" y="52"/>
                  </a:lnTo>
                  <a:lnTo>
                    <a:pt x="31" y="79"/>
                  </a:lnTo>
                  <a:lnTo>
                    <a:pt x="14" y="111"/>
                  </a:lnTo>
                  <a:lnTo>
                    <a:pt x="4" y="146"/>
                  </a:lnTo>
                  <a:lnTo>
                    <a:pt x="0" y="181"/>
                  </a:lnTo>
                  <a:lnTo>
                    <a:pt x="4" y="215"/>
                  </a:lnTo>
                  <a:lnTo>
                    <a:pt x="14" y="250"/>
                  </a:lnTo>
                  <a:lnTo>
                    <a:pt x="31" y="280"/>
                  </a:lnTo>
                  <a:lnTo>
                    <a:pt x="52" y="309"/>
                  </a:lnTo>
                  <a:lnTo>
                    <a:pt x="81" y="332"/>
                  </a:lnTo>
                  <a:lnTo>
                    <a:pt x="112" y="348"/>
                  </a:lnTo>
                  <a:lnTo>
                    <a:pt x="146" y="359"/>
                  </a:lnTo>
                  <a:lnTo>
                    <a:pt x="183" y="361"/>
                  </a:lnTo>
                  <a:lnTo>
                    <a:pt x="217" y="359"/>
                  </a:lnTo>
                  <a:lnTo>
                    <a:pt x="252" y="348"/>
                  </a:lnTo>
                  <a:lnTo>
                    <a:pt x="283" y="332"/>
                  </a:lnTo>
                  <a:lnTo>
                    <a:pt x="312" y="309"/>
                  </a:lnTo>
                  <a:lnTo>
                    <a:pt x="333" y="280"/>
                  </a:lnTo>
                  <a:lnTo>
                    <a:pt x="350" y="250"/>
                  </a:lnTo>
                  <a:lnTo>
                    <a:pt x="360" y="215"/>
                  </a:lnTo>
                  <a:lnTo>
                    <a:pt x="363" y="181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Freeform 13"/>
            <p:cNvSpPr/>
            <p:nvPr/>
          </p:nvSpPr>
          <p:spPr bwMode="auto">
            <a:xfrm>
              <a:off x="2557" y="1149"/>
              <a:ext cx="454" cy="726"/>
            </a:xfrm>
            <a:custGeom>
              <a:avLst/>
              <a:gdLst>
                <a:gd name="T0" fmla="*/ 232 w 909"/>
                <a:gd name="T1" fmla="*/ 374 h 1452"/>
                <a:gd name="T2" fmla="*/ 338 w 909"/>
                <a:gd name="T3" fmla="*/ 726 h 1452"/>
                <a:gd name="T4" fmla="*/ 423 w 909"/>
                <a:gd name="T5" fmla="*/ 726 h 1452"/>
                <a:gd name="T6" fmla="*/ 338 w 909"/>
                <a:gd name="T7" fmla="*/ 318 h 1452"/>
                <a:gd name="T8" fmla="*/ 338 w 909"/>
                <a:gd name="T9" fmla="*/ 80 h 1452"/>
                <a:gd name="T10" fmla="*/ 402 w 909"/>
                <a:gd name="T11" fmla="*/ 273 h 1452"/>
                <a:gd name="T12" fmla="*/ 454 w 909"/>
                <a:gd name="T13" fmla="*/ 239 h 1452"/>
                <a:gd name="T14" fmla="*/ 380 w 909"/>
                <a:gd name="T15" fmla="*/ 0 h 1452"/>
                <a:gd name="T16" fmla="*/ 232 w 909"/>
                <a:gd name="T17" fmla="*/ 11 h 1452"/>
                <a:gd name="T18" fmla="*/ 84 w 909"/>
                <a:gd name="T19" fmla="*/ 0 h 1452"/>
                <a:gd name="T20" fmla="*/ 0 w 909"/>
                <a:gd name="T21" fmla="*/ 250 h 1452"/>
                <a:gd name="T22" fmla="*/ 63 w 909"/>
                <a:gd name="T23" fmla="*/ 273 h 1452"/>
                <a:gd name="T24" fmla="*/ 127 w 909"/>
                <a:gd name="T25" fmla="*/ 80 h 1452"/>
                <a:gd name="T26" fmla="*/ 127 w 909"/>
                <a:gd name="T27" fmla="*/ 318 h 1452"/>
                <a:gd name="T28" fmla="*/ 42 w 909"/>
                <a:gd name="T29" fmla="*/ 726 h 1452"/>
                <a:gd name="T30" fmla="*/ 127 w 909"/>
                <a:gd name="T31" fmla="*/ 726 h 1452"/>
                <a:gd name="T32" fmla="*/ 232 w 909"/>
                <a:gd name="T33" fmla="*/ 374 h 145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09"/>
                <a:gd name="T52" fmla="*/ 0 h 1452"/>
                <a:gd name="T53" fmla="*/ 909 w 909"/>
                <a:gd name="T54" fmla="*/ 1452 h 145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09" h="1452">
                  <a:moveTo>
                    <a:pt x="465" y="749"/>
                  </a:moveTo>
                  <a:lnTo>
                    <a:pt x="677" y="1452"/>
                  </a:lnTo>
                  <a:lnTo>
                    <a:pt x="846" y="1452"/>
                  </a:lnTo>
                  <a:lnTo>
                    <a:pt x="677" y="636"/>
                  </a:lnTo>
                  <a:lnTo>
                    <a:pt x="677" y="160"/>
                  </a:lnTo>
                  <a:lnTo>
                    <a:pt x="804" y="546"/>
                  </a:lnTo>
                  <a:lnTo>
                    <a:pt x="909" y="478"/>
                  </a:lnTo>
                  <a:lnTo>
                    <a:pt x="761" y="0"/>
                  </a:lnTo>
                  <a:lnTo>
                    <a:pt x="465" y="23"/>
                  </a:lnTo>
                  <a:lnTo>
                    <a:pt x="169" y="0"/>
                  </a:lnTo>
                  <a:lnTo>
                    <a:pt x="0" y="500"/>
                  </a:lnTo>
                  <a:lnTo>
                    <a:pt x="127" y="546"/>
                  </a:lnTo>
                  <a:lnTo>
                    <a:pt x="254" y="160"/>
                  </a:lnTo>
                  <a:lnTo>
                    <a:pt x="254" y="636"/>
                  </a:lnTo>
                  <a:lnTo>
                    <a:pt x="85" y="1452"/>
                  </a:lnTo>
                  <a:lnTo>
                    <a:pt x="254" y="1452"/>
                  </a:lnTo>
                  <a:lnTo>
                    <a:pt x="465" y="749"/>
                  </a:lnTo>
                  <a:close/>
                </a:path>
              </a:pathLst>
            </a:custGeom>
            <a:solidFill>
              <a:srgbClr val="FF0000"/>
            </a:solidFill>
            <a:ln w="3175">
              <a:solidFill>
                <a:schemeClr val="bg1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71" name="Rectangle 14"/>
          <p:cNvSpPr>
            <a:spLocks noChangeArrowheads="1"/>
          </p:cNvSpPr>
          <p:nvPr/>
        </p:nvSpPr>
        <p:spPr bwMode="auto">
          <a:xfrm>
            <a:off x="4156075" y="3201989"/>
            <a:ext cx="277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GB" altLang="en-US" sz="3000" b="1"/>
              <a:t>F</a:t>
            </a:r>
            <a:endParaRPr lang="en-GB" altLang="en-US" sz="2400" b="1">
              <a:latin typeface="Times New Roman" panose="02020603050405020304" pitchFamily="-96" charset="0"/>
            </a:endParaRPr>
          </a:p>
        </p:txBody>
      </p:sp>
      <p:sp>
        <p:nvSpPr>
          <p:cNvPr id="36872" name="Freeform 15"/>
          <p:cNvSpPr/>
          <p:nvPr/>
        </p:nvSpPr>
        <p:spPr bwMode="auto">
          <a:xfrm>
            <a:off x="2435225" y="1743076"/>
            <a:ext cx="1536700" cy="2022475"/>
          </a:xfrm>
          <a:custGeom>
            <a:avLst/>
            <a:gdLst>
              <a:gd name="T0" fmla="*/ 0 w 2099"/>
              <a:gd name="T1" fmla="*/ 2022475 h 2263"/>
              <a:gd name="T2" fmla="*/ 2928 w 2099"/>
              <a:gd name="T3" fmla="*/ 1906292 h 2263"/>
              <a:gd name="T4" fmla="*/ 10982 w 2099"/>
              <a:gd name="T5" fmla="*/ 1789215 h 2263"/>
              <a:gd name="T6" fmla="*/ 24892 w 2099"/>
              <a:gd name="T7" fmla="*/ 1673926 h 2263"/>
              <a:gd name="T8" fmla="*/ 43195 w 2099"/>
              <a:gd name="T9" fmla="*/ 1559531 h 2263"/>
              <a:gd name="T10" fmla="*/ 68818 w 2099"/>
              <a:gd name="T11" fmla="*/ 1447817 h 2263"/>
              <a:gd name="T12" fmla="*/ 98103 w 2099"/>
              <a:gd name="T13" fmla="*/ 1336102 h 2263"/>
              <a:gd name="T14" fmla="*/ 133244 w 2099"/>
              <a:gd name="T15" fmla="*/ 1227963 h 2263"/>
              <a:gd name="T16" fmla="*/ 172778 w 2099"/>
              <a:gd name="T17" fmla="*/ 1121611 h 2263"/>
              <a:gd name="T18" fmla="*/ 218169 w 2099"/>
              <a:gd name="T19" fmla="*/ 1018834 h 2263"/>
              <a:gd name="T20" fmla="*/ 267220 w 2099"/>
              <a:gd name="T21" fmla="*/ 918738 h 2263"/>
              <a:gd name="T22" fmla="*/ 322129 w 2099"/>
              <a:gd name="T23" fmla="*/ 823111 h 2263"/>
              <a:gd name="T24" fmla="*/ 381430 w 2099"/>
              <a:gd name="T25" fmla="*/ 731952 h 2263"/>
              <a:gd name="T26" fmla="*/ 442927 w 2099"/>
              <a:gd name="T27" fmla="*/ 644368 h 2263"/>
              <a:gd name="T28" fmla="*/ 511013 w 2099"/>
              <a:gd name="T29" fmla="*/ 560359 h 2263"/>
              <a:gd name="T30" fmla="*/ 581296 w 2099"/>
              <a:gd name="T31" fmla="*/ 482606 h 2263"/>
              <a:gd name="T32" fmla="*/ 655971 w 2099"/>
              <a:gd name="T33" fmla="*/ 409321 h 2263"/>
              <a:gd name="T34" fmla="*/ 732842 w 2099"/>
              <a:gd name="T35" fmla="*/ 340505 h 2263"/>
              <a:gd name="T36" fmla="*/ 814839 w 2099"/>
              <a:gd name="T37" fmla="*/ 278839 h 2263"/>
              <a:gd name="T38" fmla="*/ 897567 w 2099"/>
              <a:gd name="T39" fmla="*/ 221641 h 2263"/>
              <a:gd name="T40" fmla="*/ 983224 w 2099"/>
              <a:gd name="T41" fmla="*/ 172487 h 2263"/>
              <a:gd name="T42" fmla="*/ 1072542 w 2099"/>
              <a:gd name="T43" fmla="*/ 127801 h 2263"/>
              <a:gd name="T44" fmla="*/ 1162591 w 2099"/>
              <a:gd name="T45" fmla="*/ 87584 h 2263"/>
              <a:gd name="T46" fmla="*/ 1253373 w 2099"/>
              <a:gd name="T47" fmla="*/ 57198 h 2263"/>
              <a:gd name="T48" fmla="*/ 1347815 w 2099"/>
              <a:gd name="T49" fmla="*/ 31280 h 2263"/>
              <a:gd name="T50" fmla="*/ 1442257 w 2099"/>
              <a:gd name="T51" fmla="*/ 12512 h 2263"/>
              <a:gd name="T52" fmla="*/ 1536700 w 2099"/>
              <a:gd name="T53" fmla="*/ 0 h 2263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2099"/>
              <a:gd name="T82" fmla="*/ 0 h 2263"/>
              <a:gd name="T83" fmla="*/ 2099 w 2099"/>
              <a:gd name="T84" fmla="*/ 2263 h 2263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2099" h="2263">
                <a:moveTo>
                  <a:pt x="0" y="2263"/>
                </a:moveTo>
                <a:lnTo>
                  <a:pt x="4" y="2133"/>
                </a:lnTo>
                <a:lnTo>
                  <a:pt x="15" y="2002"/>
                </a:lnTo>
                <a:lnTo>
                  <a:pt x="34" y="1873"/>
                </a:lnTo>
                <a:lnTo>
                  <a:pt x="59" y="1745"/>
                </a:lnTo>
                <a:lnTo>
                  <a:pt x="94" y="1620"/>
                </a:lnTo>
                <a:lnTo>
                  <a:pt x="134" y="1495"/>
                </a:lnTo>
                <a:lnTo>
                  <a:pt x="182" y="1374"/>
                </a:lnTo>
                <a:lnTo>
                  <a:pt x="236" y="1255"/>
                </a:lnTo>
                <a:lnTo>
                  <a:pt x="298" y="1140"/>
                </a:lnTo>
                <a:lnTo>
                  <a:pt x="365" y="1028"/>
                </a:lnTo>
                <a:lnTo>
                  <a:pt x="440" y="921"/>
                </a:lnTo>
                <a:lnTo>
                  <a:pt x="521" y="819"/>
                </a:lnTo>
                <a:lnTo>
                  <a:pt x="605" y="721"/>
                </a:lnTo>
                <a:lnTo>
                  <a:pt x="698" y="627"/>
                </a:lnTo>
                <a:lnTo>
                  <a:pt x="794" y="540"/>
                </a:lnTo>
                <a:lnTo>
                  <a:pt x="896" y="458"/>
                </a:lnTo>
                <a:lnTo>
                  <a:pt x="1001" y="381"/>
                </a:lnTo>
                <a:lnTo>
                  <a:pt x="1113" y="312"/>
                </a:lnTo>
                <a:lnTo>
                  <a:pt x="1226" y="248"/>
                </a:lnTo>
                <a:lnTo>
                  <a:pt x="1343" y="193"/>
                </a:lnTo>
                <a:lnTo>
                  <a:pt x="1465" y="143"/>
                </a:lnTo>
                <a:lnTo>
                  <a:pt x="1588" y="98"/>
                </a:lnTo>
                <a:lnTo>
                  <a:pt x="1712" y="64"/>
                </a:lnTo>
                <a:lnTo>
                  <a:pt x="1841" y="35"/>
                </a:lnTo>
                <a:lnTo>
                  <a:pt x="1970" y="14"/>
                </a:lnTo>
                <a:lnTo>
                  <a:pt x="2099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3" name="Freeform 16"/>
          <p:cNvSpPr/>
          <p:nvPr/>
        </p:nvSpPr>
        <p:spPr bwMode="auto">
          <a:xfrm>
            <a:off x="3952876" y="1657351"/>
            <a:ext cx="144463" cy="174625"/>
          </a:xfrm>
          <a:custGeom>
            <a:avLst/>
            <a:gdLst>
              <a:gd name="T0" fmla="*/ 0 w 198"/>
              <a:gd name="T1" fmla="*/ 0 h 194"/>
              <a:gd name="T2" fmla="*/ 144463 w 198"/>
              <a:gd name="T3" fmla="*/ 81912 h 194"/>
              <a:gd name="T4" fmla="*/ 4378 w 198"/>
              <a:gd name="T5" fmla="*/ 174625 h 194"/>
              <a:gd name="T6" fmla="*/ 0 w 198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198"/>
              <a:gd name="T13" fmla="*/ 0 h 194"/>
              <a:gd name="T14" fmla="*/ 198 w 198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8" h="194">
                <a:moveTo>
                  <a:pt x="0" y="0"/>
                </a:moveTo>
                <a:lnTo>
                  <a:pt x="198" y="91"/>
                </a:lnTo>
                <a:lnTo>
                  <a:pt x="6" y="19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6874" name="Freeform 17"/>
          <p:cNvSpPr/>
          <p:nvPr/>
        </p:nvSpPr>
        <p:spPr bwMode="auto">
          <a:xfrm>
            <a:off x="4721225" y="1765300"/>
            <a:ext cx="1208088" cy="2000250"/>
          </a:xfrm>
          <a:custGeom>
            <a:avLst/>
            <a:gdLst>
              <a:gd name="T0" fmla="*/ 0 w 1653"/>
              <a:gd name="T1" fmla="*/ 0 h 2240"/>
              <a:gd name="T2" fmla="*/ 84047 w 1653"/>
              <a:gd name="T3" fmla="*/ 25896 h 2240"/>
              <a:gd name="T4" fmla="*/ 168095 w 1653"/>
              <a:gd name="T5" fmla="*/ 58936 h 2240"/>
              <a:gd name="T6" fmla="*/ 251411 w 1653"/>
              <a:gd name="T7" fmla="*/ 96441 h 2240"/>
              <a:gd name="T8" fmla="*/ 331073 w 1653"/>
              <a:gd name="T9" fmla="*/ 141089 h 2240"/>
              <a:gd name="T10" fmla="*/ 411466 w 1653"/>
              <a:gd name="T11" fmla="*/ 191095 h 2240"/>
              <a:gd name="T12" fmla="*/ 487474 w 1653"/>
              <a:gd name="T13" fmla="*/ 245566 h 2240"/>
              <a:gd name="T14" fmla="*/ 560559 w 1653"/>
              <a:gd name="T15" fmla="*/ 307181 h 2240"/>
              <a:gd name="T16" fmla="*/ 632182 w 1653"/>
              <a:gd name="T17" fmla="*/ 372368 h 2240"/>
              <a:gd name="T18" fmla="*/ 699419 w 1653"/>
              <a:gd name="T19" fmla="*/ 444698 h 2240"/>
              <a:gd name="T20" fmla="*/ 763734 w 1653"/>
              <a:gd name="T21" fmla="*/ 520601 h 2240"/>
              <a:gd name="T22" fmla="*/ 824394 w 1653"/>
              <a:gd name="T23" fmla="*/ 599182 h 2240"/>
              <a:gd name="T24" fmla="*/ 880669 w 1653"/>
              <a:gd name="T25" fmla="*/ 683121 h 2240"/>
              <a:gd name="T26" fmla="*/ 934021 w 1653"/>
              <a:gd name="T27" fmla="*/ 770632 h 2240"/>
              <a:gd name="T28" fmla="*/ 982988 w 1653"/>
              <a:gd name="T29" fmla="*/ 863501 h 2240"/>
              <a:gd name="T30" fmla="*/ 1026838 w 1653"/>
              <a:gd name="T31" fmla="*/ 957263 h 2240"/>
              <a:gd name="T32" fmla="*/ 1067766 w 1653"/>
              <a:gd name="T33" fmla="*/ 1053703 h 2240"/>
              <a:gd name="T34" fmla="*/ 1102846 w 1653"/>
              <a:gd name="T35" fmla="*/ 1154609 h 2240"/>
              <a:gd name="T36" fmla="*/ 1132080 w 1653"/>
              <a:gd name="T37" fmla="*/ 1256407 h 2240"/>
              <a:gd name="T38" fmla="*/ 1157660 w 1653"/>
              <a:gd name="T39" fmla="*/ 1360884 h 2240"/>
              <a:gd name="T40" fmla="*/ 1178123 w 1653"/>
              <a:gd name="T41" fmla="*/ 1465362 h 2240"/>
              <a:gd name="T42" fmla="*/ 1194202 w 1653"/>
              <a:gd name="T43" fmla="*/ 1571625 h 2240"/>
              <a:gd name="T44" fmla="*/ 1203703 w 1653"/>
              <a:gd name="T45" fmla="*/ 1677888 h 2240"/>
              <a:gd name="T46" fmla="*/ 1208088 w 1653"/>
              <a:gd name="T47" fmla="*/ 1785937 h 2240"/>
              <a:gd name="T48" fmla="*/ 1208088 w 1653"/>
              <a:gd name="T49" fmla="*/ 1892201 h 2240"/>
              <a:gd name="T50" fmla="*/ 1203703 w 1653"/>
              <a:gd name="T51" fmla="*/ 2000250 h 22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653"/>
              <a:gd name="T79" fmla="*/ 0 h 2240"/>
              <a:gd name="T80" fmla="*/ 1653 w 1653"/>
              <a:gd name="T81" fmla="*/ 2240 h 224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653" h="2240">
                <a:moveTo>
                  <a:pt x="0" y="0"/>
                </a:moveTo>
                <a:lnTo>
                  <a:pt x="115" y="29"/>
                </a:lnTo>
                <a:lnTo>
                  <a:pt x="230" y="66"/>
                </a:lnTo>
                <a:lnTo>
                  <a:pt x="344" y="108"/>
                </a:lnTo>
                <a:lnTo>
                  <a:pt x="453" y="158"/>
                </a:lnTo>
                <a:lnTo>
                  <a:pt x="563" y="214"/>
                </a:lnTo>
                <a:lnTo>
                  <a:pt x="667" y="275"/>
                </a:lnTo>
                <a:lnTo>
                  <a:pt x="767" y="344"/>
                </a:lnTo>
                <a:lnTo>
                  <a:pt x="865" y="417"/>
                </a:lnTo>
                <a:lnTo>
                  <a:pt x="957" y="498"/>
                </a:lnTo>
                <a:lnTo>
                  <a:pt x="1045" y="583"/>
                </a:lnTo>
                <a:lnTo>
                  <a:pt x="1128" y="671"/>
                </a:lnTo>
                <a:lnTo>
                  <a:pt x="1205" y="765"/>
                </a:lnTo>
                <a:lnTo>
                  <a:pt x="1278" y="863"/>
                </a:lnTo>
                <a:lnTo>
                  <a:pt x="1345" y="967"/>
                </a:lnTo>
                <a:lnTo>
                  <a:pt x="1405" y="1072"/>
                </a:lnTo>
                <a:lnTo>
                  <a:pt x="1461" y="1180"/>
                </a:lnTo>
                <a:lnTo>
                  <a:pt x="1509" y="1293"/>
                </a:lnTo>
                <a:lnTo>
                  <a:pt x="1549" y="1407"/>
                </a:lnTo>
                <a:lnTo>
                  <a:pt x="1584" y="1524"/>
                </a:lnTo>
                <a:lnTo>
                  <a:pt x="1612" y="1641"/>
                </a:lnTo>
                <a:lnTo>
                  <a:pt x="1634" y="1760"/>
                </a:lnTo>
                <a:lnTo>
                  <a:pt x="1647" y="1879"/>
                </a:lnTo>
                <a:lnTo>
                  <a:pt x="1653" y="2000"/>
                </a:lnTo>
                <a:lnTo>
                  <a:pt x="1653" y="2119"/>
                </a:lnTo>
                <a:lnTo>
                  <a:pt x="1647" y="224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75" name="Freeform 18"/>
          <p:cNvSpPr/>
          <p:nvPr/>
        </p:nvSpPr>
        <p:spPr bwMode="auto">
          <a:xfrm>
            <a:off x="4595814" y="1682750"/>
            <a:ext cx="153987" cy="171450"/>
          </a:xfrm>
          <a:custGeom>
            <a:avLst/>
            <a:gdLst>
              <a:gd name="T0" fmla="*/ 128323 w 210"/>
              <a:gd name="T1" fmla="*/ 171450 h 192"/>
              <a:gd name="T2" fmla="*/ 0 w 210"/>
              <a:gd name="T3" fmla="*/ 57150 h 192"/>
              <a:gd name="T4" fmla="*/ 153987 w 210"/>
              <a:gd name="T5" fmla="*/ 0 h 192"/>
              <a:gd name="T6" fmla="*/ 128323 w 210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0"/>
              <a:gd name="T13" fmla="*/ 0 h 192"/>
              <a:gd name="T14" fmla="*/ 210 w 210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0" h="192">
                <a:moveTo>
                  <a:pt x="175" y="192"/>
                </a:moveTo>
                <a:lnTo>
                  <a:pt x="0" y="64"/>
                </a:lnTo>
                <a:lnTo>
                  <a:pt x="210" y="0"/>
                </a:lnTo>
                <a:lnTo>
                  <a:pt x="175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6876" name="Rectangle 19"/>
          <p:cNvSpPr>
            <a:spLocks noChangeArrowheads="1"/>
          </p:cNvSpPr>
          <p:nvPr/>
        </p:nvSpPr>
        <p:spPr bwMode="auto">
          <a:xfrm>
            <a:off x="3048001" y="3365956"/>
            <a:ext cx="86360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3</a:t>
            </a:r>
            <a:r>
              <a:rPr lang="en-GB" altLang="en-US" sz="1400" b="1"/>
              <a:t>reply(B)</a:t>
            </a:r>
            <a:endParaRPr lang="en-GB" altLang="en-US" sz="1400" b="1">
              <a:latin typeface="Times New Roman" panose="02020603050405020304" pitchFamily="-96" charset="0"/>
            </a:endParaRPr>
          </a:p>
        </p:txBody>
      </p:sp>
      <p:sp>
        <p:nvSpPr>
          <p:cNvPr id="36877" name="Rectangle 20"/>
          <p:cNvSpPr>
            <a:spLocks noChangeArrowheads="1"/>
          </p:cNvSpPr>
          <p:nvPr/>
        </p:nvSpPr>
        <p:spPr bwMode="auto">
          <a:xfrm>
            <a:off x="4013201" y="4497388"/>
            <a:ext cx="6851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4</a:t>
            </a:r>
            <a:r>
              <a:rPr lang="en-GB" altLang="en-US" sz="1400" b="1"/>
              <a:t>ask(X)</a:t>
            </a:r>
            <a:endParaRPr lang="en-GB" altLang="en-US" sz="1400" b="1">
              <a:latin typeface="Times New Roman" panose="02020603050405020304" pitchFamily="-96" charset="0"/>
            </a:endParaRPr>
          </a:p>
        </p:txBody>
      </p:sp>
      <p:sp>
        <p:nvSpPr>
          <p:cNvPr id="36878" name="Rectangle 21"/>
          <p:cNvSpPr>
            <a:spLocks noChangeArrowheads="1"/>
          </p:cNvSpPr>
          <p:nvPr/>
        </p:nvSpPr>
        <p:spPr bwMode="auto">
          <a:xfrm>
            <a:off x="3959226" y="5627688"/>
            <a:ext cx="672465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5</a:t>
            </a:r>
            <a:r>
              <a:rPr lang="en-GB" altLang="en-US" sz="1400" b="1"/>
              <a:t>tell(X)</a:t>
            </a:r>
            <a:endParaRPr lang="en-GB" altLang="en-US" sz="1400" b="1">
              <a:latin typeface="Times New Roman" panose="02020603050405020304" pitchFamily="-96" charset="0"/>
            </a:endParaRPr>
          </a:p>
        </p:txBody>
      </p:sp>
      <p:sp>
        <p:nvSpPr>
          <p:cNvPr id="36879" name="Freeform 22"/>
          <p:cNvSpPr/>
          <p:nvPr/>
        </p:nvSpPr>
        <p:spPr bwMode="auto">
          <a:xfrm>
            <a:off x="2770188" y="4573588"/>
            <a:ext cx="2724150" cy="461962"/>
          </a:xfrm>
          <a:custGeom>
            <a:avLst/>
            <a:gdLst>
              <a:gd name="T0" fmla="*/ 0 w 3724"/>
              <a:gd name="T1" fmla="*/ 0 h 519"/>
              <a:gd name="T2" fmla="*/ 89976 w 3724"/>
              <a:gd name="T3" fmla="*/ 56966 h 519"/>
              <a:gd name="T4" fmla="*/ 184341 w 3724"/>
              <a:gd name="T5" fmla="*/ 107702 h 519"/>
              <a:gd name="T6" fmla="*/ 281632 w 3724"/>
              <a:gd name="T7" fmla="*/ 157548 h 519"/>
              <a:gd name="T8" fmla="*/ 379655 w 3724"/>
              <a:gd name="T9" fmla="*/ 203833 h 519"/>
              <a:gd name="T10" fmla="*/ 479872 w 3724"/>
              <a:gd name="T11" fmla="*/ 246558 h 519"/>
              <a:gd name="T12" fmla="*/ 580820 w 3724"/>
              <a:gd name="T13" fmla="*/ 285722 h 519"/>
              <a:gd name="T14" fmla="*/ 683964 w 3724"/>
              <a:gd name="T15" fmla="*/ 319546 h 519"/>
              <a:gd name="T16" fmla="*/ 787838 w 3724"/>
              <a:gd name="T17" fmla="*/ 352480 h 519"/>
              <a:gd name="T18" fmla="*/ 891713 w 3724"/>
              <a:gd name="T19" fmla="*/ 380073 h 519"/>
              <a:gd name="T20" fmla="*/ 997051 w 3724"/>
              <a:gd name="T21" fmla="*/ 404105 h 519"/>
              <a:gd name="T22" fmla="*/ 1102388 w 3724"/>
              <a:gd name="T23" fmla="*/ 424578 h 519"/>
              <a:gd name="T24" fmla="*/ 1206995 w 3724"/>
              <a:gd name="T25" fmla="*/ 439709 h 519"/>
              <a:gd name="T26" fmla="*/ 1312332 w 3724"/>
              <a:gd name="T27" fmla="*/ 451281 h 519"/>
              <a:gd name="T28" fmla="*/ 1416207 w 3724"/>
              <a:gd name="T29" fmla="*/ 458402 h 519"/>
              <a:gd name="T30" fmla="*/ 1518619 w 3724"/>
              <a:gd name="T31" fmla="*/ 461962 h 519"/>
              <a:gd name="T32" fmla="*/ 1621762 w 3724"/>
              <a:gd name="T33" fmla="*/ 461962 h 519"/>
              <a:gd name="T34" fmla="*/ 1721248 w 3724"/>
              <a:gd name="T35" fmla="*/ 456621 h 519"/>
              <a:gd name="T36" fmla="*/ 1820002 w 3724"/>
              <a:gd name="T37" fmla="*/ 447720 h 519"/>
              <a:gd name="T38" fmla="*/ 1916561 w 3724"/>
              <a:gd name="T39" fmla="*/ 434369 h 519"/>
              <a:gd name="T40" fmla="*/ 2010926 w 3724"/>
              <a:gd name="T41" fmla="*/ 419237 h 519"/>
              <a:gd name="T42" fmla="*/ 2103828 w 3724"/>
              <a:gd name="T43" fmla="*/ 396985 h 519"/>
              <a:gd name="T44" fmla="*/ 2192341 w 3724"/>
              <a:gd name="T45" fmla="*/ 372952 h 519"/>
              <a:gd name="T46" fmla="*/ 2279391 w 3724"/>
              <a:gd name="T47" fmla="*/ 343579 h 519"/>
              <a:gd name="T48" fmla="*/ 2362783 w 3724"/>
              <a:gd name="T49" fmla="*/ 311535 h 519"/>
              <a:gd name="T50" fmla="*/ 2442518 w 3724"/>
              <a:gd name="T51" fmla="*/ 274151 h 519"/>
              <a:gd name="T52" fmla="*/ 2518595 w 3724"/>
              <a:gd name="T53" fmla="*/ 234096 h 519"/>
              <a:gd name="T54" fmla="*/ 2590283 w 3724"/>
              <a:gd name="T55" fmla="*/ 189591 h 519"/>
              <a:gd name="T56" fmla="*/ 2659045 w 3724"/>
              <a:gd name="T57" fmla="*/ 144196 h 519"/>
              <a:gd name="T58" fmla="*/ 2724150 w 3724"/>
              <a:gd name="T59" fmla="*/ 94351 h 5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3724"/>
              <a:gd name="T91" fmla="*/ 0 h 519"/>
              <a:gd name="T92" fmla="*/ 3724 w 3724"/>
              <a:gd name="T93" fmla="*/ 519 h 519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3724" h="519">
                <a:moveTo>
                  <a:pt x="0" y="0"/>
                </a:moveTo>
                <a:lnTo>
                  <a:pt x="123" y="64"/>
                </a:lnTo>
                <a:lnTo>
                  <a:pt x="252" y="121"/>
                </a:lnTo>
                <a:lnTo>
                  <a:pt x="385" y="177"/>
                </a:lnTo>
                <a:lnTo>
                  <a:pt x="519" y="229"/>
                </a:lnTo>
                <a:lnTo>
                  <a:pt x="656" y="277"/>
                </a:lnTo>
                <a:lnTo>
                  <a:pt x="794" y="321"/>
                </a:lnTo>
                <a:lnTo>
                  <a:pt x="935" y="359"/>
                </a:lnTo>
                <a:lnTo>
                  <a:pt x="1077" y="396"/>
                </a:lnTo>
                <a:lnTo>
                  <a:pt x="1219" y="427"/>
                </a:lnTo>
                <a:lnTo>
                  <a:pt x="1363" y="454"/>
                </a:lnTo>
                <a:lnTo>
                  <a:pt x="1507" y="477"/>
                </a:lnTo>
                <a:lnTo>
                  <a:pt x="1650" y="494"/>
                </a:lnTo>
                <a:lnTo>
                  <a:pt x="1794" y="507"/>
                </a:lnTo>
                <a:lnTo>
                  <a:pt x="1936" y="515"/>
                </a:lnTo>
                <a:lnTo>
                  <a:pt x="2076" y="519"/>
                </a:lnTo>
                <a:lnTo>
                  <a:pt x="2217" y="519"/>
                </a:lnTo>
                <a:lnTo>
                  <a:pt x="2353" y="513"/>
                </a:lnTo>
                <a:lnTo>
                  <a:pt x="2488" y="503"/>
                </a:lnTo>
                <a:lnTo>
                  <a:pt x="2620" y="488"/>
                </a:lnTo>
                <a:lnTo>
                  <a:pt x="2749" y="471"/>
                </a:lnTo>
                <a:lnTo>
                  <a:pt x="2876" y="446"/>
                </a:lnTo>
                <a:lnTo>
                  <a:pt x="2997" y="419"/>
                </a:lnTo>
                <a:lnTo>
                  <a:pt x="3116" y="386"/>
                </a:lnTo>
                <a:lnTo>
                  <a:pt x="3230" y="350"/>
                </a:lnTo>
                <a:lnTo>
                  <a:pt x="3339" y="308"/>
                </a:lnTo>
                <a:lnTo>
                  <a:pt x="3443" y="263"/>
                </a:lnTo>
                <a:lnTo>
                  <a:pt x="3541" y="213"/>
                </a:lnTo>
                <a:lnTo>
                  <a:pt x="3635" y="162"/>
                </a:lnTo>
                <a:lnTo>
                  <a:pt x="3724" y="106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0" name="Freeform 23"/>
          <p:cNvSpPr/>
          <p:nvPr/>
        </p:nvSpPr>
        <p:spPr bwMode="auto">
          <a:xfrm>
            <a:off x="5435601" y="4573588"/>
            <a:ext cx="157163" cy="177800"/>
          </a:xfrm>
          <a:custGeom>
            <a:avLst/>
            <a:gdLst>
              <a:gd name="T0" fmla="*/ 0 w 215"/>
              <a:gd name="T1" fmla="*/ 37715 h 198"/>
              <a:gd name="T2" fmla="*/ 157163 w 215"/>
              <a:gd name="T3" fmla="*/ 0 h 198"/>
              <a:gd name="T4" fmla="*/ 88450 w 215"/>
              <a:gd name="T5" fmla="*/ 177800 h 198"/>
              <a:gd name="T6" fmla="*/ 0 w 215"/>
              <a:gd name="T7" fmla="*/ 37715 h 198"/>
              <a:gd name="T8" fmla="*/ 0 60000 65536"/>
              <a:gd name="T9" fmla="*/ 0 60000 65536"/>
              <a:gd name="T10" fmla="*/ 0 60000 65536"/>
              <a:gd name="T11" fmla="*/ 0 60000 65536"/>
              <a:gd name="T12" fmla="*/ 0 w 215"/>
              <a:gd name="T13" fmla="*/ 0 h 198"/>
              <a:gd name="T14" fmla="*/ 215 w 215"/>
              <a:gd name="T15" fmla="*/ 198 h 19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" h="198">
                <a:moveTo>
                  <a:pt x="0" y="42"/>
                </a:moveTo>
                <a:lnTo>
                  <a:pt x="215" y="0"/>
                </a:lnTo>
                <a:lnTo>
                  <a:pt x="121" y="198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6881" name="Freeform 24"/>
          <p:cNvSpPr/>
          <p:nvPr/>
        </p:nvSpPr>
        <p:spPr bwMode="auto">
          <a:xfrm>
            <a:off x="2852739" y="4573588"/>
            <a:ext cx="2740025" cy="1014412"/>
          </a:xfrm>
          <a:custGeom>
            <a:avLst/>
            <a:gdLst>
              <a:gd name="T0" fmla="*/ 0 w 3742"/>
              <a:gd name="T1" fmla="*/ 113407 h 1136"/>
              <a:gd name="T2" fmla="*/ 78349 w 3742"/>
              <a:gd name="T3" fmla="*/ 212526 h 1136"/>
              <a:gd name="T4" fmla="*/ 160360 w 3742"/>
              <a:gd name="T5" fmla="*/ 305395 h 1136"/>
              <a:gd name="T6" fmla="*/ 243102 w 3742"/>
              <a:gd name="T7" fmla="*/ 394692 h 1136"/>
              <a:gd name="T8" fmla="*/ 328041 w 3742"/>
              <a:gd name="T9" fmla="*/ 478631 h 1136"/>
              <a:gd name="T10" fmla="*/ 413713 w 3742"/>
              <a:gd name="T11" fmla="*/ 556319 h 1136"/>
              <a:gd name="T12" fmla="*/ 499385 w 3742"/>
              <a:gd name="T13" fmla="*/ 627757 h 1136"/>
              <a:gd name="T14" fmla="*/ 586521 w 3742"/>
              <a:gd name="T15" fmla="*/ 692943 h 1136"/>
              <a:gd name="T16" fmla="*/ 675121 w 3742"/>
              <a:gd name="T17" fmla="*/ 753665 h 1136"/>
              <a:gd name="T18" fmla="*/ 763722 w 3742"/>
              <a:gd name="T19" fmla="*/ 808136 h 1136"/>
              <a:gd name="T20" fmla="*/ 853787 w 3742"/>
              <a:gd name="T21" fmla="*/ 856356 h 1136"/>
              <a:gd name="T22" fmla="*/ 943119 w 3742"/>
              <a:gd name="T23" fmla="*/ 897433 h 1136"/>
              <a:gd name="T24" fmla="*/ 1033184 w 3742"/>
              <a:gd name="T25" fmla="*/ 933152 h 1136"/>
              <a:gd name="T26" fmla="*/ 1121785 w 3742"/>
              <a:gd name="T27" fmla="*/ 962620 h 1136"/>
              <a:gd name="T28" fmla="*/ 1211850 w 3742"/>
              <a:gd name="T29" fmla="*/ 984944 h 1136"/>
              <a:gd name="T30" fmla="*/ 1300450 w 3742"/>
              <a:gd name="T31" fmla="*/ 1000125 h 1136"/>
              <a:gd name="T32" fmla="*/ 1387586 w 3742"/>
              <a:gd name="T33" fmla="*/ 1010840 h 1136"/>
              <a:gd name="T34" fmla="*/ 1476187 w 3742"/>
              <a:gd name="T35" fmla="*/ 1014412 h 1136"/>
              <a:gd name="T36" fmla="*/ 1561858 w 3742"/>
              <a:gd name="T37" fmla="*/ 1010840 h 1136"/>
              <a:gd name="T38" fmla="*/ 1648262 w 3742"/>
              <a:gd name="T39" fmla="*/ 1000125 h 1136"/>
              <a:gd name="T40" fmla="*/ 1731005 w 3742"/>
              <a:gd name="T41" fmla="*/ 983158 h 1136"/>
              <a:gd name="T42" fmla="*/ 1814480 w 3742"/>
              <a:gd name="T43" fmla="*/ 960834 h 1136"/>
              <a:gd name="T44" fmla="*/ 1895758 w 3742"/>
              <a:gd name="T45" fmla="*/ 929580 h 1136"/>
              <a:gd name="T46" fmla="*/ 1974839 w 3742"/>
              <a:gd name="T47" fmla="*/ 893861 h 1136"/>
              <a:gd name="T48" fmla="*/ 2051724 w 3742"/>
              <a:gd name="T49" fmla="*/ 852785 h 1136"/>
              <a:gd name="T50" fmla="*/ 2127876 w 3742"/>
              <a:gd name="T51" fmla="*/ 802778 h 1136"/>
              <a:gd name="T52" fmla="*/ 2201100 w 3742"/>
              <a:gd name="T53" fmla="*/ 748307 h 1136"/>
              <a:gd name="T54" fmla="*/ 2271394 w 3742"/>
              <a:gd name="T55" fmla="*/ 688478 h 1136"/>
              <a:gd name="T56" fmla="*/ 2340225 w 3742"/>
              <a:gd name="T57" fmla="*/ 621506 h 1136"/>
              <a:gd name="T58" fmla="*/ 2406858 w 3742"/>
              <a:gd name="T59" fmla="*/ 549175 h 1136"/>
              <a:gd name="T60" fmla="*/ 2468366 w 3742"/>
              <a:gd name="T61" fmla="*/ 470594 h 1136"/>
              <a:gd name="T62" fmla="*/ 2529141 w 3742"/>
              <a:gd name="T63" fmla="*/ 387548 h 1136"/>
              <a:gd name="T64" fmla="*/ 2586988 w 3742"/>
              <a:gd name="T65" fmla="*/ 298251 h 1136"/>
              <a:gd name="T66" fmla="*/ 2641905 w 3742"/>
              <a:gd name="T67" fmla="*/ 204490 h 1136"/>
              <a:gd name="T68" fmla="*/ 2692430 w 3742"/>
              <a:gd name="T69" fmla="*/ 104477 h 1136"/>
              <a:gd name="T70" fmla="*/ 2740025 w 3742"/>
              <a:gd name="T71" fmla="*/ 0 h 11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742"/>
              <a:gd name="T109" fmla="*/ 0 h 1136"/>
              <a:gd name="T110" fmla="*/ 3742 w 3742"/>
              <a:gd name="T111" fmla="*/ 1136 h 11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742" h="1136">
                <a:moveTo>
                  <a:pt x="0" y="127"/>
                </a:moveTo>
                <a:lnTo>
                  <a:pt x="107" y="238"/>
                </a:lnTo>
                <a:lnTo>
                  <a:pt x="219" y="342"/>
                </a:lnTo>
                <a:lnTo>
                  <a:pt x="332" y="442"/>
                </a:lnTo>
                <a:lnTo>
                  <a:pt x="448" y="536"/>
                </a:lnTo>
                <a:lnTo>
                  <a:pt x="565" y="623"/>
                </a:lnTo>
                <a:lnTo>
                  <a:pt x="682" y="703"/>
                </a:lnTo>
                <a:lnTo>
                  <a:pt x="801" y="776"/>
                </a:lnTo>
                <a:lnTo>
                  <a:pt x="922" y="844"/>
                </a:lnTo>
                <a:lnTo>
                  <a:pt x="1043" y="905"/>
                </a:lnTo>
                <a:lnTo>
                  <a:pt x="1166" y="959"/>
                </a:lnTo>
                <a:lnTo>
                  <a:pt x="1288" y="1005"/>
                </a:lnTo>
                <a:lnTo>
                  <a:pt x="1411" y="1045"/>
                </a:lnTo>
                <a:lnTo>
                  <a:pt x="1532" y="1078"/>
                </a:lnTo>
                <a:lnTo>
                  <a:pt x="1655" y="1103"/>
                </a:lnTo>
                <a:lnTo>
                  <a:pt x="1776" y="1120"/>
                </a:lnTo>
                <a:lnTo>
                  <a:pt x="1895" y="1132"/>
                </a:lnTo>
                <a:lnTo>
                  <a:pt x="2016" y="1136"/>
                </a:lnTo>
                <a:lnTo>
                  <a:pt x="2133" y="1132"/>
                </a:lnTo>
                <a:lnTo>
                  <a:pt x="2251" y="1120"/>
                </a:lnTo>
                <a:lnTo>
                  <a:pt x="2364" y="1101"/>
                </a:lnTo>
                <a:lnTo>
                  <a:pt x="2478" y="1076"/>
                </a:lnTo>
                <a:lnTo>
                  <a:pt x="2589" y="1041"/>
                </a:lnTo>
                <a:lnTo>
                  <a:pt x="2697" y="1001"/>
                </a:lnTo>
                <a:lnTo>
                  <a:pt x="2802" y="955"/>
                </a:lnTo>
                <a:lnTo>
                  <a:pt x="2906" y="899"/>
                </a:lnTo>
                <a:lnTo>
                  <a:pt x="3006" y="838"/>
                </a:lnTo>
                <a:lnTo>
                  <a:pt x="3102" y="771"/>
                </a:lnTo>
                <a:lnTo>
                  <a:pt x="3196" y="696"/>
                </a:lnTo>
                <a:lnTo>
                  <a:pt x="3287" y="615"/>
                </a:lnTo>
                <a:lnTo>
                  <a:pt x="3371" y="527"/>
                </a:lnTo>
                <a:lnTo>
                  <a:pt x="3454" y="434"/>
                </a:lnTo>
                <a:lnTo>
                  <a:pt x="3533" y="334"/>
                </a:lnTo>
                <a:lnTo>
                  <a:pt x="3608" y="229"/>
                </a:lnTo>
                <a:lnTo>
                  <a:pt x="3677" y="117"/>
                </a:lnTo>
                <a:lnTo>
                  <a:pt x="374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2" name="Freeform 25"/>
          <p:cNvSpPr/>
          <p:nvPr/>
        </p:nvSpPr>
        <p:spPr bwMode="auto">
          <a:xfrm>
            <a:off x="2770189" y="4573588"/>
            <a:ext cx="149225" cy="188912"/>
          </a:xfrm>
          <a:custGeom>
            <a:avLst/>
            <a:gdLst>
              <a:gd name="T0" fmla="*/ 43890 w 204"/>
              <a:gd name="T1" fmla="*/ 188912 h 211"/>
              <a:gd name="T2" fmla="*/ 0 w 204"/>
              <a:gd name="T3" fmla="*/ 0 h 211"/>
              <a:gd name="T4" fmla="*/ 149225 w 204"/>
              <a:gd name="T5" fmla="*/ 70730 h 211"/>
              <a:gd name="T6" fmla="*/ 43890 w 204"/>
              <a:gd name="T7" fmla="*/ 188912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204"/>
              <a:gd name="T13" fmla="*/ 0 h 211"/>
              <a:gd name="T14" fmla="*/ 204 w 20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" h="211">
                <a:moveTo>
                  <a:pt x="60" y="211"/>
                </a:moveTo>
                <a:lnTo>
                  <a:pt x="0" y="0"/>
                </a:lnTo>
                <a:lnTo>
                  <a:pt x="204" y="79"/>
                </a:lnTo>
                <a:lnTo>
                  <a:pt x="60" y="211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6883" name="Rectangle 26"/>
          <p:cNvSpPr>
            <a:spLocks noChangeArrowheads="1"/>
          </p:cNvSpPr>
          <p:nvPr/>
        </p:nvSpPr>
        <p:spPr bwMode="auto">
          <a:xfrm>
            <a:off x="1753978" y="1600200"/>
            <a:ext cx="191135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 dirty="0"/>
              <a:t>1</a:t>
            </a:r>
            <a:r>
              <a:rPr lang="en-GB" altLang="en-US" sz="1400" b="1" dirty="0"/>
              <a:t>recommend(ask(X))</a:t>
            </a:r>
            <a:endParaRPr lang="en-GB" altLang="en-US" sz="1400" b="1" dirty="0">
              <a:latin typeface="Times New Roman" panose="02020603050405020304" pitchFamily="-96" charset="0"/>
            </a:endParaRPr>
          </a:p>
        </p:txBody>
      </p:sp>
      <p:sp>
        <p:nvSpPr>
          <p:cNvPr id="36884" name="Freeform 27"/>
          <p:cNvSpPr/>
          <p:nvPr/>
        </p:nvSpPr>
        <p:spPr bwMode="auto">
          <a:xfrm>
            <a:off x="2557463" y="3155951"/>
            <a:ext cx="1706562" cy="688975"/>
          </a:xfrm>
          <a:custGeom>
            <a:avLst/>
            <a:gdLst>
              <a:gd name="T0" fmla="*/ 0 w 2332"/>
              <a:gd name="T1" fmla="*/ 640845 h 773"/>
              <a:gd name="T2" fmla="*/ 84157 w 2332"/>
              <a:gd name="T3" fmla="*/ 659562 h 773"/>
              <a:gd name="T4" fmla="*/ 170510 w 2332"/>
              <a:gd name="T5" fmla="*/ 672932 h 773"/>
              <a:gd name="T6" fmla="*/ 257594 w 2332"/>
              <a:gd name="T7" fmla="*/ 681845 h 773"/>
              <a:gd name="T8" fmla="*/ 343215 w 2332"/>
              <a:gd name="T9" fmla="*/ 687192 h 773"/>
              <a:gd name="T10" fmla="*/ 430300 w 2332"/>
              <a:gd name="T11" fmla="*/ 688975 h 773"/>
              <a:gd name="T12" fmla="*/ 517384 w 2332"/>
              <a:gd name="T13" fmla="*/ 685410 h 773"/>
              <a:gd name="T14" fmla="*/ 603736 w 2332"/>
              <a:gd name="T15" fmla="*/ 678279 h 773"/>
              <a:gd name="T16" fmla="*/ 689357 w 2332"/>
              <a:gd name="T17" fmla="*/ 666693 h 773"/>
              <a:gd name="T18" fmla="*/ 773515 w 2332"/>
              <a:gd name="T19" fmla="*/ 650649 h 773"/>
              <a:gd name="T20" fmla="*/ 856940 w 2332"/>
              <a:gd name="T21" fmla="*/ 631932 h 773"/>
              <a:gd name="T22" fmla="*/ 938170 w 2332"/>
              <a:gd name="T23" fmla="*/ 607867 h 773"/>
              <a:gd name="T24" fmla="*/ 1017205 w 2332"/>
              <a:gd name="T25" fmla="*/ 581128 h 773"/>
              <a:gd name="T26" fmla="*/ 1094776 w 2332"/>
              <a:gd name="T27" fmla="*/ 549932 h 773"/>
              <a:gd name="T28" fmla="*/ 1167224 w 2332"/>
              <a:gd name="T29" fmla="*/ 516063 h 773"/>
              <a:gd name="T30" fmla="*/ 1239672 w 2332"/>
              <a:gd name="T31" fmla="*/ 476846 h 773"/>
              <a:gd name="T32" fmla="*/ 1306998 w 2332"/>
              <a:gd name="T33" fmla="*/ 434954 h 773"/>
              <a:gd name="T34" fmla="*/ 1371397 w 2332"/>
              <a:gd name="T35" fmla="*/ 390389 h 773"/>
              <a:gd name="T36" fmla="*/ 1432136 w 2332"/>
              <a:gd name="T37" fmla="*/ 343151 h 773"/>
              <a:gd name="T38" fmla="*/ 1488485 w 2332"/>
              <a:gd name="T39" fmla="*/ 291455 h 773"/>
              <a:gd name="T40" fmla="*/ 1541907 w 2332"/>
              <a:gd name="T41" fmla="*/ 237977 h 773"/>
              <a:gd name="T42" fmla="*/ 1589474 w 2332"/>
              <a:gd name="T43" fmla="*/ 181825 h 773"/>
              <a:gd name="T44" fmla="*/ 1633382 w 2332"/>
              <a:gd name="T45" fmla="*/ 123891 h 773"/>
              <a:gd name="T46" fmla="*/ 1671436 w 2332"/>
              <a:gd name="T47" fmla="*/ 64174 h 773"/>
              <a:gd name="T48" fmla="*/ 1706562 w 2332"/>
              <a:gd name="T49" fmla="*/ 0 h 7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332"/>
              <a:gd name="T76" fmla="*/ 0 h 773"/>
              <a:gd name="T77" fmla="*/ 2332 w 2332"/>
              <a:gd name="T78" fmla="*/ 773 h 773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332" h="773">
                <a:moveTo>
                  <a:pt x="0" y="719"/>
                </a:moveTo>
                <a:lnTo>
                  <a:pt x="115" y="740"/>
                </a:lnTo>
                <a:lnTo>
                  <a:pt x="233" y="755"/>
                </a:lnTo>
                <a:lnTo>
                  <a:pt x="352" y="765"/>
                </a:lnTo>
                <a:lnTo>
                  <a:pt x="469" y="771"/>
                </a:lnTo>
                <a:lnTo>
                  <a:pt x="588" y="773"/>
                </a:lnTo>
                <a:lnTo>
                  <a:pt x="707" y="769"/>
                </a:lnTo>
                <a:lnTo>
                  <a:pt x="825" y="761"/>
                </a:lnTo>
                <a:lnTo>
                  <a:pt x="942" y="748"/>
                </a:lnTo>
                <a:lnTo>
                  <a:pt x="1057" y="730"/>
                </a:lnTo>
                <a:lnTo>
                  <a:pt x="1171" y="709"/>
                </a:lnTo>
                <a:lnTo>
                  <a:pt x="1282" y="682"/>
                </a:lnTo>
                <a:lnTo>
                  <a:pt x="1390" y="652"/>
                </a:lnTo>
                <a:lnTo>
                  <a:pt x="1496" y="617"/>
                </a:lnTo>
                <a:lnTo>
                  <a:pt x="1595" y="579"/>
                </a:lnTo>
                <a:lnTo>
                  <a:pt x="1694" y="535"/>
                </a:lnTo>
                <a:lnTo>
                  <a:pt x="1786" y="488"/>
                </a:lnTo>
                <a:lnTo>
                  <a:pt x="1874" y="438"/>
                </a:lnTo>
                <a:lnTo>
                  <a:pt x="1957" y="385"/>
                </a:lnTo>
                <a:lnTo>
                  <a:pt x="2034" y="327"/>
                </a:lnTo>
                <a:lnTo>
                  <a:pt x="2107" y="267"/>
                </a:lnTo>
                <a:lnTo>
                  <a:pt x="2172" y="204"/>
                </a:lnTo>
                <a:lnTo>
                  <a:pt x="2232" y="139"/>
                </a:lnTo>
                <a:lnTo>
                  <a:pt x="2284" y="72"/>
                </a:lnTo>
                <a:lnTo>
                  <a:pt x="2332" y="0"/>
                </a:lnTo>
              </a:path>
            </a:pathLst>
          </a:custGeom>
          <a:noFill/>
          <a:ln w="26988">
            <a:solidFill>
              <a:schemeClr val="tx1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885" name="Freeform 28"/>
          <p:cNvSpPr/>
          <p:nvPr/>
        </p:nvSpPr>
        <p:spPr bwMode="auto">
          <a:xfrm>
            <a:off x="2435226" y="3716338"/>
            <a:ext cx="157163" cy="171450"/>
          </a:xfrm>
          <a:custGeom>
            <a:avLst/>
            <a:gdLst>
              <a:gd name="T0" fmla="*/ 126173 w 213"/>
              <a:gd name="T1" fmla="*/ 171450 h 192"/>
              <a:gd name="T2" fmla="*/ 0 w 213"/>
              <a:gd name="T3" fmla="*/ 47327 h 192"/>
              <a:gd name="T4" fmla="*/ 157163 w 213"/>
              <a:gd name="T5" fmla="*/ 0 h 192"/>
              <a:gd name="T6" fmla="*/ 126173 w 213"/>
              <a:gd name="T7" fmla="*/ 171450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213"/>
              <a:gd name="T13" fmla="*/ 0 h 192"/>
              <a:gd name="T14" fmla="*/ 213 w 213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" h="192">
                <a:moveTo>
                  <a:pt x="171" y="192"/>
                </a:moveTo>
                <a:lnTo>
                  <a:pt x="0" y="53"/>
                </a:lnTo>
                <a:lnTo>
                  <a:pt x="213" y="0"/>
                </a:lnTo>
                <a:lnTo>
                  <a:pt x="171" y="19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bg1"/>
            </a:solidFill>
            <a:round/>
          </a:ln>
        </p:spPr>
        <p:txBody>
          <a:bodyPr/>
          <a:lstStyle/>
          <a:p>
            <a:endParaRPr lang="en-GB"/>
          </a:p>
        </p:txBody>
      </p:sp>
      <p:sp>
        <p:nvSpPr>
          <p:cNvPr id="36886" name="Rectangle 29"/>
          <p:cNvSpPr>
            <a:spLocks noChangeArrowheads="1"/>
          </p:cNvSpPr>
          <p:nvPr/>
        </p:nvSpPr>
        <p:spPr bwMode="auto">
          <a:xfrm>
            <a:off x="5219701" y="1752600"/>
            <a:ext cx="1686560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it-IT" altLang="en-GB" sz="1400" b="1"/>
              <a:t>2</a:t>
            </a:r>
            <a:r>
              <a:rPr lang="en-GB" altLang="en-US" sz="1400" b="1"/>
              <a:t>advertise(ask(X))</a:t>
            </a:r>
            <a:endParaRPr lang="en-GB" altLang="en-US" sz="1400" b="1">
              <a:latin typeface="Times New Roman" panose="02020603050405020304" pitchFamily="-96" charset="0"/>
            </a:endParaRPr>
          </a:p>
        </p:txBody>
      </p:sp>
      <p:sp>
        <p:nvSpPr>
          <p:cNvPr id="36887" name="Text Box 30"/>
          <p:cNvSpPr txBox="1">
            <a:spLocks noChangeArrowheads="1"/>
          </p:cNvSpPr>
          <p:nvPr/>
        </p:nvSpPr>
        <p:spPr bwMode="auto">
          <a:xfrm>
            <a:off x="6629400" y="2209800"/>
            <a:ext cx="3886200" cy="2888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nb-NO" altLang="en-US" b="1">
                <a:latin typeface="Times New Roman" panose="02020603050405020304" pitchFamily="-96" charset="0"/>
              </a:rPr>
              <a:t>Using the </a:t>
            </a:r>
            <a:r>
              <a:rPr lang="nb-NO" altLang="en-US" b="1" i="1">
                <a:latin typeface="Times New Roman" panose="02020603050405020304" pitchFamily="-96" charset="0"/>
              </a:rPr>
              <a:t>recommend </a:t>
            </a:r>
            <a:r>
              <a:rPr lang="nb-NO" altLang="en-US" b="1">
                <a:latin typeface="Times New Roman" panose="02020603050405020304" pitchFamily="-96" charset="0"/>
              </a:rPr>
              <a:t> performative</a:t>
            </a:r>
            <a:endParaRPr lang="nb-NO" altLang="en-US" b="1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Asks Facilitator to respond with the ”name” of another agent which is appropriate for sending a particular performative.</a:t>
            </a:r>
            <a:endParaRPr lang="nb-NO" altLang="en-US" sz="1600">
              <a:latin typeface="Times New Roman" panose="02020603050405020304" pitchFamily="-96" charset="0"/>
            </a:endParaRPr>
          </a:p>
          <a:p>
            <a:pPr>
              <a:lnSpc>
                <a:spcPct val="190000"/>
              </a:lnSpc>
            </a:pPr>
            <a:r>
              <a:rPr lang="nb-NO" altLang="en-US" sz="1600">
                <a:latin typeface="Times New Roman" panose="02020603050405020304" pitchFamily="-96" charset="0"/>
              </a:rPr>
              <a:t>  </a:t>
            </a:r>
            <a:endParaRPr lang="en-GB" altLang="en-US" sz="2400">
              <a:latin typeface="Times New Roman" panose="02020603050405020304" pitchFamily="-96" charset="0"/>
            </a:endParaRPr>
          </a:p>
        </p:txBody>
      </p:sp>
      <p:sp>
        <p:nvSpPr>
          <p:cNvPr id="36888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KQML Facilitators</a:t>
            </a:r>
            <a:endParaRPr lang="en-GB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KQML Criticism</a:t>
            </a:r>
            <a:endParaRPr lang="en-US" altLang="en-US"/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Transportation mechanisms were not defined.</a:t>
            </a:r>
            <a:endParaRPr lang="nb-NO" altLang="en-US" sz="2000" dirty="0"/>
          </a:p>
          <a:p>
            <a:endParaRPr lang="nb-NO" altLang="en-US" sz="2000" dirty="0"/>
          </a:p>
          <a:p>
            <a:r>
              <a:rPr lang="nb-NO" altLang="en-US" sz="2000" dirty="0"/>
              <a:t>Set of performatives is large and ad hoc.</a:t>
            </a:r>
            <a:endParaRPr lang="nb-NO" altLang="en-US" sz="2000" dirty="0"/>
          </a:p>
          <a:p>
            <a:endParaRPr lang="nb-NO" altLang="en-US" sz="2000" dirty="0"/>
          </a:p>
          <a:p>
            <a:r>
              <a:rPr lang="nb-NO" altLang="en-US" sz="2000" dirty="0"/>
              <a:t>Lacked the class of performatives: commissives</a:t>
            </a:r>
            <a:endParaRPr lang="nb-NO" altLang="en-US" sz="2000" dirty="0"/>
          </a:p>
          <a:p>
            <a:pPr lvl="1"/>
            <a:r>
              <a:rPr lang="nb-NO" altLang="en-US" sz="1800" dirty="0"/>
              <a:t>Not possible to communicate commitment to an action</a:t>
            </a:r>
            <a:endParaRPr lang="nb-NO" altLang="en-US" sz="1800" dirty="0"/>
          </a:p>
          <a:p>
            <a:pPr lvl="1"/>
            <a:r>
              <a:rPr lang="nb-NO" altLang="en-US" sz="1800" dirty="0"/>
              <a:t>Difficult to implement multi-agent scenarios without commissives.</a:t>
            </a:r>
            <a:endParaRPr lang="nb-NO" altLang="en-US" sz="1800" dirty="0"/>
          </a:p>
          <a:p>
            <a:endParaRPr lang="nb-NO" altLang="en-US" sz="2000" dirty="0"/>
          </a:p>
          <a:p>
            <a:r>
              <a:rPr lang="nb-NO" altLang="en-US" sz="2000" dirty="0"/>
              <a:t>Weak semantics of performatives </a:t>
            </a:r>
            <a:endParaRPr lang="nb-NO" altLang="en-US" sz="2000" dirty="0"/>
          </a:p>
          <a:p>
            <a:pPr lvl="1"/>
            <a:r>
              <a:rPr lang="nb-NO" altLang="en-US" sz="1800" dirty="0"/>
              <a:t>Different implementations of KQML could not interoperate</a:t>
            </a:r>
            <a:r>
              <a:rPr lang="nb-NO" altLang="en-US" sz="2000" dirty="0"/>
              <a:t>.</a:t>
            </a:r>
            <a:endParaRPr lang="nb-NO" altLang="en-US" sz="2000" dirty="0"/>
          </a:p>
          <a:p>
            <a:endParaRPr lang="nb-NO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Foundation for Intelligent Physical Agents (FIPA) ACL</a:t>
            </a:r>
            <a:endParaRPr lang="en-I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ACL: Introduction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>
                <a:highlight>
                  <a:srgbClr val="FFFF00"/>
                </a:highlight>
              </a:rPr>
              <a:t>FIPA is the official standards body for multi-agent systems</a:t>
            </a:r>
            <a:endParaRPr lang="en-IE" sz="2000" dirty="0"/>
          </a:p>
          <a:p>
            <a:pPr lvl="1"/>
            <a:r>
              <a:rPr lang="en-IE" sz="1800" dirty="0"/>
              <a:t>Its goal was (is) to standardise the concept of an agent and its underlying machinery.</a:t>
            </a:r>
            <a:endParaRPr lang="en-IE" sz="1800" dirty="0"/>
          </a:p>
          <a:p>
            <a:pPr lvl="1"/>
            <a:r>
              <a:rPr lang="en-IE" sz="1800" dirty="0"/>
              <a:t>Its goal was (is) to promote interoperability between technologies and systems.</a:t>
            </a:r>
            <a:endParaRPr lang="en-IE" sz="1800" dirty="0"/>
          </a:p>
          <a:p>
            <a:pPr lvl="7"/>
            <a:endParaRPr lang="en-IE" sz="1200" dirty="0"/>
          </a:p>
          <a:p>
            <a:r>
              <a:rPr lang="en-IE" sz="2000" dirty="0"/>
              <a:t>FIPA membership includes many large multinationals (Alcatel-Lucent, Boeing, HP, IBM, Intel,…) and academic/government organisations and research institutes</a:t>
            </a:r>
            <a:endParaRPr lang="en-IE" sz="2000" dirty="0"/>
          </a:p>
          <a:p>
            <a:pPr lvl="7"/>
            <a:endParaRPr lang="en-IE" sz="1200" dirty="0"/>
          </a:p>
          <a:p>
            <a:r>
              <a:rPr lang="en-IE" sz="2000" dirty="0"/>
              <a:t>The initial standards released by FIPA in 2000 included:</a:t>
            </a:r>
            <a:endParaRPr lang="en-IE" sz="2000" dirty="0"/>
          </a:p>
          <a:p>
            <a:pPr lvl="1"/>
            <a:r>
              <a:rPr lang="en-IE" sz="1800" dirty="0"/>
              <a:t>Agent Communication</a:t>
            </a:r>
            <a:endParaRPr lang="en-IE" sz="1800" dirty="0"/>
          </a:p>
          <a:p>
            <a:pPr lvl="1"/>
            <a:r>
              <a:rPr lang="en-IE" sz="1800" dirty="0"/>
              <a:t>Application Infrastructures</a:t>
            </a:r>
            <a:endParaRPr lang="en-IE" sz="1800" dirty="0"/>
          </a:p>
          <a:p>
            <a:pPr lvl="1"/>
            <a:r>
              <a:rPr lang="en-IE" sz="1800" dirty="0"/>
              <a:t>Agent UML</a:t>
            </a:r>
            <a:endParaRPr lang="en-IE" sz="1800" dirty="0"/>
          </a:p>
          <a:p>
            <a:pPr lvl="8"/>
            <a:endParaRPr lang="en-IE" sz="1100" dirty="0"/>
          </a:p>
          <a:p>
            <a:r>
              <a:rPr lang="en-IE" sz="2000" dirty="0"/>
              <a:t>FIPA Standards: </a:t>
            </a:r>
            <a:r>
              <a:rPr lang="en-IE" sz="1600" dirty="0">
                <a:hlinkClick r:id="rId1"/>
              </a:rPr>
              <a:t>http://www.fipa.org/repository/standardspecs.html</a:t>
            </a:r>
            <a:endParaRPr lang="en-IE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ACL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nb-NO" altLang="en-US" sz="2000" dirty="0"/>
              <a:t>Performative (communicative act)</a:t>
            </a:r>
            <a:endParaRPr lang="nb-NO" altLang="en-US" sz="2000" dirty="0"/>
          </a:p>
          <a:p>
            <a:pPr lvl="1"/>
            <a:r>
              <a:rPr lang="nb-NO" altLang="en-US" sz="1800" dirty="0">
                <a:highlight>
                  <a:srgbClr val="FFFF00"/>
                </a:highlight>
              </a:rPr>
              <a:t>20 performatives in FIPA ACL</a:t>
            </a:r>
            <a:endParaRPr lang="nb-NO" altLang="en-US" sz="1800" dirty="0">
              <a:highlight>
                <a:srgbClr val="FFFF00"/>
              </a:highlight>
            </a:endParaRPr>
          </a:p>
          <a:p>
            <a:pPr lvl="3"/>
            <a:endParaRPr lang="nb-NO" altLang="en-US" sz="1400" dirty="0"/>
          </a:p>
          <a:p>
            <a:r>
              <a:rPr lang="nb-NO" altLang="en-US" sz="2000" dirty="0"/>
              <a:t>Housekeeping</a:t>
            </a:r>
            <a:endParaRPr lang="nb-NO" altLang="en-US" sz="2000" dirty="0"/>
          </a:p>
          <a:p>
            <a:pPr lvl="1"/>
            <a:r>
              <a:rPr lang="nb-NO" altLang="en-US" sz="1800" dirty="0"/>
              <a:t>e.g. Sender, Reply to, Reply-with, In-Reply-With</a:t>
            </a:r>
            <a:endParaRPr lang="nb-NO" altLang="en-US" sz="1800" dirty="0"/>
          </a:p>
          <a:p>
            <a:pPr lvl="3"/>
            <a:endParaRPr lang="nb-NO" altLang="en-US" sz="1400" dirty="0"/>
          </a:p>
          <a:p>
            <a:r>
              <a:rPr lang="nb-NO" altLang="en-US" sz="2000" dirty="0"/>
              <a:t>Content</a:t>
            </a:r>
            <a:endParaRPr lang="nb-NO" altLang="en-US" sz="2000" dirty="0"/>
          </a:p>
          <a:p>
            <a:pPr lvl="1"/>
            <a:r>
              <a:rPr lang="nb-NO" altLang="en-US" sz="1800" dirty="0"/>
              <a:t>the actual content of the message</a:t>
            </a:r>
            <a:endParaRPr lang="nb-NO" altLang="en-US" sz="1800" dirty="0"/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Language</a:t>
            </a:r>
            <a:endParaRPr lang="en-US" altLang="en-US" sz="2000" dirty="0"/>
          </a:p>
          <a:p>
            <a:pPr lvl="1"/>
            <a:r>
              <a:rPr lang="en-US" altLang="en-US" sz="1800" dirty="0"/>
              <a:t>The language in which the content is written</a:t>
            </a:r>
            <a:endParaRPr lang="en-US" altLang="en-US" sz="1800" dirty="0"/>
          </a:p>
          <a:p>
            <a:pPr lvl="3"/>
            <a:endParaRPr lang="en-US" altLang="en-US" sz="1400" dirty="0"/>
          </a:p>
          <a:p>
            <a:r>
              <a:rPr lang="en-US" altLang="en-US" sz="2000" dirty="0"/>
              <a:t>Ontology</a:t>
            </a:r>
            <a:endParaRPr lang="en-US" altLang="en-US" sz="2000" dirty="0"/>
          </a:p>
          <a:p>
            <a:pPr lvl="1"/>
            <a:r>
              <a:rPr lang="en-US" altLang="en-US" sz="1800" dirty="0"/>
              <a:t>The ontology in which the message needs to be interpreted.</a:t>
            </a:r>
            <a:endParaRPr lang="en-US" altLang="en-US" sz="1800" dirty="0"/>
          </a:p>
          <a:p>
            <a:endParaRPr lang="en-GB" sz="2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FIPA-ACL: </a:t>
            </a:r>
            <a:r>
              <a:rPr lang="en-IE" dirty="0" err="1"/>
              <a:t>Performatives</a:t>
            </a:r>
            <a:endParaRPr lang="en-I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559995" y="1600201"/>
            <a:ext cx="6310010" cy="4873625"/>
          </a:xfrm>
          <a:prstGeom prst="rect">
            <a:avLst/>
          </a:prstGeom>
          <a:noFill/>
          <a:ln w="9525">
            <a:noFill/>
            <a:rou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nb-NO" altLang="en-US" sz="4000" dirty="0">
              <a:solidFill>
                <a:srgbClr val="FF9966"/>
              </a:solidFill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6172200" y="1600201"/>
            <a:ext cx="4038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1630" indent="-34163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1680" indent="-28448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342900" indent="-342900" eaLnBrk="1" hangingPunct="1">
              <a:lnSpc>
                <a:spcPct val="90000"/>
              </a:lnSpc>
              <a:spcBef>
                <a:spcPts val="500"/>
              </a:spcBef>
              <a:buClr>
                <a:srgbClr val="FFFFFF"/>
              </a:buClr>
              <a:buFont typeface="Courier New" panose="02070309020205020404" pitchFamily="49" charset="0"/>
              <a:buChar char="o"/>
            </a:pPr>
            <a:endParaRPr lang="nb-NO" altLang="en-US" dirty="0">
              <a:solidFill>
                <a:schemeClr val="tx1"/>
              </a:solidFill>
            </a:endParaRPr>
          </a:p>
        </p:txBody>
      </p:sp>
      <p:sp>
        <p:nvSpPr>
          <p:cNvPr id="41988" name="Rectangle 3"/>
          <p:cNvSpPr>
            <a:spLocks noChangeArrowheads="1"/>
          </p:cNvSpPr>
          <p:nvPr/>
        </p:nvSpPr>
        <p:spPr bwMode="auto">
          <a:xfrm>
            <a:off x="1371600" y="1600200"/>
            <a:ext cx="4419600" cy="5181600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endParaRPr lang="nb-NO" altLang="en-US" sz="16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nb-NO" altLang="en-US" sz="1600" b="1" u="sng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Transport-message: HTTP</a:t>
            </a:r>
            <a:endParaRPr lang="nb-NO" altLang="en-US" sz="1600" b="1" u="sng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endParaRPr lang="nb-NO" altLang="en-US" sz="1600" b="1" u="sng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-96" charset="0"/>
              </a:rPr>
              <a:t>Sender:</a:t>
            </a:r>
            <a:endParaRPr lang="en-GB" altLang="en-US" sz="1600" b="1" u="sng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Transport-type: FIPA-HTTP</a:t>
            </a: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-96" charset="0"/>
                <a:hlinkClick r:id="rId1"/>
              </a:rPr>
              <a:t>http://www.agentfactory.com:4444/</a:t>
            </a:r>
            <a:endParaRPr lang="en-GB" altLang="en-US" sz="1400" b="1" dirty="0">
              <a:solidFill>
                <a:srgbClr val="009999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Transport-properties: none</a:t>
            </a: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600" b="1" u="sng" dirty="0">
                <a:solidFill>
                  <a:srgbClr val="000000"/>
                </a:solidFill>
                <a:latin typeface="Times New Roman" panose="02020603050405020304" pitchFamily="-96" charset="0"/>
              </a:rPr>
              <a:t>Receiver:</a:t>
            </a:r>
            <a:endParaRPr lang="en-GB" altLang="en-US" sz="1600" b="1" u="sng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Transport-type: FIPA-HTTP</a:t>
            </a: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Transport-address: </a:t>
            </a:r>
            <a:r>
              <a:rPr lang="en-GB" altLang="en-US" sz="1400" b="1" dirty="0">
                <a:solidFill>
                  <a:srgbClr val="009999"/>
                </a:solidFill>
                <a:latin typeface="Times New Roman" panose="02020603050405020304" pitchFamily="-96" charset="0"/>
                <a:hlinkClick r:id="rId2"/>
              </a:rPr>
              <a:t>http://www.ibeca.org:4444/</a:t>
            </a:r>
            <a:endParaRPr lang="en-GB" altLang="en-US" sz="1400" b="1" dirty="0">
              <a:solidFill>
                <a:srgbClr val="009999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Transport-properties: none</a:t>
            </a: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u="sng" dirty="0">
                <a:solidFill>
                  <a:srgbClr val="000000"/>
                </a:solidFill>
                <a:latin typeface="Times New Roman" panose="02020603050405020304" pitchFamily="-96" charset="0"/>
              </a:rPr>
              <a:t>Additional-attributes:</a:t>
            </a:r>
            <a:endParaRPr lang="en-GB" altLang="en-US" sz="1400" b="1" u="sng" dirty="0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eaLnBrk="1" hangingPunct="1">
              <a:buClrTx/>
              <a:buFontTx/>
              <a:buNone/>
            </a:pPr>
            <a:r>
              <a:rPr lang="en-GB" altLang="en-US" sz="1400" b="1" dirty="0">
                <a:solidFill>
                  <a:srgbClr val="000000"/>
                </a:solidFill>
                <a:latin typeface="Times New Roman" panose="02020603050405020304" pitchFamily="-96" charset="0"/>
              </a:rPr>
              <a:t>none</a:t>
            </a:r>
            <a:endParaRPr lang="en-GB" altLang="en-US" sz="1400" b="1" dirty="0">
              <a:solidFill>
                <a:srgbClr val="000000"/>
              </a:solidFill>
              <a:latin typeface="Times New Roman" panose="02020603050405020304" pitchFamily="-96" charset="0"/>
            </a:endParaRPr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1600200" y="5410200"/>
            <a:ext cx="3962400" cy="1219200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</a:ln>
        </p:spPr>
        <p:txBody>
          <a:bodyPr wrap="none"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-96" charset="0"/>
              </a:rPr>
              <a:t>Payload</a:t>
            </a:r>
            <a:endParaRPr lang="nb-NO" altLang="en-US" sz="2400" b="1">
              <a:solidFill>
                <a:srgbClr val="000000"/>
              </a:solidFill>
              <a:latin typeface="Times New Roman" panose="02020603050405020304" pitchFamily="-96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nb-NO" altLang="en-US" sz="1600" b="1">
                <a:solidFill>
                  <a:srgbClr val="000000"/>
                </a:solidFill>
                <a:latin typeface="Times New Roman" panose="02020603050405020304" pitchFamily="-96" charset="0"/>
              </a:rPr>
              <a:t>(ACL message)</a:t>
            </a:r>
            <a:endParaRPr lang="nb-NO" altLang="en-US" sz="1600" b="1">
              <a:solidFill>
                <a:srgbClr val="000000"/>
              </a:solidFill>
              <a:latin typeface="Times New Roman" panose="02020603050405020304" pitchFamily="-96" charset="0"/>
            </a:endParaRP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960688" y="1600201"/>
            <a:ext cx="1382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-9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nb-NO" altLang="en-US" sz="2400" b="1">
                <a:solidFill>
                  <a:srgbClr val="000000"/>
                </a:solidFill>
                <a:latin typeface="Times New Roman" panose="02020603050405020304" pitchFamily="-96" charset="0"/>
              </a:rPr>
              <a:t>Envelope</a:t>
            </a:r>
            <a:endParaRPr lang="nb-NO" altLang="en-US" sz="2400" b="1">
              <a:solidFill>
                <a:srgbClr val="000000"/>
              </a:solidFill>
              <a:latin typeface="Times New Roman" panose="02020603050405020304" pitchFamily="-9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FIPA ACL: Message Structure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248400" y="1600200"/>
            <a:ext cx="3657600" cy="4873752"/>
          </a:xfrm>
        </p:spPr>
        <p:txBody>
          <a:bodyPr>
            <a:noAutofit/>
          </a:bodyPr>
          <a:lstStyle/>
          <a:p>
            <a:r>
              <a:rPr lang="nb-NO" altLang="en-US" sz="2000" dirty="0"/>
              <a:t>Envelope:</a:t>
            </a:r>
            <a:endParaRPr lang="nb-NO" altLang="en-US" sz="2000" dirty="0"/>
          </a:p>
          <a:p>
            <a:pPr lvl="1"/>
            <a:r>
              <a:rPr lang="nb-NO" altLang="en-US" sz="1800" dirty="0"/>
              <a:t>Comprises of a collection of parameters</a:t>
            </a:r>
            <a:endParaRPr lang="nb-NO" altLang="en-US" sz="1800" dirty="0"/>
          </a:p>
          <a:p>
            <a:pPr lvl="1"/>
            <a:r>
              <a:rPr lang="nb-NO" altLang="en-US" sz="1800" dirty="0">
                <a:highlight>
                  <a:srgbClr val="FFFF00"/>
                </a:highlight>
              </a:rPr>
              <a:t>Contains at least the mandatory to and sender parameters</a:t>
            </a:r>
            <a:endParaRPr lang="nb-NO" altLang="en-US" sz="1800" dirty="0"/>
          </a:p>
          <a:p>
            <a:pPr lvl="1"/>
            <a:endParaRPr lang="nb-NO" altLang="en-US" sz="1800" dirty="0"/>
          </a:p>
          <a:p>
            <a:r>
              <a:rPr lang="nb-NO" altLang="en-US" sz="2000" dirty="0"/>
              <a:t>Message Body</a:t>
            </a:r>
            <a:endParaRPr lang="nb-NO" altLang="en-US" sz="2000" dirty="0"/>
          </a:p>
          <a:p>
            <a:pPr lvl="1"/>
            <a:r>
              <a:rPr lang="nb-NO" altLang="en-US" sz="1800" dirty="0"/>
              <a:t>The fully specified message in the chosen ACL syntax</a:t>
            </a:r>
            <a:endParaRPr lang="nb-NO" altLang="en-US" sz="1800" dirty="0"/>
          </a:p>
          <a:p>
            <a:pPr lvl="1"/>
            <a:r>
              <a:rPr lang="nb-NO" altLang="en-US" sz="1800" dirty="0">
                <a:highlight>
                  <a:srgbClr val="FFFF00"/>
                </a:highlight>
              </a:rPr>
              <a:t>Can be encoded</a:t>
            </a:r>
            <a:r>
              <a:rPr lang="nb-NO" altLang="en-US" sz="1800" dirty="0"/>
              <a:t> (e.g. The FIPA Bit Efficient Encoding Mechanism).</a:t>
            </a:r>
            <a:endParaRPr lang="nb-NO" altLang="en-US" sz="1800" dirty="0"/>
          </a:p>
          <a:p>
            <a:endParaRPr lang="en-GB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nb-NO" altLang="en-US" dirty="0"/>
              <a:t>FIPA ACL: Performative Semantics</a:t>
            </a:r>
            <a:endParaRPr lang="nb-NO" altLang="en-US" dirty="0"/>
          </a:p>
        </p:txBody>
      </p:sp>
      <p:graphicFrame>
        <p:nvGraphicFramePr>
          <p:cNvPr id="410645" name="Group 21"/>
          <p:cNvGraphicFramePr>
            <a:graphicFrameLocks noGrp="1"/>
          </p:cNvGraphicFramePr>
          <p:nvPr/>
        </p:nvGraphicFramePr>
        <p:xfrm>
          <a:off x="1981200" y="1828802"/>
          <a:ext cx="7924800" cy="3809999"/>
        </p:xfrm>
        <a:graphic>
          <a:graphicData uri="http://schemas.openxmlformats.org/drawingml/2006/table">
            <a:tbl>
              <a:tblPr/>
              <a:tblGrid>
                <a:gridCol w="1942353"/>
                <a:gridCol w="2994461"/>
                <a:gridCol w="2987986"/>
              </a:tblGrid>
              <a:tr h="6952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chemeClr val="hlink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Inform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Request</a:t>
                      </a:r>
                      <a:endParaRPr kumimoji="0" lang="en-GB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50195"/>
                      </a:srgbClr>
                    </a:solidFill>
                  </a:tcPr>
                </a:tc>
              </a:tr>
              <a:tr h="652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Content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statement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action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24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nb-NO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Precondition</a:t>
                      </a:r>
                      <a:endParaRPr kumimoji="0" lang="en-GB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20">
                      <a:fgClr>
                        <a:srgbClr val="CCCC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Holds that the content is true.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Intends that the recipient believe the content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Does not already believe that the recipient is aware whether content is true or not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Intends action content to be performed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Believes recipient is capable of performing this action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0" lang="nb-NO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Does not believe that sender already intends to perform action</a:t>
                      </a:r>
                      <a:endParaRPr kumimoji="0" lang="nb-NO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GB"/>
              <a:t>FIPA ACL: Interaction Protocols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>
            <a:noAutofit/>
          </a:bodyPr>
          <a:lstStyle/>
          <a:p>
            <a:r>
              <a:rPr lang="en-IE" altLang="en-US" sz="2000" dirty="0"/>
              <a:t>Ongoing conversations between agents fall into typical patterns. </a:t>
            </a:r>
            <a:endParaRPr lang="en-IE" altLang="en-US" sz="2000" dirty="0"/>
          </a:p>
          <a:p>
            <a:pPr lvl="1"/>
            <a:r>
              <a:rPr lang="en-IE" altLang="en-US" sz="1800" dirty="0"/>
              <a:t>In such cases, certain message sequences are expected, and at any point in the conversation, other messages are expected to follow.</a:t>
            </a:r>
            <a:endParaRPr lang="en-IE" altLang="en-US" sz="1800" dirty="0"/>
          </a:p>
          <a:p>
            <a:pPr lvl="1"/>
            <a:endParaRPr lang="en-IE" altLang="en-US" sz="1800" dirty="0"/>
          </a:p>
          <a:p>
            <a:r>
              <a:rPr lang="en-IE" altLang="en-US" sz="2000" dirty="0">
                <a:highlight>
                  <a:srgbClr val="FFFF00"/>
                </a:highlight>
              </a:rPr>
              <a:t>In FIPA ACL, these </a:t>
            </a:r>
            <a:r>
              <a:rPr lang="en-IE" altLang="en-US" sz="2000" b="1" dirty="0">
                <a:highlight>
                  <a:srgbClr val="FFFF00"/>
                </a:highlight>
              </a:rPr>
              <a:t>patterns of message exchange </a:t>
            </a:r>
            <a:r>
              <a:rPr lang="en-IE" altLang="en-US" sz="2000" dirty="0">
                <a:highlight>
                  <a:srgbClr val="FFFF00"/>
                </a:highlight>
              </a:rPr>
              <a:t>are called </a:t>
            </a:r>
            <a:r>
              <a:rPr lang="en-IE" altLang="en-US" sz="2000" b="1" dirty="0">
                <a:highlight>
                  <a:srgbClr val="FFFF00"/>
                </a:highlight>
              </a:rPr>
              <a:t>protocols</a:t>
            </a:r>
            <a:r>
              <a:rPr lang="en-IE" altLang="en-US" sz="2000" dirty="0">
                <a:highlight>
                  <a:srgbClr val="FFFF00"/>
                </a:highlight>
              </a:rPr>
              <a:t>.</a:t>
            </a:r>
            <a:endParaRPr lang="en-IE" altLang="en-US" sz="2000" dirty="0">
              <a:highlight>
                <a:srgbClr val="FFFF00"/>
              </a:highlight>
            </a:endParaRPr>
          </a:p>
          <a:p>
            <a:pPr lvl="1"/>
            <a:r>
              <a:rPr lang="en-IE" altLang="en-US" sz="1800" dirty="0"/>
              <a:t>Each message can be annotated with a protocol identifier.</a:t>
            </a:r>
            <a:endParaRPr lang="en-IE" altLang="en-US" sz="1800" dirty="0"/>
          </a:p>
          <a:p>
            <a:pPr lvl="1"/>
            <a:r>
              <a:rPr lang="en-IE" altLang="en-US" sz="1800" dirty="0"/>
              <a:t>This provides valuable context for the receiver and helps it to</a:t>
            </a:r>
            <a:endParaRPr lang="en-IE" altLang="en-US" sz="1800" dirty="0"/>
          </a:p>
          <a:p>
            <a:pPr lvl="1"/>
            <a:r>
              <a:rPr lang="en-IE" altLang="en-US" sz="1800" dirty="0"/>
              <a:t>Understand how to respond to the message</a:t>
            </a:r>
            <a:endParaRPr lang="en-IE" altLang="en-US" sz="1800" dirty="0"/>
          </a:p>
          <a:p>
            <a:pPr lvl="1"/>
            <a:endParaRPr lang="en-IE" altLang="en-US" sz="1800" dirty="0"/>
          </a:p>
          <a:p>
            <a:pPr marL="0" indent="0">
              <a:buNone/>
            </a:pP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(query-if	:sender A</a:t>
            </a:r>
            <a:endParaRPr lang="en-IE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:receiver B</a:t>
            </a:r>
            <a:endParaRPr lang="en-IE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:content some-act</a:t>
            </a:r>
            <a:endParaRPr lang="en-IE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:protocol </a:t>
            </a:r>
            <a:r>
              <a:rPr lang="en-IE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-query-protocol</a:t>
            </a:r>
            <a:endParaRPr lang="en-IE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en-IE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Message-based Interaction</a:t>
            </a:r>
            <a:endParaRPr lang="en-IE" sz="2000" dirty="0"/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2997389" y="427157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ounded Rectangle 14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constructs a message identifying Agent B as the receiver</a:t>
            </a:r>
            <a:endParaRPr lang="en-IE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FIPA ACL: Interaction Protocols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b-NO" sz="2000" dirty="0"/>
              <a:t>Basic FIPA </a:t>
            </a:r>
            <a:r>
              <a:rPr lang="en-IE" sz="2000" dirty="0"/>
              <a:t>Interaction </a:t>
            </a:r>
            <a:r>
              <a:rPr lang="nb-NO" sz="2000" dirty="0"/>
              <a:t>Protocols:</a:t>
            </a:r>
            <a:endParaRPr lang="nb-NO" sz="2000" dirty="0"/>
          </a:p>
          <a:p>
            <a:pPr lvl="1"/>
            <a:r>
              <a:rPr lang="en-IE" sz="1800" dirty="0"/>
              <a:t>Propose Protocol</a:t>
            </a:r>
            <a:endParaRPr lang="en-IE" sz="1800" dirty="0"/>
          </a:p>
          <a:p>
            <a:pPr lvl="1"/>
            <a:r>
              <a:rPr lang="en-IE" sz="1800" dirty="0"/>
              <a:t>Query Protocol</a:t>
            </a:r>
            <a:endParaRPr lang="en-IE" sz="1800" dirty="0"/>
          </a:p>
          <a:p>
            <a:pPr lvl="1"/>
            <a:r>
              <a:rPr lang="en-IE" sz="1800" dirty="0"/>
              <a:t>Request Protocol</a:t>
            </a:r>
            <a:endParaRPr lang="en-IE" sz="1800" dirty="0"/>
          </a:p>
          <a:p>
            <a:pPr lvl="1"/>
            <a:r>
              <a:rPr lang="en-IE" sz="1800" dirty="0"/>
              <a:t>Cancel Meta-Protocol</a:t>
            </a:r>
            <a:endParaRPr lang="en-IE" sz="1800" dirty="0"/>
          </a:p>
          <a:p>
            <a:pPr lvl="1"/>
            <a:r>
              <a:rPr lang="en-IE" sz="1800" dirty="0"/>
              <a:t>Subscribe Protocol</a:t>
            </a:r>
            <a:endParaRPr lang="en-IE" sz="1800" dirty="0"/>
          </a:p>
          <a:p>
            <a:endParaRPr lang="en-IE" dirty="0"/>
          </a:p>
          <a:p>
            <a:r>
              <a:rPr lang="en-IE" sz="2000" dirty="0"/>
              <a:t>More complex Protocols:</a:t>
            </a:r>
            <a:endParaRPr lang="en-IE" sz="2000" dirty="0"/>
          </a:p>
          <a:p>
            <a:pPr lvl="1"/>
            <a:r>
              <a:rPr lang="en-IE" sz="1800" dirty="0"/>
              <a:t>Recruiting Protocol</a:t>
            </a:r>
            <a:endParaRPr lang="en-IE" sz="1800" dirty="0"/>
          </a:p>
          <a:p>
            <a:pPr lvl="1"/>
            <a:r>
              <a:rPr lang="en-IE" sz="1800" dirty="0"/>
              <a:t>Brokering Protocol</a:t>
            </a:r>
            <a:endParaRPr lang="en-IE" sz="1800" dirty="0"/>
          </a:p>
          <a:p>
            <a:pPr lvl="1"/>
            <a:r>
              <a:rPr lang="en-IE" sz="1800" dirty="0"/>
              <a:t>Request When Protocol</a:t>
            </a:r>
            <a:endParaRPr lang="en-IE" sz="1800" dirty="0"/>
          </a:p>
          <a:p>
            <a:pPr lvl="1"/>
            <a:r>
              <a:rPr lang="nb-NO" sz="1800" dirty="0"/>
              <a:t>English and Dutch Auctions, (Iterated) Contract Net (later)</a:t>
            </a:r>
            <a:endParaRPr lang="en-IE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28" y="5830669"/>
            <a:ext cx="36606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1"/>
              </a:rPr>
              <a:t>https://opus.bibliothek.uni-augsburg.de/opus4/frontdoor/deliver/index/docId/44574/file/44574.pdf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3" name="Picture 2" descr="A paper with text and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609600"/>
            <a:ext cx="3660672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mag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8521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28" y="5830669"/>
            <a:ext cx="36606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1"/>
              </a:rPr>
              <a:t>https://opus.bibliothek.uni-augsburg.de/opus4/frontdoor/deliver/index/docId/44574/file/44574.pdf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3" name="Picture 2" descr="A paper with text and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609600"/>
            <a:ext cx="3660672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mag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8521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48200" y="1417638"/>
            <a:ext cx="2895600" cy="132556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8153400" y="1447800"/>
            <a:ext cx="3200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Templates</a:t>
            </a:r>
            <a:endParaRPr lang="en-IE" dirty="0"/>
          </a:p>
        </p:txBody>
      </p:sp>
      <p:cxnSp>
        <p:nvCxnSpPr>
          <p:cNvPr id="7" name="Straight Arrow Connector 6"/>
          <p:cNvCxnSpPr>
            <a:stCxn id="4" idx="1"/>
            <a:endCxn id="2" idx="6"/>
          </p:cNvCxnSpPr>
          <p:nvPr/>
        </p:nvCxnSpPr>
        <p:spPr>
          <a:xfrm flipH="1">
            <a:off x="7543800" y="1752600"/>
            <a:ext cx="609600" cy="32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28" y="5830669"/>
            <a:ext cx="36606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1"/>
              </a:rPr>
              <a:t>https://opus.bibliothek.uni-augsburg.de/opus4/frontdoor/deliver/index/docId/44574/file/44574.pdf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3" name="Picture 2" descr="A paper with text and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609600"/>
            <a:ext cx="3660672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mag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8521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48200" y="1417638"/>
            <a:ext cx="2895600" cy="132556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8153400" y="1447800"/>
            <a:ext cx="3200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Templates</a:t>
            </a:r>
            <a:endParaRPr lang="en-IE" dirty="0"/>
          </a:p>
        </p:txBody>
      </p:sp>
      <p:cxnSp>
        <p:nvCxnSpPr>
          <p:cNvPr id="7" name="Straight Arrow Connector 6"/>
          <p:cNvCxnSpPr>
            <a:stCxn id="4" idx="1"/>
            <a:endCxn id="2" idx="6"/>
          </p:cNvCxnSpPr>
          <p:nvPr/>
        </p:nvCxnSpPr>
        <p:spPr>
          <a:xfrm flipH="1">
            <a:off x="7543800" y="1752600"/>
            <a:ext cx="609600" cy="32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4200" y="2925762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152400" y="3354985"/>
            <a:ext cx="219148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Constrained Message Types</a:t>
            </a:r>
            <a:endParaRPr lang="en-IE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343888" y="3063081"/>
            <a:ext cx="780312" cy="596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24200" y="4114800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>
            <a:off x="2343888" y="3659785"/>
            <a:ext cx="780312" cy="59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28" y="5830669"/>
            <a:ext cx="36606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1"/>
              </a:rPr>
              <a:t>https://opus.bibliothek.uni-augsburg.de/opus4/frontdoor/deliver/index/docId/44574/file/44574.pdf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3" name="Picture 2" descr="A paper with text and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609600"/>
            <a:ext cx="3660672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mag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8521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48200" y="1417638"/>
            <a:ext cx="2895600" cy="132556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8153400" y="1447800"/>
            <a:ext cx="3200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Templates</a:t>
            </a:r>
            <a:endParaRPr lang="en-IE" dirty="0"/>
          </a:p>
        </p:txBody>
      </p:sp>
      <p:cxnSp>
        <p:nvCxnSpPr>
          <p:cNvPr id="7" name="Straight Arrow Connector 6"/>
          <p:cNvCxnSpPr>
            <a:stCxn id="4" idx="1"/>
            <a:endCxn id="2" idx="6"/>
          </p:cNvCxnSpPr>
          <p:nvPr/>
        </p:nvCxnSpPr>
        <p:spPr>
          <a:xfrm flipH="1">
            <a:off x="7543800" y="1752600"/>
            <a:ext cx="609600" cy="32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4200" y="2925762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152400" y="3354985"/>
            <a:ext cx="219148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Constrained Message Types</a:t>
            </a:r>
            <a:endParaRPr lang="en-IE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343888" y="3063081"/>
            <a:ext cx="780312" cy="596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24200" y="4114800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>
            <a:off x="2343888" y="3659785"/>
            <a:ext cx="780312" cy="59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96488" y="4252119"/>
            <a:ext cx="780312" cy="207248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6978670" y="5049649"/>
            <a:ext cx="213360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Multiple Threads of Interaction</a:t>
            </a:r>
            <a:endParaRPr lang="en-IE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876800" y="5257800"/>
            <a:ext cx="2101870" cy="9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Insert: AUML Protocol Diagrams</a:t>
            </a:r>
            <a:endParaRPr lang="en-US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28" y="5830669"/>
            <a:ext cx="36606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1"/>
              </a:rPr>
              <a:t>https://opus.bibliothek.uni-augsburg.de/opus4/frontdoor/deliver/index/docId/44574/file/44574.pdf</a:t>
            </a:r>
            <a:r>
              <a:rPr lang="en-IE" sz="1200" dirty="0"/>
              <a:t> </a:t>
            </a:r>
            <a:endParaRPr lang="en-IE" sz="1200" dirty="0"/>
          </a:p>
        </p:txBody>
      </p:sp>
      <p:pic>
        <p:nvPicPr>
          <p:cNvPr id="3" name="Picture 2" descr="A paper with text and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28" y="609600"/>
            <a:ext cx="3660672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2" descr="Image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585216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4648200" y="1417638"/>
            <a:ext cx="2895600" cy="1325562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ounded Rectangle 3"/>
          <p:cNvSpPr/>
          <p:nvPr/>
        </p:nvSpPr>
        <p:spPr>
          <a:xfrm>
            <a:off x="8153400" y="1447800"/>
            <a:ext cx="3200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Parameterised Templates</a:t>
            </a:r>
            <a:endParaRPr lang="en-IE" dirty="0"/>
          </a:p>
        </p:txBody>
      </p:sp>
      <p:cxnSp>
        <p:nvCxnSpPr>
          <p:cNvPr id="7" name="Straight Arrow Connector 6"/>
          <p:cNvCxnSpPr>
            <a:stCxn id="4" idx="1"/>
            <a:endCxn id="2" idx="6"/>
          </p:cNvCxnSpPr>
          <p:nvPr/>
        </p:nvCxnSpPr>
        <p:spPr>
          <a:xfrm flipH="1">
            <a:off x="7543800" y="1752600"/>
            <a:ext cx="609600" cy="327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124200" y="2925762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ounded Rectangle 8"/>
          <p:cNvSpPr/>
          <p:nvPr/>
        </p:nvSpPr>
        <p:spPr>
          <a:xfrm>
            <a:off x="152400" y="3354985"/>
            <a:ext cx="219148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Constrained Message Types</a:t>
            </a:r>
            <a:endParaRPr lang="en-IE" dirty="0"/>
          </a:p>
        </p:txBody>
      </p:sp>
      <p:cxnSp>
        <p:nvCxnSpPr>
          <p:cNvPr id="11" name="Straight Arrow Connector 10"/>
          <p:cNvCxnSpPr>
            <a:stCxn id="9" idx="3"/>
            <a:endCxn id="8" idx="2"/>
          </p:cNvCxnSpPr>
          <p:nvPr/>
        </p:nvCxnSpPr>
        <p:spPr>
          <a:xfrm flipV="1">
            <a:off x="2343888" y="3063081"/>
            <a:ext cx="780312" cy="596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3124200" y="4114800"/>
            <a:ext cx="1219200" cy="274638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>
            <a:off x="2343888" y="3659785"/>
            <a:ext cx="780312" cy="5923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096488" y="4252119"/>
            <a:ext cx="780312" cy="207248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ounded Rectangle 11"/>
          <p:cNvSpPr/>
          <p:nvPr/>
        </p:nvSpPr>
        <p:spPr>
          <a:xfrm>
            <a:off x="6978670" y="5049649"/>
            <a:ext cx="213360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Multiple Threads of Interaction</a:t>
            </a:r>
            <a:endParaRPr lang="en-IE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876800" y="5257800"/>
            <a:ext cx="2101870" cy="966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V="1">
            <a:off x="3124200" y="4722669"/>
            <a:ext cx="457200" cy="521481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ounded Rectangle 16"/>
          <p:cNvSpPr/>
          <p:nvPr/>
        </p:nvSpPr>
        <p:spPr>
          <a:xfrm>
            <a:off x="147339" y="4771132"/>
            <a:ext cx="2191488" cy="9482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/>
              <a:t>Optional AND, OR, XOR lifeline connectors</a:t>
            </a:r>
            <a:endParaRPr lang="en-IE" dirty="0"/>
          </a:p>
        </p:txBody>
      </p:sp>
      <p:cxnSp>
        <p:nvCxnSpPr>
          <p:cNvPr id="18" name="Straight Arrow Connector 17"/>
          <p:cNvCxnSpPr>
            <a:stCxn id="17" idx="3"/>
            <a:endCxn id="14" idx="2"/>
          </p:cNvCxnSpPr>
          <p:nvPr/>
        </p:nvCxnSpPr>
        <p:spPr>
          <a:xfrm flipV="1">
            <a:off x="2338827" y="4983409"/>
            <a:ext cx="785373" cy="261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666365" y="2133600"/>
            <a:ext cx="1753235" cy="165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Propose Protocol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94248" y="1600200"/>
            <a:ext cx="3883152" cy="4572000"/>
          </a:xfrm>
        </p:spPr>
        <p:txBody>
          <a:bodyPr>
            <a:normAutofit fontScale="92500" lnSpcReduction="10000"/>
          </a:bodyPr>
          <a:lstStyle/>
          <a:p>
            <a:r>
              <a:rPr lang="en-GB" sz="2200" dirty="0"/>
              <a:t>Initiator proposes that the participant perform some action.</a:t>
            </a:r>
            <a:endParaRPr lang="en-GB" sz="2200" dirty="0"/>
          </a:p>
          <a:p>
            <a:pPr lvl="3"/>
            <a:endParaRPr lang="en-GB" sz="1500" dirty="0"/>
          </a:p>
          <a:p>
            <a:r>
              <a:rPr lang="en-GB" sz="2200" dirty="0"/>
              <a:t>The participant can:</a:t>
            </a:r>
            <a:endParaRPr lang="en-GB" sz="2200" dirty="0"/>
          </a:p>
          <a:p>
            <a:pPr lvl="1"/>
            <a:r>
              <a:rPr lang="en-GB" sz="1900" dirty="0"/>
              <a:t>Say no (reject-proposal)</a:t>
            </a:r>
            <a:endParaRPr lang="en-GB" sz="1900" dirty="0"/>
          </a:p>
          <a:p>
            <a:pPr lvl="1"/>
            <a:r>
              <a:rPr lang="en-GB" sz="1900" dirty="0"/>
              <a:t>Say yes (accept-proposal)</a:t>
            </a:r>
            <a:endParaRPr lang="en-GB" sz="1900" dirty="0"/>
          </a:p>
          <a:p>
            <a:pPr lvl="3"/>
            <a:endParaRPr lang="en-GB" sz="1500" dirty="0"/>
          </a:p>
          <a:p>
            <a:r>
              <a:rPr lang="en-GB" sz="2200" dirty="0"/>
              <a:t>An accept-proposal message is typically followed by:</a:t>
            </a:r>
            <a:endParaRPr lang="en-GB" sz="2200" dirty="0"/>
          </a:p>
          <a:p>
            <a:pPr lvl="1"/>
            <a:r>
              <a:rPr lang="en-GB" sz="1900" dirty="0"/>
              <a:t>the execution of the agreed action</a:t>
            </a:r>
            <a:endParaRPr lang="en-GB" sz="1900" dirty="0"/>
          </a:p>
          <a:p>
            <a:pPr lvl="1"/>
            <a:r>
              <a:rPr lang="en-GB" sz="1900" dirty="0"/>
              <a:t>(if necessary) informing the initiator of the result of the action.</a:t>
            </a:r>
            <a:endParaRPr lang="en-IE" sz="1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11" y="1752599"/>
            <a:ext cx="4537364" cy="4224873"/>
          </a:xfrm>
        </p:spPr>
      </p:pic>
      <p:cxnSp>
        <p:nvCxnSpPr>
          <p:cNvPr id="3" name="Straight Connector 2"/>
          <p:cNvCxnSpPr/>
          <p:nvPr/>
        </p:nvCxnSpPr>
        <p:spPr>
          <a:xfrm>
            <a:off x="1286510" y="2023110"/>
            <a:ext cx="1761490" cy="34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Propose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Robot BC45 asks robot XY29 to pick up box 432987.</a:t>
            </a:r>
            <a:endParaRPr lang="en-GB" sz="2000" dirty="0"/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(propose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BC45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XY29)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:conversation-id 45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“pickup(432987)”)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(reject-proposal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XY29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BC49)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-propose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:conversation-id 45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“pickup(432987)”)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Query Protocol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robot checks whether there is beer in the fridge</a:t>
            </a:r>
            <a:endParaRPr lang="en-GB" sz="2000" dirty="0"/>
          </a:p>
          <a:p>
            <a:pPr lvl="6"/>
            <a:endParaRPr lang="en-GB" sz="1000" dirty="0"/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(query-if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robot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fridge)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“have(beer)”)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fridge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robot)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-query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“~have(beer)”)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Request Protocol</a:t>
            </a:r>
            <a:endParaRPr lang="en-IE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066800" y="1295400"/>
            <a:ext cx="3107665" cy="5069186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requests that some task be performed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either agrees to or refuses the request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performs the task and tells the initiator:</a:t>
            </a:r>
            <a:endParaRPr lang="en-IE" sz="2000" dirty="0"/>
          </a:p>
          <a:p>
            <a:pPr lvl="1"/>
            <a:r>
              <a:rPr lang="en-IE" sz="1800" dirty="0"/>
              <a:t>Of the failure of the task</a:t>
            </a:r>
            <a:endParaRPr lang="en-IE" sz="1800" dirty="0"/>
          </a:p>
          <a:p>
            <a:pPr lvl="1"/>
            <a:r>
              <a:rPr lang="en-IE" sz="1800" dirty="0"/>
              <a:t>That the task is done</a:t>
            </a:r>
            <a:endParaRPr lang="en-IE" sz="1800" dirty="0"/>
          </a:p>
          <a:p>
            <a:pPr lvl="1"/>
            <a:r>
              <a:rPr lang="en-IE" sz="1800" dirty="0"/>
              <a:t>The result of the task</a:t>
            </a:r>
            <a:endParaRPr lang="en-IE" sz="18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193165" y="1828800"/>
            <a:ext cx="1245235" cy="50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Message-based Interaction</a:t>
            </a:r>
            <a:endParaRPr lang="en-IE" sz="2000" dirty="0"/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3314700" y="594110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Arrow Connector 10"/>
          <p:cNvCxnSpPr>
            <a:endCxn id="10" idx="0"/>
          </p:cNvCxnSpPr>
          <p:nvPr/>
        </p:nvCxnSpPr>
        <p:spPr>
          <a:xfrm>
            <a:off x="3581400" y="5252310"/>
            <a:ext cx="0" cy="6887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riangle 17"/>
          <p:cNvSpPr/>
          <p:nvPr/>
        </p:nvSpPr>
        <p:spPr>
          <a:xfrm>
            <a:off x="2997389" y="427157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ounded Rectangle 18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A passages the message to the MTS</a:t>
            </a:r>
            <a:endParaRPr lang="en-IE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FIPA ACL: Example Messages</a:t>
            </a:r>
            <a:endParaRPr lang="en-I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Rem asks the robot for a beer:</a:t>
            </a:r>
            <a:endParaRPr lang="en-GB" sz="2000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1981200" y="2133600"/>
            <a:ext cx="36576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 panose="05020102010507070707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rem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robot)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“get(beer)”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(refuse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robot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rem)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“get(beer)”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3"/>
          <p:cNvSpPr txBox="1"/>
          <p:nvPr/>
        </p:nvSpPr>
        <p:spPr>
          <a:xfrm>
            <a:off x="5794248" y="2133600"/>
            <a:ext cx="3657600" cy="4572000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 panose="05000000000000000000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 panose="05020102010507070707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(request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rem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robot)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“get(beer)”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(agree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robot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rem)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“get(beer)”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robot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:receivers (set rem)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“have(beer)”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r>
              <a:rPr lang="en-I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/>
              <a:buNone/>
            </a:pPr>
            <a:endParaRPr lang="en-IE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FIPA Subscribe Protocol</a:t>
            </a:r>
            <a:endParaRPr lang="en-IE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09600" y="1752599"/>
            <a:ext cx="4648200" cy="4599077"/>
          </a:xfrm>
        </p:spPr>
      </p:pic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IE" sz="2000" dirty="0"/>
              <a:t>Initiator subscribes to the participant.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either agrees or refuses subscription</a:t>
            </a:r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Participant informs initiator of any information relating to the subscription or sends a failure message if necessary.</a:t>
            </a:r>
            <a:endParaRPr lang="en-IE" sz="2000" dirty="0"/>
          </a:p>
          <a:p>
            <a:endParaRPr lang="en-IE" sz="2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FIPA Subscribe Protocol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An </a:t>
            </a:r>
            <a:r>
              <a:rPr lang="en-GB" sz="2000" b="1" dirty="0"/>
              <a:t>advertiser agent </a:t>
            </a:r>
            <a:r>
              <a:rPr lang="en-GB" sz="2000" dirty="0"/>
              <a:t>offers a subscription service for information about new books:</a:t>
            </a:r>
            <a:endParaRPr lang="en-GB" sz="2000" dirty="0"/>
          </a:p>
          <a:p>
            <a:pPr marL="0" indent="0"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(subscribe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bob :receivers (set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(agree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:receivers (set bob)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new_books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([\”fantasy\”,\”cooking\”])”)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(inform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:sender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book_launcher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:receivers (set bob)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:protocol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fipa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-subscribe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:language ASTRA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:content “book(\”fantasy\”,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\”Harry Potter and the Philosophers Stone\”,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\”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J.K.Rowling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\”)”)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US" altLang="en-US"/>
              <a:t>FIPA Transport management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34000" cy="4572000"/>
          </a:xfrm>
        </p:spPr>
        <p:txBody>
          <a:bodyPr>
            <a:noAutofit/>
          </a:bodyPr>
          <a:lstStyle/>
          <a:p>
            <a:r>
              <a:rPr lang="en-GB" sz="2000" dirty="0"/>
              <a:t>FIPA also defines how messages are sent and received.</a:t>
            </a:r>
            <a:endParaRPr lang="en-GB" sz="2000" dirty="0"/>
          </a:p>
          <a:p>
            <a:pPr lvl="1"/>
            <a:r>
              <a:rPr lang="en-GB" sz="1800" dirty="0"/>
              <a:t>This is done using a Message Transport Service:</a:t>
            </a:r>
            <a:endParaRPr lang="en-GB" sz="1800" dirty="0"/>
          </a:p>
          <a:p>
            <a:pPr lvl="2"/>
            <a:r>
              <a:rPr lang="en-GB" sz="1600" dirty="0"/>
              <a:t>SC00075 – FIPA Agent Message Transport Protocol over IIOP Specification.</a:t>
            </a:r>
            <a:endParaRPr lang="en-GB" sz="1600" dirty="0"/>
          </a:p>
          <a:p>
            <a:pPr lvl="2"/>
            <a:r>
              <a:rPr lang="en-GB" sz="1600" dirty="0"/>
              <a:t>SC00084 – FIPA Agent Message Transport Protocol over HTTP Specification.</a:t>
            </a:r>
            <a:endParaRPr lang="en-GB" sz="1600" dirty="0"/>
          </a:p>
          <a:p>
            <a:pPr lvl="2"/>
            <a:endParaRPr lang="en-GB" sz="1600" dirty="0"/>
          </a:p>
          <a:p>
            <a:pPr lvl="1"/>
            <a:r>
              <a:rPr lang="en-GB" sz="1800" dirty="0"/>
              <a:t>These are deployed on an agent platform:</a:t>
            </a:r>
            <a:endParaRPr lang="en-GB" sz="1800" dirty="0"/>
          </a:p>
          <a:p>
            <a:pPr lvl="2"/>
            <a:r>
              <a:rPr lang="en-GB" sz="1600" dirty="0"/>
              <a:t>SC00001 – FIPA Abstract Architecture Specification</a:t>
            </a:r>
            <a:endParaRPr lang="en-GB" sz="1600" dirty="0"/>
          </a:p>
          <a:p>
            <a:pPr lvl="2"/>
            <a:r>
              <a:rPr lang="en-GB" sz="1600" dirty="0"/>
              <a:t>SC00023 – FIPA Agent Management </a:t>
            </a:r>
            <a:r>
              <a:rPr lang="en-GB" sz="1600" dirty="0" err="1"/>
              <a:t>Specfication</a:t>
            </a:r>
            <a:endParaRPr lang="en-GB" sz="1600" dirty="0"/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25444" y="1607127"/>
          <a:ext cx="3840956" cy="430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Bitmap Image" r:id="rId1" imgW="2809875" imgH="3152775" progId="Paint.Picture">
                  <p:embed/>
                </p:oleObj>
              </mc:Choice>
              <mc:Fallback>
                <p:oleObj name="Bitmap Image" r:id="rId1" imgW="2809875" imgH="315277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444" y="1607127"/>
                        <a:ext cx="3840956" cy="4309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Message-Oriented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IE" sz="2000" dirty="0"/>
              <a:t>Communication Channels used to route messages.</a:t>
            </a:r>
            <a:endParaRPr lang="en-IE" sz="2000" dirty="0"/>
          </a:p>
          <a:p>
            <a:pPr lvl="1"/>
            <a:r>
              <a:rPr lang="en-IE" sz="1800" dirty="0"/>
              <a:t>Asynchronous and private 1:1 communication</a:t>
            </a:r>
            <a:endParaRPr lang="en-IE" sz="1800" dirty="0"/>
          </a:p>
          <a:p>
            <a:pPr lvl="1"/>
            <a:r>
              <a:rPr lang="en-IE" sz="1800" dirty="0"/>
              <a:t>Transport Independent</a:t>
            </a:r>
            <a:endParaRPr lang="en-IE" sz="1800" dirty="0"/>
          </a:p>
          <a:p>
            <a:pPr lvl="1"/>
            <a:r>
              <a:rPr lang="en-IE" sz="1800" dirty="0"/>
              <a:t>Build on standards</a:t>
            </a:r>
            <a:endParaRPr lang="en-IE" sz="1800" dirty="0"/>
          </a:p>
          <a:p>
            <a:pPr lvl="2"/>
            <a:endParaRPr lang="en-IE" sz="1600" dirty="0"/>
          </a:p>
          <a:p>
            <a:r>
              <a:rPr lang="en-IE" sz="2000" dirty="0"/>
              <a:t>Benefits:</a:t>
            </a:r>
            <a:endParaRPr lang="en-IE" sz="2000" dirty="0"/>
          </a:p>
          <a:p>
            <a:pPr lvl="1"/>
            <a:r>
              <a:rPr lang="en-IE" sz="1800" dirty="0"/>
              <a:t>Well suited to internet scale applications</a:t>
            </a:r>
            <a:endParaRPr lang="en-IE" sz="1800" dirty="0"/>
          </a:p>
          <a:p>
            <a:pPr lvl="1"/>
            <a:r>
              <a:rPr lang="en-IE" sz="1800" dirty="0"/>
              <a:t>Communication can be direct and (less) public</a:t>
            </a:r>
            <a:endParaRPr lang="en-IE" sz="1800" dirty="0"/>
          </a:p>
          <a:p>
            <a:pPr lvl="2"/>
            <a:endParaRPr lang="en-IE" sz="1600" dirty="0"/>
          </a:p>
          <a:p>
            <a:r>
              <a:rPr lang="en-IE" sz="2000" dirty="0"/>
              <a:t>Drawbacks:</a:t>
            </a:r>
            <a:endParaRPr lang="en-IE" sz="2000" dirty="0"/>
          </a:p>
          <a:p>
            <a:pPr lvl="1"/>
            <a:r>
              <a:rPr lang="en-IE" sz="1800" dirty="0"/>
              <a:t>Requires Agent Discovery mechanism(s)</a:t>
            </a:r>
            <a:endParaRPr lang="en-IE" sz="1800" dirty="0"/>
          </a:p>
          <a:p>
            <a:pPr lvl="1"/>
            <a:r>
              <a:rPr lang="en-IE" sz="1800" dirty="0"/>
              <a:t>Often viewed as knowledge level interaction - not good for large scale data transfer</a:t>
            </a:r>
            <a:endParaRPr lang="en-IE" sz="1800" dirty="0"/>
          </a:p>
          <a:p>
            <a:pPr lvl="1"/>
            <a:r>
              <a:rPr lang="en-IE" sz="1800" dirty="0"/>
              <a:t>Decentralised nature makes monitoring more difficult</a:t>
            </a:r>
            <a:endParaRPr lang="en-I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Message-based Interaction</a:t>
            </a:r>
            <a:endParaRPr lang="en-IE" sz="2000" dirty="0"/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3314700" y="594110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5" name="Straight Arrow Connector 14"/>
          <p:cNvCxnSpPr>
            <a:stCxn id="10" idx="5"/>
            <a:endCxn id="18" idx="1"/>
          </p:cNvCxnSpPr>
          <p:nvPr/>
        </p:nvCxnSpPr>
        <p:spPr>
          <a:xfrm>
            <a:off x="3714750" y="6169702"/>
            <a:ext cx="3562350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riangle 17"/>
          <p:cNvSpPr/>
          <p:nvPr/>
        </p:nvSpPr>
        <p:spPr>
          <a:xfrm>
            <a:off x="7143750" y="594110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ounded Rectangle 20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The MTS delivers the message to the platform of Agent B</a:t>
            </a:r>
            <a:endParaRPr lang="en-IE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Message-based Interaction</a:t>
            </a:r>
            <a:endParaRPr lang="en-IE" sz="2000" dirty="0"/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7551200" y="4350128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Triangle 17"/>
          <p:cNvSpPr/>
          <p:nvPr/>
        </p:nvSpPr>
        <p:spPr>
          <a:xfrm>
            <a:off x="7143750" y="5941102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391400" y="5252310"/>
            <a:ext cx="0" cy="6887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The MTS delivers the message to Agent B</a:t>
            </a:r>
            <a:endParaRPr lang="en-IE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Agent Interaction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sz="2000" dirty="0"/>
              <a:t>Message-based Interaction</a:t>
            </a:r>
            <a:endParaRPr lang="en-IE" sz="2000" dirty="0"/>
          </a:p>
          <a:p>
            <a:pPr lvl="1"/>
            <a:r>
              <a:rPr lang="en-IE" sz="1500" dirty="0"/>
              <a:t>Explicit form of interaction where the agents interact using Message Transport Services</a:t>
            </a:r>
            <a:endParaRPr lang="en-IE" sz="1500" dirty="0"/>
          </a:p>
        </p:txBody>
      </p:sp>
      <p:sp>
        <p:nvSpPr>
          <p:cNvPr id="12" name="Rounded Rectangle 11"/>
          <p:cNvSpPr/>
          <p:nvPr/>
        </p:nvSpPr>
        <p:spPr>
          <a:xfrm>
            <a:off x="9144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1</a:t>
            </a:r>
            <a:endParaRPr lang="en-IE" dirty="0"/>
          </a:p>
        </p:txBody>
      </p:sp>
      <p:grpSp>
        <p:nvGrpSpPr>
          <p:cNvPr id="4" name="Group 3"/>
          <p:cNvGrpSpPr/>
          <p:nvPr/>
        </p:nvGrpSpPr>
        <p:grpSpPr>
          <a:xfrm>
            <a:off x="3013628" y="3962400"/>
            <a:ext cx="1051891" cy="1289910"/>
            <a:chOff x="568407" y="2286000"/>
            <a:chExt cx="1051891" cy="1289910"/>
          </a:xfrm>
        </p:grpSpPr>
        <p:pic>
          <p:nvPicPr>
            <p:cNvPr id="5" name="Graphic 4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A</a:t>
              </a:r>
              <a:endParaRPr lang="en-US" dirty="0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705600" y="3124200"/>
            <a:ext cx="3429000" cy="33497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E" dirty="0"/>
              <a:t>Platform 2</a:t>
            </a:r>
            <a:endParaRPr lang="en-IE" dirty="0"/>
          </a:p>
        </p:txBody>
      </p:sp>
      <p:grpSp>
        <p:nvGrpSpPr>
          <p:cNvPr id="7" name="Group 6"/>
          <p:cNvGrpSpPr/>
          <p:nvPr/>
        </p:nvGrpSpPr>
        <p:grpSpPr>
          <a:xfrm>
            <a:off x="6858000" y="3962400"/>
            <a:ext cx="1051891" cy="1289910"/>
            <a:chOff x="568407" y="2286000"/>
            <a:chExt cx="1051891" cy="1289910"/>
          </a:xfrm>
        </p:grpSpPr>
        <p:pic>
          <p:nvPicPr>
            <p:cNvPr id="8" name="Graphic 7" descr="Detective male with solid fill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609600" y="2286000"/>
              <a:ext cx="969507" cy="9144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407" y="3206578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Agent B</a:t>
              </a:r>
              <a:endParaRPr lang="en-US" dirty="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609600" y="5943600"/>
            <a:ext cx="9753600" cy="530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Message Transport Service</a:t>
            </a:r>
            <a:endParaRPr lang="en-IE" dirty="0"/>
          </a:p>
        </p:txBody>
      </p:sp>
      <p:sp>
        <p:nvSpPr>
          <p:cNvPr id="10" name="Triangle 9"/>
          <p:cNvSpPr/>
          <p:nvPr/>
        </p:nvSpPr>
        <p:spPr>
          <a:xfrm>
            <a:off x="7551200" y="4350128"/>
            <a:ext cx="533400" cy="457200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ounded Rectangle 16"/>
          <p:cNvSpPr/>
          <p:nvPr/>
        </p:nvSpPr>
        <p:spPr>
          <a:xfrm>
            <a:off x="1981200" y="2321355"/>
            <a:ext cx="7467600" cy="644611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Agent B reads the message and acts…</a:t>
            </a:r>
            <a:endParaRPr lang="en-I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Speech Act Theory</a:t>
            </a:r>
            <a:endParaRPr lang="en-IE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b="1" dirty="0"/>
              <a:t>John Austin</a:t>
            </a:r>
            <a:r>
              <a:rPr lang="en-IE" dirty="0"/>
              <a:t>: some utterances are like physical actions…</a:t>
            </a:r>
            <a:endParaRPr lang="en-IE" dirty="0"/>
          </a:p>
          <a:p>
            <a:pPr lvl="1"/>
            <a:r>
              <a:rPr lang="en-IE" dirty="0"/>
              <a:t>“I now pronounce you man and wife”</a:t>
            </a:r>
            <a:endParaRPr lang="en-IE" dirty="0"/>
          </a:p>
          <a:p>
            <a:endParaRPr lang="en-IE" dirty="0"/>
          </a:p>
          <a:p>
            <a:r>
              <a:rPr lang="en-IE" dirty="0">
                <a:highlight>
                  <a:srgbClr val="FFFF00"/>
                </a:highlight>
              </a:rPr>
              <a:t>What you “say” can be separated from its “intent” and “effect”:</a:t>
            </a:r>
            <a:endParaRPr lang="en-IE" dirty="0">
              <a:highlight>
                <a:srgbClr val="FFFF00"/>
              </a:highlight>
            </a:endParaRPr>
          </a:p>
          <a:p>
            <a:pPr lvl="1"/>
            <a:r>
              <a:rPr lang="en-IE" dirty="0" err="1">
                <a:highlight>
                  <a:srgbClr val="FFFF00"/>
                </a:highlight>
              </a:rPr>
              <a:t>Locutionary</a:t>
            </a:r>
            <a:r>
              <a:rPr lang="en-IE" dirty="0">
                <a:highlight>
                  <a:srgbClr val="FFFF00"/>
                </a:highlight>
              </a:rPr>
              <a:t> Act: the physical speaking of the word</a:t>
            </a:r>
            <a:endParaRPr lang="en-IE" dirty="0">
              <a:highlight>
                <a:srgbClr val="FFFF00"/>
              </a:highlight>
            </a:endParaRPr>
          </a:p>
          <a:p>
            <a:pPr lvl="1"/>
            <a:r>
              <a:rPr lang="en-IE" dirty="0">
                <a:highlight>
                  <a:srgbClr val="FFFF00"/>
                </a:highlight>
              </a:rPr>
              <a:t>Illocutionary Act: the action you are performing (the intent)</a:t>
            </a:r>
            <a:endParaRPr lang="en-IE" dirty="0">
              <a:highlight>
                <a:srgbClr val="FFFF00"/>
              </a:highlight>
            </a:endParaRPr>
          </a:p>
          <a:p>
            <a:pPr lvl="1"/>
            <a:r>
              <a:rPr lang="en-IE" dirty="0" err="1">
                <a:highlight>
                  <a:srgbClr val="FFFF00"/>
                </a:highlight>
              </a:rPr>
              <a:t>Perlocutionary</a:t>
            </a:r>
            <a:r>
              <a:rPr lang="en-IE" dirty="0">
                <a:highlight>
                  <a:srgbClr val="FFFF00"/>
                </a:highlight>
              </a:rPr>
              <a:t> Act: the effect of the act</a:t>
            </a:r>
            <a:endParaRPr lang="en-IE" dirty="0">
              <a:highlight>
                <a:srgbClr val="FFFF00"/>
              </a:highlight>
            </a:endParaRPr>
          </a:p>
          <a:p>
            <a:endParaRPr lang="en-IE" b="1" dirty="0"/>
          </a:p>
          <a:p>
            <a:r>
              <a:rPr lang="en-IE" b="1" dirty="0"/>
              <a:t>John Searle</a:t>
            </a:r>
            <a:r>
              <a:rPr lang="en-IE" dirty="0"/>
              <a:t>: studied and classified Illocutionary Acts</a:t>
            </a:r>
            <a:endParaRPr lang="en-IE" dirty="0"/>
          </a:p>
          <a:p>
            <a:pPr lvl="1"/>
            <a:r>
              <a:rPr lang="en-IE" dirty="0">
                <a:highlight>
                  <a:srgbClr val="FFFF00"/>
                </a:highlight>
              </a:rPr>
              <a:t>Decompose illocutionary act</a:t>
            </a:r>
            <a:r>
              <a:rPr lang="en-IE" dirty="0"/>
              <a:t> to a </a:t>
            </a:r>
            <a:r>
              <a:rPr lang="en-IE" dirty="0">
                <a:solidFill>
                  <a:srgbClr val="FF0000"/>
                </a:solidFill>
              </a:rPr>
              <a:t>performative (type) + content</a:t>
            </a:r>
            <a:endParaRPr lang="en-IE" dirty="0"/>
          </a:p>
          <a:p>
            <a:pPr lvl="1"/>
            <a:r>
              <a:rPr lang="en-IE" dirty="0"/>
              <a:t>Identified </a:t>
            </a:r>
            <a:r>
              <a:rPr lang="en-IE" dirty="0">
                <a:highlight>
                  <a:srgbClr val="FFFF00"/>
                </a:highlight>
              </a:rPr>
              <a:t>5 categories of performative: representatives, directives, </a:t>
            </a:r>
            <a:r>
              <a:rPr lang="en-IE" dirty="0" err="1">
                <a:highlight>
                  <a:srgbClr val="FFFF00"/>
                </a:highlight>
              </a:rPr>
              <a:t>commissives</a:t>
            </a:r>
            <a:r>
              <a:rPr lang="en-IE" dirty="0">
                <a:highlight>
                  <a:srgbClr val="FFFF00"/>
                </a:highlight>
              </a:rPr>
              <a:t>, </a:t>
            </a:r>
            <a:r>
              <a:rPr lang="en-IE" dirty="0" err="1">
                <a:highlight>
                  <a:srgbClr val="FFFF00"/>
                </a:highlight>
              </a:rPr>
              <a:t>expressives</a:t>
            </a:r>
            <a:r>
              <a:rPr lang="en-IE" dirty="0">
                <a:highlight>
                  <a:srgbClr val="FFFF00"/>
                </a:highlight>
              </a:rPr>
              <a:t> and declaratives</a:t>
            </a:r>
            <a:r>
              <a:rPr lang="en-IE" dirty="0"/>
              <a:t>.</a:t>
            </a:r>
            <a:endParaRPr lang="en-IE" dirty="0"/>
          </a:p>
          <a:p>
            <a:pPr lvl="2"/>
            <a:endParaRPr lang="en-IE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18665</Words>
  <Application>WPS Presentation</Application>
  <PresentationFormat>Widescreen</PresentationFormat>
  <Paragraphs>899</Paragraphs>
  <Slides>54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Arial</vt:lpstr>
      <vt:lpstr>SimSun</vt:lpstr>
      <vt:lpstr>Wingdings</vt:lpstr>
      <vt:lpstr>Wingdings</vt:lpstr>
      <vt:lpstr>Wingdings 2</vt:lpstr>
      <vt:lpstr>Times New Roman</vt:lpstr>
      <vt:lpstr>Century Schoolbook</vt:lpstr>
      <vt:lpstr>Microsoft YaHei</vt:lpstr>
      <vt:lpstr>Arial Unicode MS</vt:lpstr>
      <vt:lpstr>Calibri</vt:lpstr>
      <vt:lpstr>MS PGothic</vt:lpstr>
      <vt:lpstr>Courier New</vt:lpstr>
      <vt:lpstr>Oriel</vt:lpstr>
      <vt:lpstr>Paint.Picture</vt:lpstr>
      <vt:lpstr>Agent Communication Languages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Agent Interaction</vt:lpstr>
      <vt:lpstr>Speech Act Theory</vt:lpstr>
      <vt:lpstr>Speech Act Theory</vt:lpstr>
      <vt:lpstr>Searle’s Theory</vt:lpstr>
      <vt:lpstr>Applying Speech Act Theory</vt:lpstr>
      <vt:lpstr>Applying Speech Act Theory</vt:lpstr>
      <vt:lpstr>Knowledge Query and Manipulation Language (KQML)</vt:lpstr>
      <vt:lpstr>KQML</vt:lpstr>
      <vt:lpstr>KQML</vt:lpstr>
      <vt:lpstr>KQML</vt:lpstr>
      <vt:lpstr>KQML and KIF</vt:lpstr>
      <vt:lpstr>KQML Message Structure</vt:lpstr>
      <vt:lpstr>KQML Performative Categories</vt:lpstr>
      <vt:lpstr>KIF: Knowledge Interchange Format </vt:lpstr>
      <vt:lpstr>KIF: Knowledge Interchange Format </vt:lpstr>
      <vt:lpstr>KIF: Knowledge Interchange Format </vt:lpstr>
      <vt:lpstr>KIF: Knowledge Interchange Format </vt:lpstr>
      <vt:lpstr>KQML Examples</vt:lpstr>
      <vt:lpstr>KQML Facilitators</vt:lpstr>
      <vt:lpstr>KQML Facilitators</vt:lpstr>
      <vt:lpstr>KQML Facilitators</vt:lpstr>
      <vt:lpstr>KQML Facilitators</vt:lpstr>
      <vt:lpstr>KQML Facilitators</vt:lpstr>
      <vt:lpstr>KQML Facilitators</vt:lpstr>
      <vt:lpstr>KQML Criticism</vt:lpstr>
      <vt:lpstr>Foundation for Intelligent Physical Agents (FIPA) ACL</vt:lpstr>
      <vt:lpstr>FIPA ACL: Introduction</vt:lpstr>
      <vt:lpstr>FIPA ACL Structure</vt:lpstr>
      <vt:lpstr>FIPA-ACL: Performatives</vt:lpstr>
      <vt:lpstr>FIPA ACL: Message Structure</vt:lpstr>
      <vt:lpstr>FIPA ACL: Performative Semantics</vt:lpstr>
      <vt:lpstr>FIPA ACL: Interaction Protocols</vt:lpstr>
      <vt:lpstr>FIPA ACL: Interaction Protocols</vt:lpstr>
      <vt:lpstr>Insert: AUML Protocol Diagrams</vt:lpstr>
      <vt:lpstr>Insert: AUML Protocol Diagrams</vt:lpstr>
      <vt:lpstr>Insert: AUML Protocol Diagrams</vt:lpstr>
      <vt:lpstr>Insert: AUML Protocol Diagrams</vt:lpstr>
      <vt:lpstr>Insert: AUML Protocol Diagrams</vt:lpstr>
      <vt:lpstr>FIPA Propose Protocol</vt:lpstr>
      <vt:lpstr>FIPA Propose Protocol</vt:lpstr>
      <vt:lpstr>FIPA Query Protocol</vt:lpstr>
      <vt:lpstr>FIPA Request Protocol</vt:lpstr>
      <vt:lpstr>FIPA ACL: Example Messages</vt:lpstr>
      <vt:lpstr>Example: FIPA Subscribe Protocol</vt:lpstr>
      <vt:lpstr>FIPA Subscribe Protocol</vt:lpstr>
      <vt:lpstr>FIPA Transport management</vt:lpstr>
      <vt:lpstr>Message-Oriented Interaction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oloro</cp:lastModifiedBy>
  <cp:revision>217</cp:revision>
  <cp:lastPrinted>2015-01-12T14:27:00Z</cp:lastPrinted>
  <dcterms:created xsi:type="dcterms:W3CDTF">2006-08-16T00:00:00Z</dcterms:created>
  <dcterms:modified xsi:type="dcterms:W3CDTF">2024-12-11T14:55:29Z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09DBEA25970C4D7189525468138B5599_12</vt:lpwstr>
  </property>
  <property fmtid="{D5CDD505-2E9C-101B-9397-08002B2CF9AE}" pid="3" name="KSOProductBuildVer">
    <vt:lpwstr>1033-12.2.0.19307</vt:lpwstr>
  </property>
</Properties>
</file>