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7" r:id="rId4"/>
    <p:sldId id="291" r:id="rId5"/>
    <p:sldId id="292" r:id="rId7"/>
    <p:sldId id="293" r:id="rId8"/>
    <p:sldId id="295" r:id="rId9"/>
    <p:sldId id="294" r:id="rId10"/>
    <p:sldId id="296" r:id="rId11"/>
    <p:sldId id="297" r:id="rId12"/>
    <p:sldId id="299" r:id="rId13"/>
    <p:sldId id="300" r:id="rId14"/>
    <p:sldId id="301" r:id="rId15"/>
    <p:sldId id="270" r:id="rId16"/>
    <p:sldId id="271" r:id="rId17"/>
    <p:sldId id="272" r:id="rId18"/>
    <p:sldId id="274" r:id="rId19"/>
    <p:sldId id="286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68" r:id="rId31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5" autoAdjust="0"/>
    <p:restoredTop sz="95080" autoAdjust="0"/>
  </p:normalViewPr>
  <p:slideViewPr>
    <p:cSldViewPr showGuides="1">
      <p:cViewPr varScale="1">
        <p:scale>
          <a:sx n="142" d="100"/>
          <a:sy n="142" d="100"/>
        </p:scale>
        <p:origin x="1200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Times New Roman" panose="02020603050405020304" pitchFamily="-96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Times New Roman" panose="02020603050405020304" pitchFamily="-96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7E54AFD-BFC6-429C-B024-E081C374E5F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dl.acm.org/doi/pdf/10.1145/356810.356816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dl.acm.org/doi/pdf/10.1145/129630.376083" TargetMode="External"/><Relationship Id="rId4" Type="http://schemas.openxmlformats.org/officeDocument/2006/relationships/image" Target="../media/image5.png"/><Relationship Id="rId3" Type="http://schemas.openxmlformats.org/officeDocument/2006/relationships/hyperlink" Target="https://dl.acm.org/doi/pdf/10.1145/356810.356816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dl.acm.org/doi/pdf/10.1145/129630.376083" TargetMode="External"/><Relationship Id="rId4" Type="http://schemas.openxmlformats.org/officeDocument/2006/relationships/image" Target="../media/image5.png"/><Relationship Id="rId3" Type="http://schemas.openxmlformats.org/officeDocument/2006/relationships/hyperlink" Target="https://dl.acm.org/doi/pdf/10.1145/356810.356816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jamesmccaffrey.wordpress.com/2020/07/28/the-linda-programming-languag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gigaspaces.com/" TargetMode="Externa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hyperlink" Target="https://river.apache.org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dl.acm.org/doi/pdf/10.1145/356810.356816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41400: Multi-Agent Systems</a:t>
            </a:r>
            <a:endParaRPr lang="en-IE" dirty="0"/>
          </a:p>
          <a:p>
            <a:r>
              <a:rPr lang="en-IE" b="0" dirty="0"/>
              <a:t>Lecturer: Rem Collier</a:t>
            </a:r>
            <a:endParaRPr lang="en-IE" b="0" dirty="0"/>
          </a:p>
          <a:p>
            <a:r>
              <a:rPr lang="en-IE" b="0" dirty="0"/>
              <a:t>Email: rem.collier@ucd.ie</a:t>
            </a:r>
            <a:endParaRPr lang="en-IE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Shared Resource Communication</a:t>
            </a:r>
            <a:endParaRPr lang="en-IE" sz="2000" dirty="0"/>
          </a:p>
          <a:p>
            <a:pPr lvl="1"/>
            <a:r>
              <a:rPr lang="en-IE" sz="1500" dirty="0"/>
              <a:t>Implicit and/or explicit communication via a shared resource/service</a:t>
            </a:r>
            <a:endParaRPr lang="en-IE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1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013628" y="3962400"/>
            <a:ext cx="1051891" cy="1289910"/>
            <a:chOff x="568407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056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2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3962400"/>
            <a:ext cx="1051891" cy="1289910"/>
            <a:chOff x="568407" y="2286000"/>
            <a:chExt cx="1051891" cy="1289910"/>
          </a:xfrm>
        </p:grpSpPr>
        <p:pic>
          <p:nvPicPr>
            <p:cNvPr id="8" name="Graphic 7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495800" y="3124200"/>
            <a:ext cx="2057400" cy="3349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dirty="0"/>
              <a:t>Shared Resource</a:t>
            </a:r>
            <a:endParaRPr lang="en-IE" dirty="0"/>
          </a:p>
        </p:txBody>
      </p:sp>
      <p:sp>
        <p:nvSpPr>
          <p:cNvPr id="15" name="Triangle 14"/>
          <p:cNvSpPr/>
          <p:nvPr/>
        </p:nvSpPr>
        <p:spPr>
          <a:xfrm>
            <a:off x="4800600" y="4114800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riangle 10"/>
          <p:cNvSpPr/>
          <p:nvPr/>
        </p:nvSpPr>
        <p:spPr>
          <a:xfrm>
            <a:off x="5642233" y="4953000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ounded Rectangle 18"/>
          <p:cNvSpPr/>
          <p:nvPr/>
        </p:nvSpPr>
        <p:spPr>
          <a:xfrm>
            <a:off x="1981200" y="2321355"/>
            <a:ext cx="7467600" cy="644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Agent A reads B’s response</a:t>
            </a:r>
            <a:endParaRPr lang="en-IE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24328" y="4572000"/>
            <a:ext cx="1617905" cy="609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document with text on i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7045">
            <a:off x="6395913" y="359001"/>
            <a:ext cx="3921287" cy="6023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 rot="509527">
            <a:off x="5942271" y="6365329"/>
            <a:ext cx="397349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4"/>
              </a:rPr>
              <a:t>https://dl.acm.org/doi/pdf/10.1145/356810.356816</a:t>
            </a:r>
            <a:endParaRPr lang="en-IE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609600" y="1600200"/>
            <a:ext cx="4495800" cy="50374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25" name="Picture 24" descr="A diagram of a diagram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8" y="2495582"/>
            <a:ext cx="4235415" cy="30829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Shared Resource Communication</a:t>
            </a:r>
            <a:endParaRPr lang="en-IE" sz="2000" dirty="0"/>
          </a:p>
          <a:p>
            <a:pPr lvl="1"/>
            <a:r>
              <a:rPr lang="en-IE" sz="1500" dirty="0"/>
              <a:t>Implicit and/or explicit communication via a shared resource/service</a:t>
            </a:r>
            <a:endParaRPr lang="en-IE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1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013628" y="3962400"/>
            <a:ext cx="1051891" cy="1289910"/>
            <a:chOff x="568407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056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2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3962400"/>
            <a:ext cx="1051891" cy="1289910"/>
            <a:chOff x="568407" y="2286000"/>
            <a:chExt cx="1051891" cy="1289910"/>
          </a:xfrm>
        </p:grpSpPr>
        <p:pic>
          <p:nvPicPr>
            <p:cNvPr id="8" name="Graphic 7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495800" y="3124200"/>
            <a:ext cx="2057400" cy="3349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dirty="0"/>
              <a:t>Shared Resource</a:t>
            </a:r>
            <a:endParaRPr lang="en-IE" dirty="0"/>
          </a:p>
        </p:txBody>
      </p:sp>
      <p:sp>
        <p:nvSpPr>
          <p:cNvPr id="15" name="Triangle 14"/>
          <p:cNvSpPr/>
          <p:nvPr/>
        </p:nvSpPr>
        <p:spPr>
          <a:xfrm>
            <a:off x="4800600" y="4114800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riangle 10"/>
          <p:cNvSpPr/>
          <p:nvPr/>
        </p:nvSpPr>
        <p:spPr>
          <a:xfrm>
            <a:off x="5642233" y="4953000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ounded Rectangle 18"/>
          <p:cNvSpPr/>
          <p:nvPr/>
        </p:nvSpPr>
        <p:spPr>
          <a:xfrm>
            <a:off x="1981200" y="2321355"/>
            <a:ext cx="7467600" cy="644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Agent A reads B’s response</a:t>
            </a:r>
            <a:endParaRPr lang="en-IE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24328" y="4572000"/>
            <a:ext cx="1617905" cy="609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document with text on i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7045">
            <a:off x="6395913" y="359001"/>
            <a:ext cx="3921287" cy="6023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 rot="509527">
            <a:off x="5942271" y="6365329"/>
            <a:ext cx="397349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3"/>
              </a:rPr>
              <a:t>https://dl.acm.org/doi/pdf/10.1145/356810.356816</a:t>
            </a:r>
            <a:endParaRPr lang="en-IE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609600" y="1600200"/>
            <a:ext cx="4495800" cy="50374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25" name="Picture 24" descr="A diagram of a diagram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8" y="2495582"/>
            <a:ext cx="4235415" cy="3082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21132025">
            <a:off x="2399082" y="6303715"/>
            <a:ext cx="423109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5"/>
              </a:rPr>
              <a:t>https://dl.acm.org/doi/pdf/10.1145/129630.376083</a:t>
            </a:r>
            <a:r>
              <a:rPr lang="en-IE" sz="1200" dirty="0"/>
              <a:t> </a:t>
            </a:r>
            <a:endParaRPr lang="en-IE" sz="1200" dirty="0"/>
          </a:p>
        </p:txBody>
      </p:sp>
      <p:pic>
        <p:nvPicPr>
          <p:cNvPr id="18" name="Picture 17" descr="A close-up of a newspaper&#10;&#10;Description automatically generate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2025">
            <a:off x="2005364" y="564640"/>
            <a:ext cx="4224170" cy="579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Shared Resource Communication</a:t>
            </a:r>
            <a:endParaRPr lang="en-IE" sz="2000" dirty="0"/>
          </a:p>
          <a:p>
            <a:pPr lvl="1"/>
            <a:r>
              <a:rPr lang="en-IE" sz="1500" dirty="0"/>
              <a:t>Implicit and/or explicit communication via a shared resource/service</a:t>
            </a:r>
            <a:endParaRPr lang="en-IE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1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013628" y="3962400"/>
            <a:ext cx="1051891" cy="1289910"/>
            <a:chOff x="568407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056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2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3962400"/>
            <a:ext cx="1051891" cy="1289910"/>
            <a:chOff x="568407" y="2286000"/>
            <a:chExt cx="1051891" cy="1289910"/>
          </a:xfrm>
        </p:grpSpPr>
        <p:pic>
          <p:nvPicPr>
            <p:cNvPr id="8" name="Graphic 7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495800" y="3124200"/>
            <a:ext cx="2057400" cy="3349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dirty="0"/>
              <a:t>Shared Resource</a:t>
            </a:r>
            <a:endParaRPr lang="en-IE" dirty="0"/>
          </a:p>
        </p:txBody>
      </p:sp>
      <p:sp>
        <p:nvSpPr>
          <p:cNvPr id="15" name="Triangle 14"/>
          <p:cNvSpPr/>
          <p:nvPr/>
        </p:nvSpPr>
        <p:spPr>
          <a:xfrm>
            <a:off x="4800600" y="4114800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riangle 10"/>
          <p:cNvSpPr/>
          <p:nvPr/>
        </p:nvSpPr>
        <p:spPr>
          <a:xfrm>
            <a:off x="5642233" y="4953000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ounded Rectangle 18"/>
          <p:cNvSpPr/>
          <p:nvPr/>
        </p:nvSpPr>
        <p:spPr>
          <a:xfrm>
            <a:off x="1981200" y="2321355"/>
            <a:ext cx="7467600" cy="644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Agent A reads B’s response</a:t>
            </a:r>
            <a:endParaRPr lang="en-IE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24328" y="4572000"/>
            <a:ext cx="1617905" cy="609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document with text on i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7045">
            <a:off x="6395913" y="359001"/>
            <a:ext cx="3921287" cy="6023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 rot="509527">
            <a:off x="5942271" y="6365329"/>
            <a:ext cx="397349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3"/>
              </a:rPr>
              <a:t>https://dl.acm.org/doi/pdf/10.1145/356810.356816</a:t>
            </a:r>
            <a:endParaRPr lang="en-IE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609600" y="1600200"/>
            <a:ext cx="4495800" cy="50374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25" name="Picture 24" descr="A diagram of a diagram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8" y="2495582"/>
            <a:ext cx="4235415" cy="3082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21132025">
            <a:off x="2399082" y="6303715"/>
            <a:ext cx="423109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5"/>
              </a:rPr>
              <a:t>https://dl.acm.org/doi/pdf/10.1145/129630.376083</a:t>
            </a:r>
            <a:r>
              <a:rPr lang="en-IE" sz="1200" dirty="0"/>
              <a:t> </a:t>
            </a:r>
            <a:endParaRPr lang="en-IE" sz="1200" dirty="0"/>
          </a:p>
        </p:txBody>
      </p:sp>
      <p:pic>
        <p:nvPicPr>
          <p:cNvPr id="18" name="Picture 17" descr="A close-up of a newspaper&#10;&#10;Description automatically generate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2025">
            <a:off x="2005364" y="564640"/>
            <a:ext cx="4224170" cy="579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ounded Rectangle 21"/>
          <p:cNvSpPr/>
          <p:nvPr/>
        </p:nvSpPr>
        <p:spPr>
          <a:xfrm>
            <a:off x="2209800" y="2495582"/>
            <a:ext cx="6781800" cy="17716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And don’t forget about environment frameworks like </a:t>
            </a:r>
            <a:r>
              <a:rPr lang="en-IE" dirty="0" err="1"/>
              <a:t>CArtAgO</a:t>
            </a:r>
            <a:r>
              <a:rPr lang="en-IE" dirty="0"/>
              <a:t>…</a:t>
            </a:r>
            <a:endParaRPr lang="en-I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Languages</a:t>
            </a:r>
            <a:br>
              <a:rPr lang="en-US" dirty="0"/>
            </a:br>
            <a:r>
              <a:rPr lang="en-US" dirty="0"/>
              <a:t>(aka Tuple Spaces)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tuple</a:t>
            </a:r>
            <a:r>
              <a:rPr lang="en-US" sz="2000" dirty="0"/>
              <a:t> is an immutable ordered list of 1 or more values.</a:t>
            </a:r>
            <a:endParaRPr lang="en-US" sz="2000" dirty="0"/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&lt;5&gt;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&lt;“Lecturer”, “Rem”&gt;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&lt;“Rem”, “age”, 48&gt;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US" sz="1800" dirty="0"/>
          </a:p>
          <a:p>
            <a:r>
              <a:rPr lang="en-US" sz="2000" dirty="0"/>
              <a:t>A </a:t>
            </a:r>
            <a:r>
              <a:rPr lang="en-US" sz="2000" b="1" dirty="0"/>
              <a:t>tuple space</a:t>
            </a:r>
            <a:r>
              <a:rPr lang="en-US" sz="2000" dirty="0"/>
              <a:t> is a shared memory consisting of multiple tuples that may be interacted with by one or more processes (agents).</a:t>
            </a:r>
            <a:endParaRPr lang="en-US" sz="2000" dirty="0"/>
          </a:p>
          <a:p>
            <a:pPr lvl="1"/>
            <a:r>
              <a:rPr lang="en-US" sz="1800" dirty="0"/>
              <a:t>They may be </a:t>
            </a:r>
            <a:r>
              <a:rPr lang="en-US" sz="1800" b="1" dirty="0"/>
              <a:t>stand alone</a:t>
            </a:r>
            <a:r>
              <a:rPr lang="en-US" sz="1800" dirty="0"/>
              <a:t> or </a:t>
            </a:r>
            <a:r>
              <a:rPr lang="en-US" sz="1800" b="1" dirty="0"/>
              <a:t>distributed</a:t>
            </a:r>
            <a:r>
              <a:rPr lang="en-US" sz="1800" dirty="0"/>
              <a:t>.</a:t>
            </a:r>
            <a:endParaRPr lang="en-US" sz="1800" dirty="0"/>
          </a:p>
          <a:p>
            <a:pPr lvl="1"/>
            <a:r>
              <a:rPr lang="en-US" sz="1800" dirty="0"/>
              <a:t>They are designed for concurrent programming</a:t>
            </a:r>
            <a:endParaRPr lang="en-US" sz="1800" dirty="0"/>
          </a:p>
          <a:p>
            <a:pPr lvl="1"/>
            <a:r>
              <a:rPr lang="en-US" sz="1800" dirty="0"/>
              <a:t>They expose a simple, Read, Write, Delete API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100" b="1" dirty="0"/>
              <a:t>Example: The Linda Coordination Language:</a:t>
            </a:r>
            <a:endParaRPr lang="en-US" sz="2100" b="1" dirty="0"/>
          </a:p>
          <a:p>
            <a:pPr lvl="1"/>
            <a:r>
              <a:rPr lang="en-US" sz="1800" dirty="0">
                <a:hlinkClick r:id="rId1"/>
              </a:rPr>
              <a:t>https://jamesmccaffrey.wordpress.com/2020/07/28/the-linda-programming-language/</a:t>
            </a:r>
            <a:endParaRPr lang="en-US" sz="1800" dirty="0"/>
          </a:p>
          <a:p>
            <a:endParaRPr lang="en-US" sz="2100" dirty="0"/>
          </a:p>
          <a:p>
            <a:pPr lvl="1"/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Space: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2202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Creating (Out Operation):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Out(“Rem”, 48)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Adds a tuple to the tuple space</a:t>
            </a:r>
            <a:endParaRPr lang="en-US" sz="1800" dirty="0"/>
          </a:p>
          <a:p>
            <a:pPr lvl="1"/>
            <a:r>
              <a:rPr lang="en-US" sz="1800" dirty="0"/>
              <a:t>Tuples must be unique, but not individual parameters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Reading (Rd Operation):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string:name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int:age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700" dirty="0"/>
              <a:t>Uses a template (parameters are variables)</a:t>
            </a:r>
            <a:endParaRPr lang="en-US" sz="1700" dirty="0"/>
          </a:p>
          <a:p>
            <a:pPr lvl="1"/>
            <a:r>
              <a:rPr lang="en-US" sz="1700" dirty="0"/>
              <a:t>Matches the template to tuples and returns one matching tuple (non-deterministically)</a:t>
            </a:r>
            <a:endParaRPr lang="en-US" sz="1700" dirty="0"/>
          </a:p>
          <a:p>
            <a:pPr lvl="1"/>
            <a:endParaRPr lang="en-US" sz="1800" dirty="0"/>
          </a:p>
          <a:p>
            <a:r>
              <a:rPr lang="en-US" sz="2000" dirty="0"/>
              <a:t>Deleting (In Operation):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string:name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int:age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700" dirty="0"/>
              <a:t>Same as reading, but removes the matched tuple</a:t>
            </a:r>
            <a:endParaRPr lang="en-US" sz="1700" dirty="0"/>
          </a:p>
          <a:p>
            <a:pPr lvl="1"/>
            <a:endParaRPr lang="en-US" sz="17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52601" y="3891690"/>
            <a:ext cx="1051891" cy="1289910"/>
            <a:chOff x="568407" y="2286000"/>
            <a:chExt cx="1051891" cy="1289910"/>
          </a:xfrm>
        </p:grpSpPr>
        <p:pic>
          <p:nvPicPr>
            <p:cNvPr id="4" name="Graphic 3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63001" y="1898133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4513852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52601" y="3891690"/>
            <a:ext cx="1051891" cy="1289910"/>
            <a:chOff x="568407" y="2286000"/>
            <a:chExt cx="1051891" cy="1289910"/>
          </a:xfrm>
        </p:grpSpPr>
        <p:pic>
          <p:nvPicPr>
            <p:cNvPr id="4" name="Graphic 3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63001" y="1898133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4513852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4290" y="250475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&lt;“Rem”, 48&gt;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4" idx="3"/>
            <a:endCxn id="9" idx="1"/>
          </p:cNvCxnSpPr>
          <p:nvPr/>
        </p:nvCxnSpPr>
        <p:spPr>
          <a:xfrm flipV="1">
            <a:off x="2763301" y="3915030"/>
            <a:ext cx="1750551" cy="43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3601" y="337556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Out(&lt;“Rem”, 48&gt;)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75401" y="4363306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4513852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4290" y="250475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&lt;“Rem”, 48&gt;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5" idx="1"/>
            <a:endCxn id="9" idx="3"/>
          </p:cNvCxnSpPr>
          <p:nvPr/>
        </p:nvCxnSpPr>
        <p:spPr>
          <a:xfrm flipH="1" flipV="1">
            <a:off x="6600811" y="3915030"/>
            <a:ext cx="2610105" cy="9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08708" y="3537003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Rd(&lt;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string:x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int:y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52601" y="3891690"/>
            <a:ext cx="1051891" cy="1289910"/>
            <a:chOff x="568407" y="2286000"/>
            <a:chExt cx="1051891" cy="1289910"/>
          </a:xfrm>
        </p:grpSpPr>
        <p:pic>
          <p:nvPicPr>
            <p:cNvPr id="17" name="Graphic 16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75401" y="4363306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4513852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4290" y="250475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&lt;“Rem”, 48&gt;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5" idx="1"/>
            <a:endCxn id="9" idx="3"/>
          </p:cNvCxnSpPr>
          <p:nvPr/>
        </p:nvCxnSpPr>
        <p:spPr>
          <a:xfrm flipH="1" flipV="1">
            <a:off x="6600811" y="3915030"/>
            <a:ext cx="2610105" cy="905477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90263" y="463618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{x/”Rem”, y/48}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52601" y="3891690"/>
            <a:ext cx="1051891" cy="1289910"/>
            <a:chOff x="568407" y="2286000"/>
            <a:chExt cx="1051891" cy="1289910"/>
          </a:xfrm>
        </p:grpSpPr>
        <p:pic>
          <p:nvPicPr>
            <p:cNvPr id="17" name="Graphic 16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Interaction?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/>
              <a:t>Interaction is:</a:t>
            </a:r>
            <a:endParaRPr lang="en-IE" sz="2000" dirty="0"/>
          </a:p>
          <a:p>
            <a:pPr lvl="1"/>
            <a:r>
              <a:rPr lang="en-IE" sz="1800" dirty="0"/>
              <a:t>…sharing of information / tasks between nodes within some distributed system to achieve some common goal…</a:t>
            </a:r>
            <a:endParaRPr lang="en-IE" sz="1800" dirty="0"/>
          </a:p>
          <a:p>
            <a:pPr lvl="1"/>
            <a:endParaRPr lang="en-IE" sz="1800" dirty="0"/>
          </a:p>
          <a:p>
            <a:r>
              <a:rPr lang="en-IE" sz="2000" dirty="0"/>
              <a:t>There are two basic forms of interaction in Multi-Agents Systems:</a:t>
            </a:r>
            <a:endParaRPr lang="en-IE" sz="2000" dirty="0"/>
          </a:p>
          <a:p>
            <a:pPr lvl="1"/>
            <a:r>
              <a:rPr lang="en-IE" sz="1800" b="1" dirty="0"/>
              <a:t>Shared Resources</a:t>
            </a:r>
            <a:r>
              <a:rPr lang="en-IE" sz="1800" dirty="0"/>
              <a:t>: interaction is achieved through shared resources that allow both implicit and explicit sharing of data.</a:t>
            </a:r>
            <a:endParaRPr lang="en-IE" sz="1800" dirty="0"/>
          </a:p>
          <a:p>
            <a:pPr lvl="1"/>
            <a:r>
              <a:rPr lang="en-IE" sz="1800" b="1" dirty="0"/>
              <a:t>Message-oriented</a:t>
            </a:r>
            <a:r>
              <a:rPr lang="en-IE" sz="1800" dirty="0"/>
              <a:t>: interaction is achieved by transmission of discrete messages between nodes.</a:t>
            </a:r>
            <a:endParaRPr lang="en-IE" sz="1800" dirty="0"/>
          </a:p>
          <a:p>
            <a:pPr lvl="1"/>
            <a:endParaRPr lang="en-IE" sz="1800" dirty="0"/>
          </a:p>
          <a:p>
            <a:r>
              <a:rPr lang="en-IE" sz="2000" dirty="0"/>
              <a:t>Of course, there are also models that consider no interaction (game theoretic) or primitive communication (artificial life).</a:t>
            </a:r>
            <a:endParaRPr lang="en-IE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52601" y="3891690"/>
            <a:ext cx="1051891" cy="1289910"/>
            <a:chOff x="568407" y="2286000"/>
            <a:chExt cx="1051891" cy="1289910"/>
          </a:xfrm>
        </p:grpSpPr>
        <p:pic>
          <p:nvPicPr>
            <p:cNvPr id="4" name="Graphic 3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63001" y="1898133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4513852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4290" y="250475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&lt;“Rem”, 48&gt;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4" idx="3"/>
            <a:endCxn id="9" idx="1"/>
          </p:cNvCxnSpPr>
          <p:nvPr/>
        </p:nvCxnSpPr>
        <p:spPr>
          <a:xfrm flipV="1">
            <a:off x="2763301" y="3915030"/>
            <a:ext cx="1750551" cy="43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3601" y="337556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Out(&lt;“Joe”, 60&gt;)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6802" y="300337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&lt;“Joe”, 60&gt;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75401" y="4363306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4513852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4290" y="250475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&lt;“Rem”, 48&gt;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5" idx="1"/>
            <a:endCxn id="9" idx="3"/>
          </p:cNvCxnSpPr>
          <p:nvPr/>
        </p:nvCxnSpPr>
        <p:spPr>
          <a:xfrm flipH="1" flipV="1">
            <a:off x="6600811" y="3915030"/>
            <a:ext cx="2610105" cy="9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08708" y="3537003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Rd(&lt;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string:x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int:y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52601" y="3891690"/>
            <a:ext cx="1051891" cy="1289910"/>
            <a:chOff x="568407" y="2286000"/>
            <a:chExt cx="1051891" cy="1289910"/>
          </a:xfrm>
        </p:grpSpPr>
        <p:pic>
          <p:nvPicPr>
            <p:cNvPr id="17" name="Graphic 16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47549" y="3671857"/>
            <a:ext cx="97013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?</a:t>
            </a:r>
            <a:endParaRPr lang="en-US" sz="13800" dirty="0"/>
          </a:p>
        </p:txBody>
      </p:sp>
      <p:sp>
        <p:nvSpPr>
          <p:cNvPr id="15" name="TextBox 14"/>
          <p:cNvSpPr txBox="1"/>
          <p:nvPr/>
        </p:nvSpPr>
        <p:spPr>
          <a:xfrm>
            <a:off x="4546802" y="300337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&lt;“Joe”, 60&gt;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75401" y="4363306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4513852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4290" y="250475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&lt;“Rem”, 48&gt;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5" idx="1"/>
            <a:endCxn id="9" idx="3"/>
          </p:cNvCxnSpPr>
          <p:nvPr/>
        </p:nvCxnSpPr>
        <p:spPr>
          <a:xfrm flipH="1" flipV="1">
            <a:off x="6600811" y="3915030"/>
            <a:ext cx="2610105" cy="905477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90263" y="463618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{x/”Rem”, y/48}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52601" y="3891690"/>
            <a:ext cx="1051891" cy="1289910"/>
            <a:chOff x="568407" y="2286000"/>
            <a:chExt cx="1051891" cy="1289910"/>
          </a:xfrm>
        </p:grpSpPr>
        <p:pic>
          <p:nvPicPr>
            <p:cNvPr id="17" name="Graphic 16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46802" y="300337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&lt;“Joe”, 60&gt;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75401" y="4363306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4513852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4290" y="250475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&lt;“Rem”, 48&gt;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5" idx="1"/>
            <a:endCxn id="9" idx="3"/>
          </p:cNvCxnSpPr>
          <p:nvPr/>
        </p:nvCxnSpPr>
        <p:spPr>
          <a:xfrm flipH="1" flipV="1">
            <a:off x="6600811" y="3915030"/>
            <a:ext cx="2610105" cy="9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08708" y="3537003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In(&lt;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string:x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int:y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52601" y="3891690"/>
            <a:ext cx="1051891" cy="1289910"/>
            <a:chOff x="568407" y="2286000"/>
            <a:chExt cx="1051891" cy="1289910"/>
          </a:xfrm>
        </p:grpSpPr>
        <p:pic>
          <p:nvPicPr>
            <p:cNvPr id="17" name="Graphic 16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47549" y="3671857"/>
            <a:ext cx="97013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?</a:t>
            </a:r>
            <a:endParaRPr lang="en-US" sz="13800" dirty="0"/>
          </a:p>
        </p:txBody>
      </p:sp>
      <p:sp>
        <p:nvSpPr>
          <p:cNvPr id="15" name="TextBox 14"/>
          <p:cNvSpPr txBox="1"/>
          <p:nvPr/>
        </p:nvSpPr>
        <p:spPr>
          <a:xfrm>
            <a:off x="4546802" y="300337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&lt;“Joe”, 60&gt;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75401" y="4363306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4513852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1"/>
            <a:endCxn id="9" idx="3"/>
          </p:cNvCxnSpPr>
          <p:nvPr/>
        </p:nvCxnSpPr>
        <p:spPr>
          <a:xfrm flipH="1" flipV="1">
            <a:off x="6600811" y="3915030"/>
            <a:ext cx="2610105" cy="905477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90263" y="463618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{x/”Rem”, y/48}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52601" y="3891690"/>
            <a:ext cx="1051891" cy="1289910"/>
            <a:chOff x="568407" y="2286000"/>
            <a:chExt cx="1051891" cy="1289910"/>
          </a:xfrm>
        </p:grpSpPr>
        <p:pic>
          <p:nvPicPr>
            <p:cNvPr id="17" name="Graphic 16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46802" y="300337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&lt;“Joe”, 60&gt;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75401" y="4363306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4513852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1"/>
            <a:endCxn id="9" idx="3"/>
          </p:cNvCxnSpPr>
          <p:nvPr/>
        </p:nvCxnSpPr>
        <p:spPr>
          <a:xfrm flipH="1" flipV="1">
            <a:off x="6600811" y="3915030"/>
            <a:ext cx="2610105" cy="9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08708" y="3537003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In(&lt;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string:x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int:y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52601" y="3891690"/>
            <a:ext cx="1051891" cy="1289910"/>
            <a:chOff x="568407" y="2286000"/>
            <a:chExt cx="1051891" cy="1289910"/>
          </a:xfrm>
        </p:grpSpPr>
        <p:pic>
          <p:nvPicPr>
            <p:cNvPr id="17" name="Graphic 16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46802" y="300337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&lt;“Joe”, 60&gt;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75401" y="4363306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4513852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1"/>
            <a:endCxn id="9" idx="3"/>
          </p:cNvCxnSpPr>
          <p:nvPr/>
        </p:nvCxnSpPr>
        <p:spPr>
          <a:xfrm flipH="1" flipV="1">
            <a:off x="6600811" y="3915030"/>
            <a:ext cx="2610105" cy="905477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90263" y="463618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{x/”Joe”, y/60}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52601" y="3891690"/>
            <a:ext cx="1051891" cy="1289910"/>
            <a:chOff x="568407" y="2286000"/>
            <a:chExt cx="1051891" cy="1289910"/>
          </a:xfrm>
        </p:grpSpPr>
        <p:pic>
          <p:nvPicPr>
            <p:cNvPr id="17" name="Graphic 16" descr="Detective male with solid fil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JavaSpaces</a:t>
            </a:r>
            <a:br>
              <a:rPr lang="en-US" dirty="0"/>
            </a:br>
            <a:r>
              <a:rPr lang="en-US" sz="1800" dirty="0">
                <a:hlinkClick r:id="rId1"/>
              </a:rPr>
              <a:t>https://river.apache.org/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63246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Originally implemented as part of </a:t>
            </a:r>
            <a:r>
              <a:rPr lang="en-US" sz="2000" dirty="0" err="1"/>
              <a:t>Jini</a:t>
            </a:r>
            <a:r>
              <a:rPr lang="en-US" sz="2000" dirty="0"/>
              <a:t> (now Apache River)</a:t>
            </a:r>
            <a:endParaRPr lang="en-US" sz="2000" dirty="0"/>
          </a:p>
          <a:p>
            <a:pPr lvl="1"/>
            <a:endParaRPr lang="en-US" sz="1800" dirty="0"/>
          </a:p>
          <a:p>
            <a:r>
              <a:rPr lang="en-US" sz="2000" dirty="0"/>
              <a:t>A failed distributed systems technology from the 1990s.</a:t>
            </a:r>
            <a:endParaRPr lang="en-US" sz="2000" dirty="0"/>
          </a:p>
          <a:p>
            <a:pPr lvl="1"/>
            <a:endParaRPr lang="en-US" sz="1800" dirty="0"/>
          </a:p>
          <a:p>
            <a:r>
              <a:rPr lang="en-US" sz="2000" dirty="0"/>
              <a:t>Includes a tuple-space implementation known as JavaSpaces.</a:t>
            </a:r>
            <a:endParaRPr lang="en-US" sz="2000" dirty="0"/>
          </a:p>
          <a:p>
            <a:pPr lvl="1"/>
            <a:r>
              <a:rPr lang="en-US" sz="1800" dirty="0"/>
              <a:t>Tuples = objects</a:t>
            </a:r>
            <a:endParaRPr lang="en-US" sz="1800" dirty="0"/>
          </a:p>
          <a:p>
            <a:pPr lvl="1"/>
            <a:r>
              <a:rPr lang="en-US" sz="1800" dirty="0"/>
              <a:t>Templates = classes</a:t>
            </a:r>
            <a:endParaRPr lang="en-US" sz="18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143000"/>
            <a:ext cx="3352800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029" y="3505200"/>
            <a:ext cx="3441423" cy="23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43800" y="5821362"/>
            <a:ext cx="304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https://www.gigaspaces.com/</a:t>
            </a:r>
            <a:r>
              <a:rPr lang="en-US" sz="1200" dirty="0"/>
              <a:t> </a:t>
            </a:r>
            <a:endParaRPr lang="en-IE"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Shared Resource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Some form of shared service used to manage interaction.</a:t>
            </a:r>
            <a:endParaRPr lang="en-IE" sz="2000" dirty="0"/>
          </a:p>
          <a:p>
            <a:pPr lvl="1"/>
            <a:r>
              <a:rPr lang="en-IE" sz="1800" dirty="0"/>
              <a:t>Can be simple and generic (e.g. tuple spaces)</a:t>
            </a:r>
            <a:endParaRPr lang="en-IE" sz="1800" dirty="0"/>
          </a:p>
          <a:p>
            <a:pPr lvl="1"/>
            <a:r>
              <a:rPr lang="en-IE" sz="1800" dirty="0">
                <a:highlight>
                  <a:srgbClr val="FFFF00"/>
                </a:highlight>
              </a:rPr>
              <a:t>Can be complex and domain-oriented (e.g. artifacts) or task oriented (e.g. blackboards)</a:t>
            </a:r>
            <a:endParaRPr lang="en-IE" sz="1800" dirty="0">
              <a:highlight>
                <a:srgbClr val="FFFF00"/>
              </a:highlight>
            </a:endParaRPr>
          </a:p>
          <a:p>
            <a:pPr lvl="1"/>
            <a:r>
              <a:rPr lang="en-IE" sz="1800" dirty="0"/>
              <a:t>Distribution and replication can be used to improve reliability</a:t>
            </a:r>
            <a:endParaRPr lang="en-IE" sz="1800" dirty="0"/>
          </a:p>
          <a:p>
            <a:pPr lvl="2"/>
            <a:endParaRPr lang="en-IE" sz="1600" dirty="0"/>
          </a:p>
          <a:p>
            <a:r>
              <a:rPr lang="en-IE" sz="2000" dirty="0"/>
              <a:t>Benefits</a:t>
            </a:r>
            <a:endParaRPr lang="en-IE" sz="2000" dirty="0"/>
          </a:p>
          <a:p>
            <a:pPr lvl="1"/>
            <a:r>
              <a:rPr lang="en-IE" sz="1800" dirty="0"/>
              <a:t>Extensibility: all agents communicate via shared space</a:t>
            </a:r>
            <a:endParaRPr lang="en-IE" sz="1800" dirty="0"/>
          </a:p>
          <a:p>
            <a:pPr lvl="1"/>
            <a:r>
              <a:rPr lang="en-IE" sz="1800" dirty="0"/>
              <a:t>Better for sharing larger quantities of data.</a:t>
            </a:r>
            <a:endParaRPr lang="en-IE" sz="1800" dirty="0"/>
          </a:p>
          <a:p>
            <a:pPr lvl="1"/>
            <a:r>
              <a:rPr lang="en-IE" sz="1800" dirty="0"/>
              <a:t>Supports </a:t>
            </a:r>
            <a:r>
              <a:rPr lang="en-IE" sz="1800" dirty="0">
                <a:highlight>
                  <a:srgbClr val="FFFF00"/>
                </a:highlight>
              </a:rPr>
              <a:t>1:m (broadcast) type communication</a:t>
            </a:r>
            <a:endParaRPr lang="en-IE" sz="1800" dirty="0">
              <a:highlight>
                <a:srgbClr val="FFFF00"/>
              </a:highlight>
            </a:endParaRPr>
          </a:p>
          <a:p>
            <a:pPr lvl="1"/>
            <a:r>
              <a:rPr lang="en-IE" sz="1800" dirty="0"/>
              <a:t>Easy to monitor and manage system activities</a:t>
            </a:r>
            <a:endParaRPr lang="en-IE" sz="1800" dirty="0"/>
          </a:p>
          <a:p>
            <a:pPr lvl="2"/>
            <a:endParaRPr lang="en-IE" sz="1600" dirty="0"/>
          </a:p>
          <a:p>
            <a:r>
              <a:rPr lang="en-IE" sz="2000" dirty="0"/>
              <a:t>Drawbacks</a:t>
            </a:r>
            <a:endParaRPr lang="en-IE" sz="2000" dirty="0"/>
          </a:p>
          <a:p>
            <a:pPr lvl="1"/>
            <a:r>
              <a:rPr lang="en-IE" sz="1800" dirty="0"/>
              <a:t>Loss of Privacy: information is (potentially) public</a:t>
            </a:r>
            <a:endParaRPr lang="en-IE" sz="1800" dirty="0"/>
          </a:p>
          <a:p>
            <a:pPr lvl="1"/>
            <a:r>
              <a:rPr lang="en-IE" sz="1800" dirty="0"/>
              <a:t>Information Overload: bad design can lead to large quantities of data</a:t>
            </a:r>
            <a:endParaRPr lang="en-IE" sz="1800" dirty="0"/>
          </a:p>
        </p:txBody>
      </p:sp>
      <p:sp>
        <p:nvSpPr>
          <p:cNvPr id="4" name="Text Box 3"/>
          <p:cNvSpPr txBox="1"/>
          <p:nvPr/>
        </p:nvSpPr>
        <p:spPr>
          <a:xfrm>
            <a:off x="8246110" y="19977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literally robocup</a:t>
            </a:r>
            <a:endParaRPr lang="it-I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Interaction is:</a:t>
            </a:r>
            <a:endParaRPr lang="en-IE" sz="2000" dirty="0"/>
          </a:p>
          <a:p>
            <a:pPr lvl="1"/>
            <a:r>
              <a:rPr lang="en-IE" sz="1800" dirty="0"/>
              <a:t>…sharing of information / tasks between nodes within some distributed system to achieve some common goal…</a:t>
            </a:r>
            <a:endParaRPr lang="en-IE" sz="1800" dirty="0"/>
          </a:p>
        </p:txBody>
      </p:sp>
      <p:sp>
        <p:nvSpPr>
          <p:cNvPr id="10" name="Right Arrow 9"/>
          <p:cNvSpPr/>
          <p:nvPr/>
        </p:nvSpPr>
        <p:spPr>
          <a:xfrm>
            <a:off x="4876800" y="4373265"/>
            <a:ext cx="1828800" cy="694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Arrow 10"/>
          <p:cNvSpPr/>
          <p:nvPr/>
        </p:nvSpPr>
        <p:spPr>
          <a:xfrm flipH="1">
            <a:off x="4335946" y="4190703"/>
            <a:ext cx="1828800" cy="694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ounded Rectangle 11"/>
          <p:cNvSpPr/>
          <p:nvPr/>
        </p:nvSpPr>
        <p:spPr>
          <a:xfrm>
            <a:off x="9144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1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013628" y="4038600"/>
            <a:ext cx="1051891" cy="1289910"/>
            <a:chOff x="568407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056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2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3962400"/>
            <a:ext cx="1051891" cy="1289910"/>
            <a:chOff x="568407" y="2286000"/>
            <a:chExt cx="1051891" cy="1289910"/>
          </a:xfrm>
        </p:grpSpPr>
        <p:pic>
          <p:nvPicPr>
            <p:cNvPr id="8" name="Graphic 7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Shared Resource Communication</a:t>
            </a:r>
            <a:endParaRPr lang="en-IE" sz="2000" dirty="0"/>
          </a:p>
          <a:p>
            <a:pPr lvl="1"/>
            <a:r>
              <a:rPr lang="en-IE" sz="1500" dirty="0"/>
              <a:t>Implicit and/or explicit communication via a shared resource/service</a:t>
            </a:r>
            <a:endParaRPr lang="en-IE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1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013628" y="3962400"/>
            <a:ext cx="1051891" cy="1289910"/>
            <a:chOff x="568407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056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2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3962400"/>
            <a:ext cx="1051891" cy="1289910"/>
            <a:chOff x="568407" y="2286000"/>
            <a:chExt cx="1051891" cy="1289910"/>
          </a:xfrm>
        </p:grpSpPr>
        <p:pic>
          <p:nvPicPr>
            <p:cNvPr id="8" name="Graphic 7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495800" y="3124200"/>
            <a:ext cx="2057400" cy="3349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dirty="0"/>
              <a:t>Shared Service</a:t>
            </a:r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Shared Resource Communication</a:t>
            </a:r>
            <a:endParaRPr lang="en-IE" sz="2000" dirty="0"/>
          </a:p>
          <a:p>
            <a:pPr lvl="1"/>
            <a:r>
              <a:rPr lang="en-IE" sz="1500" dirty="0"/>
              <a:t>Implicit and/or explicit communication via a shared resource/service</a:t>
            </a:r>
            <a:endParaRPr lang="en-IE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1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013628" y="3962400"/>
            <a:ext cx="1051891" cy="1289910"/>
            <a:chOff x="568407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056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2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3962400"/>
            <a:ext cx="1051891" cy="1289910"/>
            <a:chOff x="568407" y="2286000"/>
            <a:chExt cx="1051891" cy="1289910"/>
          </a:xfrm>
        </p:grpSpPr>
        <p:pic>
          <p:nvPicPr>
            <p:cNvPr id="8" name="Graphic 7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495800" y="3124200"/>
            <a:ext cx="2057400" cy="3349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dirty="0"/>
              <a:t>Shared Resource</a:t>
            </a:r>
            <a:endParaRPr lang="en-IE" dirty="0"/>
          </a:p>
        </p:txBody>
      </p:sp>
      <p:sp>
        <p:nvSpPr>
          <p:cNvPr id="15" name="Triangle 14"/>
          <p:cNvSpPr/>
          <p:nvPr/>
        </p:nvSpPr>
        <p:spPr>
          <a:xfrm>
            <a:off x="4800600" y="4114800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24328" y="4419600"/>
            <a:ext cx="776272" cy="1524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981200" y="2321355"/>
            <a:ext cx="7467600" cy="644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Agent A shares some information on the shared resource</a:t>
            </a:r>
            <a:endParaRPr lang="en-IE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Shared Resource Communication</a:t>
            </a:r>
            <a:endParaRPr lang="en-IE" sz="2000" dirty="0"/>
          </a:p>
          <a:p>
            <a:pPr lvl="1"/>
            <a:r>
              <a:rPr lang="en-IE" sz="1500" dirty="0"/>
              <a:t>Implicit and/or explicit communication via a shared resource/service</a:t>
            </a:r>
            <a:endParaRPr lang="en-IE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1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013628" y="3962400"/>
            <a:ext cx="1051891" cy="1289910"/>
            <a:chOff x="568407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056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2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3962400"/>
            <a:ext cx="1051891" cy="1289910"/>
            <a:chOff x="568407" y="2286000"/>
            <a:chExt cx="1051891" cy="1289910"/>
          </a:xfrm>
        </p:grpSpPr>
        <p:pic>
          <p:nvPicPr>
            <p:cNvPr id="8" name="Graphic 7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495800" y="3124200"/>
            <a:ext cx="2057400" cy="3349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dirty="0"/>
              <a:t>Shared Resource</a:t>
            </a:r>
            <a:endParaRPr lang="en-IE" dirty="0"/>
          </a:p>
        </p:txBody>
      </p:sp>
      <p:sp>
        <p:nvSpPr>
          <p:cNvPr id="15" name="Triangle 14"/>
          <p:cNvSpPr/>
          <p:nvPr/>
        </p:nvSpPr>
        <p:spPr>
          <a:xfrm>
            <a:off x="4800600" y="4114800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334000" y="4419600"/>
            <a:ext cx="1565193" cy="76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1200" y="2321355"/>
            <a:ext cx="7467600" cy="644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Agent B reads the shared information</a:t>
            </a:r>
            <a:endParaRPr lang="en-IE" b="1" dirty="0"/>
          </a:p>
          <a:p>
            <a:pPr algn="ctr"/>
            <a:r>
              <a:rPr lang="en-IE" b="1" i="1" dirty="0"/>
              <a:t>(possibly not knowing it is from Agent A)</a:t>
            </a:r>
            <a:endParaRPr lang="en-IE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Shared Resource Communication</a:t>
            </a:r>
            <a:endParaRPr lang="en-IE" sz="2000" dirty="0"/>
          </a:p>
          <a:p>
            <a:pPr lvl="1"/>
            <a:r>
              <a:rPr lang="en-IE" sz="1500" dirty="0"/>
              <a:t>Implicit and/or explicit communication via a shared resource/service</a:t>
            </a:r>
            <a:endParaRPr lang="en-IE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1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013628" y="3962400"/>
            <a:ext cx="1051891" cy="1289910"/>
            <a:chOff x="568407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056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2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3962400"/>
            <a:ext cx="1051891" cy="1289910"/>
            <a:chOff x="568407" y="2286000"/>
            <a:chExt cx="1051891" cy="1289910"/>
          </a:xfrm>
        </p:grpSpPr>
        <p:pic>
          <p:nvPicPr>
            <p:cNvPr id="8" name="Graphic 7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495800" y="3124200"/>
            <a:ext cx="2057400" cy="3349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dirty="0"/>
              <a:t>Shared Resource</a:t>
            </a:r>
            <a:endParaRPr lang="en-IE" dirty="0"/>
          </a:p>
        </p:txBody>
      </p:sp>
      <p:sp>
        <p:nvSpPr>
          <p:cNvPr id="15" name="Triangle 14"/>
          <p:cNvSpPr/>
          <p:nvPr/>
        </p:nvSpPr>
        <p:spPr>
          <a:xfrm>
            <a:off x="4800600" y="4114800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riangle 10"/>
          <p:cNvSpPr/>
          <p:nvPr/>
        </p:nvSpPr>
        <p:spPr>
          <a:xfrm>
            <a:off x="5642233" y="4953000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175633" y="4495800"/>
            <a:ext cx="834767" cy="6858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981200" y="2321355"/>
            <a:ext cx="7467600" cy="644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Agent B shares some information in response</a:t>
            </a:r>
            <a:endParaRPr lang="en-IE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Shared Resource Communication</a:t>
            </a:r>
            <a:endParaRPr lang="en-IE" sz="2000" dirty="0"/>
          </a:p>
          <a:p>
            <a:pPr lvl="1"/>
            <a:r>
              <a:rPr lang="en-IE" sz="1500" dirty="0"/>
              <a:t>Implicit and/or explicit communication via a shared resource/service</a:t>
            </a:r>
            <a:endParaRPr lang="en-IE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1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013628" y="3962400"/>
            <a:ext cx="1051891" cy="1289910"/>
            <a:chOff x="568407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056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2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3962400"/>
            <a:ext cx="1051891" cy="1289910"/>
            <a:chOff x="568407" y="2286000"/>
            <a:chExt cx="1051891" cy="1289910"/>
          </a:xfrm>
        </p:grpSpPr>
        <p:pic>
          <p:nvPicPr>
            <p:cNvPr id="8" name="Graphic 7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495800" y="3124200"/>
            <a:ext cx="2057400" cy="3349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dirty="0"/>
              <a:t>Shared Resource</a:t>
            </a:r>
            <a:endParaRPr lang="en-IE" dirty="0"/>
          </a:p>
        </p:txBody>
      </p:sp>
      <p:sp>
        <p:nvSpPr>
          <p:cNvPr id="15" name="Triangle 14"/>
          <p:cNvSpPr/>
          <p:nvPr/>
        </p:nvSpPr>
        <p:spPr>
          <a:xfrm>
            <a:off x="4800600" y="4114800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riangle 10"/>
          <p:cNvSpPr/>
          <p:nvPr/>
        </p:nvSpPr>
        <p:spPr>
          <a:xfrm>
            <a:off x="5642233" y="4953000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ounded Rectangle 18"/>
          <p:cNvSpPr/>
          <p:nvPr/>
        </p:nvSpPr>
        <p:spPr>
          <a:xfrm>
            <a:off x="1981200" y="2321355"/>
            <a:ext cx="7467600" cy="644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Agent A reads B’s response</a:t>
            </a:r>
            <a:endParaRPr lang="en-IE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24328" y="4572000"/>
            <a:ext cx="1617905" cy="609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Shared Resource Communication</a:t>
            </a:r>
            <a:endParaRPr lang="en-IE" sz="2000" dirty="0"/>
          </a:p>
          <a:p>
            <a:pPr lvl="1"/>
            <a:r>
              <a:rPr lang="en-IE" sz="1500" dirty="0"/>
              <a:t>Implicit and/or explicit communication via a shared resource/service</a:t>
            </a:r>
            <a:endParaRPr lang="en-IE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1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013628" y="3962400"/>
            <a:ext cx="1051891" cy="1289910"/>
            <a:chOff x="568407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056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2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3962400"/>
            <a:ext cx="1051891" cy="1289910"/>
            <a:chOff x="568407" y="2286000"/>
            <a:chExt cx="1051891" cy="1289910"/>
          </a:xfrm>
        </p:grpSpPr>
        <p:pic>
          <p:nvPicPr>
            <p:cNvPr id="8" name="Graphic 7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495800" y="3124200"/>
            <a:ext cx="2057400" cy="3349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dirty="0"/>
              <a:t>Shared Resource</a:t>
            </a:r>
            <a:endParaRPr lang="en-IE" dirty="0"/>
          </a:p>
        </p:txBody>
      </p:sp>
      <p:sp>
        <p:nvSpPr>
          <p:cNvPr id="15" name="Triangle 14"/>
          <p:cNvSpPr/>
          <p:nvPr/>
        </p:nvSpPr>
        <p:spPr>
          <a:xfrm>
            <a:off x="4800600" y="4114800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riangle 10"/>
          <p:cNvSpPr/>
          <p:nvPr/>
        </p:nvSpPr>
        <p:spPr>
          <a:xfrm>
            <a:off x="5642233" y="4953000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ounded Rectangle 18"/>
          <p:cNvSpPr/>
          <p:nvPr/>
        </p:nvSpPr>
        <p:spPr>
          <a:xfrm>
            <a:off x="1981200" y="2321355"/>
            <a:ext cx="7467600" cy="644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Agent A reads B’s response</a:t>
            </a:r>
            <a:endParaRPr lang="en-IE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24328" y="4572000"/>
            <a:ext cx="1617905" cy="609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document with text on i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7045">
            <a:off x="6395913" y="359001"/>
            <a:ext cx="3921287" cy="6023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 rot="509527">
            <a:off x="5942271" y="6365329"/>
            <a:ext cx="397349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4"/>
              </a:rPr>
              <a:t>https://dl.acm.org/doi/pdf/10.1145/356810.356816</a:t>
            </a:r>
            <a:endParaRPr lang="en-IE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5427</Words>
  <Application>WPS Presentation</Application>
  <PresentationFormat>Widescreen</PresentationFormat>
  <Paragraphs>398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SimSun</vt:lpstr>
      <vt:lpstr>Wingdings</vt:lpstr>
      <vt:lpstr>Wingdings</vt:lpstr>
      <vt:lpstr>Wingdings 2</vt:lpstr>
      <vt:lpstr>Times New Roman</vt:lpstr>
      <vt:lpstr>Century Schoolbook</vt:lpstr>
      <vt:lpstr>Microsoft YaHei</vt:lpstr>
      <vt:lpstr>Arial Unicode MS</vt:lpstr>
      <vt:lpstr>Calibri</vt:lpstr>
      <vt:lpstr>Courier New</vt:lpstr>
      <vt:lpstr>Oriel</vt:lpstr>
      <vt:lpstr>Agent Interaction</vt:lpstr>
      <vt:lpstr>What is Interaction?</vt:lpstr>
      <vt:lpstr>Agent Interaction</vt:lpstr>
      <vt:lpstr>Agent Interaction</vt:lpstr>
      <vt:lpstr>Agent Interaction</vt:lpstr>
      <vt:lpstr>Agent Interaction</vt:lpstr>
      <vt:lpstr>Agent Interaction</vt:lpstr>
      <vt:lpstr>Agent Interaction</vt:lpstr>
      <vt:lpstr>Agent Interaction</vt:lpstr>
      <vt:lpstr>Agent Interaction</vt:lpstr>
      <vt:lpstr>Agent Interaction</vt:lpstr>
      <vt:lpstr>Agent Interaction</vt:lpstr>
      <vt:lpstr>Coordination Languages (aka Tuple Spaces)</vt:lpstr>
      <vt:lpstr>Tuple Spaces</vt:lpstr>
      <vt:lpstr>Tuple Space: Operations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JavaSpaces https://river.apache.org/ </vt:lpstr>
      <vt:lpstr>Shared Resource Interaction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giacoco 27</cp:lastModifiedBy>
  <cp:revision>216</cp:revision>
  <cp:lastPrinted>2015-01-12T14:27:00Z</cp:lastPrinted>
  <dcterms:created xsi:type="dcterms:W3CDTF">2006-08-16T00:00:00Z</dcterms:created>
  <dcterms:modified xsi:type="dcterms:W3CDTF">2024-10-23T23:55:14Z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4FD88BD0E7F74548B3DB475B0B194CA2_12</vt:lpwstr>
  </property>
  <property fmtid="{D5CDD505-2E9C-101B-9397-08002B2CF9AE}" pid="3" name="KSOProductBuildVer">
    <vt:lpwstr>1033-12.2.0.18283</vt:lpwstr>
  </property>
</Properties>
</file>