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6" r:id="rId11"/>
    <p:sldId id="279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1" autoAdjust="0"/>
    <p:restoredTop sz="95189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06/11/2021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397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river.apach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igaspace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Tuple Spaces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66263" y="463617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CA2D0F-7389-5D4A-B9FB-C5ABADBA78CD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425900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84708" y="353700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6CEE3F-D63B-DD4A-8F4D-0963A9E5AF5E}"/>
              </a:ext>
            </a:extLst>
          </p:cNvPr>
          <p:cNvSpPr txBox="1"/>
          <p:nvPr/>
        </p:nvSpPr>
        <p:spPr>
          <a:xfrm>
            <a:off x="3523548" y="3671856"/>
            <a:ext cx="9701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C2136-98A3-214A-963D-B1FCA45DD80F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229686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66263" y="463617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ECA2D0F-7389-5D4A-B9FB-C5ABADBA78CD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391759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84708" y="353700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3C2136-98A3-214A-963D-B1FCA45DD80F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1018183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66263" y="463617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{x/”Joe”, y/60}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992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7399-81D3-6844-ABBA-5E3EC2D6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FB44-19AE-A14F-BDC7-DB76D9CC45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/>
              <a:t>Originally implemented as part of </a:t>
            </a:r>
            <a:r>
              <a:rPr lang="en-US" sz="2100" dirty="0" err="1"/>
              <a:t>Jini</a:t>
            </a:r>
            <a:r>
              <a:rPr lang="en-US" sz="2100" dirty="0"/>
              <a:t> (now Apache River)</a:t>
            </a:r>
          </a:p>
          <a:p>
            <a:r>
              <a:rPr lang="en-US" sz="2100" dirty="0"/>
              <a:t>A failed distributed systems technology from the 1990s.</a:t>
            </a:r>
          </a:p>
          <a:p>
            <a:r>
              <a:rPr lang="en-US" sz="2100" dirty="0"/>
              <a:t>Includes a tuple-space implementation known as JavaSpaces.</a:t>
            </a:r>
          </a:p>
          <a:p>
            <a:pPr lvl="1"/>
            <a:r>
              <a:rPr lang="en-US" sz="1900" dirty="0"/>
              <a:t>Tuples = objects</a:t>
            </a:r>
          </a:p>
          <a:p>
            <a:pPr lvl="1"/>
            <a:r>
              <a:rPr lang="en-US" sz="1900" dirty="0"/>
              <a:t>Templates = classes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r>
              <a:rPr lang="en-US" sz="2100" dirty="0"/>
              <a:t>Home Page: </a:t>
            </a:r>
            <a:r>
              <a:rPr lang="en-US" sz="2100" dirty="0">
                <a:hlinkClick r:id="rId2"/>
              </a:rPr>
              <a:t>https://river.apache.org/</a:t>
            </a:r>
            <a:r>
              <a:rPr lang="en-US" sz="2100" dirty="0"/>
              <a:t> 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4377731-37A2-A444-BBA8-5211B8114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352800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063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3210-4D64-F440-8712-DBDA9593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Gigaspaces</a:t>
            </a:r>
            <a:br>
              <a:rPr lang="en-US" dirty="0"/>
            </a:br>
            <a:r>
              <a:rPr lang="en-US" sz="1800" dirty="0">
                <a:hlinkClick r:id="rId2"/>
              </a:rPr>
              <a:t>https://www.gigaspaces.com/</a:t>
            </a:r>
            <a:r>
              <a:rPr lang="en-US" sz="1800" dirty="0"/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C58E879-AC7B-2D44-B6C2-50D3A4B2CDF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73"/>
            <a:ext cx="7162800" cy="482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56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D64-BC95-7A4F-82CE-283DC4D0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2CBA-96E1-DE4E-8DFD-2A5C7A9CA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tuple</a:t>
            </a:r>
            <a:r>
              <a:rPr lang="en-US" sz="2000" dirty="0"/>
              <a:t> is an immutable ordered list of 1 or more values.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&lt;5&gt;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&lt;“Lecturer”, “Rem”&gt;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“age”, 48&gt;</a:t>
            </a:r>
          </a:p>
          <a:p>
            <a:pPr marL="365760" lvl="1" indent="0">
              <a:buNone/>
            </a:pPr>
            <a:endParaRPr lang="en-US" sz="1800" dirty="0"/>
          </a:p>
          <a:p>
            <a:r>
              <a:rPr lang="en-US" sz="2000" dirty="0"/>
              <a:t>A </a:t>
            </a:r>
            <a:r>
              <a:rPr lang="en-US" sz="2000" b="1" dirty="0"/>
              <a:t>tuple space</a:t>
            </a:r>
            <a:r>
              <a:rPr lang="en-US" sz="2000" dirty="0"/>
              <a:t> is a shared memory consisting of multiple tuples that may be interacted with by one or more processes (agents).</a:t>
            </a:r>
          </a:p>
          <a:p>
            <a:pPr lvl="1"/>
            <a:r>
              <a:rPr lang="en-US" sz="1800" dirty="0"/>
              <a:t>They may be </a:t>
            </a:r>
            <a:r>
              <a:rPr lang="en-US" sz="1800" b="1" dirty="0"/>
              <a:t>stand alone</a:t>
            </a:r>
            <a:r>
              <a:rPr lang="en-US" sz="1800" dirty="0"/>
              <a:t> or </a:t>
            </a:r>
            <a:r>
              <a:rPr lang="en-US" sz="1800" b="1" dirty="0"/>
              <a:t>distributed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They are designed for concurrent programming</a:t>
            </a:r>
          </a:p>
          <a:p>
            <a:pPr lvl="1"/>
            <a:r>
              <a:rPr lang="en-US" sz="1800" dirty="0"/>
              <a:t>They expose a simple, Read, Write, Delete API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010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D64-BC95-7A4F-82CE-283DC4D0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Space: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12CBA-96E1-DE4E-8DFD-2A5C7A9CA5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Creating (Out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Out(“Rem”, 48)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Adds a tuple to the tuple space</a:t>
            </a:r>
          </a:p>
          <a:p>
            <a:pPr lvl="1"/>
            <a:r>
              <a:rPr lang="en-US" sz="1800" dirty="0"/>
              <a:t>Tuples must be </a:t>
            </a:r>
            <a:r>
              <a:rPr lang="en-US" sz="1800" dirty="0" err="1"/>
              <a:t>unqiue</a:t>
            </a:r>
            <a:r>
              <a:rPr lang="en-US" sz="1800" dirty="0"/>
              <a:t>, but not individual parameters</a:t>
            </a:r>
          </a:p>
          <a:p>
            <a:pPr lvl="1"/>
            <a:endParaRPr lang="en-US" sz="1800" dirty="0"/>
          </a:p>
          <a:p>
            <a:r>
              <a:rPr lang="en-US" sz="2000" dirty="0"/>
              <a:t>Reading (Rd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Rd(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/>
              <a:t>Uses a template (parameters are variables)</a:t>
            </a:r>
          </a:p>
          <a:p>
            <a:pPr lvl="1"/>
            <a:r>
              <a:rPr lang="en-US" sz="1700" dirty="0"/>
              <a:t>Matches the template to tuples and returns one matching tuple (non-deterministically)</a:t>
            </a:r>
          </a:p>
          <a:p>
            <a:pPr lvl="1"/>
            <a:endParaRPr lang="en-US" sz="1800" dirty="0"/>
          </a:p>
          <a:p>
            <a:r>
              <a:rPr lang="en-US" sz="2000" dirty="0"/>
              <a:t>Deleting (In Operation):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700" dirty="0"/>
              <a:t>Same as reading, but removes the matched tuple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6866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Graphic 4" descr="Detective male with solid fill">
            <a:extLst>
              <a:ext uri="{FF2B5EF4-FFF2-40B4-BE49-F238E27FC236}">
                <a16:creationId xmlns:a16="http://schemas.microsoft.com/office/drawing/2014/main" id="{922508CE-E8A1-EF4D-9ECC-BD547DFBA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0" y="2286000"/>
            <a:ext cx="969507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88F61-BBBE-C744-895D-EDBA21B11362}"/>
              </a:ext>
            </a:extLst>
          </p:cNvPr>
          <p:cNvSpPr txBox="1"/>
          <p:nvPr/>
        </p:nvSpPr>
        <p:spPr>
          <a:xfrm>
            <a:off x="6441485" y="320657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Agent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617850" y="1752600"/>
            <a:ext cx="2819400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4D5480-C2FE-1D4B-ADB4-0A8606203312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1" name="Graphic 10" descr="Detective male with solid fill">
              <a:extLst>
                <a:ext uri="{FF2B5EF4-FFF2-40B4-BE49-F238E27FC236}">
                  <a16:creationId xmlns:a16="http://schemas.microsoft.com/office/drawing/2014/main" id="{62B5D396-A492-4C48-8864-58772BF41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3D7B35-CAA2-1C4B-8808-5BE9224EC12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55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47C7E7-9480-9945-95CE-E5F8FCAF9BCD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4" name="Graphic 3" descr="Detective male with solid fill">
              <a:extLst>
                <a:ext uri="{FF2B5EF4-FFF2-40B4-BE49-F238E27FC236}">
                  <a16:creationId xmlns:a16="http://schemas.microsoft.com/office/drawing/2014/main" id="{ED9A7F13-A7E3-3F42-8AE4-4E3FBCA7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95A87D-F633-F64A-B3F4-228C4813CA23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239000" y="1898133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239300" y="3915029"/>
            <a:ext cx="1750551" cy="43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609600" y="337556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Out(&lt;“Rem”, 48&gt;)</a:t>
            </a:r>
          </a:p>
        </p:txBody>
      </p:sp>
    </p:spTree>
    <p:extLst>
      <p:ext uri="{BB962C8B-B14F-4D97-AF65-F5344CB8AC3E}">
        <p14:creationId xmlns:p14="http://schemas.microsoft.com/office/powerpoint/2010/main" val="48648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84708" y="353700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Rd(&lt;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07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66263" y="4636179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{x/”Rem”, y/48}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53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47C7E7-9480-9945-95CE-E5F8FCAF9BCD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4" name="Graphic 3" descr="Detective male with solid fill">
              <a:extLst>
                <a:ext uri="{FF2B5EF4-FFF2-40B4-BE49-F238E27FC236}">
                  <a16:creationId xmlns:a16="http://schemas.microsoft.com/office/drawing/2014/main" id="{ED9A7F13-A7E3-3F42-8AE4-4E3FBCA7C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95A87D-F633-F64A-B3F4-228C4813CA23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239000" y="1898133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239300" y="3915029"/>
            <a:ext cx="1750551" cy="43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609600" y="337556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Out(&lt;“Joe”, 60&gt;)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DF3B4-F0E9-9B49-B211-273A5CC181EF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81680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2531-97F4-B04F-BBF1-7F1FD5AD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E2C2A2-6AFC-9745-9CDC-D3FA712E5161}"/>
              </a:ext>
            </a:extLst>
          </p:cNvPr>
          <p:cNvGrpSpPr/>
          <p:nvPr/>
        </p:nvGrpSpPr>
        <p:grpSpPr>
          <a:xfrm>
            <a:off x="7651400" y="4363306"/>
            <a:ext cx="1051891" cy="1289910"/>
            <a:chOff x="6441485" y="2286000"/>
            <a:chExt cx="1051891" cy="1289910"/>
          </a:xfrm>
        </p:grpSpPr>
        <p:pic>
          <p:nvPicPr>
            <p:cNvPr id="5" name="Graphic 4" descr="Detective male with solid fill">
              <a:extLst>
                <a:ext uri="{FF2B5EF4-FFF2-40B4-BE49-F238E27FC236}">
                  <a16:creationId xmlns:a16="http://schemas.microsoft.com/office/drawing/2014/main" id="{922508CE-E8A1-EF4D-9ECC-BD547DFBA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7000" y="2286000"/>
              <a:ext cx="969507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F88F61-BBBE-C744-895D-EDBA21B11362}"/>
                </a:ext>
              </a:extLst>
            </p:cNvPr>
            <p:cNvSpPr txBox="1"/>
            <p:nvPr/>
          </p:nvSpPr>
          <p:spPr>
            <a:xfrm>
              <a:off x="6441485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1DBC95-5CC0-6F48-91CE-DC257B5C1C87}"/>
              </a:ext>
            </a:extLst>
          </p:cNvPr>
          <p:cNvSpPr/>
          <p:nvPr/>
        </p:nvSpPr>
        <p:spPr>
          <a:xfrm>
            <a:off x="2989851" y="1743329"/>
            <a:ext cx="2086959" cy="4343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Tuple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C8FE39-CA77-C74E-8409-41A8F235D921}"/>
              </a:ext>
            </a:extLst>
          </p:cNvPr>
          <p:cNvSpPr txBox="1"/>
          <p:nvPr/>
        </p:nvSpPr>
        <p:spPr>
          <a:xfrm>
            <a:off x="3350290" y="2504756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&lt;“Rem”, 48&gt;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F6153-37EF-4E45-906C-F4D7163769CC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 flipV="1">
            <a:off x="5076810" y="3915029"/>
            <a:ext cx="2610105" cy="9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3F65F9-3309-7840-8F01-F1FE381766EB}"/>
              </a:ext>
            </a:extLst>
          </p:cNvPr>
          <p:cNvSpPr txBox="1"/>
          <p:nvPr/>
        </p:nvSpPr>
        <p:spPr>
          <a:xfrm>
            <a:off x="5484708" y="3537002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Rd(&lt;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string:x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int:y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6C3811-90BC-554A-B402-3C76275C0C13}"/>
              </a:ext>
            </a:extLst>
          </p:cNvPr>
          <p:cNvGrpSpPr/>
          <p:nvPr/>
        </p:nvGrpSpPr>
        <p:grpSpPr>
          <a:xfrm>
            <a:off x="228600" y="3891690"/>
            <a:ext cx="1051891" cy="1289910"/>
            <a:chOff x="568407" y="2286000"/>
            <a:chExt cx="1051891" cy="1289910"/>
          </a:xfrm>
        </p:grpSpPr>
        <p:pic>
          <p:nvPicPr>
            <p:cNvPr id="17" name="Graphic 16" descr="Detective male with solid fill">
              <a:extLst>
                <a:ext uri="{FF2B5EF4-FFF2-40B4-BE49-F238E27FC236}">
                  <a16:creationId xmlns:a16="http://schemas.microsoft.com/office/drawing/2014/main" id="{B033C71E-9BA2-AC47-8336-A248B0C4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67503F-59A4-A44E-83DA-812A56AB5A07}"/>
                </a:ext>
              </a:extLst>
            </p:cNvPr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6CEE3F-D63B-DD4A-8F4D-0963A9E5AF5E}"/>
              </a:ext>
            </a:extLst>
          </p:cNvPr>
          <p:cNvSpPr txBox="1"/>
          <p:nvPr/>
        </p:nvSpPr>
        <p:spPr>
          <a:xfrm>
            <a:off x="3523548" y="3671856"/>
            <a:ext cx="97013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C2136-98A3-214A-963D-B1FCA45DD80F}"/>
              </a:ext>
            </a:extLst>
          </p:cNvPr>
          <p:cNvSpPr txBox="1"/>
          <p:nvPr/>
        </p:nvSpPr>
        <p:spPr>
          <a:xfrm>
            <a:off x="3022802" y="300337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&lt;“Joe”, 60&gt;</a:t>
            </a:r>
          </a:p>
        </p:txBody>
      </p:sp>
    </p:spTree>
    <p:extLst>
      <p:ext uri="{BB962C8B-B14F-4D97-AF65-F5344CB8AC3E}">
        <p14:creationId xmlns:p14="http://schemas.microsoft.com/office/powerpoint/2010/main" val="2242165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2132</TotalTime>
  <Words>481</Words>
  <Application>Microsoft Macintosh PowerPoint</Application>
  <PresentationFormat>On-screen Show (4:3)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Tuple Spaces</vt:lpstr>
      <vt:lpstr>Tuple Spaces</vt:lpstr>
      <vt:lpstr>Tuple Space: Operations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JavaSpaces</vt:lpstr>
      <vt:lpstr>Gigaspaces https://www.gigaspaces.com/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208</cp:revision>
  <cp:lastPrinted>2015-01-12T14:27:45Z</cp:lastPrinted>
  <dcterms:created xsi:type="dcterms:W3CDTF">2006-08-16T00:00:00Z</dcterms:created>
  <dcterms:modified xsi:type="dcterms:W3CDTF">2021-11-07T16:52:33Z</dcterms:modified>
</cp:coreProperties>
</file>