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7" r:id="rId5"/>
    <p:sldId id="288" r:id="rId6"/>
    <p:sldId id="258" r:id="rId7"/>
    <p:sldId id="259" r:id="rId8"/>
    <p:sldId id="260" r:id="rId9"/>
    <p:sldId id="261" r:id="rId10"/>
    <p:sldId id="262" r:id="rId11"/>
    <p:sldId id="263" r:id="rId12"/>
    <p:sldId id="293" r:id="rId13"/>
    <p:sldId id="264" r:id="rId14"/>
    <p:sldId id="265" r:id="rId15"/>
    <p:sldId id="266" r:id="rId16"/>
    <p:sldId id="267" r:id="rId17"/>
    <p:sldId id="268" r:id="rId18"/>
    <p:sldId id="294" r:id="rId19"/>
    <p:sldId id="295" r:id="rId20"/>
    <p:sldId id="296" r:id="rId21"/>
    <p:sldId id="291" r:id="rId22"/>
    <p:sldId id="297" r:id="rId23"/>
    <p:sldId id="274" r:id="rId24"/>
    <p:sldId id="298" r:id="rId25"/>
    <p:sldId id="299" r:id="rId26"/>
    <p:sldId id="276" r:id="rId27"/>
    <p:sldId id="280" r:id="rId28"/>
    <p:sldId id="281" r:id="rId29"/>
    <p:sldId id="282" r:id="rId30"/>
    <p:sldId id="283" r:id="rId31"/>
    <p:sldId id="284" r:id="rId32"/>
    <p:sldId id="300" r:id="rId33"/>
    <p:sldId id="285" r:id="rId34"/>
    <p:sldId id="286" r:id="rId35"/>
    <p:sldId id="290" r:id="rId36"/>
    <p:sldId id="257" r:id="rId37"/>
    <p:sldId id="289" r:id="rId38"/>
    <p:sldId id="269" r:id="rId39"/>
    <p:sldId id="270" r:id="rId40"/>
    <p:sldId id="271" r:id="rId41"/>
    <p:sldId id="272" r:id="rId42"/>
    <p:sldId id="27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105" autoAdjust="0"/>
  </p:normalViewPr>
  <p:slideViewPr>
    <p:cSldViewPr showGuides="1">
      <p:cViewPr varScale="1">
        <p:scale>
          <a:sx n="113" d="100"/>
          <a:sy n="113" d="100"/>
        </p:scale>
        <p:origin x="16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</a:fld>
            <a:endParaRPr lang="en-I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</a:fld>
            <a:endParaRPr lang="en-IE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C6A9BB66-D6A4-4802-ADC8-37E0E6D6A1C7}" type="slidenum">
              <a:rPr lang="en-US" altLang="en-US"/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BCA161E0-E462-4896-841A-5921F1345FC9}" type="slidenum">
              <a:rPr lang="en-US" altLang="en-US"/>
            </a:fld>
            <a:endParaRPr lang="en-US" alt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027B229C-7E0A-495F-9F9C-034C1FA71388}" type="slidenum">
              <a:rPr lang="en-US" altLang="en-US"/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7066D82C-8400-4F8C-A996-81A719536981}" type="slidenum">
              <a:rPr lang="en-US" altLang="en-US"/>
            </a:fld>
            <a:endParaRPr lang="en-US" alt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B39330DB-02A1-4A1C-B5B2-F7C289559C19}" type="slidenum">
              <a:rPr lang="en-US" altLang="en-US"/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468324EA-F122-4592-92DD-AE735210DBC5}" type="slidenum">
              <a:rPr lang="en-US" altLang="en-US"/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70A9FDF3-3C8A-41C7-AA82-4BC2AB531AE5}" type="slidenum">
              <a:rPr lang="en-US" altLang="en-US"/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70A9FDF3-3C8A-41C7-AA82-4BC2AB531AE5}" type="slidenum">
              <a:rPr lang="en-US" altLang="en-US"/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70A9FDF3-3C8A-41C7-AA82-4BC2AB531AE5}" type="slidenum">
              <a:rPr lang="en-US" altLang="en-US"/>
            </a:fld>
            <a:endParaRPr lang="en-US" alt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8EA6ADF4-9CED-430C-8B85-22094DB59699}" type="slidenum">
              <a:rPr lang="en-US" altLang="en-US"/>
            </a:fld>
            <a:endParaRPr lang="en-US" alt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544FBAAA-1BAB-43E4-BFBF-0D74361597A1}" type="slidenum">
              <a:rPr lang="en-US" altLang="en-US"/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311D5FE1-35A0-42AA-A560-AB09A7548B16}" type="slidenum">
              <a:rPr lang="en-US" altLang="en-US"/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62CEF6F5-A324-4248-9B52-C8146F50C765}" type="slidenum">
              <a:rPr lang="en-US" altLang="en-US"/>
            </a:fld>
            <a:endParaRPr lang="en-US" alt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60A74ABB-6B94-4563-A956-836573D39C3F}" type="slidenum">
              <a:rPr lang="en-US" altLang="en-US"/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F6672BED-4999-445F-85E4-AEEF5EBB2DDF}" type="slidenum">
              <a:rPr lang="en-US" altLang="en-US"/>
            </a:fld>
            <a:endParaRPr lang="en-US" alt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CC27E0FC-1D7D-447D-8497-E6DDCE7C1245}" type="slidenum">
              <a:rPr lang="en-US" altLang="en-US"/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6951DC5F-B9AA-4714-82F8-C0BD549A324C}" type="slidenum">
              <a:rPr lang="en-US" altLang="en-US"/>
            </a:fld>
            <a:endParaRPr lang="en-US" alt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A56D41F4-0F90-4BD4-90E4-62695315DB10}" type="slidenum">
              <a:rPr lang="en-US" altLang="en-US"/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Text Box 102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Text Box 102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Text Box 102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51BD910F-4581-4C3E-8692-FA5D962F2FC8}" type="slidenum">
              <a:rPr lang="en-US" altLang="en-US"/>
            </a:fld>
            <a:endParaRPr lang="en-US" alt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Text Box 102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025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Text Box 102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5715EDBC-7D93-49D2-B083-9F2F60CCCB7C}" type="slidenum">
              <a:rPr lang="en-US" altLang="en-US"/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45E19F76-A0CF-4DED-8EF4-C0BE45694A02}" type="slidenum">
              <a:rPr lang="en-US" altLang="en-US"/>
            </a:fld>
            <a:endParaRPr lang="en-US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2E8BA1D8-3A03-4FE1-AA6F-FFAAAD0F67C3}" type="slidenum">
              <a:rPr lang="en-US" altLang="en-US"/>
            </a:fld>
            <a:endParaRPr lang="en-US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9EEFDDDB-C037-4046-886A-53FFEFD6934E}" type="slidenum">
              <a:rPr lang="en-US" altLang="en-US"/>
            </a:fld>
            <a:endParaRPr lang="en-US" alt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679CD384-7BF5-4263-A9EE-C1DC4A3A7FD3}" type="slidenum">
              <a:rPr lang="en-US" altLang="en-US"/>
            </a:fld>
            <a:endParaRPr lang="en-US" alt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/>
            <a:fld id="{C7139001-1D6A-475A-951E-FDB257BC81F6}" type="slidenum">
              <a:rPr lang="en-US" altLang="en-US"/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/>
              <a:t>AOSE Methodologies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b="0" dirty="0"/>
              <a:t>Lecturer: Rem Collier</a:t>
            </a:r>
            <a:endParaRPr lang="en-IE" b="0" dirty="0"/>
          </a:p>
          <a:p>
            <a:r>
              <a:rPr lang="en-IE" b="0" dirty="0"/>
              <a:t>Email: rem.collier@ucd.ie</a:t>
            </a:r>
            <a:endParaRPr lang="en-IE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Concepts</a:t>
            </a:r>
            <a:endParaRPr lang="en-US" dirty="0"/>
          </a:p>
        </p:txBody>
      </p:sp>
      <p:pic>
        <p:nvPicPr>
          <p:cNvPr id="5" name="Content Placeholder 4" descr="A diagram of a company&#10;&#10;Description automatically generated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13" y="1600200"/>
            <a:ext cx="6331973" cy="487362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The Roles Model</a:t>
            </a:r>
            <a:endParaRPr lang="en-GB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IE" altLang="en-US" sz="2000" dirty="0"/>
              <a:t>Identifies the </a:t>
            </a:r>
            <a:r>
              <a:rPr lang="en-IE" altLang="en-US" sz="2000" b="1" dirty="0"/>
              <a:t>roles</a:t>
            </a:r>
            <a:r>
              <a:rPr lang="en-IE" altLang="en-US" sz="2000" dirty="0"/>
              <a:t> that agents will play in the final system.</a:t>
            </a:r>
            <a:endParaRPr lang="en-IE" altLang="en-US" sz="2000" dirty="0"/>
          </a:p>
          <a:p>
            <a:pPr lvl="1"/>
            <a:r>
              <a:rPr lang="en-IE" altLang="en-US" sz="1800" dirty="0"/>
              <a:t>E.g. President of the United States, Minister of Education, …</a:t>
            </a:r>
            <a:endParaRPr lang="en-IE" altLang="en-US" sz="1800" dirty="0"/>
          </a:p>
          <a:p>
            <a:pPr lvl="1"/>
            <a:endParaRPr lang="en-IE" altLang="en-US" sz="1800" dirty="0"/>
          </a:p>
          <a:p>
            <a:r>
              <a:rPr lang="en-GB" altLang="en-US" sz="2000" dirty="0"/>
              <a:t>Roles are characterised by two types of attribute:</a:t>
            </a:r>
            <a:endParaRPr lang="en-GB" altLang="en-US" sz="2000" dirty="0"/>
          </a:p>
          <a:p>
            <a:pPr lvl="1"/>
            <a:r>
              <a:rPr lang="en-GB" altLang="en-US" sz="1800" dirty="0"/>
              <a:t>The </a:t>
            </a:r>
            <a:r>
              <a:rPr lang="en-GB" altLang="en-US" sz="1800" b="1" dirty="0"/>
              <a:t>permissions</a:t>
            </a:r>
            <a:r>
              <a:rPr lang="en-GB" altLang="en-US" sz="1800" dirty="0"/>
              <a:t> associated with the role.</a:t>
            </a:r>
            <a:endParaRPr lang="en-GB" altLang="en-US" sz="1800" dirty="0"/>
          </a:p>
          <a:p>
            <a:pPr lvl="2"/>
            <a:r>
              <a:rPr lang="en-GB" altLang="en-US" sz="1600" dirty="0"/>
              <a:t>What types of resource does it need to fulfil the role, and in what ways does it need to exploit them.</a:t>
            </a:r>
            <a:endParaRPr lang="en-GB" altLang="en-US" sz="1600" dirty="0"/>
          </a:p>
          <a:p>
            <a:pPr lvl="1"/>
            <a:r>
              <a:rPr lang="en-GB" altLang="en-US" sz="1800" dirty="0"/>
              <a:t>The </a:t>
            </a:r>
            <a:r>
              <a:rPr lang="en-GB" altLang="en-US" sz="1800" b="1" dirty="0"/>
              <a:t>responsibilities </a:t>
            </a:r>
            <a:r>
              <a:rPr lang="en-GB" altLang="en-US" sz="1800" dirty="0"/>
              <a:t>of the role.</a:t>
            </a:r>
            <a:endParaRPr lang="en-GB" altLang="en-US" sz="1800" dirty="0"/>
          </a:p>
          <a:p>
            <a:pPr lvl="2"/>
            <a:r>
              <a:rPr lang="en-GB" altLang="en-US" sz="1600" dirty="0"/>
              <a:t>What activities is the agent required to undertake when playing this role, and how should it use those activities to achieve the goals associated with the role.</a:t>
            </a:r>
            <a:endParaRPr lang="en-GB" altLang="en-US" sz="1600" dirty="0"/>
          </a:p>
          <a:p>
            <a:pPr lvl="2"/>
            <a:endParaRPr lang="en-GB" altLang="en-US" sz="1600" dirty="0"/>
          </a:p>
          <a:p>
            <a:r>
              <a:rPr lang="en-GB" altLang="en-US" sz="2000" dirty="0"/>
              <a:t>Support for the construction of this model takes the form of a </a:t>
            </a:r>
            <a:r>
              <a:rPr lang="en-GB" altLang="en-US" sz="2000" b="1" dirty="0"/>
              <a:t>Role Schema</a:t>
            </a:r>
            <a:r>
              <a:rPr lang="en-GB" altLang="en-US" sz="2000" dirty="0"/>
              <a:t> template.</a:t>
            </a:r>
            <a:endParaRPr lang="en-GB" altLang="en-US" sz="2000" dirty="0"/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The Role Schema Template</a:t>
            </a:r>
            <a:endParaRPr lang="en-GB" altLang="en-US"/>
          </a:p>
        </p:txBody>
      </p:sp>
      <p:pic>
        <p:nvPicPr>
          <p:cNvPr id="6" name="Content Placeholder 5" descr="Picture 6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43065"/>
            <a:ext cx="7467600" cy="238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Permissions</a:t>
            </a:r>
            <a:endParaRPr lang="en-GB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76836" cy="487375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IE" altLang="en-US" sz="2000" dirty="0"/>
              <a:t>Permissions specify resource requirements for roles, </a:t>
            </a:r>
            <a:r>
              <a:rPr lang="en-GB" altLang="en-US" sz="2000" dirty="0"/>
              <a:t>represented as </a:t>
            </a:r>
            <a:r>
              <a:rPr lang="en-GB" altLang="en-US" sz="2000" i="1" dirty="0"/>
              <a:t>“the information or knowledge that an agent has”.</a:t>
            </a:r>
            <a:endParaRPr lang="en-GB" altLang="en-US" sz="2000" i="1" dirty="0"/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Some roles might generate information</a:t>
            </a:r>
            <a:endParaRPr lang="en-GB" altLang="en-US" sz="1800" dirty="0"/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Other may need to access / modify information</a:t>
            </a:r>
            <a:endParaRPr lang="en-GB" altLang="en-US" sz="1800" dirty="0"/>
          </a:p>
          <a:p>
            <a:pPr lvl="1">
              <a:lnSpc>
                <a:spcPct val="90000"/>
              </a:lnSpc>
            </a:pPr>
            <a:r>
              <a:rPr lang="en-GB" altLang="en-US" sz="1800" dirty="0"/>
              <a:t>Some information may be </a:t>
            </a:r>
            <a:r>
              <a:rPr lang="en-GB" altLang="en-US" sz="1800" b="1" dirty="0"/>
              <a:t>supplied</a:t>
            </a:r>
            <a:r>
              <a:rPr lang="en-GB" altLang="en-US" sz="1800" dirty="0"/>
              <a:t> on creation of an agent playing a role</a:t>
            </a:r>
            <a:endParaRPr lang="en-GB" altLang="en-US" sz="1800" dirty="0"/>
          </a:p>
          <a:p>
            <a:pPr lvl="1">
              <a:lnSpc>
                <a:spcPct val="90000"/>
              </a:lnSpc>
            </a:pPr>
            <a:endParaRPr lang="en-IE" altLang="en-US" sz="1600" dirty="0"/>
          </a:p>
          <a:p>
            <a:pPr eaLnBrk="1" hangingPunct="1">
              <a:lnSpc>
                <a:spcPct val="90000"/>
              </a:lnSpc>
            </a:pPr>
            <a:r>
              <a:rPr lang="en-IE" altLang="en-US" sz="2000" dirty="0"/>
              <a:t>An </a:t>
            </a:r>
            <a:r>
              <a:rPr lang="en-IE" altLang="en-US" sz="2000" b="1" dirty="0"/>
              <a:t>access rights </a:t>
            </a:r>
            <a:r>
              <a:rPr lang="en-IE" altLang="en-US" sz="2000" dirty="0"/>
              <a:t>model is applied:</a:t>
            </a:r>
            <a:endParaRPr lang="en-IE" altLang="en-US" sz="2000" dirty="0"/>
          </a:p>
          <a:p>
            <a:pPr lvl="1">
              <a:lnSpc>
                <a:spcPct val="90000"/>
              </a:lnSpc>
            </a:pPr>
            <a:r>
              <a:rPr lang="en-GB" altLang="en-US" sz="1800" b="1" dirty="0"/>
              <a:t>Read Access (read)</a:t>
            </a:r>
            <a:r>
              <a:rPr lang="en-GB" altLang="en-US" sz="1800" dirty="0"/>
              <a:t>: the role must be able to access the specified information but does not need to modify that information.</a:t>
            </a:r>
            <a:endParaRPr lang="en-GB" altLang="en-US" sz="1800" dirty="0"/>
          </a:p>
          <a:p>
            <a:pPr lvl="1">
              <a:lnSpc>
                <a:spcPct val="90000"/>
              </a:lnSpc>
            </a:pPr>
            <a:r>
              <a:rPr lang="en-GB" altLang="en-US" sz="1800" b="1" dirty="0"/>
              <a:t>Write Access (change)</a:t>
            </a:r>
            <a:r>
              <a:rPr lang="en-GB" altLang="en-US" sz="1800" dirty="0"/>
              <a:t>: the role must be able to modify the value of the specified information.</a:t>
            </a:r>
            <a:endParaRPr lang="en-GB" altLang="en-US" sz="1800" dirty="0"/>
          </a:p>
          <a:p>
            <a:pPr lvl="1">
              <a:lnSpc>
                <a:spcPct val="90000"/>
              </a:lnSpc>
            </a:pPr>
            <a:r>
              <a:rPr lang="en-GB" altLang="en-US" sz="1800" b="1" dirty="0"/>
              <a:t>Create Access (generate)</a:t>
            </a:r>
            <a:r>
              <a:rPr lang="en-GB" altLang="en-US" sz="1800" dirty="0"/>
              <a:t>: the role creates/generates the specified information.</a:t>
            </a:r>
            <a:endParaRPr lang="en-GB" altLang="en-US" sz="1800" dirty="0"/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/>
              <a:t>Example: Lecture Attendance Monitoring Agent</a:t>
            </a:r>
            <a:endParaRPr lang="en-GB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altLang="en-US" sz="2000" dirty="0"/>
              <a:t>Behaviour:</a:t>
            </a:r>
            <a:endParaRPr lang="en-IE" altLang="en-US" sz="2000" dirty="0"/>
          </a:p>
          <a:p>
            <a:pPr lvl="1">
              <a:lnSpc>
                <a:spcPct val="90000"/>
              </a:lnSpc>
            </a:pPr>
            <a:r>
              <a:rPr lang="en-IE" altLang="en-US" sz="1800" dirty="0"/>
              <a:t>The agent is required to record attendance at the start of every lecture.</a:t>
            </a:r>
            <a:endParaRPr lang="en-IE" altLang="en-US" sz="1800" dirty="0"/>
          </a:p>
          <a:p>
            <a:pPr lvl="1">
              <a:lnSpc>
                <a:spcPct val="90000"/>
              </a:lnSpc>
            </a:pPr>
            <a:r>
              <a:rPr lang="en-IE" altLang="en-US" sz="1800" dirty="0"/>
              <a:t>It does this by receiving a message from attending student agents, passing the students id number.</a:t>
            </a:r>
            <a:endParaRPr lang="en-IE" altLang="en-US" sz="1800" dirty="0"/>
          </a:p>
          <a:p>
            <a:pPr lvl="1">
              <a:lnSpc>
                <a:spcPct val="90000"/>
              </a:lnSpc>
            </a:pPr>
            <a:r>
              <a:rPr lang="en-IE" altLang="en-US" sz="1800" dirty="0"/>
              <a:t>The LAM agent then reads the current time and adds an &lt;id, time&gt; tuple to the attendance records in the student registry.</a:t>
            </a:r>
            <a:endParaRPr lang="en-IE" altLang="en-US" sz="1800" dirty="0"/>
          </a:p>
          <a:p>
            <a:pPr lvl="1">
              <a:lnSpc>
                <a:spcPct val="90000"/>
              </a:lnSpc>
            </a:pPr>
            <a:endParaRPr lang="en-IE" altLang="en-US" sz="1900" dirty="0"/>
          </a:p>
          <a:p>
            <a:pPr>
              <a:lnSpc>
                <a:spcPct val="90000"/>
              </a:lnSpc>
            </a:pPr>
            <a:r>
              <a:rPr lang="en-IE" altLang="en-US" sz="2000" dirty="0"/>
              <a:t>Permissions:</a:t>
            </a:r>
            <a:endParaRPr lang="en-IE" altLang="en-US" sz="2000" dirty="0"/>
          </a:p>
          <a:p>
            <a:pPr lvl="1">
              <a:lnSpc>
                <a:spcPct val="90000"/>
              </a:lnSpc>
            </a:pPr>
            <a:r>
              <a:rPr lang="en-IE" altLang="en-US" sz="1800" dirty="0"/>
              <a:t>The agent is able to </a:t>
            </a:r>
            <a:r>
              <a:rPr lang="en-IE" altLang="en-US" sz="1800" b="1" dirty="0"/>
              <a:t>read</a:t>
            </a:r>
            <a:r>
              <a:rPr lang="en-IE" altLang="en-US" sz="1800" dirty="0"/>
              <a:t> the current time</a:t>
            </a:r>
            <a:endParaRPr lang="en-IE" altLang="en-US" sz="1800" dirty="0"/>
          </a:p>
          <a:p>
            <a:pPr lvl="1">
              <a:lnSpc>
                <a:spcPct val="90000"/>
              </a:lnSpc>
            </a:pPr>
            <a:r>
              <a:rPr lang="en-IE" altLang="en-US" sz="1800" dirty="0"/>
              <a:t>The agent is able to </a:t>
            </a:r>
            <a:r>
              <a:rPr lang="en-IE" altLang="en-US" sz="1800" b="1" dirty="0"/>
              <a:t>read </a:t>
            </a:r>
            <a:r>
              <a:rPr lang="en-IE" altLang="en-US" sz="1800" dirty="0"/>
              <a:t>the id of the student being checked</a:t>
            </a:r>
            <a:endParaRPr lang="en-IE" altLang="en-US" sz="1800" dirty="0"/>
          </a:p>
          <a:p>
            <a:pPr lvl="1">
              <a:lnSpc>
                <a:spcPct val="90000"/>
              </a:lnSpc>
            </a:pPr>
            <a:r>
              <a:rPr lang="en-IE" altLang="en-US" sz="1800" dirty="0"/>
              <a:t>The agent is able to </a:t>
            </a:r>
            <a:r>
              <a:rPr lang="en-IE" altLang="en-US" sz="1800" b="1" dirty="0"/>
              <a:t>generate </a:t>
            </a:r>
            <a:r>
              <a:rPr lang="en-IE" altLang="en-US" sz="1800" dirty="0"/>
              <a:t>an attendance record</a:t>
            </a:r>
            <a:endParaRPr lang="en-IE" altLang="en-US" sz="1800" dirty="0"/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Responsibilities</a:t>
            </a:r>
            <a:endParaRPr lang="en-GB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IE" altLang="en-US" sz="2000" dirty="0"/>
              <a:t>Responsibilities define the functionality required by the role.  </a:t>
            </a:r>
            <a:r>
              <a:rPr lang="en-GB" altLang="en-US" sz="2000" dirty="0"/>
              <a:t>They are divided into two categories:</a:t>
            </a:r>
            <a:endParaRPr lang="en-GB" altLang="en-US" sz="2000" dirty="0"/>
          </a:p>
          <a:p>
            <a:pPr lvl="1" eaLnBrk="1" hangingPunct="1"/>
            <a:r>
              <a:rPr lang="en-GB" altLang="en-US" sz="1800" b="1" dirty="0"/>
              <a:t>Liveness Responsibilities</a:t>
            </a:r>
            <a:r>
              <a:rPr lang="en-GB" altLang="en-US" sz="1800" dirty="0"/>
              <a:t>. Those that, intuitively, state that “something good happens”. </a:t>
            </a:r>
            <a:endParaRPr lang="en-GB" altLang="en-US" sz="1800" dirty="0"/>
          </a:p>
          <a:p>
            <a:pPr lvl="1" eaLnBrk="1" hangingPunct="1"/>
            <a:endParaRPr lang="en-GB" altLang="en-US" sz="1800" dirty="0"/>
          </a:p>
          <a:p>
            <a:pPr lvl="1" eaLnBrk="1" hangingPunct="1"/>
            <a:r>
              <a:rPr lang="en-GB" altLang="en-US" sz="1800" b="1" dirty="0"/>
              <a:t>Safety Responsibilities</a:t>
            </a:r>
            <a:r>
              <a:rPr lang="en-GB" altLang="en-US" sz="1800" dirty="0"/>
              <a:t>.  Those that, intuitively, state that “nothing bad happens”. </a:t>
            </a:r>
            <a:endParaRPr lang="en-GB" altLang="en-US" sz="1800" dirty="0"/>
          </a:p>
          <a:p>
            <a:pPr lvl="2"/>
            <a:r>
              <a:rPr lang="en-GB" altLang="en-US" sz="1600" dirty="0"/>
              <a:t>That is, they specify invariants that must be maintained during the execution of the role.</a:t>
            </a:r>
            <a:endParaRPr lang="en-GB" altLang="en-US" sz="1600" dirty="0"/>
          </a:p>
          <a:p>
            <a:pPr lvl="2">
              <a:lnSpc>
                <a:spcPct val="90000"/>
              </a:lnSpc>
            </a:pPr>
            <a:r>
              <a:rPr lang="en-GB" altLang="en-US" sz="1600" dirty="0"/>
              <a:t>For example, the invariant that the coffee stock is never empty can be represented by the following safety expression:</a:t>
            </a:r>
            <a:endParaRPr lang="en-GB" altLang="en-US" sz="1600" dirty="0"/>
          </a:p>
          <a:p>
            <a:pPr marL="731520" lvl="2" indent="0">
              <a:lnSpc>
                <a:spcPct val="90000"/>
              </a:lnSpc>
              <a:buNone/>
            </a:pPr>
            <a:r>
              <a:rPr lang="en-GB" altLang="en-US" sz="1600" dirty="0"/>
              <a:t>		</a:t>
            </a:r>
            <a:r>
              <a:rPr lang="en-GB" altLang="en-US" sz="1600" dirty="0" err="1"/>
              <a:t>coffeeStock</a:t>
            </a:r>
            <a:r>
              <a:rPr lang="en-GB" altLang="en-US" sz="1600" dirty="0"/>
              <a:t> &gt; 0</a:t>
            </a:r>
            <a:endParaRPr lang="en-GB" altLang="en-US" sz="1600" dirty="0"/>
          </a:p>
          <a:p>
            <a:pPr lvl="2">
              <a:lnSpc>
                <a:spcPct val="90000"/>
              </a:lnSpc>
            </a:pPr>
            <a:endParaRPr lang="en-GB" altLang="en-US" sz="1600" dirty="0"/>
          </a:p>
          <a:p>
            <a:pPr lvl="2">
              <a:lnSpc>
                <a:spcPct val="90000"/>
              </a:lnSpc>
            </a:pPr>
            <a:r>
              <a:rPr lang="en-GB" altLang="en-US" sz="1600" dirty="0"/>
              <a:t>It is implicitly assumed that these responsibilities will apply across all states of the system execution.</a:t>
            </a:r>
            <a:endParaRPr lang="en-GB" altLang="en-US" sz="1600" dirty="0"/>
          </a:p>
          <a:p>
            <a:pPr lvl="2">
              <a:lnSpc>
                <a:spcPct val="90000"/>
              </a:lnSpc>
            </a:pPr>
            <a:r>
              <a:rPr lang="en-GB" altLang="en-US" sz="1600" dirty="0"/>
              <a:t>If the role is infinitely long, then the invariant will always remain true.</a:t>
            </a:r>
            <a:endParaRPr lang="en-GB" altLang="en-US" sz="1600" dirty="0"/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Liveness Responsibilities</a:t>
            </a:r>
            <a:endParaRPr lang="en-GB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5105400"/>
          </a:xfrm>
        </p:spPr>
        <p:txBody>
          <a:bodyPr>
            <a:normAutofit fontScale="92500" lnSpcReduction="20000"/>
          </a:bodyPr>
          <a:lstStyle/>
          <a:p>
            <a:r>
              <a:rPr lang="en-IE" altLang="en-US" sz="2200" dirty="0"/>
              <a:t>Liveness responsibilities are things that the agent must do while playing the role.</a:t>
            </a:r>
            <a:endParaRPr lang="en-IE" altLang="en-US" sz="2200" dirty="0"/>
          </a:p>
          <a:p>
            <a:pPr lvl="1"/>
            <a:r>
              <a:rPr lang="en-GB" altLang="en-US" sz="1900" dirty="0"/>
              <a:t>They are represented as a liveness expression – a regular expression that </a:t>
            </a:r>
            <a:r>
              <a:rPr lang="en-IE" altLang="en-US" sz="1900" dirty="0"/>
              <a:t>takes the form:</a:t>
            </a:r>
            <a:endParaRPr lang="en-IE" altLang="en-US" sz="1900" dirty="0"/>
          </a:p>
          <a:p>
            <a:pPr marL="365760" lvl="1" indent="0">
              <a:buNone/>
            </a:pPr>
            <a:endParaRPr lang="en-IE" altLang="en-US" sz="1900" dirty="0"/>
          </a:p>
          <a:p>
            <a:pPr marL="365760" lvl="1" indent="0">
              <a:buNone/>
            </a:pPr>
            <a:r>
              <a:rPr lang="en-IE" altLang="en-US" sz="1900" dirty="0"/>
              <a:t>	ROLENAME = expression</a:t>
            </a:r>
            <a:endParaRPr lang="en-IE" altLang="en-US" sz="1900" dirty="0"/>
          </a:p>
          <a:p>
            <a:pPr lvl="1"/>
            <a:endParaRPr lang="en-GB" altLang="en-US" sz="1900" dirty="0"/>
          </a:p>
          <a:p>
            <a:r>
              <a:rPr lang="en-GB" altLang="en-US" sz="2200" dirty="0"/>
              <a:t>The atomic components of a liveness expression are:</a:t>
            </a:r>
            <a:endParaRPr lang="en-GB" altLang="en-US" sz="2200" dirty="0"/>
          </a:p>
          <a:p>
            <a:pPr lvl="1"/>
            <a:r>
              <a:rPr lang="en-GB" altLang="en-US" sz="1900" b="1" u="sng" dirty="0"/>
              <a:t>Activities</a:t>
            </a:r>
            <a:r>
              <a:rPr lang="en-GB" altLang="en-US" sz="1900" dirty="0"/>
              <a:t> are fundamental actions that must be directly executable by the agent.</a:t>
            </a:r>
            <a:endParaRPr lang="en-GB" altLang="en-US" sz="1900" dirty="0"/>
          </a:p>
          <a:p>
            <a:pPr lvl="1"/>
            <a:r>
              <a:rPr lang="en-GB" altLang="en-US" sz="1900" b="1" dirty="0"/>
              <a:t>Protocols </a:t>
            </a:r>
            <a:r>
              <a:rPr lang="en-GB" altLang="en-US" sz="1900" dirty="0"/>
              <a:t>define interactions with other roles and are defined in the Interaction Model.</a:t>
            </a:r>
            <a:endParaRPr lang="en-GB" altLang="en-US" sz="1900" dirty="0"/>
          </a:p>
          <a:p>
            <a:pPr lvl="1"/>
            <a:endParaRPr lang="en-GB" altLang="en-US" sz="2000" dirty="0"/>
          </a:p>
          <a:p>
            <a:r>
              <a:rPr lang="en-IE" altLang="en-US" sz="2200" dirty="0"/>
              <a:t>Liveness expressions follow common patterns:</a:t>
            </a:r>
            <a:endParaRPr lang="en-IE" altLang="en-US" sz="2200" dirty="0"/>
          </a:p>
          <a:p>
            <a:pPr lvl="1"/>
            <a:r>
              <a:rPr lang="en-GB" altLang="en-US" sz="1900" b="1" dirty="0"/>
              <a:t>Guaranteed Response </a:t>
            </a:r>
            <a:r>
              <a:rPr lang="en-GB" altLang="en-US" sz="1900" dirty="0"/>
              <a:t>type achievement goals take the form “a request is always followed by a response”.</a:t>
            </a:r>
            <a:endParaRPr lang="en-GB" altLang="en-US" sz="1900" dirty="0"/>
          </a:p>
          <a:p>
            <a:pPr lvl="1"/>
            <a:r>
              <a:rPr lang="en-GB" altLang="en-US" sz="1900" b="1" dirty="0"/>
              <a:t>Infinite Repetition </a:t>
            </a:r>
            <a:r>
              <a:rPr lang="en-GB" altLang="en-US" sz="1900" dirty="0"/>
              <a:t>type achievement goals take the form “x will happen infinitely often”.</a:t>
            </a:r>
            <a:endParaRPr lang="en-GB" altLang="en-US" sz="1900" dirty="0"/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Liveness Expressions</a:t>
            </a:r>
            <a:endParaRPr lang="en-GB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1000" cy="4873752"/>
          </a:xfrm>
        </p:spPr>
        <p:txBody>
          <a:bodyPr>
            <a:normAutofit/>
          </a:bodyPr>
          <a:lstStyle/>
          <a:p>
            <a:r>
              <a:rPr lang="en-IE" altLang="en-US" sz="2000" dirty="0"/>
              <a:t>LAM Agent:</a:t>
            </a:r>
            <a:endParaRPr lang="en-IE" altLang="en-US" sz="2000" dirty="0"/>
          </a:p>
          <a:p>
            <a:pPr marL="365760" lvl="1" indent="0">
              <a:buNone/>
            </a:pPr>
            <a:r>
              <a:rPr lang="en-IE" altLang="en-US" sz="1700" dirty="0"/>
              <a:t>LAM = ( Notify . </a:t>
            </a:r>
            <a:r>
              <a:rPr lang="en-IE" altLang="en-US" sz="1700" u="sng" dirty="0" err="1"/>
              <a:t>ReadTime</a:t>
            </a:r>
            <a:r>
              <a:rPr lang="en-IE" altLang="en-US" sz="1700" dirty="0"/>
              <a:t> . </a:t>
            </a:r>
            <a:r>
              <a:rPr lang="en-IE" altLang="en-US" sz="1700" u="sng" dirty="0"/>
              <a:t>Record</a:t>
            </a:r>
            <a:r>
              <a:rPr lang="en-IE" altLang="en-US" sz="1700" dirty="0"/>
              <a:t> )</a:t>
            </a:r>
            <a:r>
              <a:rPr lang="en-IE" altLang="en-US" sz="1700" baseline="30000" dirty="0"/>
              <a:t>w</a:t>
            </a:r>
            <a:endParaRPr lang="en-IE" altLang="en-US" sz="1700" baseline="30000" dirty="0"/>
          </a:p>
          <a:p>
            <a:endParaRPr lang="en-IE" altLang="en-US" sz="2000" dirty="0"/>
          </a:p>
          <a:p>
            <a:r>
              <a:rPr lang="en-IE" altLang="en-US" sz="2000" dirty="0"/>
              <a:t>Alternate LAM Agent solution:</a:t>
            </a:r>
            <a:endParaRPr lang="en-IE" altLang="en-US" sz="2000" dirty="0"/>
          </a:p>
          <a:p>
            <a:pPr marL="365760" lvl="1" indent="0">
              <a:buNone/>
            </a:pPr>
            <a:r>
              <a:rPr lang="en-IE" altLang="en-US" sz="1700" dirty="0"/>
              <a:t>LAM = ( Notify . Check . </a:t>
            </a:r>
            <a:r>
              <a:rPr lang="en-IE" altLang="en-US" sz="1700" u="sng" dirty="0" err="1"/>
              <a:t>ReadTime</a:t>
            </a:r>
            <a:r>
              <a:rPr lang="en-IE" altLang="en-US" sz="1700" dirty="0"/>
              <a:t> .</a:t>
            </a:r>
            <a:endParaRPr lang="en-IE" altLang="en-US" sz="1700" dirty="0"/>
          </a:p>
          <a:p>
            <a:pPr marL="365760" lvl="1" indent="0">
              <a:buNone/>
            </a:pPr>
            <a:r>
              <a:rPr lang="en-IE" altLang="en-US" sz="1700" dirty="0"/>
              <a:t>	 </a:t>
            </a:r>
            <a:r>
              <a:rPr lang="en-IE" altLang="en-US" sz="1700" u="sng" dirty="0" err="1"/>
              <a:t>CreateRecord</a:t>
            </a:r>
            <a:r>
              <a:rPr lang="en-IE" altLang="en-US" sz="1700" dirty="0"/>
              <a:t> . </a:t>
            </a:r>
            <a:r>
              <a:rPr lang="en-IE" altLang="en-US" sz="1700" dirty="0" err="1"/>
              <a:t>SubmitRecord</a:t>
            </a:r>
            <a:r>
              <a:rPr lang="en-IE" altLang="en-US" sz="1700" dirty="0"/>
              <a:t> )</a:t>
            </a:r>
            <a:r>
              <a:rPr lang="en-IE" altLang="en-US" sz="1700" baseline="30000" dirty="0"/>
              <a:t>w</a:t>
            </a:r>
            <a:endParaRPr lang="en-IE" altLang="en-US" sz="1700" baseline="30000" dirty="0"/>
          </a:p>
          <a:p>
            <a:endParaRPr lang="en-IE" altLang="en-US" sz="2000" dirty="0"/>
          </a:p>
          <a:p>
            <a:r>
              <a:rPr lang="en-IE" altLang="en-US" sz="2000" dirty="0"/>
              <a:t>Coffee Machine Example:</a:t>
            </a:r>
            <a:endParaRPr lang="en-IE" altLang="en-US" sz="2000" dirty="0"/>
          </a:p>
          <a:p>
            <a:pPr marL="365760" lvl="1" indent="0">
              <a:buNone/>
            </a:pPr>
            <a:r>
              <a:rPr lang="en-IE" altLang="en-US" sz="1700" dirty="0"/>
              <a:t>COFFEEFILLER = (Fill . </a:t>
            </a:r>
            <a:r>
              <a:rPr lang="en-IE" altLang="en-US" sz="1700" dirty="0" err="1"/>
              <a:t>InformWorkers</a:t>
            </a:r>
            <a:r>
              <a:rPr lang="en-IE" altLang="en-US" sz="1700" dirty="0"/>
              <a:t> . </a:t>
            </a:r>
            <a:r>
              <a:rPr lang="en-IE" altLang="en-US" sz="1700" dirty="0" err="1"/>
              <a:t>CheckStock</a:t>
            </a:r>
            <a:r>
              <a:rPr lang="en-IE" altLang="en-US" sz="1700" dirty="0"/>
              <a:t> . </a:t>
            </a:r>
            <a:r>
              <a:rPr lang="en-IE" altLang="en-US" sz="1700" dirty="0" err="1"/>
              <a:t>AwaitEmpty</a:t>
            </a:r>
            <a:r>
              <a:rPr lang="en-IE" altLang="en-US" sz="1700" dirty="0"/>
              <a:t>)</a:t>
            </a:r>
            <a:r>
              <a:rPr lang="en-IE" altLang="en-US" sz="1700" baseline="30000" dirty="0"/>
              <a:t>w</a:t>
            </a:r>
            <a:endParaRPr lang="en-IE" altLang="en-US" sz="1700" baseline="30000" dirty="0"/>
          </a:p>
          <a:p>
            <a:endParaRPr lang="en-IE" altLang="en-US" sz="2000" dirty="0"/>
          </a:p>
          <a:p>
            <a:r>
              <a:rPr lang="en-IE" altLang="en-US" sz="2000" dirty="0"/>
              <a:t>Reuse and readability is also supported:</a:t>
            </a:r>
            <a:endParaRPr lang="en-IE" altLang="en-US" sz="2000" dirty="0"/>
          </a:p>
          <a:p>
            <a:pPr marL="365760" lvl="1" indent="0">
              <a:buNone/>
            </a:pPr>
            <a:r>
              <a:rPr lang="en-IE" altLang="en-US" sz="1700" dirty="0"/>
              <a:t>COFFEEFILLER = (All)</a:t>
            </a:r>
            <a:r>
              <a:rPr lang="en-IE" altLang="en-US" sz="1700" baseline="30000" dirty="0"/>
              <a:t>w</a:t>
            </a:r>
            <a:endParaRPr lang="en-IE" altLang="en-US" sz="1700" baseline="30000" dirty="0"/>
          </a:p>
          <a:p>
            <a:pPr marL="365760" lvl="1" indent="0">
              <a:buNone/>
            </a:pPr>
            <a:r>
              <a:rPr lang="en-IE" altLang="en-US" sz="1700" dirty="0"/>
              <a:t>All = Fill . </a:t>
            </a:r>
            <a:r>
              <a:rPr lang="en-IE" altLang="en-US" sz="1700" dirty="0" err="1"/>
              <a:t>InformWorkers</a:t>
            </a:r>
            <a:r>
              <a:rPr lang="en-IE" altLang="en-US" sz="1700" dirty="0"/>
              <a:t> . </a:t>
            </a:r>
            <a:r>
              <a:rPr lang="en-IE" altLang="en-US" sz="1700" dirty="0" err="1"/>
              <a:t>CheckStock</a:t>
            </a:r>
            <a:r>
              <a:rPr lang="en-IE" altLang="en-US" sz="1700" dirty="0"/>
              <a:t> . </a:t>
            </a:r>
            <a:r>
              <a:rPr lang="en-IE" altLang="en-US" sz="1700" dirty="0" err="1"/>
              <a:t>AwaitEmpty</a:t>
            </a:r>
            <a:endParaRPr lang="en-GB" altLang="en-US" sz="1700" dirty="0"/>
          </a:p>
        </p:txBody>
      </p:sp>
      <p:pic>
        <p:nvPicPr>
          <p:cNvPr id="20484" name="Picture 5" descr="Picture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08621"/>
            <a:ext cx="3673183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Example Schema</a:t>
            </a:r>
            <a:endParaRPr lang="en-GB" altLang="en-US"/>
          </a:p>
        </p:txBody>
      </p:sp>
      <p:pic>
        <p:nvPicPr>
          <p:cNvPr id="22531" name="Picture 4" descr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7137400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Schema</a:t>
            </a:r>
            <a:endParaRPr lang="en-GB" dirty="0"/>
          </a:p>
        </p:txBody>
      </p:sp>
      <p:pic>
        <p:nvPicPr>
          <p:cNvPr id="16" name="Content Placeholder 15" descr="A screenshot of a document&#10;&#10;Description automatically generated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85" y="1600200"/>
            <a:ext cx="6712230" cy="487362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Introduction</a:t>
            </a: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en-US" dirty="0"/>
              <a:t>Many AOSE Methodologies have been proposed.</a:t>
            </a:r>
            <a:endParaRPr lang="en-GB" altLang="en-US" dirty="0"/>
          </a:p>
          <a:p>
            <a:pPr lvl="1"/>
            <a:r>
              <a:rPr lang="en-US" altLang="en-US" dirty="0"/>
              <a:t>Knowledge Engineering Based Approaches:</a:t>
            </a:r>
            <a:endParaRPr lang="en-US" altLang="en-US" dirty="0"/>
          </a:p>
          <a:p>
            <a:pPr lvl="2"/>
            <a:r>
              <a:rPr lang="en-US" altLang="en-US" dirty="0"/>
              <a:t>MAS-</a:t>
            </a:r>
            <a:r>
              <a:rPr lang="en-US" altLang="en-US" dirty="0" err="1"/>
              <a:t>CommonKADS</a:t>
            </a:r>
            <a:endParaRPr lang="en-US" altLang="en-US" dirty="0"/>
          </a:p>
          <a:p>
            <a:pPr lvl="1"/>
            <a:r>
              <a:rPr lang="en-US" altLang="en-US" dirty="0"/>
              <a:t>Agent Specific Approaches:</a:t>
            </a:r>
            <a:endParaRPr lang="en-US" altLang="en-US" dirty="0"/>
          </a:p>
          <a:p>
            <a:pPr lvl="2"/>
            <a:r>
              <a:rPr lang="en-US" altLang="en-US" dirty="0"/>
              <a:t>GAIA + Extensions</a:t>
            </a:r>
            <a:endParaRPr lang="en-US" altLang="en-US" dirty="0"/>
          </a:p>
          <a:p>
            <a:pPr lvl="2"/>
            <a:r>
              <a:rPr lang="en-US" altLang="en-US" dirty="0"/>
              <a:t>ROADMAP</a:t>
            </a:r>
            <a:endParaRPr lang="en-US" altLang="en-US" dirty="0"/>
          </a:p>
          <a:p>
            <a:pPr lvl="2"/>
            <a:r>
              <a:rPr lang="en-US" altLang="en-US" dirty="0"/>
              <a:t>SODA</a:t>
            </a:r>
            <a:endParaRPr lang="en-US" altLang="en-US" dirty="0"/>
          </a:p>
          <a:p>
            <a:pPr lvl="2"/>
            <a:r>
              <a:rPr lang="en-US" altLang="en-US" dirty="0"/>
              <a:t>Prometheus</a:t>
            </a:r>
            <a:endParaRPr lang="en-US" altLang="en-US" dirty="0"/>
          </a:p>
          <a:p>
            <a:pPr lvl="1"/>
            <a:r>
              <a:rPr lang="en-US" altLang="en-US" dirty="0"/>
              <a:t>Object-Oriented Based Approaches:</a:t>
            </a:r>
            <a:endParaRPr lang="en-US" altLang="en-US" dirty="0"/>
          </a:p>
          <a:p>
            <a:pPr lvl="2"/>
            <a:r>
              <a:rPr lang="en-US" altLang="en-US" dirty="0"/>
              <a:t>MESSAGE</a:t>
            </a:r>
            <a:endParaRPr lang="en-US" altLang="en-US" dirty="0"/>
          </a:p>
          <a:p>
            <a:pPr lvl="2"/>
            <a:r>
              <a:rPr lang="en-US" altLang="en-US" dirty="0" err="1"/>
              <a:t>MaSE</a:t>
            </a:r>
            <a:endParaRPr lang="en-US" altLang="en-US" dirty="0"/>
          </a:p>
          <a:p>
            <a:pPr lvl="2"/>
            <a:r>
              <a:rPr lang="en-US" altLang="en-US" dirty="0"/>
              <a:t>PASSI</a:t>
            </a:r>
            <a:endParaRPr lang="en-US" altLang="en-US" dirty="0"/>
          </a:p>
          <a:p>
            <a:pPr lvl="2"/>
            <a:r>
              <a:rPr lang="en-US" altLang="en-US" dirty="0"/>
              <a:t>Agent UML (Notation)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In this course we will look at PROMETHEUS &amp; GAIA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Schema</a:t>
            </a:r>
            <a:endParaRPr lang="en-GB" dirty="0"/>
          </a:p>
        </p:txBody>
      </p:sp>
      <p:pic>
        <p:nvPicPr>
          <p:cNvPr id="10" name="Content Placeholder 9" descr="A screenshot of a form&#10;&#10;Description automatically generated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54" y="1600200"/>
            <a:ext cx="6718892" cy="4873625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283"/>
            <a:ext cx="7467600" cy="1143000"/>
          </a:xfrm>
        </p:spPr>
        <p:txBody>
          <a:bodyPr/>
          <a:lstStyle/>
          <a:p>
            <a:pPr eaLnBrk="1" hangingPunct="1"/>
            <a:r>
              <a:rPr lang="en-IE" altLang="en-US" dirty="0"/>
              <a:t>The Interactions Model</a:t>
            </a:r>
            <a:endParaRPr lang="en-GB" alt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IE" altLang="en-US" sz="2000" dirty="0"/>
              <a:t>High level view of interaction within the system.</a:t>
            </a:r>
            <a:endParaRPr lang="en-IE" altLang="en-US" sz="2000" dirty="0"/>
          </a:p>
          <a:p>
            <a:pPr lvl="1">
              <a:lnSpc>
                <a:spcPct val="90000"/>
              </a:lnSpc>
            </a:pPr>
            <a:r>
              <a:rPr lang="en-IE" altLang="en-US" sz="1700" dirty="0"/>
              <a:t>Interaction occurs between agents playing roles.</a:t>
            </a:r>
            <a:endParaRPr lang="en-IE" altLang="en-US" sz="1700" dirty="0"/>
          </a:p>
          <a:p>
            <a:pPr lvl="1">
              <a:lnSpc>
                <a:spcPct val="90000"/>
              </a:lnSpc>
            </a:pPr>
            <a:r>
              <a:rPr lang="en-IE" altLang="en-US" sz="1700" dirty="0"/>
              <a:t>Interactions are mapped to the </a:t>
            </a:r>
            <a:r>
              <a:rPr lang="en-IE" altLang="en-US" sz="1700" b="1" dirty="0"/>
              <a:t>Protocols</a:t>
            </a:r>
            <a:r>
              <a:rPr lang="en-IE" altLang="en-US" sz="1700" dirty="0"/>
              <a:t> in a </a:t>
            </a:r>
            <a:r>
              <a:rPr lang="en-IE" altLang="en-US" sz="1700" b="1" dirty="0"/>
              <a:t>liveness condition</a:t>
            </a:r>
            <a:r>
              <a:rPr lang="en-IE" altLang="en-US" sz="1700" dirty="0"/>
              <a:t>.</a:t>
            </a:r>
            <a:endParaRPr lang="en-IE" altLang="en-US" sz="1700" dirty="0"/>
          </a:p>
          <a:p>
            <a:pPr lvl="1">
              <a:lnSpc>
                <a:spcPct val="90000"/>
              </a:lnSpc>
            </a:pPr>
            <a:endParaRPr lang="en-IE" altLang="en-US" sz="1700" dirty="0"/>
          </a:p>
          <a:p>
            <a:pPr>
              <a:lnSpc>
                <a:spcPct val="90000"/>
              </a:lnSpc>
            </a:pPr>
            <a:r>
              <a:rPr lang="en-IE" altLang="en-US" sz="2000" dirty="0"/>
              <a:t>Interaction descriptions should focus on the nature and purpose of the interactions rather than the specific steps.</a:t>
            </a:r>
            <a:endParaRPr lang="en-IE" altLang="en-US" sz="2000" dirty="0"/>
          </a:p>
          <a:p>
            <a:pPr>
              <a:lnSpc>
                <a:spcPct val="90000"/>
              </a:lnSpc>
            </a:pPr>
            <a:endParaRPr lang="en-IE" altLang="en-US" sz="2000" dirty="0"/>
          </a:p>
          <a:p>
            <a:pPr>
              <a:lnSpc>
                <a:spcPct val="90000"/>
              </a:lnSpc>
            </a:pPr>
            <a:r>
              <a:rPr lang="en-IE" altLang="en-US" sz="2000" dirty="0"/>
              <a:t>Each interaction can be as complex or as simple as necessary (e.g. a move update interaction vs a contract net protocol interaction).</a:t>
            </a:r>
            <a:endParaRPr lang="en-IE" altLang="en-US" sz="2000" dirty="0"/>
          </a:p>
          <a:p>
            <a:pPr>
              <a:lnSpc>
                <a:spcPct val="90000"/>
              </a:lnSpc>
            </a:pPr>
            <a:endParaRPr lang="en-IE" altLang="en-US" sz="2000" dirty="0"/>
          </a:p>
          <a:p>
            <a:pPr>
              <a:lnSpc>
                <a:spcPct val="90000"/>
              </a:lnSpc>
            </a:pPr>
            <a:r>
              <a:rPr lang="en-IE" altLang="en-US" sz="2000" dirty="0"/>
              <a:t>Can involve multiple initiators or multiple responders.</a:t>
            </a:r>
            <a:endParaRPr lang="en-IE" altLang="en-US" sz="2000" dirty="0"/>
          </a:p>
          <a:p>
            <a:pPr>
              <a:lnSpc>
                <a:spcPct val="90000"/>
              </a:lnSpc>
            </a:pPr>
            <a:endParaRPr lang="en-GB" altLang="en-US" sz="2300" dirty="0"/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/>
              <a:t>The Interactions Model</a:t>
            </a:r>
            <a:endParaRPr lang="en-GB" alt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2000" dirty="0"/>
              <a:t>Consists of a set of protocol definitions that combine:</a:t>
            </a:r>
            <a:endParaRPr lang="en-GB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i="1" dirty="0"/>
              <a:t>purpose</a:t>
            </a:r>
            <a:r>
              <a:rPr lang="en-GB" altLang="en-US" sz="1800" dirty="0"/>
              <a:t>: brief textual description of the nature of the protocol</a:t>
            </a:r>
            <a:endParaRPr lang="en-GB" altLang="en-US" sz="1800" dirty="0"/>
          </a:p>
          <a:p>
            <a:pPr lvl="1">
              <a:lnSpc>
                <a:spcPct val="90000"/>
              </a:lnSpc>
            </a:pPr>
            <a:r>
              <a:rPr lang="en-GB" altLang="en-US" sz="1800" i="1" dirty="0"/>
              <a:t>initiator</a:t>
            </a:r>
            <a:r>
              <a:rPr lang="en-GB" altLang="en-US" sz="1800" dirty="0"/>
              <a:t>: the role(s) responsible for starting the interaction;</a:t>
            </a:r>
            <a:endParaRPr lang="en-GB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i="1" dirty="0"/>
              <a:t>responder</a:t>
            </a:r>
            <a:r>
              <a:rPr lang="en-GB" altLang="en-US" sz="1800" dirty="0"/>
              <a:t>: the role(s) with which the initiator interacts;</a:t>
            </a:r>
            <a:endParaRPr lang="en-GB" altLang="en-US" sz="1800" dirty="0"/>
          </a:p>
          <a:p>
            <a:pPr lvl="1">
              <a:lnSpc>
                <a:spcPct val="90000"/>
              </a:lnSpc>
            </a:pPr>
            <a:r>
              <a:rPr lang="en-GB" altLang="en-US" sz="1800" i="1" dirty="0"/>
              <a:t>inputs</a:t>
            </a:r>
            <a:r>
              <a:rPr lang="en-GB" altLang="en-US" sz="1800" dirty="0"/>
              <a:t>: information used by the role initiator while enacting the protocol;</a:t>
            </a:r>
            <a:endParaRPr lang="en-GB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i="1" dirty="0"/>
              <a:t>outputs</a:t>
            </a:r>
            <a:r>
              <a:rPr lang="en-GB" altLang="en-US" sz="1800" dirty="0"/>
              <a:t>: information supplied by/to the protocol responder during</a:t>
            </a:r>
            <a:r>
              <a:rPr lang="en-IE" altLang="en-US" sz="1800" dirty="0"/>
              <a:t> </a:t>
            </a:r>
            <a:r>
              <a:rPr lang="en-GB" altLang="en-US" sz="1800" dirty="0"/>
              <a:t>the interaction;</a:t>
            </a:r>
            <a:endParaRPr lang="en-GB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i="1" dirty="0"/>
              <a:t>processing</a:t>
            </a:r>
            <a:r>
              <a:rPr lang="en-GB" altLang="en-US" sz="1800" dirty="0"/>
              <a:t>: brief description of any processing the protocol initiator performs</a:t>
            </a:r>
            <a:r>
              <a:rPr lang="en-IE" altLang="en-US" sz="1800" dirty="0"/>
              <a:t> </a:t>
            </a:r>
            <a:r>
              <a:rPr lang="en-GB" altLang="en-US" sz="1800" dirty="0"/>
              <a:t>during the interaction.</a:t>
            </a:r>
            <a:endParaRPr lang="en-GB" altLang="en-US" sz="1800" dirty="0"/>
          </a:p>
        </p:txBody>
      </p:sp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dirty="0"/>
              <a:t>The Interactions Model</a:t>
            </a:r>
            <a:endParaRPr lang="en-GB" alt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GB" altLang="en-US" sz="1800" dirty="0"/>
              <a:t>The Fill Protocol:</a:t>
            </a:r>
            <a:endParaRPr lang="en-GB" altLang="en-US" sz="1800" dirty="0"/>
          </a:p>
          <a:p>
            <a:pPr eaLnBrk="1" hangingPunct="1">
              <a:lnSpc>
                <a:spcPct val="90000"/>
              </a:lnSpc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1800" dirty="0"/>
              <a:t>The Notify Protocol:</a:t>
            </a:r>
            <a:endParaRPr lang="en-GB" altLang="en-US" sz="1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8842"/>
            <a:ext cx="5410200" cy="2063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diagram of a diagram&#10;&#10;Description automatically generated with medium confidenc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304" y="4739780"/>
            <a:ext cx="4509021" cy="1864404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The Analysis Process</a:t>
            </a:r>
            <a:endParaRPr lang="en-GB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altLang="en-US" sz="2000" dirty="0"/>
              <a:t>Identify the roles in the system.</a:t>
            </a:r>
            <a:endParaRPr lang="en-GB" altLang="en-US" sz="2000" dirty="0"/>
          </a:p>
          <a:p>
            <a:pPr marL="365760" lvl="1" indent="0">
              <a:buNone/>
            </a:pPr>
            <a:r>
              <a:rPr lang="en-GB" altLang="en-US" sz="1700" b="1" dirty="0"/>
              <a:t>	</a:t>
            </a:r>
            <a:r>
              <a:rPr lang="en-GB" altLang="en-US" sz="1800" b="1" dirty="0"/>
              <a:t>Deliverable: </a:t>
            </a:r>
            <a:r>
              <a:rPr lang="en-GB" altLang="en-US" sz="1800" dirty="0"/>
              <a:t>Unelaborated role model</a:t>
            </a:r>
            <a:endParaRPr lang="en-GB" altLang="en-US" sz="1800" dirty="0"/>
          </a:p>
          <a:p>
            <a:pPr marL="457200" indent="-457200">
              <a:buFont typeface="+mj-lt"/>
              <a:buAutoNum type="arabicPeriod"/>
            </a:pPr>
            <a:endParaRPr lang="en-GB" alt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GB" altLang="en-US" sz="2000" dirty="0"/>
              <a:t>For each role, identify and document the associated protocols.</a:t>
            </a:r>
            <a:endParaRPr lang="en-GB" altLang="en-US" sz="2000" dirty="0"/>
          </a:p>
          <a:p>
            <a:pPr marL="365760" lvl="1" indent="0">
              <a:buNone/>
            </a:pPr>
            <a:r>
              <a:rPr lang="en-GB" altLang="en-US" sz="1800" dirty="0"/>
              <a:t>	</a:t>
            </a:r>
            <a:r>
              <a:rPr lang="en-GB" altLang="en-US" sz="1800" b="1" dirty="0"/>
              <a:t>Deliverable</a:t>
            </a:r>
            <a:r>
              <a:rPr lang="en-GB" altLang="en-US" sz="1800" dirty="0"/>
              <a:t>: Protocol Model</a:t>
            </a:r>
            <a:endParaRPr lang="en-GB" altLang="en-US" sz="1800" dirty="0"/>
          </a:p>
          <a:p>
            <a:pPr marL="365760" lvl="1" indent="0">
              <a:buNone/>
            </a:pPr>
            <a:endParaRPr lang="en-GB" alt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GB" altLang="en-US" sz="2000" dirty="0"/>
              <a:t>Using the protocol model as a basis, elaborate the roles model.</a:t>
            </a:r>
            <a:endParaRPr lang="en-IE" altLang="en-US" sz="2000" dirty="0"/>
          </a:p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en-GB" altLang="en-US" sz="1800" b="1" dirty="0"/>
              <a:t>	Deliverable: </a:t>
            </a:r>
            <a:r>
              <a:rPr lang="en-GB" altLang="en-US" sz="1800" dirty="0"/>
              <a:t>Elaborated role model</a:t>
            </a:r>
            <a:endParaRPr lang="en-GB" altLang="en-US" sz="1800" dirty="0"/>
          </a:p>
          <a:p>
            <a:pPr marL="457200" indent="-457200">
              <a:buFont typeface="+mj-lt"/>
              <a:buAutoNum type="arabicPeriod"/>
            </a:pPr>
            <a:endParaRPr lang="en-IE" altLang="en-US" sz="1800" dirty="0"/>
          </a:p>
          <a:p>
            <a:pPr marL="457200" indent="-457200">
              <a:buFont typeface="+mj-lt"/>
              <a:buAutoNum type="arabicPeriod"/>
            </a:pPr>
            <a:r>
              <a:rPr lang="en-GB" altLang="en-US" sz="2000" dirty="0"/>
              <a:t>Iterate stages (1) - (3).</a:t>
            </a:r>
            <a:endParaRPr lang="en-GB" altLang="en-US" sz="2000" dirty="0"/>
          </a:p>
          <a:p>
            <a:pPr marL="0" indent="0">
              <a:buNone/>
            </a:pPr>
            <a:r>
              <a:rPr lang="en-GB" altLang="en-US" sz="1800" dirty="0"/>
              <a:t>	Refine the models</a:t>
            </a:r>
            <a:endParaRPr lang="en-GB" altLang="en-US" sz="1800" dirty="0"/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DESIGN PHASE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The Design Process</a:t>
            </a:r>
            <a:endParaRPr lang="en-GB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000"/>
              <a:t>The goal of the design process is to transform the analysis models into a sufficiently low level of abstraction that traditional design techniques may be used to implement agents.</a:t>
            </a:r>
            <a:endParaRPr lang="en-IE" altLang="en-US" sz="2000"/>
          </a:p>
          <a:p>
            <a:pPr eaLnBrk="1" hangingPunct="1">
              <a:lnSpc>
                <a:spcPct val="90000"/>
              </a:lnSpc>
            </a:pPr>
            <a:endParaRPr lang="en-IE" altLang="en-US" sz="2000"/>
          </a:p>
          <a:p>
            <a:pPr eaLnBrk="1" hangingPunct="1">
              <a:lnSpc>
                <a:spcPct val="90000"/>
              </a:lnSpc>
            </a:pPr>
            <a:r>
              <a:rPr lang="en-GB" altLang="en-US" sz="2000"/>
              <a:t>It involves the generation of three models that identify:</a:t>
            </a:r>
            <a:endParaRPr lang="en-GB" altLang="en-US" sz="2000"/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The agent types and agent instances that will make up the system (Agent Model).</a:t>
            </a:r>
            <a:endParaRPr lang="en-GB" altLang="en-US" sz="1800"/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The main services that are required to realise the model (Service Model).</a:t>
            </a:r>
            <a:endParaRPr lang="en-GB" altLang="en-US" sz="1800"/>
          </a:p>
          <a:p>
            <a:pPr lvl="1" eaLnBrk="1" hangingPunct="1">
              <a:lnSpc>
                <a:spcPct val="90000"/>
              </a:lnSpc>
            </a:pPr>
            <a:r>
              <a:rPr lang="en-GB" altLang="en-US" sz="1800"/>
              <a:t>The lines of communication between the different agents (Acquaintance Model).</a:t>
            </a:r>
            <a:endParaRPr lang="en-GB" altLang="en-US" sz="1800"/>
          </a:p>
          <a:p>
            <a:pPr lvl="1" eaLnBrk="1" hangingPunct="1">
              <a:lnSpc>
                <a:spcPct val="90000"/>
              </a:lnSpc>
            </a:pPr>
            <a:endParaRPr lang="en-GB" altLang="en-US" sz="1800"/>
          </a:p>
          <a:p>
            <a:pPr eaLnBrk="1" hangingPunct="1">
              <a:lnSpc>
                <a:spcPct val="90000"/>
              </a:lnSpc>
            </a:pPr>
            <a:r>
              <a:rPr lang="en-GB" altLang="en-US" sz="2000"/>
              <a:t>Remember: GAIA has been designed for closed systems that have a static organisational structure!</a:t>
            </a:r>
            <a:endParaRPr lang="en-GB" altLang="en-US" sz="2000"/>
          </a:p>
        </p:txBody>
      </p:sp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The Agent Model</a:t>
            </a:r>
            <a:endParaRPr lang="en-GB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000" dirty="0"/>
              <a:t>The goal of this model is to identify what types of agent must exist.</a:t>
            </a:r>
            <a:endParaRPr lang="en-IE" altLang="en-US" sz="2000" dirty="0"/>
          </a:p>
          <a:p>
            <a:pPr lvl="1" eaLnBrk="1" hangingPunct="1"/>
            <a:r>
              <a:rPr lang="en-GB" altLang="en-US" sz="1800" dirty="0"/>
              <a:t>Informally, an agent type is modelled as a set of roles that an instance of that type must play.</a:t>
            </a:r>
            <a:endParaRPr lang="en-GB" altLang="en-US" sz="1800" dirty="0"/>
          </a:p>
          <a:p>
            <a:pPr lvl="1" eaLnBrk="1" hangingPunct="1"/>
            <a:endParaRPr lang="en-GB" altLang="en-US" sz="1800" dirty="0"/>
          </a:p>
          <a:p>
            <a:pPr eaLnBrk="1" hangingPunct="1"/>
            <a:r>
              <a:rPr lang="en-GB" altLang="en-US" sz="2000" dirty="0"/>
              <a:t>Types are represented using agent type trees.</a:t>
            </a:r>
            <a:endParaRPr lang="en-GB" altLang="en-US" sz="2000" dirty="0"/>
          </a:p>
          <a:p>
            <a:pPr lvl="1" eaLnBrk="1" hangingPunct="1"/>
            <a:r>
              <a:rPr lang="en-GB" altLang="en-US" sz="1800" dirty="0"/>
              <a:t>These trees associate one or </a:t>
            </a:r>
            <a:br>
              <a:rPr lang="en-GB" altLang="en-US" sz="1800" dirty="0"/>
            </a:br>
            <a:r>
              <a:rPr lang="en-GB" altLang="en-US" sz="1800" dirty="0"/>
              <a:t>more agent roles with one or </a:t>
            </a:r>
            <a:br>
              <a:rPr lang="en-GB" altLang="en-US" sz="1800" dirty="0"/>
            </a:br>
            <a:r>
              <a:rPr lang="en-GB" altLang="en-US" sz="1800" dirty="0"/>
              <a:t>more agent types.</a:t>
            </a:r>
            <a:endParaRPr lang="en-GB" altLang="en-US" sz="1800" dirty="0"/>
          </a:p>
          <a:p>
            <a:pPr lvl="1" eaLnBrk="1" hangingPunct="1"/>
            <a:r>
              <a:rPr lang="en-GB" altLang="en-US" sz="1800" dirty="0"/>
              <a:t>Instance qualifiers are used to </a:t>
            </a:r>
            <a:br>
              <a:rPr lang="en-GB" altLang="en-US" sz="1800" dirty="0"/>
            </a:br>
            <a:r>
              <a:rPr lang="en-GB" altLang="en-US" sz="1800" dirty="0"/>
              <a:t>specify how many instances of </a:t>
            </a:r>
            <a:br>
              <a:rPr lang="en-GB" altLang="en-US" sz="1800" dirty="0"/>
            </a:br>
            <a:r>
              <a:rPr lang="en-GB" altLang="en-US" sz="1800" dirty="0"/>
              <a:t>each type must exist.</a:t>
            </a:r>
            <a:endParaRPr lang="en-GB" altLang="en-US" sz="1800" dirty="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797" y="3657600"/>
            <a:ext cx="409600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675227"/>
            <a:ext cx="7391400" cy="877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The Services Model</a:t>
            </a:r>
            <a:endParaRPr lang="en-GB" alt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IE" altLang="en-US" sz="2000" dirty="0"/>
              <a:t>In GAIA, a service is basically a function of an agent.</a:t>
            </a:r>
            <a:endParaRPr lang="en-IE" altLang="en-US" sz="2000" dirty="0"/>
          </a:p>
          <a:p>
            <a:pPr lvl="1" eaLnBrk="1" hangingPunct="1"/>
            <a:r>
              <a:rPr lang="en-GB" altLang="en-US" sz="1800" dirty="0"/>
              <a:t>That is, the service model is used to refine the protocols, activities and responsibilities of the agent.</a:t>
            </a:r>
            <a:endParaRPr lang="en-GB" altLang="en-US" sz="1800" dirty="0"/>
          </a:p>
          <a:p>
            <a:pPr lvl="1" eaLnBrk="1" hangingPunct="1"/>
            <a:r>
              <a:rPr lang="en-GB" altLang="en-US" sz="1800" dirty="0"/>
              <a:t>There should be at least one service per activity.</a:t>
            </a:r>
            <a:endParaRPr lang="en-GB" altLang="en-US" sz="1800" dirty="0"/>
          </a:p>
          <a:p>
            <a:pPr lvl="1" eaLnBrk="1" hangingPunct="1"/>
            <a:r>
              <a:rPr lang="en-GB" altLang="en-US" sz="1800" dirty="0"/>
              <a:t>Services may also be associated with protocols.</a:t>
            </a:r>
            <a:endParaRPr lang="en-GB" altLang="en-US" sz="1800" dirty="0"/>
          </a:p>
          <a:p>
            <a:pPr lvl="1" eaLnBrk="1" hangingPunct="1"/>
            <a:endParaRPr lang="en-GB" altLang="en-US" sz="1800" dirty="0"/>
          </a:p>
          <a:p>
            <a:pPr eaLnBrk="1" hangingPunct="1"/>
            <a:r>
              <a:rPr lang="en-GB" altLang="en-US" sz="2000" dirty="0"/>
              <a:t>The service model specifies inputs, outputs, pre-conditions, and post-conditions for each service (activity).</a:t>
            </a:r>
            <a:endParaRPr lang="en-GB" altLang="en-US" sz="2000" dirty="0"/>
          </a:p>
          <a:p>
            <a:pPr lvl="1" eaLnBrk="1" hangingPunct="1"/>
            <a:endParaRPr lang="en-GB" altLang="en-US" sz="1800" dirty="0"/>
          </a:p>
          <a:p>
            <a:pPr eaLnBrk="1" hangingPunct="1"/>
            <a:r>
              <a:rPr lang="en-GB" altLang="en-US" sz="2000" dirty="0"/>
              <a:t>For example:</a:t>
            </a:r>
            <a:endParaRPr lang="en-GB" altLang="en-US" sz="2000" dirty="0"/>
          </a:p>
          <a:p>
            <a:pPr lvl="1" eaLnBrk="1" hangingPunct="1"/>
            <a:r>
              <a:rPr lang="en-GB" altLang="en-US" sz="1800" dirty="0"/>
              <a:t>The </a:t>
            </a:r>
            <a:r>
              <a:rPr lang="en-GB" altLang="en-US" sz="1800" dirty="0" err="1"/>
              <a:t>CheckStock</a:t>
            </a:r>
            <a:r>
              <a:rPr lang="en-GB" altLang="en-US" sz="1800" dirty="0"/>
              <a:t> activity will take as input the stock level and some threshold value and will simply compare the two.</a:t>
            </a:r>
            <a:endParaRPr lang="en-GB" altLang="en-US" sz="1800" dirty="0"/>
          </a:p>
          <a:p>
            <a:pPr lvl="1" eaLnBrk="1" hangingPunct="1"/>
            <a:r>
              <a:rPr lang="en-GB" altLang="en-US" sz="1800" dirty="0"/>
              <a:t>The pre- and post-conditions will both state that the stock level is greater than zero.</a:t>
            </a:r>
            <a:endParaRPr lang="en-GB" altLang="en-US" sz="1800" dirty="0"/>
          </a:p>
        </p:txBody>
      </p:sp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The Services Model</a:t>
            </a:r>
            <a:endParaRPr lang="en-GB" altLang="en-US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65971"/>
            <a:ext cx="8382000" cy="3422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SA/LAM Services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4800" y="1828800"/>
          <a:ext cx="8229600" cy="25434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/>
                <a:gridCol w="1566318"/>
                <a:gridCol w="1890894"/>
                <a:gridCol w="1890894"/>
                <a:gridCol w="1890894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1" u="none" strike="noStrike" dirty="0">
                          <a:effectLst/>
                        </a:rPr>
                        <a:t>Service</a:t>
                      </a:r>
                      <a:endParaRPr lang="en-I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6957" marR="6957" marT="69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1" u="none" strike="noStrike" dirty="0">
                          <a:effectLst/>
                        </a:rPr>
                        <a:t>Inputs</a:t>
                      </a:r>
                      <a:endParaRPr lang="en-I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6957" marR="6957" marT="69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1" u="none" strike="noStrike" dirty="0">
                          <a:effectLst/>
                        </a:rPr>
                        <a:t>Outputs</a:t>
                      </a:r>
                      <a:endParaRPr lang="en-I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6957" marR="6957" marT="69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1" u="none" strike="noStrike" dirty="0">
                          <a:effectLst/>
                        </a:rPr>
                        <a:t>Pre-Conditions</a:t>
                      </a:r>
                      <a:endParaRPr lang="en-I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6957" marR="6957" marT="69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b="1" u="none" strike="noStrike" dirty="0">
                          <a:effectLst/>
                        </a:rPr>
                        <a:t>Post-Conditions</a:t>
                      </a:r>
                      <a:endParaRPr lang="en-I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6957" marR="6957" marT="6957" marB="0" anchor="b"/>
                </a:tc>
              </a:tr>
              <a:tr h="540027"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i="1" u="none" strike="noStrike" dirty="0">
                          <a:effectLst/>
                        </a:rPr>
                        <a:t>Agent: SA</a:t>
                      </a:r>
                      <a:endParaRPr lang="en-IE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6957" marR="6957" marT="695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6957" marR="6957" marT="69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6957" marR="6957" marT="69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6957" marR="6957" marT="69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6957" marR="6957" marT="6957" marB="0" anchor="b"/>
                </a:tc>
              </a:tr>
              <a:tr h="315402"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u="none" strike="noStrike" dirty="0" err="1">
                          <a:effectLst/>
                        </a:rPr>
                        <a:t>AwaitTag</a:t>
                      </a:r>
                      <a:endParaRPr lang="en-I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6957" marR="6957" marT="695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u="none" strike="noStrike" dirty="0">
                          <a:effectLst/>
                        </a:rPr>
                        <a:t>n/a</a:t>
                      </a:r>
                      <a:endParaRPr lang="en-I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6957" marR="6957" marT="695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u="none" strike="noStrike" dirty="0">
                          <a:effectLst/>
                        </a:rPr>
                        <a:t>room</a:t>
                      </a:r>
                      <a:br>
                        <a:rPr lang="en-IE" sz="1200" u="none" strike="noStrike" dirty="0">
                          <a:effectLst/>
                        </a:rPr>
                      </a:br>
                      <a:r>
                        <a:rPr lang="en-IE" sz="1200" u="none" strike="noStrike" dirty="0" err="1">
                          <a:effectLst/>
                        </a:rPr>
                        <a:t>student_id</a:t>
                      </a:r>
                      <a:endParaRPr lang="en-I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6957" marR="6957" marT="69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200" u="none" strike="noStrike" dirty="0">
                          <a:effectLst/>
                        </a:rPr>
                        <a:t>true</a:t>
                      </a:r>
                      <a:endParaRPr lang="en-IE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6957" marR="6957" marT="695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u="none" strike="noStrike" dirty="0">
                          <a:effectLst/>
                        </a:rPr>
                        <a:t>room != nil</a:t>
                      </a:r>
                      <a:br>
                        <a:rPr lang="en-IE" sz="1200" u="none" strike="noStrike" dirty="0">
                          <a:effectLst/>
                        </a:rPr>
                      </a:br>
                      <a:r>
                        <a:rPr lang="en-IE" sz="1200" u="none" strike="noStrike" dirty="0" err="1">
                          <a:effectLst/>
                        </a:rPr>
                        <a:t>student_id</a:t>
                      </a:r>
                      <a:r>
                        <a:rPr lang="en-IE" sz="1200" u="none" strike="noStrike" dirty="0">
                          <a:effectLst/>
                        </a:rPr>
                        <a:t> != nil</a:t>
                      </a:r>
                      <a:endParaRPr lang="en-I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6957" marR="6957" marT="6957" marB="0"/>
                </a:tc>
              </a:tr>
              <a:tr h="695409"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i="1" u="none" strike="noStrike" dirty="0">
                          <a:effectLst/>
                        </a:rPr>
                        <a:t>Agent: LAM</a:t>
                      </a:r>
                      <a:endParaRPr lang="en-IE" sz="12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6957" marR="6957" marT="6957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6957" marR="6957" marT="695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6957" marR="6957" marT="6957" marB="0" anchor="b"/>
                </a:tc>
                <a:tc>
                  <a:txBody>
                    <a:bodyPr/>
                    <a:lstStyle/>
                    <a:p>
                      <a:pPr algn="l" fontAlgn="t"/>
                      <a:endParaRPr lang="en-IE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6957" marR="6957" marT="6957" marB="0"/>
                </a:tc>
                <a:tc>
                  <a:txBody>
                    <a:bodyPr/>
                    <a:lstStyle/>
                    <a:p>
                      <a:pPr algn="l" fontAlgn="b"/>
                      <a:endParaRPr lang="en-I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6957" marR="6957" marT="6957" marB="0" anchor="b"/>
                </a:tc>
              </a:tr>
              <a:tr h="148424"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u="none" strike="noStrike" dirty="0" err="1">
                          <a:effectLst/>
                        </a:rPr>
                        <a:t>ReadTime</a:t>
                      </a:r>
                      <a:endParaRPr lang="en-I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6957" marR="6957" marT="69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u="none" strike="noStrike">
                          <a:effectLst/>
                        </a:rPr>
                        <a:t>n/a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6957" marR="6957" marT="695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u="none" strike="noStrike">
                          <a:effectLst/>
                        </a:rPr>
                        <a:t>time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6957" marR="6957" marT="6957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200" u="none" strike="noStrike">
                          <a:effectLst/>
                        </a:rPr>
                        <a:t>true</a:t>
                      </a:r>
                      <a:endParaRPr lang="en-IE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6957" marR="6957" marT="695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u="none" strike="noStrike" dirty="0">
                          <a:effectLst/>
                        </a:rPr>
                        <a:t>time != nil</a:t>
                      </a:r>
                      <a:endParaRPr lang="en-I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6957" marR="6957" marT="6957" marB="0" anchor="b"/>
                </a:tc>
              </a:tr>
              <a:tr h="473103">
                <a:tc>
                  <a:txBody>
                    <a:bodyPr/>
                    <a:lstStyle/>
                    <a:p>
                      <a:pPr algn="l" fontAlgn="t"/>
                      <a:r>
                        <a:rPr lang="en-IE" sz="1200" u="none" strike="noStrike">
                          <a:effectLst/>
                        </a:rPr>
                        <a:t>Record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6957" marR="6957" marT="69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200" u="none" strike="noStrike">
                          <a:effectLst/>
                        </a:rPr>
                        <a:t>room, student_id, time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6957" marR="6957" marT="6957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200" u="none" strike="noStrike">
                          <a:effectLst/>
                        </a:rPr>
                        <a:t>attendance_slip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6957" marR="6957" marT="6957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E" sz="1200" u="none" strike="noStrike">
                          <a:effectLst/>
                        </a:rPr>
                        <a:t>room != nil</a:t>
                      </a:r>
                      <a:br>
                        <a:rPr lang="en-IE" sz="1200" u="none" strike="noStrike">
                          <a:effectLst/>
                        </a:rPr>
                      </a:br>
                      <a:r>
                        <a:rPr lang="en-IE" sz="1200" u="none" strike="noStrike">
                          <a:effectLst/>
                        </a:rPr>
                        <a:t>student_id != nil</a:t>
                      </a:r>
                      <a:br>
                        <a:rPr lang="en-IE" sz="1200" u="none" strike="noStrike">
                          <a:effectLst/>
                        </a:rPr>
                      </a:br>
                      <a:r>
                        <a:rPr lang="en-IE" sz="1200" u="none" strike="noStrike">
                          <a:effectLst/>
                        </a:rPr>
                        <a:t>time != nil</a:t>
                      </a:r>
                      <a:endParaRPr lang="en-IE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6957" marR="6957" marT="6957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sz="1200" u="none" strike="noStrike" dirty="0" err="1">
                          <a:effectLst/>
                        </a:rPr>
                        <a:t>attendance_slip</a:t>
                      </a:r>
                      <a:r>
                        <a:rPr lang="en-IE" sz="1200" u="none" strike="noStrike" dirty="0">
                          <a:effectLst/>
                        </a:rPr>
                        <a:t> != nil</a:t>
                      </a:r>
                      <a:endParaRPr lang="en-IE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charset="0"/>
                      </a:endParaRPr>
                    </a:p>
                  </a:txBody>
                  <a:tcPr marL="6957" marR="6957" marT="6957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The Acquaintance Model</a:t>
            </a:r>
            <a:endParaRPr lang="en-GB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IE" altLang="en-US" dirty="0"/>
              <a:t>This third model specifies the lines of communication between the agent types.</a:t>
            </a:r>
            <a:endParaRPr lang="en-GB" altLang="en-US" dirty="0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95600"/>
            <a:ext cx="8591550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The Design Process</a:t>
            </a:r>
            <a:endParaRPr lang="en-GB" alt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altLang="en-US" sz="2000" dirty="0"/>
              <a:t>Create an Agent Model:</a:t>
            </a:r>
            <a:endParaRPr lang="en-GB" altLang="en-US" sz="2000" dirty="0"/>
          </a:p>
          <a:p>
            <a:pPr lvl="1"/>
            <a:r>
              <a:rPr lang="en-GB" altLang="en-US" sz="1800" dirty="0"/>
              <a:t>Aggregate the roles into agent types and refine to form an agent type hierarchy</a:t>
            </a:r>
            <a:endParaRPr lang="en-GB" altLang="en-US" sz="1800" dirty="0"/>
          </a:p>
          <a:p>
            <a:pPr lvl="1"/>
            <a:r>
              <a:rPr lang="en-GB" altLang="en-US" sz="1800" dirty="0"/>
              <a:t>Document the instances of each agent type using instance annotations.</a:t>
            </a:r>
            <a:endParaRPr lang="en-GB" altLang="en-US" sz="1800" dirty="0"/>
          </a:p>
          <a:p>
            <a:endParaRPr lang="en-GB" alt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GB" altLang="en-US" sz="2000" dirty="0"/>
              <a:t>Develop a Service Model by examining the activities, protocols, and safety and </a:t>
            </a:r>
            <a:r>
              <a:rPr lang="en-GB" altLang="en-US" sz="2000" dirty="0" err="1"/>
              <a:t>liveness</a:t>
            </a:r>
            <a:r>
              <a:rPr lang="en-GB" altLang="en-US" sz="2000" dirty="0"/>
              <a:t> properties of each role.</a:t>
            </a:r>
            <a:endParaRPr lang="en-GB" altLang="en-US" sz="2000" dirty="0"/>
          </a:p>
          <a:p>
            <a:pPr marL="457200" indent="-457200">
              <a:buFont typeface="+mj-lt"/>
              <a:buAutoNum type="arabicPeriod" startAt="2"/>
            </a:pPr>
            <a:endParaRPr lang="en-GB" alt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GB" altLang="en-US" sz="2000" dirty="0"/>
              <a:t>Develop an Acquaintance Model from the Interaction Model and the Agent Model.</a:t>
            </a:r>
            <a:endParaRPr lang="en-GB" altLang="en-US" sz="2000" dirty="0"/>
          </a:p>
        </p:txBody>
      </p:sp>
    </p:spTree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E" sz="2200" dirty="0"/>
              <a:t>GAIA v.1 is designed for closed systems (&lt;100 agent types):</a:t>
            </a:r>
            <a:endParaRPr lang="en-IE" sz="2200" dirty="0"/>
          </a:p>
          <a:p>
            <a:pPr lvl="1"/>
            <a:r>
              <a:rPr lang="en-IE" sz="1900" dirty="0"/>
              <a:t>Static community: all agents are identified at design time</a:t>
            </a:r>
            <a:endParaRPr lang="en-IE" sz="1900" dirty="0"/>
          </a:p>
          <a:p>
            <a:pPr lvl="1"/>
            <a:r>
              <a:rPr lang="en-IE" sz="1900" dirty="0"/>
              <a:t>Tight coupling: all agent relationships are identified at design time</a:t>
            </a:r>
            <a:endParaRPr lang="en-IE" sz="1900" dirty="0"/>
          </a:p>
          <a:p>
            <a:pPr lvl="1"/>
            <a:r>
              <a:rPr lang="en-IE" sz="1900" dirty="0"/>
              <a:t>Static functionality: all available services are identified at design time</a:t>
            </a:r>
            <a:endParaRPr lang="en-IE" sz="1900" dirty="0"/>
          </a:p>
          <a:p>
            <a:pPr lvl="5"/>
            <a:endParaRPr lang="en-IE" sz="1500" dirty="0"/>
          </a:p>
          <a:p>
            <a:r>
              <a:rPr lang="en-IE" sz="2200" dirty="0"/>
              <a:t>However, some of the typical benefits of agent-based systems come from using them to build open systems:</a:t>
            </a:r>
            <a:endParaRPr lang="en-IE" sz="2200" dirty="0"/>
          </a:p>
          <a:p>
            <a:pPr lvl="1"/>
            <a:r>
              <a:rPr lang="en-IE" sz="1900" dirty="0"/>
              <a:t>Dynamic community: agents can be created / destroyed at runtime</a:t>
            </a:r>
            <a:endParaRPr lang="en-IE" sz="1900" dirty="0"/>
          </a:p>
          <a:p>
            <a:pPr lvl="1"/>
            <a:r>
              <a:rPr lang="en-IE" sz="1900" dirty="0"/>
              <a:t>Loose coupling: agent relationships </a:t>
            </a:r>
            <a:endParaRPr lang="en-IE" sz="1900" dirty="0"/>
          </a:p>
          <a:p>
            <a:pPr lvl="1"/>
            <a:r>
              <a:rPr lang="en-IE" sz="1900" dirty="0"/>
              <a:t>Dynamic functionality: new services can be added as required at run time.</a:t>
            </a:r>
            <a:endParaRPr lang="en-IE" sz="1900" dirty="0"/>
          </a:p>
          <a:p>
            <a:pPr lvl="1"/>
            <a:endParaRPr lang="en-IE" sz="1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Recommended Reading</a:t>
            </a:r>
            <a:endParaRPr lang="en-GB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 altLang="en-US" sz="2000" dirty="0"/>
              <a:t>Michael Wooldridge, Nicholas R. Jennings, and David </a:t>
            </a:r>
            <a:r>
              <a:rPr lang="en-GB" altLang="en-US" sz="2000" dirty="0" err="1"/>
              <a:t>Kinny</a:t>
            </a:r>
            <a:r>
              <a:rPr lang="en-GB" altLang="en-US" sz="2000" dirty="0"/>
              <a:t>, “The Gaia methodology for agent-oriented analysis and design”, </a:t>
            </a:r>
            <a:r>
              <a:rPr lang="en-GB" altLang="en-US" sz="2000" i="1" dirty="0"/>
              <a:t>in Journal of Autonomous Agents Multi-Agent Systems Vol. 3, No. 3, pp 285–312, 2000</a:t>
            </a:r>
            <a:endParaRPr lang="en-GB" altLang="en-US" sz="2000" i="1" dirty="0"/>
          </a:p>
          <a:p>
            <a:pPr eaLnBrk="1" hangingPunct="1"/>
            <a:endParaRPr lang="en-GB" altLang="en-US" sz="2000" i="1" dirty="0"/>
          </a:p>
          <a:p>
            <a:pPr eaLnBrk="1" hangingPunct="1"/>
            <a:r>
              <a:rPr lang="en-GB" altLang="en-US" sz="2000" dirty="0"/>
              <a:t>Franco </a:t>
            </a:r>
            <a:r>
              <a:rPr lang="en-GB" altLang="en-US" sz="2000" dirty="0" err="1"/>
              <a:t>Zambonelli</a:t>
            </a:r>
            <a:r>
              <a:rPr lang="en-GB" altLang="en-US" sz="2000" dirty="0"/>
              <a:t>, Nicholas R. Jennings, Michael Wooldridge, “Developing </a:t>
            </a:r>
            <a:r>
              <a:rPr lang="en-GB" altLang="en-US" sz="2000" dirty="0" err="1"/>
              <a:t>Multiagent</a:t>
            </a:r>
            <a:r>
              <a:rPr lang="en-GB" altLang="en-US" sz="2000" dirty="0"/>
              <a:t> Systems: The Gaia Methodology”, </a:t>
            </a:r>
            <a:r>
              <a:rPr lang="en-GB" altLang="en-US" sz="2000" i="1" dirty="0"/>
              <a:t>in ACM Transactions of Software Engineering and Methodology, Vol. 12, No. 3, pp 317-370, July 2003</a:t>
            </a:r>
            <a:endParaRPr lang="en-GB" altLang="en-US" sz="2000" i="1" dirty="0"/>
          </a:p>
          <a:p>
            <a:pPr eaLnBrk="1" hangingPunct="1"/>
            <a:endParaRPr lang="en-GB" altLang="en-US" sz="2000" i="1" dirty="0"/>
          </a:p>
          <a:p>
            <a:pPr eaLnBrk="1" hangingPunct="1"/>
            <a:r>
              <a:rPr lang="en-GB" altLang="en-US" sz="2000" dirty="0" err="1"/>
              <a:t>Cernuzzi</a:t>
            </a:r>
            <a:r>
              <a:rPr lang="en-GB" altLang="en-US" sz="2000" dirty="0"/>
              <a:t>, L, Juan, T, Sterling, L, </a:t>
            </a:r>
            <a:r>
              <a:rPr lang="en-GB" altLang="en-US" sz="2000" dirty="0" err="1"/>
              <a:t>Zambonelli</a:t>
            </a:r>
            <a:r>
              <a:rPr lang="en-GB" altLang="en-US" sz="2000" dirty="0"/>
              <a:t>, F, “The Gaia Methodology: Basic Concepts and Extensions”</a:t>
            </a:r>
            <a:r>
              <a:rPr lang="en-GB" altLang="en-US" sz="2000" i="1" dirty="0"/>
              <a:t>, in Methodologies and Software Engineering for Agent Systems, Springer-</a:t>
            </a:r>
            <a:r>
              <a:rPr lang="en-GB" altLang="en-US" sz="2000" i="1" dirty="0" err="1"/>
              <a:t>Verlag</a:t>
            </a:r>
            <a:r>
              <a:rPr lang="en-GB" altLang="en-US" sz="2000" i="1" dirty="0"/>
              <a:t>, 2004.</a:t>
            </a:r>
            <a:endParaRPr lang="en-GB" altLang="en-US" sz="2000" i="1" dirty="0"/>
          </a:p>
        </p:txBody>
      </p:sp>
    </p:spTree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Prometheus</a:t>
            </a:r>
            <a:br>
              <a:rPr lang="en-GB" altLang="en-US" dirty="0"/>
            </a:br>
            <a:endParaRPr lang="en-GB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98167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/>
              <a:t>Padgham, L., &amp; </a:t>
            </a:r>
            <a:r>
              <a:rPr lang="en-IE" dirty="0" err="1"/>
              <a:t>Winikoff</a:t>
            </a:r>
            <a:r>
              <a:rPr lang="en-IE" dirty="0"/>
              <a:t>, M. (2002, July). Prometheus: A methodology for developing intelligent agents. In </a:t>
            </a:r>
            <a:r>
              <a:rPr lang="en-IE" i="1" dirty="0"/>
              <a:t>International Workshop on Agent-Oriented Software Engineering</a:t>
            </a:r>
            <a:r>
              <a:rPr lang="en-IE" dirty="0"/>
              <a:t> (pp. 174-185). Springer, Berlin, Heidelberg.</a:t>
            </a:r>
            <a:endParaRPr lang="en-IE" dirty="0"/>
          </a:p>
        </p:txBody>
      </p:sp>
      <p:pic>
        <p:nvPicPr>
          <p:cNvPr id="10" name="Content Placeholder 9" descr="Diagram&#10;&#10;Description automatically generated"/>
          <p:cNvPicPr>
            <a:picLocks noGrp="1" noChangeAspect="1"/>
          </p:cNvPicPr>
          <p:nvPr>
            <p:ph sz="quarter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36" y="1984375"/>
            <a:ext cx="7068127" cy="4873625"/>
          </a:xfrm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Prometheus: System Specification</a:t>
            </a:r>
            <a:endParaRPr lang="en-GB" altLang="en-US" dirty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848600" cy="4873752"/>
          </a:xfrm>
        </p:spPr>
        <p:txBody>
          <a:bodyPr>
            <a:normAutofit/>
          </a:bodyPr>
          <a:lstStyle/>
          <a:p>
            <a:r>
              <a:rPr lang="en-GB" altLang="en-US" sz="2000" b="1" dirty="0"/>
              <a:t>Objective</a:t>
            </a:r>
            <a:r>
              <a:rPr lang="en-GB" altLang="en-US" sz="2000" dirty="0"/>
              <a:t>: To identify the basic functionalities of the system.</a:t>
            </a:r>
            <a:endParaRPr lang="en-GB" altLang="en-US" sz="2000" dirty="0"/>
          </a:p>
          <a:p>
            <a:r>
              <a:rPr lang="en-GB" altLang="en-US" sz="2000" b="1" dirty="0"/>
              <a:t>Models:</a:t>
            </a:r>
            <a:endParaRPr lang="en-GB" altLang="en-US" sz="2000" b="1" dirty="0"/>
          </a:p>
          <a:p>
            <a:pPr lvl="1"/>
            <a:r>
              <a:rPr lang="en-GB" altLang="en-US" sz="1800" b="1" i="1" dirty="0"/>
              <a:t>System Goals: </a:t>
            </a:r>
            <a:r>
              <a:rPr lang="en-GB" altLang="en-US" sz="1800" i="1" dirty="0"/>
              <a:t>identify and design the behaviours of the system in terms of goals that should be achieved.</a:t>
            </a:r>
            <a:endParaRPr lang="en-GB" altLang="en-US" sz="1800" i="1" dirty="0"/>
          </a:p>
          <a:p>
            <a:pPr lvl="2"/>
            <a:r>
              <a:rPr lang="en-GB" altLang="en-US" sz="1600" i="1" dirty="0"/>
              <a:t>E.g. enrol student, authenticate user, …</a:t>
            </a:r>
            <a:endParaRPr lang="en-GB" altLang="en-US" sz="1600" i="1" dirty="0"/>
          </a:p>
          <a:p>
            <a:pPr lvl="1"/>
            <a:r>
              <a:rPr lang="en-GB" altLang="en-US" sz="1800" b="1" i="1" dirty="0"/>
              <a:t>Scenarios</a:t>
            </a:r>
            <a:r>
              <a:rPr lang="en-GB" altLang="en-US" sz="1800" dirty="0"/>
              <a:t>: define use cases of the system (sequences of actions, </a:t>
            </a:r>
            <a:r>
              <a:rPr lang="en-GB" altLang="en-US" sz="1800" dirty="0" err="1"/>
              <a:t>percepts</a:t>
            </a:r>
            <a:r>
              <a:rPr lang="en-GB" altLang="en-US" sz="1800" dirty="0"/>
              <a:t>, sub-scenarios,…).</a:t>
            </a:r>
            <a:endParaRPr lang="en-GB" altLang="en-US" sz="1800" dirty="0"/>
          </a:p>
          <a:p>
            <a:pPr lvl="2"/>
            <a:r>
              <a:rPr lang="en-GB" altLang="en-US" sz="1600" dirty="0"/>
              <a:t>Consist of: an identification number, a natural language overview, an optional field context, the scenario, a summary of all the information used, and a list of small variants.</a:t>
            </a:r>
            <a:endParaRPr lang="en-GB" altLang="en-US" sz="1600" dirty="0"/>
          </a:p>
          <a:p>
            <a:pPr lvl="1"/>
            <a:r>
              <a:rPr lang="en-GB" altLang="en-US" sz="1800" b="1" i="1" dirty="0"/>
              <a:t>Functional Descriptors: </a:t>
            </a:r>
            <a:r>
              <a:rPr lang="en-GB" altLang="en-US" sz="1800" dirty="0"/>
              <a:t>groupings of goals and associated actions / </a:t>
            </a:r>
            <a:r>
              <a:rPr lang="en-GB" altLang="en-US" sz="1800" dirty="0" err="1"/>
              <a:t>percepts</a:t>
            </a:r>
            <a:r>
              <a:rPr lang="en-GB" altLang="en-US" sz="1800" dirty="0"/>
              <a:t> / data.</a:t>
            </a:r>
            <a:endParaRPr lang="en-GB" altLang="en-US" sz="1800" dirty="0"/>
          </a:p>
          <a:p>
            <a:pPr lvl="2"/>
            <a:r>
              <a:rPr lang="en-GB" altLang="en-US" sz="1600" dirty="0"/>
              <a:t>Consist of: a name, description, actions, </a:t>
            </a:r>
            <a:r>
              <a:rPr lang="en-GB" altLang="en-US" sz="1600" dirty="0" err="1"/>
              <a:t>percepts</a:t>
            </a:r>
            <a:r>
              <a:rPr lang="en-GB" altLang="en-US" sz="1600" dirty="0"/>
              <a:t>, data used, and produced and a description of interactions are defined</a:t>
            </a:r>
            <a:endParaRPr lang="en-GB" altLang="en-US" sz="1600" dirty="0"/>
          </a:p>
          <a:p>
            <a:pPr lvl="1"/>
            <a:r>
              <a:rPr lang="en-GB" altLang="en-US" sz="1800" b="1" i="1" dirty="0" err="1"/>
              <a:t>Percepts</a:t>
            </a:r>
            <a:r>
              <a:rPr lang="en-GB" altLang="en-US" sz="1800" b="1" i="1" dirty="0"/>
              <a:t> and Actions: </a:t>
            </a:r>
            <a:r>
              <a:rPr lang="en-GB" altLang="en-US" sz="1800" dirty="0"/>
              <a:t>lists of actions and </a:t>
            </a:r>
            <a:r>
              <a:rPr lang="en-GB" altLang="en-US" sz="1800" dirty="0" err="1"/>
              <a:t>percepts</a:t>
            </a:r>
            <a:r>
              <a:rPr lang="en-GB" altLang="en-US" sz="1800" dirty="0"/>
              <a:t> associated with the environment</a:t>
            </a:r>
            <a:endParaRPr lang="en-GB" altLang="en-US" sz="1800" dirty="0"/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Prometheus: Architectural Design</a:t>
            </a:r>
            <a:endParaRPr lang="en-GB" altLang="en-US" dirty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sz="2000" dirty="0"/>
              <a:t>During this stage the following activities are performed:</a:t>
            </a:r>
            <a:endParaRPr lang="en-GB" altLang="en-US" sz="2000" dirty="0"/>
          </a:p>
          <a:p>
            <a:pPr lvl="1"/>
            <a:r>
              <a:rPr lang="en-GB" altLang="en-US" sz="1800" dirty="0"/>
              <a:t>Identification of which </a:t>
            </a:r>
            <a:r>
              <a:rPr lang="en-GB" altLang="en-US" sz="1800" b="1" dirty="0"/>
              <a:t>agents </a:t>
            </a:r>
            <a:r>
              <a:rPr lang="en-GB" altLang="en-US" sz="1800" dirty="0"/>
              <a:t>should belong to the MAS</a:t>
            </a:r>
            <a:endParaRPr lang="en-GB" altLang="en-US" sz="1800" dirty="0"/>
          </a:p>
          <a:p>
            <a:pPr lvl="1"/>
            <a:r>
              <a:rPr lang="en-GB" altLang="en-US" sz="1800" dirty="0"/>
              <a:t>G</a:t>
            </a:r>
            <a:r>
              <a:rPr lang="en-GB" altLang="en-US" sz="1800" b="1" dirty="0"/>
              <a:t>rouping of agents </a:t>
            </a:r>
            <a:r>
              <a:rPr lang="en-GB" altLang="en-US" sz="1800" dirty="0"/>
              <a:t>which share the same functionalities</a:t>
            </a:r>
            <a:endParaRPr lang="en-GB" altLang="en-US" sz="1800" dirty="0"/>
          </a:p>
          <a:p>
            <a:pPr lvl="1"/>
            <a:r>
              <a:rPr lang="en-GB" altLang="en-US" sz="1800" dirty="0"/>
              <a:t>Identification of the </a:t>
            </a:r>
            <a:r>
              <a:rPr lang="en-GB" altLang="en-US" sz="1800" b="1" dirty="0"/>
              <a:t>agent acquaintance diagram </a:t>
            </a:r>
            <a:r>
              <a:rPr lang="en-GB" altLang="en-US" sz="1800" dirty="0"/>
              <a:t>which defines the links among interacting agents</a:t>
            </a:r>
            <a:endParaRPr lang="en-GB" altLang="en-US" sz="1800" dirty="0"/>
          </a:p>
          <a:p>
            <a:pPr lvl="1">
              <a:tabLst>
                <a:tab pos="656590" algn="l"/>
                <a:tab pos="1313180" algn="l"/>
                <a:tab pos="1969770" algn="l"/>
                <a:tab pos="2626360" algn="l"/>
                <a:tab pos="3282950" algn="l"/>
                <a:tab pos="3939540" algn="l"/>
                <a:tab pos="4596130" algn="l"/>
                <a:tab pos="5252720" algn="l"/>
                <a:tab pos="5909310" algn="l"/>
                <a:tab pos="6565900" algn="l"/>
                <a:tab pos="7223125" algn="l"/>
                <a:tab pos="7879715" algn="l"/>
                <a:tab pos="8536305" algn="l"/>
              </a:tabLst>
            </a:pPr>
            <a:r>
              <a:rPr lang="en-GB" altLang="en-US" sz="1800" dirty="0"/>
              <a:t>Definition of the </a:t>
            </a:r>
            <a:r>
              <a:rPr lang="en-GB" altLang="en-US" sz="1800" b="1" dirty="0"/>
              <a:t>agent descriptors</a:t>
            </a:r>
            <a:r>
              <a:rPr lang="en-GB" altLang="en-US" sz="1800" dirty="0"/>
              <a:t>, characterized by name, description, cardinality, functionalities, reads data</a:t>
            </a:r>
            <a:r>
              <a:rPr lang="en-GB" altLang="en-US" sz="1800" u="sng" dirty="0"/>
              <a:t>,</a:t>
            </a:r>
            <a:r>
              <a:rPr lang="en-GB" altLang="en-US" sz="1800" dirty="0"/>
              <a:t> writes data, interacts with</a:t>
            </a:r>
            <a:endParaRPr lang="en-GB" altLang="en-US" sz="1800" dirty="0"/>
          </a:p>
          <a:p>
            <a:pPr lvl="1">
              <a:tabLst>
                <a:tab pos="656590" algn="l"/>
                <a:tab pos="1313180" algn="l"/>
                <a:tab pos="1969770" algn="l"/>
                <a:tab pos="2626360" algn="l"/>
                <a:tab pos="3282950" algn="l"/>
                <a:tab pos="3939540" algn="l"/>
                <a:tab pos="4596130" algn="l"/>
                <a:tab pos="5252720" algn="l"/>
                <a:tab pos="5909310" algn="l"/>
                <a:tab pos="6565900" algn="l"/>
                <a:tab pos="7223125" algn="l"/>
                <a:tab pos="7879715" algn="l"/>
                <a:tab pos="8536305" algn="l"/>
              </a:tabLst>
            </a:pPr>
            <a:r>
              <a:rPr lang="en-GB" altLang="en-US" sz="1800" dirty="0"/>
              <a:t>Definition of the </a:t>
            </a:r>
            <a:r>
              <a:rPr lang="en-GB" altLang="en-US" sz="1800" b="1" dirty="0"/>
              <a:t>events</a:t>
            </a:r>
            <a:r>
              <a:rPr lang="en-GB" altLang="en-US" sz="1800" dirty="0"/>
              <a:t>, messages and shared data objects</a:t>
            </a:r>
            <a:endParaRPr lang="en-GB" altLang="en-US" sz="1800" dirty="0"/>
          </a:p>
          <a:p>
            <a:pPr lvl="1">
              <a:tabLst>
                <a:tab pos="656590" algn="l"/>
                <a:tab pos="1313180" algn="l"/>
                <a:tab pos="1969770" algn="l"/>
                <a:tab pos="2626360" algn="l"/>
                <a:tab pos="3282950" algn="l"/>
                <a:tab pos="3939540" algn="l"/>
                <a:tab pos="4596130" algn="l"/>
                <a:tab pos="5252720" algn="l"/>
                <a:tab pos="5909310" algn="l"/>
                <a:tab pos="6565900" algn="l"/>
                <a:tab pos="7223125" algn="l"/>
                <a:tab pos="7879715" algn="l"/>
                <a:tab pos="8536305" algn="l"/>
              </a:tabLst>
            </a:pPr>
            <a:r>
              <a:rPr lang="en-GB" altLang="en-US" sz="1800" dirty="0"/>
              <a:t>Definition of the interaction diagrams and interaction protocols</a:t>
            </a:r>
            <a:endParaRPr lang="en-GB" altLang="en-US" sz="1800" dirty="0"/>
          </a:p>
          <a:p>
            <a:pPr lvl="1">
              <a:tabLst>
                <a:tab pos="656590" algn="l"/>
                <a:tab pos="1313180" algn="l"/>
                <a:tab pos="1969770" algn="l"/>
                <a:tab pos="2626360" algn="l"/>
                <a:tab pos="3282950" algn="l"/>
                <a:tab pos="3939540" algn="l"/>
                <a:tab pos="4596130" algn="l"/>
                <a:tab pos="5252720" algn="l"/>
                <a:tab pos="5909310" algn="l"/>
                <a:tab pos="6565900" algn="l"/>
                <a:tab pos="7223125" algn="l"/>
                <a:tab pos="7879715" algn="l"/>
                <a:tab pos="8536305" algn="l"/>
              </a:tabLst>
            </a:pPr>
            <a:endParaRPr lang="en-GB" altLang="en-US" sz="1800" dirty="0"/>
          </a:p>
          <a:p>
            <a:pPr lvl="1"/>
            <a:endParaRPr lang="en-GB" altLang="en-US" sz="18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059184"/>
            <a:ext cx="6629400" cy="172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Prometheus: Architectural Design</a:t>
            </a:r>
            <a:endParaRPr lang="en-GB" altLang="en-US" dirty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sz="2000" dirty="0"/>
              <a:t>Identification of the </a:t>
            </a:r>
            <a:r>
              <a:rPr lang="en-GB" altLang="en-US" sz="2000" b="1" dirty="0"/>
              <a:t>system overview diagram </a:t>
            </a:r>
            <a:r>
              <a:rPr lang="en-GB" altLang="en-US" sz="2000" dirty="0"/>
              <a:t>which ties together agents, events and shared data objects using AUML</a:t>
            </a:r>
            <a:endParaRPr lang="en-GB" altLang="en-US" sz="2000" dirty="0"/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80" y="2679519"/>
            <a:ext cx="6766440" cy="402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Why Look at GAIA?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IE" altLang="en-US" sz="2000" dirty="0"/>
              <a:t>It’s different from other approaches:</a:t>
            </a:r>
            <a:endParaRPr lang="en-IE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dirty="0"/>
              <a:t>It is founded upon a set of concepts that are well-suited for multi-agent systems.</a:t>
            </a:r>
            <a:endParaRPr lang="en-GB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dirty="0"/>
              <a:t>It does not deal directly with specific modelling techniques</a:t>
            </a:r>
            <a:endParaRPr lang="en-GB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dirty="0"/>
              <a:t>It is not tied to a single implementation.</a:t>
            </a:r>
            <a:endParaRPr lang="en-GB" altLang="en-US" sz="1800" dirty="0"/>
          </a:p>
          <a:p>
            <a:pPr lvl="1" eaLnBrk="1" hangingPunct="1">
              <a:lnSpc>
                <a:spcPct val="90000"/>
              </a:lnSpc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/>
              <a:t>However, GAIA does not:</a:t>
            </a:r>
            <a:endParaRPr lang="en-GB" alt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dirty="0"/>
              <a:t>Include support for the capturing and modelling of system requirements.</a:t>
            </a:r>
            <a:endParaRPr lang="en-GB" altLang="en-US" sz="1800" dirty="0"/>
          </a:p>
          <a:p>
            <a:pPr lvl="1" eaLnBrk="1" hangingPunct="1">
              <a:lnSpc>
                <a:spcPct val="90000"/>
              </a:lnSpc>
            </a:pPr>
            <a:r>
              <a:rPr lang="en-GB" altLang="en-US" sz="1800" dirty="0"/>
              <a:t>Offer any insights as to how the design may be implemented.</a:t>
            </a:r>
            <a:endParaRPr lang="en-US" altLang="en-US" sz="1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Prometheus: Detailed Design</a:t>
            </a:r>
            <a:endParaRPr lang="en-GB" altLang="en-US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sz="2000" dirty="0"/>
              <a:t>Focuses on developing the internal structure of each agent and how it will achieve its task within the system</a:t>
            </a:r>
            <a:endParaRPr lang="en-GB" altLang="en-US" sz="2000" dirty="0"/>
          </a:p>
          <a:p>
            <a:r>
              <a:rPr lang="en-GB" altLang="en-US" sz="2000" dirty="0"/>
              <a:t>The developer must define capabilities, internal events, plans and detailed data structures</a:t>
            </a:r>
            <a:endParaRPr lang="en-GB" altLang="en-US" sz="2000" dirty="0"/>
          </a:p>
          <a:p>
            <a:pPr lvl="1"/>
            <a:r>
              <a:rPr lang="en-GB" altLang="en-US" sz="1800" b="1" dirty="0"/>
              <a:t>Capability descriptor:</a:t>
            </a:r>
            <a:r>
              <a:rPr lang="en-GB" altLang="en-US" sz="1800" dirty="0"/>
              <a:t> contains inputs and produced events, a description of functionality, a name, interactions with other capabilities, inclusions and a reference to read and write data</a:t>
            </a:r>
            <a:endParaRPr lang="en-GB" altLang="en-US" sz="1800" dirty="0"/>
          </a:p>
          <a:p>
            <a:pPr lvl="1"/>
            <a:r>
              <a:rPr lang="en-GB" altLang="en-US" sz="1800" b="1" dirty="0"/>
              <a:t>Agent overview diagram:</a:t>
            </a:r>
            <a:r>
              <a:rPr lang="en-GB" altLang="en-US" sz="1800" dirty="0"/>
              <a:t> shows capabilities within an agent</a:t>
            </a:r>
            <a:endParaRPr lang="en-GB" altLang="en-US" sz="1800" dirty="0"/>
          </a:p>
          <a:p>
            <a:pPr lvl="1"/>
            <a:r>
              <a:rPr lang="en-GB" altLang="en-US" sz="1800" b="1" dirty="0"/>
              <a:t>Capability overview diagram:</a:t>
            </a:r>
            <a:r>
              <a:rPr lang="en-GB" altLang="en-US" sz="1800" dirty="0"/>
              <a:t> takes a single capability and describes its features</a:t>
            </a:r>
            <a:endParaRPr lang="en-GB" altLang="en-US" sz="1800" dirty="0"/>
          </a:p>
          <a:p>
            <a:pPr lvl="1"/>
            <a:r>
              <a:rPr lang="en-GB" altLang="en-US" sz="1800" dirty="0"/>
              <a:t>The final design artifacts are the </a:t>
            </a:r>
            <a:r>
              <a:rPr lang="en-GB" altLang="en-US" sz="1800" b="1" dirty="0"/>
              <a:t>individual plan, event and data descriptors</a:t>
            </a:r>
            <a:endParaRPr lang="en-GB" altLang="en-US" sz="1800" b="1" dirty="0"/>
          </a:p>
          <a:p>
            <a:pPr lvl="1"/>
            <a:r>
              <a:rPr lang="en-GB" altLang="en-US" sz="1800" b="1" dirty="0"/>
              <a:t>The Plan descriptor </a:t>
            </a:r>
            <a:r>
              <a:rPr lang="en-GB" altLang="en-US" sz="1800" dirty="0"/>
              <a:t>provides an identifier, the triggering event type, the plan steps, a context and a list of data read and written</a:t>
            </a:r>
            <a:endParaRPr lang="en-GB" altLang="en-US" sz="18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GAIA – Domain Characteristics</a:t>
            </a:r>
            <a:endParaRPr lang="en-GB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sz="2000" dirty="0"/>
              <a:t>Agents are coarse-grained computational systems, each making use of significant</a:t>
            </a:r>
            <a:r>
              <a:rPr lang="en-IE" altLang="en-US" sz="2000" dirty="0"/>
              <a:t> </a:t>
            </a:r>
            <a:r>
              <a:rPr lang="en-GB" altLang="en-US" sz="2000" dirty="0"/>
              <a:t>computational resources.</a:t>
            </a:r>
            <a:endParaRPr lang="en-GB" altLang="en-US" sz="2000" dirty="0"/>
          </a:p>
          <a:p>
            <a:pPr lvl="1"/>
            <a:endParaRPr lang="en-GB" altLang="en-US" sz="1800" dirty="0"/>
          </a:p>
          <a:p>
            <a:r>
              <a:rPr lang="en-GB" altLang="en-US" sz="2000" dirty="0"/>
              <a:t>GAIA-designed systems maximise some global</a:t>
            </a:r>
            <a:r>
              <a:rPr lang="en-IE" altLang="en-US" sz="2000" dirty="0"/>
              <a:t> </a:t>
            </a:r>
            <a:r>
              <a:rPr lang="en-GB" altLang="en-US" sz="2000" dirty="0"/>
              <a:t>quality measure, but may be sub-optimal from the point of view of the</a:t>
            </a:r>
            <a:r>
              <a:rPr lang="en-IE" altLang="en-US" sz="2000" dirty="0"/>
              <a:t> </a:t>
            </a:r>
            <a:r>
              <a:rPr lang="en-GB" altLang="en-US" sz="2000" dirty="0"/>
              <a:t>system components.</a:t>
            </a:r>
            <a:endParaRPr lang="en-GB" altLang="en-US" sz="2000" dirty="0"/>
          </a:p>
          <a:p>
            <a:pPr lvl="1"/>
            <a:r>
              <a:rPr lang="en-GB" altLang="en-US" sz="1800" dirty="0"/>
              <a:t>Gaia is not intended for systems that admit the possibility of</a:t>
            </a:r>
            <a:r>
              <a:rPr lang="en-IE" altLang="en-US" sz="1800" dirty="0"/>
              <a:t> </a:t>
            </a:r>
            <a:r>
              <a:rPr lang="en-GB" altLang="en-US" sz="1800" dirty="0"/>
              <a:t>true conflict</a:t>
            </a:r>
            <a:r>
              <a:rPr lang="en-IE" altLang="en-US" sz="1800" dirty="0"/>
              <a:t>.</a:t>
            </a:r>
            <a:endParaRPr lang="en-IE" altLang="en-US" sz="1800" dirty="0"/>
          </a:p>
          <a:p>
            <a:pPr lvl="1"/>
            <a:endParaRPr lang="en-GB" altLang="en-US" sz="1800" dirty="0"/>
          </a:p>
          <a:p>
            <a:r>
              <a:rPr lang="en-GB" altLang="en-US" sz="2000" dirty="0"/>
              <a:t>GAIA makes no</a:t>
            </a:r>
            <a:r>
              <a:rPr lang="en-IE" altLang="en-US" sz="2000" dirty="0"/>
              <a:t> </a:t>
            </a:r>
            <a:r>
              <a:rPr lang="en-GB" altLang="en-US" sz="2000" dirty="0"/>
              <a:t>assumptions about the delivery platform.</a:t>
            </a:r>
            <a:endParaRPr lang="en-GB" altLang="en-US" sz="2000" dirty="0"/>
          </a:p>
          <a:p>
            <a:pPr lvl="1"/>
            <a:r>
              <a:rPr lang="en-GB" altLang="en-US" sz="1800" dirty="0"/>
              <a:t>Agents are heterogeneous, in that different agents may be implemented using</a:t>
            </a:r>
            <a:r>
              <a:rPr lang="en-IE" altLang="en-US" sz="1800" dirty="0"/>
              <a:t> </a:t>
            </a:r>
            <a:r>
              <a:rPr lang="en-GB" altLang="en-US" sz="1800" dirty="0"/>
              <a:t>different programming languages, architectures, and techniques.</a:t>
            </a:r>
            <a:endParaRPr lang="en-GB" altLang="en-US" sz="1800" dirty="0"/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GAIA – Domain Characteristics</a:t>
            </a:r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sz="2000" dirty="0"/>
              <a:t>GAIA supports the development of closed systems.</a:t>
            </a:r>
            <a:endParaRPr lang="en-GB" altLang="en-US" sz="2000" dirty="0"/>
          </a:p>
          <a:p>
            <a:pPr lvl="1"/>
            <a:r>
              <a:rPr lang="en-GB" altLang="en-US" sz="1800" dirty="0"/>
              <a:t>The organisation structure of the system is static, in that inter-agent relationships</a:t>
            </a:r>
            <a:r>
              <a:rPr lang="en-IE" altLang="en-US" sz="1800" dirty="0"/>
              <a:t> </a:t>
            </a:r>
            <a:r>
              <a:rPr lang="en-GB" altLang="en-US" sz="1800" dirty="0"/>
              <a:t>do not change at run-time.</a:t>
            </a:r>
            <a:endParaRPr lang="en-GB" altLang="en-US" sz="1800" dirty="0"/>
          </a:p>
          <a:p>
            <a:pPr lvl="1"/>
            <a:endParaRPr lang="en-GB" altLang="en-US" sz="1800" dirty="0"/>
          </a:p>
          <a:p>
            <a:pPr lvl="1"/>
            <a:r>
              <a:rPr lang="en-GB" altLang="en-US" sz="1800" dirty="0"/>
              <a:t>The abilities of agents and the services they provide are static, in that they do not</a:t>
            </a:r>
            <a:r>
              <a:rPr lang="en-IE" altLang="en-US" sz="1800" dirty="0"/>
              <a:t> </a:t>
            </a:r>
            <a:r>
              <a:rPr lang="en-GB" altLang="en-US" sz="1800" dirty="0"/>
              <a:t>change at run-time.</a:t>
            </a:r>
            <a:endParaRPr lang="en-GB" altLang="en-US" sz="1800" dirty="0"/>
          </a:p>
          <a:p>
            <a:pPr lvl="1"/>
            <a:endParaRPr lang="en-GB" altLang="en-US" sz="1800" dirty="0"/>
          </a:p>
          <a:p>
            <a:pPr lvl="1"/>
            <a:r>
              <a:rPr lang="en-GB" altLang="en-US" sz="1800" dirty="0"/>
              <a:t>The overall system contains a comparatively small number of different agent types</a:t>
            </a:r>
            <a:r>
              <a:rPr lang="en-IE" altLang="en-US" sz="1800" dirty="0"/>
              <a:t> </a:t>
            </a:r>
            <a:r>
              <a:rPr lang="en-GB" altLang="en-US" sz="1800" dirty="0"/>
              <a:t>(less than 100).</a:t>
            </a:r>
            <a:endParaRPr lang="en-GB" altLang="en-US" sz="1800" dirty="0"/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/>
              <a:t>GAIA &amp; Organisational Structures</a:t>
            </a:r>
            <a:endParaRPr lang="en-GB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altLang="en-US" sz="2000" dirty="0"/>
              <a:t>To adequately model the target system, the analysis phase of GAIA adopts the view of the system as an organisation.</a:t>
            </a:r>
            <a:endParaRPr lang="en-IE" altLang="en-US" sz="2000" dirty="0"/>
          </a:p>
          <a:p>
            <a:pPr lvl="1"/>
            <a:endParaRPr lang="en-IE" altLang="en-US" sz="1800" dirty="0"/>
          </a:p>
          <a:p>
            <a:r>
              <a:rPr lang="en-IE" altLang="en-US" sz="2000" dirty="0"/>
              <a:t>Their rationale for this is that the concept of an organisation fits with the concept of a multi-agent system:</a:t>
            </a:r>
            <a:endParaRPr lang="en-IE" altLang="en-US" sz="2000" dirty="0"/>
          </a:p>
          <a:p>
            <a:endParaRPr lang="en-GB" altLang="en-US" sz="2000" i="1" dirty="0"/>
          </a:p>
          <a:p>
            <a:r>
              <a:rPr lang="en-GB" altLang="en-US" sz="2000" i="1" dirty="0"/>
              <a:t>A multi-agent system is comprised of a set of computational entities (agents) that play </a:t>
            </a:r>
            <a:r>
              <a:rPr lang="en-GB" altLang="en-US" sz="2000" i="1" u="sng" dirty="0"/>
              <a:t>roles</a:t>
            </a:r>
            <a:r>
              <a:rPr lang="en-GB" altLang="en-US" sz="2000" i="1" dirty="0"/>
              <a:t>, and whose global system behaviour is realised through the </a:t>
            </a:r>
            <a:r>
              <a:rPr lang="en-GB" altLang="en-US" sz="2000" i="1" u="sng" dirty="0"/>
              <a:t>interactions</a:t>
            </a:r>
            <a:r>
              <a:rPr lang="en-GB" altLang="en-US" sz="2000" i="1" dirty="0"/>
              <a:t> that occur between those entities.</a:t>
            </a:r>
            <a:endParaRPr lang="en-GB" altLang="en-US" sz="2000" i="1" dirty="0"/>
          </a:p>
          <a:p>
            <a:endParaRPr lang="en-GB" altLang="en-US" sz="2000" dirty="0"/>
          </a:p>
          <a:p>
            <a:r>
              <a:rPr lang="en-GB" altLang="en-US" sz="2000" b="1" dirty="0"/>
              <a:t>Key Point</a:t>
            </a:r>
            <a:r>
              <a:rPr lang="en-GB" altLang="en-US" sz="2000" dirty="0"/>
              <a:t>: roles are a good level of abstraction for modelling the structure of an organisation.</a:t>
            </a:r>
            <a:endParaRPr lang="en-US" altLang="en-US" sz="2000" dirty="0"/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/>
              <a:t>The GAIA Process</a:t>
            </a:r>
            <a:endParaRPr lang="en-GB" altLang="en-US"/>
          </a:p>
        </p:txBody>
      </p:sp>
      <p:pic>
        <p:nvPicPr>
          <p:cNvPr id="11268" name="Picture 6" descr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722438"/>
            <a:ext cx="6972300" cy="437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5181600" y="1219200"/>
            <a:ext cx="28956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1200" dirty="0"/>
              <a:t>Gaia encourages a developer to think of building</a:t>
            </a:r>
            <a:r>
              <a:rPr lang="en-IE" altLang="en-US" sz="1200" dirty="0"/>
              <a:t> </a:t>
            </a:r>
            <a:r>
              <a:rPr lang="en-GB" altLang="en-US" sz="1200" dirty="0"/>
              <a:t>agent-based systems as a process of </a:t>
            </a:r>
            <a:r>
              <a:rPr lang="en-GB" altLang="en-US" sz="1200" i="1" dirty="0"/>
              <a:t>organisational design</a:t>
            </a:r>
            <a:r>
              <a:rPr lang="en-GB" altLang="en-US" sz="1200" dirty="0"/>
              <a:t>.</a:t>
            </a:r>
            <a:endParaRPr lang="en-GB" altLang="en-US" sz="1200" dirty="0"/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E" dirty="0"/>
              <a:t>ANALYSIS PHASE</a:t>
            </a:r>
            <a:endParaRPr lang="en-I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13330</Words>
  <Application>WPS Presentation</Application>
  <PresentationFormat>On-screen Show (4:3)</PresentationFormat>
  <Paragraphs>374</Paragraphs>
  <Slides>40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Arial</vt:lpstr>
      <vt:lpstr>SimSun</vt:lpstr>
      <vt:lpstr>Wingdings</vt:lpstr>
      <vt:lpstr>Wingdings</vt:lpstr>
      <vt:lpstr>Wingdings 2</vt:lpstr>
      <vt:lpstr>MS PGothic</vt:lpstr>
      <vt:lpstr>Century Schoolbook</vt:lpstr>
      <vt:lpstr>Microsoft YaHei</vt:lpstr>
      <vt:lpstr>Arial Unicode MS</vt:lpstr>
      <vt:lpstr>Calibri</vt:lpstr>
      <vt:lpstr>Oriel</vt:lpstr>
      <vt:lpstr>AOSE Methodologies</vt:lpstr>
      <vt:lpstr>Introduction</vt:lpstr>
      <vt:lpstr>GAIA</vt:lpstr>
      <vt:lpstr>Why Look at GAIA?</vt:lpstr>
      <vt:lpstr>GAIA – Domain Characteristics</vt:lpstr>
      <vt:lpstr>GAIA – Domain Characteristics</vt:lpstr>
      <vt:lpstr>GAIA &amp; Organisational Structures</vt:lpstr>
      <vt:lpstr>The GAIA Process</vt:lpstr>
      <vt:lpstr>ANALYSIS PHASE</vt:lpstr>
      <vt:lpstr>Analysis Concepts</vt:lpstr>
      <vt:lpstr>The Roles Model</vt:lpstr>
      <vt:lpstr>The Role Schema Template</vt:lpstr>
      <vt:lpstr>Permissions</vt:lpstr>
      <vt:lpstr>Example: Lecture Attendance Monitoring Agent</vt:lpstr>
      <vt:lpstr>Responsibilities</vt:lpstr>
      <vt:lpstr>Liveness Responsibilities</vt:lpstr>
      <vt:lpstr>Liveness Expressions</vt:lpstr>
      <vt:lpstr>Example Schema</vt:lpstr>
      <vt:lpstr>Example Schema</vt:lpstr>
      <vt:lpstr>Example Schema</vt:lpstr>
      <vt:lpstr>The Interactions Model</vt:lpstr>
      <vt:lpstr>The Interactions Model</vt:lpstr>
      <vt:lpstr>The Interactions Model</vt:lpstr>
      <vt:lpstr>The Analysis Process</vt:lpstr>
      <vt:lpstr>DESIGN PHASE</vt:lpstr>
      <vt:lpstr>The Design Process</vt:lpstr>
      <vt:lpstr>The Agent Model</vt:lpstr>
      <vt:lpstr>The Services Model</vt:lpstr>
      <vt:lpstr>The Services Model</vt:lpstr>
      <vt:lpstr>SA/LAM Services</vt:lpstr>
      <vt:lpstr>The Acquaintance Model</vt:lpstr>
      <vt:lpstr>The Design Process</vt:lpstr>
      <vt:lpstr>Summary</vt:lpstr>
      <vt:lpstr>Recommended Reading</vt:lpstr>
      <vt:lpstr>Prometheus</vt:lpstr>
      <vt:lpstr>Prometheus </vt:lpstr>
      <vt:lpstr>Prometheus: System Specification</vt:lpstr>
      <vt:lpstr>Prometheus: Architectural Design</vt:lpstr>
      <vt:lpstr>Prometheus: Architectural Design</vt:lpstr>
      <vt:lpstr>Prometheus: Detailed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giacoco 27</cp:lastModifiedBy>
  <cp:revision>69</cp:revision>
  <dcterms:created xsi:type="dcterms:W3CDTF">2006-08-16T00:00:00Z</dcterms:created>
  <dcterms:modified xsi:type="dcterms:W3CDTF">2024-12-08T03:40:31Z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CDAF887E8B6045E1B299CAAED59489E7_12</vt:lpwstr>
  </property>
  <property fmtid="{D5CDD505-2E9C-101B-9397-08002B2CF9AE}" pid="3" name="KSOProductBuildVer">
    <vt:lpwstr>1033-12.2.0.18911</vt:lpwstr>
  </property>
</Properties>
</file>