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340" r:id="rId3"/>
    <p:sldId id="341" r:id="rId4"/>
    <p:sldId id="383" r:id="rId5"/>
    <p:sldId id="342" r:id="rId6"/>
    <p:sldId id="343" r:id="rId7"/>
    <p:sldId id="384" r:id="rId8"/>
    <p:sldId id="344" r:id="rId9"/>
    <p:sldId id="345" r:id="rId10"/>
    <p:sldId id="346" r:id="rId11"/>
    <p:sldId id="34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7075" autoAdjust="0"/>
  </p:normalViewPr>
  <p:slideViewPr>
    <p:cSldViewPr>
      <p:cViewPr varScale="1">
        <p:scale>
          <a:sx n="111" d="100"/>
          <a:sy n="111" d="100"/>
        </p:scale>
        <p:origin x="222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4CC19-9882-4668-84DA-A2096A6957EE}" type="datetimeFigureOut">
              <a:rPr lang="en-IE" smtClean="0"/>
              <a:pPr/>
              <a:t>19/03/2022</a:t>
            </a:fld>
            <a:endParaRPr lang="en-I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259BD-FEC8-44F8-84E1-0B473DBE4ACF}" type="slidenum">
              <a:rPr lang="en-IE" smtClean="0"/>
              <a:pPr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3455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BA07CCE8-CCF5-40DA-A682-72BDDBB7480A}" type="slidenum">
              <a:rPr lang="en-US"/>
              <a:pPr eaLnBrk="1" hangingPunct="1"/>
              <a:t>2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861" tIns="45930" rIns="91861" bIns="45930"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2104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A6C107B-7043-4969-8765-99E857AB4F28}" type="slidenum">
              <a:rPr lang="en-US"/>
              <a:pPr eaLnBrk="1" hangingPunct="1"/>
              <a:t>3</a:t>
            </a:fld>
            <a:endParaRPr 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861" tIns="45930" rIns="91861" bIns="45930"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59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BCFD01BF-8FFA-4BE3-AE5E-A603BC014CED}" type="slidenum">
              <a:rPr lang="en-US"/>
              <a:pPr eaLnBrk="1" hangingPunct="1"/>
              <a:t>5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861" tIns="45930" rIns="91861" bIns="45930"/>
          <a:lstStyle/>
          <a:p>
            <a:pPr eaLnBrk="1" hangingPunct="1"/>
            <a:r>
              <a:rPr lang="nb-NO" dirty="0">
                <a:latin typeface="Arial" pitchFamily="34" charset="0"/>
                <a:ea typeface="ＭＳ Ｐゴシック" pitchFamily="34" charset="-128"/>
              </a:rPr>
              <a:t>Susceptible to shills: lying by the auctioneer to put bogus bids to artificially raise the current bidding price.</a:t>
            </a:r>
            <a:endParaRPr lang="en-GB" dirty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8180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6AB3F90-980D-467C-95AA-46ABC7FD4851}" type="slidenum">
              <a:rPr lang="en-US"/>
              <a:pPr eaLnBrk="1" hangingPunct="1"/>
              <a:t>6</a:t>
            </a:fld>
            <a:endParaRPr 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5980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E37D6AB-0799-4B21-A57E-CA65BC52D0FA}" type="slidenum">
              <a:rPr lang="en-US"/>
              <a:pPr eaLnBrk="1" hangingPunct="1"/>
              <a:t>8</a:t>
            </a:fld>
            <a:endParaRPr lang="en-US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861" tIns="45930" rIns="91861" bIns="45930"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560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856E91D-0D5B-4FB2-8FB6-BC1A38452AE4}" type="slidenum">
              <a:rPr lang="en-US"/>
              <a:pPr eaLnBrk="1" hangingPunct="1"/>
              <a:t>9</a:t>
            </a:fld>
            <a:endParaRPr 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2380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CA2610C-B311-4591-8D77-E472C3F50DB1}" type="slidenum">
              <a:rPr lang="en-US"/>
              <a:pPr eaLnBrk="1" hangingPunct="1"/>
              <a:t>10</a:t>
            </a:fld>
            <a:endParaRPr lang="en-US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861" tIns="45930" rIns="91861" bIns="45930"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0945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ED8D37FC-E8BA-4CE6-9DC4-7FCECF814876}" type="slidenum">
              <a:rPr lang="en-US"/>
              <a:pPr eaLnBrk="1" hangingPunct="1"/>
              <a:t>11</a:t>
            </a:fld>
            <a:endParaRPr lang="en-US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861" tIns="45930" rIns="91861" bIns="45930"/>
          <a:lstStyle/>
          <a:p>
            <a:pPr eaLnBrk="1" hangingPunct="1"/>
            <a:r>
              <a:rPr lang="nb-NO" dirty="0">
                <a:latin typeface="Arial" pitchFamily="34" charset="0"/>
                <a:ea typeface="ＭＳ Ｐゴシック" pitchFamily="34" charset="-128"/>
              </a:rPr>
              <a:t>.</a:t>
            </a:r>
            <a:endParaRPr lang="en-GB" dirty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9505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3/19/22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3/19/22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3/19/22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3/19/22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3/19/22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057400"/>
            <a:ext cx="6477000" cy="1752600"/>
          </a:xfrm>
        </p:spPr>
        <p:txBody>
          <a:bodyPr>
            <a:normAutofit/>
          </a:bodyPr>
          <a:lstStyle/>
          <a:p>
            <a:r>
              <a:rPr lang="en-IE"/>
              <a:t>Auctions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886200"/>
            <a:ext cx="6172200" cy="2488722"/>
          </a:xfrm>
        </p:spPr>
        <p:txBody>
          <a:bodyPr>
            <a:normAutofit/>
          </a:bodyPr>
          <a:lstStyle/>
          <a:p>
            <a:r>
              <a:rPr lang="en-IE" b="0" dirty="0"/>
              <a:t>Lecturer: Rem Collier</a:t>
            </a:r>
          </a:p>
          <a:p>
            <a:r>
              <a:rPr lang="en-IE" b="0" dirty="0"/>
              <a:t>Email: rem.collier@ucd.ie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First-price Sealed-bid Auctions  </a:t>
            </a:r>
            <a:endParaRPr lang="en-GB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One shot auction</a:t>
            </a:r>
          </a:p>
          <a:p>
            <a:endParaRPr lang="nb-NO" dirty="0"/>
          </a:p>
          <a:p>
            <a:r>
              <a:rPr lang="nb-NO" dirty="0"/>
              <a:t>Single round, where bidders submit a sealed-bid for the good.</a:t>
            </a:r>
          </a:p>
          <a:p>
            <a:endParaRPr lang="nb-NO" dirty="0"/>
          </a:p>
          <a:p>
            <a:r>
              <a:rPr lang="nb-NO" dirty="0"/>
              <a:t>Goods are awarded to agent that</a:t>
            </a:r>
            <a:br>
              <a:rPr lang="nb-NO" dirty="0"/>
            </a:br>
            <a:r>
              <a:rPr lang="nb-NO" dirty="0"/>
              <a:t>made the highest bid.</a:t>
            </a:r>
          </a:p>
          <a:p>
            <a:endParaRPr lang="nb-NO" dirty="0"/>
          </a:p>
          <a:p>
            <a:r>
              <a:rPr lang="nb-NO" dirty="0"/>
              <a:t>Winner pays price of highest bid.</a:t>
            </a:r>
          </a:p>
          <a:p>
            <a:endParaRPr lang="nb-NO" dirty="0"/>
          </a:p>
          <a:p>
            <a:r>
              <a:rPr lang="nb-NO" dirty="0"/>
              <a:t>Best strategy: bid less than true value.</a:t>
            </a:r>
          </a:p>
        </p:txBody>
      </p:sp>
      <p:grpSp>
        <p:nvGrpSpPr>
          <p:cNvPr id="52228" name="Group 4"/>
          <p:cNvGrpSpPr>
            <a:grpSpLocks/>
          </p:cNvGrpSpPr>
          <p:nvPr/>
        </p:nvGrpSpPr>
        <p:grpSpPr bwMode="auto">
          <a:xfrm>
            <a:off x="5559425" y="3352800"/>
            <a:ext cx="2593975" cy="1676400"/>
            <a:chOff x="3984" y="768"/>
            <a:chExt cx="1634" cy="1056"/>
          </a:xfrm>
        </p:grpSpPr>
        <p:grpSp>
          <p:nvGrpSpPr>
            <p:cNvPr id="52229" name="Group 5"/>
            <p:cNvGrpSpPr>
              <a:grpSpLocks/>
            </p:cNvGrpSpPr>
            <p:nvPr/>
          </p:nvGrpSpPr>
          <p:grpSpPr bwMode="auto">
            <a:xfrm>
              <a:off x="4109" y="1255"/>
              <a:ext cx="231" cy="366"/>
              <a:chOff x="768" y="3168"/>
              <a:chExt cx="432" cy="960"/>
            </a:xfrm>
          </p:grpSpPr>
          <p:sp>
            <p:nvSpPr>
              <p:cNvPr id="52283" name="Line 6"/>
              <p:cNvSpPr>
                <a:spLocks noChangeShapeType="1"/>
              </p:cNvSpPr>
              <p:nvPr/>
            </p:nvSpPr>
            <p:spPr bwMode="auto">
              <a:xfrm>
                <a:off x="912" y="345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84" name="Oval 7"/>
              <p:cNvSpPr>
                <a:spLocks noChangeArrowheads="1"/>
              </p:cNvSpPr>
              <p:nvPr/>
            </p:nvSpPr>
            <p:spPr bwMode="auto">
              <a:xfrm>
                <a:off x="768" y="316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85" name="Line 8"/>
              <p:cNvSpPr>
                <a:spLocks noChangeShapeType="1"/>
              </p:cNvSpPr>
              <p:nvPr/>
            </p:nvSpPr>
            <p:spPr bwMode="auto">
              <a:xfrm>
                <a:off x="912" y="36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86" name="Line 9"/>
              <p:cNvSpPr>
                <a:spLocks noChangeShapeType="1"/>
              </p:cNvSpPr>
              <p:nvPr/>
            </p:nvSpPr>
            <p:spPr bwMode="auto">
              <a:xfrm flipH="1">
                <a:off x="768" y="3888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87" name="Line 10"/>
              <p:cNvSpPr>
                <a:spLocks noChangeShapeType="1"/>
              </p:cNvSpPr>
              <p:nvPr/>
            </p:nvSpPr>
            <p:spPr bwMode="auto">
              <a:xfrm>
                <a:off x="768" y="4080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88" name="Line 11"/>
              <p:cNvSpPr>
                <a:spLocks noChangeShapeType="1"/>
              </p:cNvSpPr>
              <p:nvPr/>
            </p:nvSpPr>
            <p:spPr bwMode="auto">
              <a:xfrm>
                <a:off x="912" y="3696"/>
                <a:ext cx="24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89" name="Line 12"/>
              <p:cNvSpPr>
                <a:spLocks noChangeShapeType="1"/>
              </p:cNvSpPr>
              <p:nvPr/>
            </p:nvSpPr>
            <p:spPr bwMode="auto">
              <a:xfrm>
                <a:off x="1152" y="4128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90" name="Line 13"/>
              <p:cNvSpPr>
                <a:spLocks noChangeShapeType="1"/>
              </p:cNvSpPr>
              <p:nvPr/>
            </p:nvSpPr>
            <p:spPr bwMode="auto">
              <a:xfrm flipH="1">
                <a:off x="816" y="3456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91" name="Line 14"/>
              <p:cNvSpPr>
                <a:spLocks noChangeShapeType="1"/>
              </p:cNvSpPr>
              <p:nvPr/>
            </p:nvSpPr>
            <p:spPr bwMode="auto">
              <a:xfrm flipH="1">
                <a:off x="768" y="3504"/>
                <a:ext cx="4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92" name="Line 15"/>
              <p:cNvSpPr>
                <a:spLocks noChangeShapeType="1"/>
              </p:cNvSpPr>
              <p:nvPr/>
            </p:nvSpPr>
            <p:spPr bwMode="auto">
              <a:xfrm>
                <a:off x="912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93" name="Line 16"/>
              <p:cNvSpPr>
                <a:spLocks noChangeShapeType="1"/>
              </p:cNvSpPr>
              <p:nvPr/>
            </p:nvSpPr>
            <p:spPr bwMode="auto">
              <a:xfrm>
                <a:off x="1008" y="355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</p:grpSp>
        <p:grpSp>
          <p:nvGrpSpPr>
            <p:cNvPr id="52230" name="Group 17"/>
            <p:cNvGrpSpPr>
              <a:grpSpLocks/>
            </p:cNvGrpSpPr>
            <p:nvPr/>
          </p:nvGrpSpPr>
          <p:grpSpPr bwMode="auto">
            <a:xfrm flipH="1">
              <a:off x="5302" y="971"/>
              <a:ext cx="154" cy="244"/>
              <a:chOff x="768" y="3168"/>
              <a:chExt cx="432" cy="960"/>
            </a:xfrm>
          </p:grpSpPr>
          <p:sp>
            <p:nvSpPr>
              <p:cNvPr id="52272" name="Line 18"/>
              <p:cNvSpPr>
                <a:spLocks noChangeShapeType="1"/>
              </p:cNvSpPr>
              <p:nvPr/>
            </p:nvSpPr>
            <p:spPr bwMode="auto">
              <a:xfrm>
                <a:off x="912" y="345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73" name="Oval 19"/>
              <p:cNvSpPr>
                <a:spLocks noChangeArrowheads="1"/>
              </p:cNvSpPr>
              <p:nvPr/>
            </p:nvSpPr>
            <p:spPr bwMode="auto">
              <a:xfrm>
                <a:off x="768" y="316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74" name="Line 20"/>
              <p:cNvSpPr>
                <a:spLocks noChangeShapeType="1"/>
              </p:cNvSpPr>
              <p:nvPr/>
            </p:nvSpPr>
            <p:spPr bwMode="auto">
              <a:xfrm>
                <a:off x="912" y="36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75" name="Line 21"/>
              <p:cNvSpPr>
                <a:spLocks noChangeShapeType="1"/>
              </p:cNvSpPr>
              <p:nvPr/>
            </p:nvSpPr>
            <p:spPr bwMode="auto">
              <a:xfrm flipH="1">
                <a:off x="768" y="3888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76" name="Line 22"/>
              <p:cNvSpPr>
                <a:spLocks noChangeShapeType="1"/>
              </p:cNvSpPr>
              <p:nvPr/>
            </p:nvSpPr>
            <p:spPr bwMode="auto">
              <a:xfrm>
                <a:off x="768" y="4080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77" name="Line 23"/>
              <p:cNvSpPr>
                <a:spLocks noChangeShapeType="1"/>
              </p:cNvSpPr>
              <p:nvPr/>
            </p:nvSpPr>
            <p:spPr bwMode="auto">
              <a:xfrm>
                <a:off x="912" y="3696"/>
                <a:ext cx="24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78" name="Line 24"/>
              <p:cNvSpPr>
                <a:spLocks noChangeShapeType="1"/>
              </p:cNvSpPr>
              <p:nvPr/>
            </p:nvSpPr>
            <p:spPr bwMode="auto">
              <a:xfrm>
                <a:off x="1152" y="4128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79" name="Line 25"/>
              <p:cNvSpPr>
                <a:spLocks noChangeShapeType="1"/>
              </p:cNvSpPr>
              <p:nvPr/>
            </p:nvSpPr>
            <p:spPr bwMode="auto">
              <a:xfrm flipH="1">
                <a:off x="816" y="3456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80" name="Line 26"/>
              <p:cNvSpPr>
                <a:spLocks noChangeShapeType="1"/>
              </p:cNvSpPr>
              <p:nvPr/>
            </p:nvSpPr>
            <p:spPr bwMode="auto">
              <a:xfrm flipH="1">
                <a:off x="768" y="3504"/>
                <a:ext cx="4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81" name="Line 27"/>
              <p:cNvSpPr>
                <a:spLocks noChangeShapeType="1"/>
              </p:cNvSpPr>
              <p:nvPr/>
            </p:nvSpPr>
            <p:spPr bwMode="auto">
              <a:xfrm>
                <a:off x="912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82" name="Line 28"/>
              <p:cNvSpPr>
                <a:spLocks noChangeShapeType="1"/>
              </p:cNvSpPr>
              <p:nvPr/>
            </p:nvSpPr>
            <p:spPr bwMode="auto">
              <a:xfrm>
                <a:off x="1008" y="355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</p:grpSp>
        <p:grpSp>
          <p:nvGrpSpPr>
            <p:cNvPr id="52231" name="Group 29"/>
            <p:cNvGrpSpPr>
              <a:grpSpLocks/>
            </p:cNvGrpSpPr>
            <p:nvPr/>
          </p:nvGrpSpPr>
          <p:grpSpPr bwMode="auto">
            <a:xfrm flipH="1">
              <a:off x="5302" y="1255"/>
              <a:ext cx="154" cy="244"/>
              <a:chOff x="768" y="3168"/>
              <a:chExt cx="432" cy="960"/>
            </a:xfrm>
          </p:grpSpPr>
          <p:sp>
            <p:nvSpPr>
              <p:cNvPr id="52261" name="Line 30"/>
              <p:cNvSpPr>
                <a:spLocks noChangeShapeType="1"/>
              </p:cNvSpPr>
              <p:nvPr/>
            </p:nvSpPr>
            <p:spPr bwMode="auto">
              <a:xfrm>
                <a:off x="912" y="345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62" name="Oval 31"/>
              <p:cNvSpPr>
                <a:spLocks noChangeArrowheads="1"/>
              </p:cNvSpPr>
              <p:nvPr/>
            </p:nvSpPr>
            <p:spPr bwMode="auto">
              <a:xfrm>
                <a:off x="768" y="316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63" name="Line 32"/>
              <p:cNvSpPr>
                <a:spLocks noChangeShapeType="1"/>
              </p:cNvSpPr>
              <p:nvPr/>
            </p:nvSpPr>
            <p:spPr bwMode="auto">
              <a:xfrm>
                <a:off x="912" y="36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64" name="Line 33"/>
              <p:cNvSpPr>
                <a:spLocks noChangeShapeType="1"/>
              </p:cNvSpPr>
              <p:nvPr/>
            </p:nvSpPr>
            <p:spPr bwMode="auto">
              <a:xfrm flipH="1">
                <a:off x="768" y="3888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65" name="Line 34"/>
              <p:cNvSpPr>
                <a:spLocks noChangeShapeType="1"/>
              </p:cNvSpPr>
              <p:nvPr/>
            </p:nvSpPr>
            <p:spPr bwMode="auto">
              <a:xfrm>
                <a:off x="768" y="4080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66" name="Line 35"/>
              <p:cNvSpPr>
                <a:spLocks noChangeShapeType="1"/>
              </p:cNvSpPr>
              <p:nvPr/>
            </p:nvSpPr>
            <p:spPr bwMode="auto">
              <a:xfrm>
                <a:off x="912" y="3696"/>
                <a:ext cx="24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67" name="Line 36"/>
              <p:cNvSpPr>
                <a:spLocks noChangeShapeType="1"/>
              </p:cNvSpPr>
              <p:nvPr/>
            </p:nvSpPr>
            <p:spPr bwMode="auto">
              <a:xfrm>
                <a:off x="1152" y="4128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68" name="Line 37"/>
              <p:cNvSpPr>
                <a:spLocks noChangeShapeType="1"/>
              </p:cNvSpPr>
              <p:nvPr/>
            </p:nvSpPr>
            <p:spPr bwMode="auto">
              <a:xfrm flipH="1">
                <a:off x="816" y="3456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69" name="Line 38"/>
              <p:cNvSpPr>
                <a:spLocks noChangeShapeType="1"/>
              </p:cNvSpPr>
              <p:nvPr/>
            </p:nvSpPr>
            <p:spPr bwMode="auto">
              <a:xfrm flipH="1">
                <a:off x="768" y="3504"/>
                <a:ext cx="4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70" name="Line 39"/>
              <p:cNvSpPr>
                <a:spLocks noChangeShapeType="1"/>
              </p:cNvSpPr>
              <p:nvPr/>
            </p:nvSpPr>
            <p:spPr bwMode="auto">
              <a:xfrm>
                <a:off x="912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71" name="Line 40"/>
              <p:cNvSpPr>
                <a:spLocks noChangeShapeType="1"/>
              </p:cNvSpPr>
              <p:nvPr/>
            </p:nvSpPr>
            <p:spPr bwMode="auto">
              <a:xfrm>
                <a:off x="1008" y="355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</p:grpSp>
        <p:grpSp>
          <p:nvGrpSpPr>
            <p:cNvPr id="52232" name="Group 41"/>
            <p:cNvGrpSpPr>
              <a:grpSpLocks/>
            </p:cNvGrpSpPr>
            <p:nvPr/>
          </p:nvGrpSpPr>
          <p:grpSpPr bwMode="auto">
            <a:xfrm flipH="1">
              <a:off x="5302" y="1580"/>
              <a:ext cx="154" cy="244"/>
              <a:chOff x="768" y="3168"/>
              <a:chExt cx="432" cy="960"/>
            </a:xfrm>
          </p:grpSpPr>
          <p:sp>
            <p:nvSpPr>
              <p:cNvPr id="52250" name="Line 42"/>
              <p:cNvSpPr>
                <a:spLocks noChangeShapeType="1"/>
              </p:cNvSpPr>
              <p:nvPr/>
            </p:nvSpPr>
            <p:spPr bwMode="auto">
              <a:xfrm>
                <a:off x="912" y="345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51" name="Oval 43"/>
              <p:cNvSpPr>
                <a:spLocks noChangeArrowheads="1"/>
              </p:cNvSpPr>
              <p:nvPr/>
            </p:nvSpPr>
            <p:spPr bwMode="auto">
              <a:xfrm>
                <a:off x="768" y="316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52" name="Line 44"/>
              <p:cNvSpPr>
                <a:spLocks noChangeShapeType="1"/>
              </p:cNvSpPr>
              <p:nvPr/>
            </p:nvSpPr>
            <p:spPr bwMode="auto">
              <a:xfrm>
                <a:off x="912" y="36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53" name="Line 45"/>
              <p:cNvSpPr>
                <a:spLocks noChangeShapeType="1"/>
              </p:cNvSpPr>
              <p:nvPr/>
            </p:nvSpPr>
            <p:spPr bwMode="auto">
              <a:xfrm flipH="1">
                <a:off x="768" y="3888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54" name="Line 46"/>
              <p:cNvSpPr>
                <a:spLocks noChangeShapeType="1"/>
              </p:cNvSpPr>
              <p:nvPr/>
            </p:nvSpPr>
            <p:spPr bwMode="auto">
              <a:xfrm>
                <a:off x="768" y="4080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55" name="Line 47"/>
              <p:cNvSpPr>
                <a:spLocks noChangeShapeType="1"/>
              </p:cNvSpPr>
              <p:nvPr/>
            </p:nvSpPr>
            <p:spPr bwMode="auto">
              <a:xfrm>
                <a:off x="912" y="3696"/>
                <a:ext cx="24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56" name="Line 48"/>
              <p:cNvSpPr>
                <a:spLocks noChangeShapeType="1"/>
              </p:cNvSpPr>
              <p:nvPr/>
            </p:nvSpPr>
            <p:spPr bwMode="auto">
              <a:xfrm>
                <a:off x="1152" y="4128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57" name="Line 49"/>
              <p:cNvSpPr>
                <a:spLocks noChangeShapeType="1"/>
              </p:cNvSpPr>
              <p:nvPr/>
            </p:nvSpPr>
            <p:spPr bwMode="auto">
              <a:xfrm flipH="1">
                <a:off x="816" y="3456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58" name="Line 50"/>
              <p:cNvSpPr>
                <a:spLocks noChangeShapeType="1"/>
              </p:cNvSpPr>
              <p:nvPr/>
            </p:nvSpPr>
            <p:spPr bwMode="auto">
              <a:xfrm flipH="1">
                <a:off x="768" y="3504"/>
                <a:ext cx="4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59" name="Line 51"/>
              <p:cNvSpPr>
                <a:spLocks noChangeShapeType="1"/>
              </p:cNvSpPr>
              <p:nvPr/>
            </p:nvSpPr>
            <p:spPr bwMode="auto">
              <a:xfrm>
                <a:off x="912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60" name="Line 52"/>
              <p:cNvSpPr>
                <a:spLocks noChangeShapeType="1"/>
              </p:cNvSpPr>
              <p:nvPr/>
            </p:nvSpPr>
            <p:spPr bwMode="auto">
              <a:xfrm>
                <a:off x="1008" y="355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</p:grpSp>
        <p:sp>
          <p:nvSpPr>
            <p:cNvPr id="52233" name="Line 53"/>
            <p:cNvSpPr>
              <a:spLocks noChangeShapeType="1"/>
            </p:cNvSpPr>
            <p:nvPr/>
          </p:nvSpPr>
          <p:spPr bwMode="auto">
            <a:xfrm flipV="1">
              <a:off x="4417" y="1134"/>
              <a:ext cx="539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2234" name="Line 54"/>
            <p:cNvSpPr>
              <a:spLocks noChangeShapeType="1"/>
            </p:cNvSpPr>
            <p:nvPr/>
          </p:nvSpPr>
          <p:spPr bwMode="auto">
            <a:xfrm>
              <a:off x="4417" y="1337"/>
              <a:ext cx="5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2235" name="Line 55"/>
            <p:cNvSpPr>
              <a:spLocks noChangeShapeType="1"/>
            </p:cNvSpPr>
            <p:nvPr/>
          </p:nvSpPr>
          <p:spPr bwMode="auto">
            <a:xfrm>
              <a:off x="4417" y="1377"/>
              <a:ext cx="539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2236" name="Text Box 56"/>
            <p:cNvSpPr txBox="1">
              <a:spLocks noChangeArrowheads="1"/>
            </p:cNvSpPr>
            <p:nvPr/>
          </p:nvSpPr>
          <p:spPr bwMode="auto">
            <a:xfrm>
              <a:off x="3984" y="1008"/>
              <a:ext cx="58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nb-NO" sz="1400">
                  <a:latin typeface="Times New Roman" pitchFamily="18" charset="0"/>
                </a:rPr>
                <a:t>auctioneer</a:t>
              </a:r>
              <a:endParaRPr lang="en-GB" sz="1400">
                <a:latin typeface="Times New Roman" pitchFamily="18" charset="0"/>
              </a:endParaRPr>
            </a:p>
          </p:txBody>
        </p:sp>
        <p:grpSp>
          <p:nvGrpSpPr>
            <p:cNvPr id="52237" name="Group 57"/>
            <p:cNvGrpSpPr>
              <a:grpSpLocks/>
            </p:cNvGrpSpPr>
            <p:nvPr/>
          </p:nvGrpSpPr>
          <p:grpSpPr bwMode="auto">
            <a:xfrm>
              <a:off x="4994" y="1012"/>
              <a:ext cx="269" cy="162"/>
              <a:chOff x="4512" y="3312"/>
              <a:chExt cx="960" cy="672"/>
            </a:xfrm>
          </p:grpSpPr>
          <p:sp>
            <p:nvSpPr>
              <p:cNvPr id="52247" name="Rectangle 58"/>
              <p:cNvSpPr>
                <a:spLocks noChangeArrowheads="1"/>
              </p:cNvSpPr>
              <p:nvPr/>
            </p:nvSpPr>
            <p:spPr bwMode="auto">
              <a:xfrm>
                <a:off x="4512" y="3312"/>
                <a:ext cx="960" cy="6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48" name="Line 59"/>
              <p:cNvSpPr>
                <a:spLocks noChangeShapeType="1"/>
              </p:cNvSpPr>
              <p:nvPr/>
            </p:nvSpPr>
            <p:spPr bwMode="auto">
              <a:xfrm>
                <a:off x="4512" y="3312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49" name="Line 60"/>
              <p:cNvSpPr>
                <a:spLocks noChangeShapeType="1"/>
              </p:cNvSpPr>
              <p:nvPr/>
            </p:nvSpPr>
            <p:spPr bwMode="auto">
              <a:xfrm flipH="1">
                <a:off x="4992" y="3312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</p:grpSp>
        <p:grpSp>
          <p:nvGrpSpPr>
            <p:cNvPr id="52238" name="Group 61"/>
            <p:cNvGrpSpPr>
              <a:grpSpLocks/>
            </p:cNvGrpSpPr>
            <p:nvPr/>
          </p:nvGrpSpPr>
          <p:grpSpPr bwMode="auto">
            <a:xfrm>
              <a:off x="4994" y="1255"/>
              <a:ext cx="269" cy="163"/>
              <a:chOff x="4512" y="3312"/>
              <a:chExt cx="960" cy="672"/>
            </a:xfrm>
          </p:grpSpPr>
          <p:sp>
            <p:nvSpPr>
              <p:cNvPr id="52244" name="Rectangle 62"/>
              <p:cNvSpPr>
                <a:spLocks noChangeArrowheads="1"/>
              </p:cNvSpPr>
              <p:nvPr/>
            </p:nvSpPr>
            <p:spPr bwMode="auto">
              <a:xfrm>
                <a:off x="4512" y="3312"/>
                <a:ext cx="960" cy="6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45" name="Line 63"/>
              <p:cNvSpPr>
                <a:spLocks noChangeShapeType="1"/>
              </p:cNvSpPr>
              <p:nvPr/>
            </p:nvSpPr>
            <p:spPr bwMode="auto">
              <a:xfrm>
                <a:off x="4512" y="3312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46" name="Line 64"/>
              <p:cNvSpPr>
                <a:spLocks noChangeShapeType="1"/>
              </p:cNvSpPr>
              <p:nvPr/>
            </p:nvSpPr>
            <p:spPr bwMode="auto">
              <a:xfrm flipH="1">
                <a:off x="4992" y="3312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</p:grpSp>
        <p:grpSp>
          <p:nvGrpSpPr>
            <p:cNvPr id="52239" name="Group 65"/>
            <p:cNvGrpSpPr>
              <a:grpSpLocks/>
            </p:cNvGrpSpPr>
            <p:nvPr/>
          </p:nvGrpSpPr>
          <p:grpSpPr bwMode="auto">
            <a:xfrm>
              <a:off x="4994" y="1580"/>
              <a:ext cx="269" cy="163"/>
              <a:chOff x="4512" y="3312"/>
              <a:chExt cx="960" cy="672"/>
            </a:xfrm>
          </p:grpSpPr>
          <p:sp>
            <p:nvSpPr>
              <p:cNvPr id="52241" name="Rectangle 66"/>
              <p:cNvSpPr>
                <a:spLocks noChangeArrowheads="1"/>
              </p:cNvSpPr>
              <p:nvPr/>
            </p:nvSpPr>
            <p:spPr bwMode="auto">
              <a:xfrm>
                <a:off x="4512" y="3312"/>
                <a:ext cx="960" cy="6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42" name="Line 67"/>
              <p:cNvSpPr>
                <a:spLocks noChangeShapeType="1"/>
              </p:cNvSpPr>
              <p:nvPr/>
            </p:nvSpPr>
            <p:spPr bwMode="auto">
              <a:xfrm>
                <a:off x="4512" y="3312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43" name="Line 68"/>
              <p:cNvSpPr>
                <a:spLocks noChangeShapeType="1"/>
              </p:cNvSpPr>
              <p:nvPr/>
            </p:nvSpPr>
            <p:spPr bwMode="auto">
              <a:xfrm flipH="1">
                <a:off x="4992" y="3312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</p:grpSp>
        <p:sp>
          <p:nvSpPr>
            <p:cNvPr id="52240" name="Text Box 69"/>
            <p:cNvSpPr txBox="1">
              <a:spLocks noChangeArrowheads="1"/>
            </p:cNvSpPr>
            <p:nvPr/>
          </p:nvSpPr>
          <p:spPr bwMode="auto">
            <a:xfrm>
              <a:off x="5148" y="768"/>
              <a:ext cx="470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nb-NO" sz="1400">
                  <a:latin typeface="Times New Roman" pitchFamily="18" charset="0"/>
                </a:rPr>
                <a:t>Bidders</a:t>
              </a:r>
              <a:endParaRPr lang="en-GB" sz="140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0979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>
                <a:ea typeface="ＭＳ Ｐゴシック" pitchFamily="34" charset="-128"/>
              </a:rPr>
              <a:t>Vickrey Auctions</a:t>
            </a:r>
            <a:endParaRPr lang="en-GB">
              <a:ea typeface="ＭＳ Ｐゴシック" pitchFamily="34" charset="-128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nb-NO" dirty="0">
                <a:ea typeface="ＭＳ Ｐゴシック" pitchFamily="34" charset="-128"/>
              </a:rPr>
              <a:t>Vickrey auctions are:</a:t>
            </a:r>
          </a:p>
          <a:p>
            <a:pPr lvl="1" eaLnBrk="1" hangingPunct="1"/>
            <a:r>
              <a:rPr lang="nb-NO" dirty="0">
                <a:ea typeface="ＭＳ Ｐゴシック" pitchFamily="34" charset="-128"/>
              </a:rPr>
              <a:t>second-price</a:t>
            </a:r>
          </a:p>
          <a:p>
            <a:pPr lvl="1" eaLnBrk="1" hangingPunct="1"/>
            <a:r>
              <a:rPr lang="nb-NO" dirty="0">
                <a:ea typeface="ＭＳ Ｐゴシック" pitchFamily="34" charset="-128"/>
              </a:rPr>
              <a:t>sealed-bids</a:t>
            </a:r>
          </a:p>
          <a:p>
            <a:pPr eaLnBrk="1" hangingPunct="1"/>
            <a:endParaRPr lang="nb-NO" dirty="0">
              <a:ea typeface="ＭＳ Ｐゴシック" pitchFamily="34" charset="-128"/>
            </a:endParaRPr>
          </a:p>
          <a:p>
            <a:pPr eaLnBrk="1" hangingPunct="1"/>
            <a:r>
              <a:rPr lang="nb-NO" dirty="0">
                <a:ea typeface="ＭＳ Ｐゴシック" pitchFamily="34" charset="-128"/>
              </a:rPr>
              <a:t>Goods are awarded to agent that made the highest bid.</a:t>
            </a:r>
          </a:p>
          <a:p>
            <a:pPr eaLnBrk="1" hangingPunct="1"/>
            <a:endParaRPr lang="nb-NO" dirty="0">
              <a:ea typeface="ＭＳ Ｐゴシック" pitchFamily="34" charset="-128"/>
            </a:endParaRPr>
          </a:p>
          <a:p>
            <a:pPr eaLnBrk="1" hangingPunct="1"/>
            <a:r>
              <a:rPr lang="nb-NO" dirty="0">
                <a:ea typeface="ＭＳ Ｐゴシック" pitchFamily="34" charset="-128"/>
              </a:rPr>
              <a:t>Winner pays price of </a:t>
            </a:r>
            <a:r>
              <a:rPr lang="nb-NO" b="1" dirty="0">
                <a:ea typeface="ＭＳ Ｐゴシック" pitchFamily="34" charset="-128"/>
              </a:rPr>
              <a:t>second highest bid</a:t>
            </a:r>
            <a:r>
              <a:rPr lang="nb-NO" dirty="0">
                <a:ea typeface="ＭＳ Ｐゴシック" pitchFamily="34" charset="-128"/>
              </a:rPr>
              <a:t>.</a:t>
            </a:r>
          </a:p>
          <a:p>
            <a:pPr eaLnBrk="1" hangingPunct="1"/>
            <a:endParaRPr lang="nb-NO" dirty="0">
              <a:ea typeface="ＭＳ Ｐゴシック" pitchFamily="34" charset="-128"/>
            </a:endParaRPr>
          </a:p>
          <a:p>
            <a:pPr eaLnBrk="1" hangingPunct="1"/>
            <a:r>
              <a:rPr lang="nb-NO" dirty="0">
                <a:ea typeface="ＭＳ Ｐゴシック" pitchFamily="34" charset="-128"/>
              </a:rPr>
              <a:t>Best strategy: bid the true value.</a:t>
            </a:r>
          </a:p>
          <a:p>
            <a:pPr eaLnBrk="1" hangingPunct="1"/>
            <a:endParaRPr lang="nb-NO" dirty="0">
              <a:ea typeface="ＭＳ Ｐゴシック" pitchFamily="34" charset="-128"/>
            </a:endParaRPr>
          </a:p>
          <a:p>
            <a:pPr eaLnBrk="1" hangingPunct="1"/>
            <a:r>
              <a:rPr lang="nb-NO" dirty="0">
                <a:ea typeface="ＭＳ Ｐゴシック" pitchFamily="34" charset="-128"/>
              </a:rPr>
              <a:t>Susceptible to anti-social behaviour &amp; shilling</a:t>
            </a:r>
          </a:p>
        </p:txBody>
      </p:sp>
    </p:spTree>
    <p:extLst>
      <p:ext uri="{BB962C8B-B14F-4D97-AF65-F5344CB8AC3E}">
        <p14:creationId xmlns:p14="http://schemas.microsoft.com/office/powerpoint/2010/main" val="4236504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What</a:t>
            </a:r>
            <a:r>
              <a:rPr lang="nb-NO" dirty="0"/>
              <a:t> is an </a:t>
            </a:r>
            <a:r>
              <a:rPr lang="nb-NO" dirty="0" err="1"/>
              <a:t>Auction</a:t>
            </a:r>
            <a:r>
              <a:rPr lang="nb-NO" dirty="0"/>
              <a:t>?</a:t>
            </a:r>
            <a:endParaRPr lang="en-GB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An Auction takes place between an auctioneer and a collection of bidders.</a:t>
            </a:r>
          </a:p>
          <a:p>
            <a:endParaRPr lang="nb-NO"/>
          </a:p>
          <a:p>
            <a:r>
              <a:rPr lang="nb-NO"/>
              <a:t>Goal is for the auctioneer to allocate the goods to one of the bidders.</a:t>
            </a:r>
          </a:p>
          <a:p>
            <a:endParaRPr lang="nb-NO"/>
          </a:p>
          <a:p>
            <a:r>
              <a:rPr lang="nb-NO"/>
              <a:t>In most settings, the auctioneer desires to maximise the price; bidders desire to minimise the price.</a:t>
            </a:r>
            <a:endParaRPr lang="en-GB" dirty="0"/>
          </a:p>
        </p:txBody>
      </p:sp>
      <p:grpSp>
        <p:nvGrpSpPr>
          <p:cNvPr id="46084" name="Group 4"/>
          <p:cNvGrpSpPr>
            <a:grpSpLocks/>
          </p:cNvGrpSpPr>
          <p:nvPr/>
        </p:nvGrpSpPr>
        <p:grpSpPr bwMode="auto">
          <a:xfrm>
            <a:off x="4833562" y="5104606"/>
            <a:ext cx="2533650" cy="1066800"/>
            <a:chOff x="4170" y="405"/>
            <a:chExt cx="1596" cy="672"/>
          </a:xfrm>
        </p:grpSpPr>
        <p:sp>
          <p:nvSpPr>
            <p:cNvPr id="46116" name="Line 5"/>
            <p:cNvSpPr>
              <a:spLocks noChangeShapeType="1"/>
            </p:cNvSpPr>
            <p:nvPr/>
          </p:nvSpPr>
          <p:spPr bwMode="auto">
            <a:xfrm>
              <a:off x="4372" y="716"/>
              <a:ext cx="0" cy="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17" name="Oval 6"/>
            <p:cNvSpPr>
              <a:spLocks noChangeArrowheads="1"/>
            </p:cNvSpPr>
            <p:nvPr/>
          </p:nvSpPr>
          <p:spPr bwMode="auto">
            <a:xfrm>
              <a:off x="4314" y="629"/>
              <a:ext cx="115" cy="8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8" name="Line 7"/>
            <p:cNvSpPr>
              <a:spLocks noChangeShapeType="1"/>
            </p:cNvSpPr>
            <p:nvPr/>
          </p:nvSpPr>
          <p:spPr bwMode="auto">
            <a:xfrm>
              <a:off x="4372" y="788"/>
              <a:ext cx="0" cy="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19" name="Line 8"/>
            <p:cNvSpPr>
              <a:spLocks noChangeShapeType="1"/>
            </p:cNvSpPr>
            <p:nvPr/>
          </p:nvSpPr>
          <p:spPr bwMode="auto">
            <a:xfrm flipH="1">
              <a:off x="4314" y="845"/>
              <a:ext cx="58" cy="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20" name="Line 9"/>
            <p:cNvSpPr>
              <a:spLocks noChangeShapeType="1"/>
            </p:cNvSpPr>
            <p:nvPr/>
          </p:nvSpPr>
          <p:spPr bwMode="auto">
            <a:xfrm>
              <a:off x="4314" y="902"/>
              <a:ext cx="19" cy="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21" name="Line 10"/>
            <p:cNvSpPr>
              <a:spLocks noChangeShapeType="1"/>
            </p:cNvSpPr>
            <p:nvPr/>
          </p:nvSpPr>
          <p:spPr bwMode="auto">
            <a:xfrm>
              <a:off x="4372" y="788"/>
              <a:ext cx="96" cy="1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22" name="Line 11"/>
            <p:cNvSpPr>
              <a:spLocks noChangeShapeType="1"/>
            </p:cNvSpPr>
            <p:nvPr/>
          </p:nvSpPr>
          <p:spPr bwMode="auto">
            <a:xfrm>
              <a:off x="4468" y="917"/>
              <a:ext cx="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23" name="Line 12"/>
            <p:cNvSpPr>
              <a:spLocks noChangeShapeType="1"/>
            </p:cNvSpPr>
            <p:nvPr/>
          </p:nvSpPr>
          <p:spPr bwMode="auto">
            <a:xfrm flipH="1">
              <a:off x="4333" y="716"/>
              <a:ext cx="39" cy="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24" name="Line 13"/>
            <p:cNvSpPr>
              <a:spLocks noChangeShapeType="1"/>
            </p:cNvSpPr>
            <p:nvPr/>
          </p:nvSpPr>
          <p:spPr bwMode="auto">
            <a:xfrm flipH="1">
              <a:off x="4314" y="730"/>
              <a:ext cx="19" cy="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25" name="Line 14"/>
            <p:cNvSpPr>
              <a:spLocks noChangeShapeType="1"/>
            </p:cNvSpPr>
            <p:nvPr/>
          </p:nvSpPr>
          <p:spPr bwMode="auto">
            <a:xfrm>
              <a:off x="4372" y="716"/>
              <a:ext cx="38" cy="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26" name="Line 15"/>
            <p:cNvSpPr>
              <a:spLocks noChangeShapeType="1"/>
            </p:cNvSpPr>
            <p:nvPr/>
          </p:nvSpPr>
          <p:spPr bwMode="auto">
            <a:xfrm>
              <a:off x="4410" y="744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27" name="Line 16"/>
            <p:cNvSpPr>
              <a:spLocks noChangeShapeType="1"/>
            </p:cNvSpPr>
            <p:nvPr/>
          </p:nvSpPr>
          <p:spPr bwMode="auto">
            <a:xfrm flipH="1">
              <a:off x="5284" y="462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28" name="Oval 17"/>
            <p:cNvSpPr>
              <a:spLocks noChangeArrowheads="1"/>
            </p:cNvSpPr>
            <p:nvPr/>
          </p:nvSpPr>
          <p:spPr bwMode="auto">
            <a:xfrm flipH="1">
              <a:off x="5245" y="405"/>
              <a:ext cx="77" cy="5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9" name="Line 18"/>
            <p:cNvSpPr>
              <a:spLocks noChangeShapeType="1"/>
            </p:cNvSpPr>
            <p:nvPr/>
          </p:nvSpPr>
          <p:spPr bwMode="auto">
            <a:xfrm flipH="1">
              <a:off x="5284" y="510"/>
              <a:ext cx="0" cy="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30" name="Line 19"/>
            <p:cNvSpPr>
              <a:spLocks noChangeShapeType="1"/>
            </p:cNvSpPr>
            <p:nvPr/>
          </p:nvSpPr>
          <p:spPr bwMode="auto">
            <a:xfrm>
              <a:off x="5284" y="549"/>
              <a:ext cx="38" cy="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31" name="Line 20"/>
            <p:cNvSpPr>
              <a:spLocks noChangeShapeType="1"/>
            </p:cNvSpPr>
            <p:nvPr/>
          </p:nvSpPr>
          <p:spPr bwMode="auto">
            <a:xfrm flipH="1">
              <a:off x="5309" y="588"/>
              <a:ext cx="13" cy="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32" name="Line 21"/>
            <p:cNvSpPr>
              <a:spLocks noChangeShapeType="1"/>
            </p:cNvSpPr>
            <p:nvPr/>
          </p:nvSpPr>
          <p:spPr bwMode="auto">
            <a:xfrm flipH="1">
              <a:off x="5219" y="510"/>
              <a:ext cx="65" cy="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33" name="Line 22"/>
            <p:cNvSpPr>
              <a:spLocks noChangeShapeType="1"/>
            </p:cNvSpPr>
            <p:nvPr/>
          </p:nvSpPr>
          <p:spPr bwMode="auto">
            <a:xfrm flipH="1">
              <a:off x="5207" y="597"/>
              <a:ext cx="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34" name="Line 23"/>
            <p:cNvSpPr>
              <a:spLocks noChangeShapeType="1"/>
            </p:cNvSpPr>
            <p:nvPr/>
          </p:nvSpPr>
          <p:spPr bwMode="auto">
            <a:xfrm>
              <a:off x="5284" y="462"/>
              <a:ext cx="25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35" name="Line 24"/>
            <p:cNvSpPr>
              <a:spLocks noChangeShapeType="1"/>
            </p:cNvSpPr>
            <p:nvPr/>
          </p:nvSpPr>
          <p:spPr bwMode="auto">
            <a:xfrm>
              <a:off x="5309" y="472"/>
              <a:ext cx="13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36" name="Line 25"/>
            <p:cNvSpPr>
              <a:spLocks noChangeShapeType="1"/>
            </p:cNvSpPr>
            <p:nvPr/>
          </p:nvSpPr>
          <p:spPr bwMode="auto">
            <a:xfrm flipH="1">
              <a:off x="5258" y="462"/>
              <a:ext cx="26" cy="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37" name="Line 26"/>
            <p:cNvSpPr>
              <a:spLocks noChangeShapeType="1"/>
            </p:cNvSpPr>
            <p:nvPr/>
          </p:nvSpPr>
          <p:spPr bwMode="auto">
            <a:xfrm flipH="1">
              <a:off x="5219" y="482"/>
              <a:ext cx="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38" name="Line 27"/>
            <p:cNvSpPr>
              <a:spLocks noChangeShapeType="1"/>
            </p:cNvSpPr>
            <p:nvPr/>
          </p:nvSpPr>
          <p:spPr bwMode="auto">
            <a:xfrm flipH="1">
              <a:off x="5284" y="68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39" name="Oval 28"/>
            <p:cNvSpPr>
              <a:spLocks noChangeArrowheads="1"/>
            </p:cNvSpPr>
            <p:nvPr/>
          </p:nvSpPr>
          <p:spPr bwMode="auto">
            <a:xfrm flipH="1">
              <a:off x="5245" y="629"/>
              <a:ext cx="77" cy="5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0" name="Line 29"/>
            <p:cNvSpPr>
              <a:spLocks noChangeShapeType="1"/>
            </p:cNvSpPr>
            <p:nvPr/>
          </p:nvSpPr>
          <p:spPr bwMode="auto">
            <a:xfrm flipH="1">
              <a:off x="5284" y="734"/>
              <a:ext cx="0" cy="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41" name="Line 30"/>
            <p:cNvSpPr>
              <a:spLocks noChangeShapeType="1"/>
            </p:cNvSpPr>
            <p:nvPr/>
          </p:nvSpPr>
          <p:spPr bwMode="auto">
            <a:xfrm>
              <a:off x="5284" y="773"/>
              <a:ext cx="38" cy="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42" name="Line 31"/>
            <p:cNvSpPr>
              <a:spLocks noChangeShapeType="1"/>
            </p:cNvSpPr>
            <p:nvPr/>
          </p:nvSpPr>
          <p:spPr bwMode="auto">
            <a:xfrm flipH="1">
              <a:off x="5309" y="812"/>
              <a:ext cx="13" cy="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43" name="Line 32"/>
            <p:cNvSpPr>
              <a:spLocks noChangeShapeType="1"/>
            </p:cNvSpPr>
            <p:nvPr/>
          </p:nvSpPr>
          <p:spPr bwMode="auto">
            <a:xfrm flipH="1">
              <a:off x="5219" y="734"/>
              <a:ext cx="65" cy="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44" name="Line 33"/>
            <p:cNvSpPr>
              <a:spLocks noChangeShapeType="1"/>
            </p:cNvSpPr>
            <p:nvPr/>
          </p:nvSpPr>
          <p:spPr bwMode="auto">
            <a:xfrm flipH="1">
              <a:off x="5207" y="821"/>
              <a:ext cx="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45" name="Line 34"/>
            <p:cNvSpPr>
              <a:spLocks noChangeShapeType="1"/>
            </p:cNvSpPr>
            <p:nvPr/>
          </p:nvSpPr>
          <p:spPr bwMode="auto">
            <a:xfrm>
              <a:off x="5284" y="686"/>
              <a:ext cx="25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46" name="Line 35"/>
            <p:cNvSpPr>
              <a:spLocks noChangeShapeType="1"/>
            </p:cNvSpPr>
            <p:nvPr/>
          </p:nvSpPr>
          <p:spPr bwMode="auto">
            <a:xfrm>
              <a:off x="5309" y="696"/>
              <a:ext cx="13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47" name="Line 36"/>
            <p:cNvSpPr>
              <a:spLocks noChangeShapeType="1"/>
            </p:cNvSpPr>
            <p:nvPr/>
          </p:nvSpPr>
          <p:spPr bwMode="auto">
            <a:xfrm flipH="1">
              <a:off x="5258" y="686"/>
              <a:ext cx="26" cy="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48" name="Line 37"/>
            <p:cNvSpPr>
              <a:spLocks noChangeShapeType="1"/>
            </p:cNvSpPr>
            <p:nvPr/>
          </p:nvSpPr>
          <p:spPr bwMode="auto">
            <a:xfrm flipH="1">
              <a:off x="5219" y="706"/>
              <a:ext cx="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49" name="Line 38"/>
            <p:cNvSpPr>
              <a:spLocks noChangeShapeType="1"/>
            </p:cNvSpPr>
            <p:nvPr/>
          </p:nvSpPr>
          <p:spPr bwMode="auto">
            <a:xfrm flipH="1">
              <a:off x="5284" y="942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50" name="Oval 39"/>
            <p:cNvSpPr>
              <a:spLocks noChangeArrowheads="1"/>
            </p:cNvSpPr>
            <p:nvPr/>
          </p:nvSpPr>
          <p:spPr bwMode="auto">
            <a:xfrm flipH="1">
              <a:off x="5245" y="885"/>
              <a:ext cx="77" cy="5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1" name="Line 40"/>
            <p:cNvSpPr>
              <a:spLocks noChangeShapeType="1"/>
            </p:cNvSpPr>
            <p:nvPr/>
          </p:nvSpPr>
          <p:spPr bwMode="auto">
            <a:xfrm flipH="1">
              <a:off x="5284" y="990"/>
              <a:ext cx="0" cy="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52" name="Line 41"/>
            <p:cNvSpPr>
              <a:spLocks noChangeShapeType="1"/>
            </p:cNvSpPr>
            <p:nvPr/>
          </p:nvSpPr>
          <p:spPr bwMode="auto">
            <a:xfrm>
              <a:off x="5284" y="1029"/>
              <a:ext cx="38" cy="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53" name="Line 42"/>
            <p:cNvSpPr>
              <a:spLocks noChangeShapeType="1"/>
            </p:cNvSpPr>
            <p:nvPr/>
          </p:nvSpPr>
          <p:spPr bwMode="auto">
            <a:xfrm flipH="1">
              <a:off x="5309" y="1068"/>
              <a:ext cx="13" cy="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54" name="Line 43"/>
            <p:cNvSpPr>
              <a:spLocks noChangeShapeType="1"/>
            </p:cNvSpPr>
            <p:nvPr/>
          </p:nvSpPr>
          <p:spPr bwMode="auto">
            <a:xfrm flipH="1">
              <a:off x="5219" y="990"/>
              <a:ext cx="65" cy="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55" name="Line 44"/>
            <p:cNvSpPr>
              <a:spLocks noChangeShapeType="1"/>
            </p:cNvSpPr>
            <p:nvPr/>
          </p:nvSpPr>
          <p:spPr bwMode="auto">
            <a:xfrm flipH="1">
              <a:off x="5207" y="1077"/>
              <a:ext cx="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56" name="Line 45"/>
            <p:cNvSpPr>
              <a:spLocks noChangeShapeType="1"/>
            </p:cNvSpPr>
            <p:nvPr/>
          </p:nvSpPr>
          <p:spPr bwMode="auto">
            <a:xfrm>
              <a:off x="5284" y="942"/>
              <a:ext cx="25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57" name="Line 46"/>
            <p:cNvSpPr>
              <a:spLocks noChangeShapeType="1"/>
            </p:cNvSpPr>
            <p:nvPr/>
          </p:nvSpPr>
          <p:spPr bwMode="auto">
            <a:xfrm>
              <a:off x="5309" y="952"/>
              <a:ext cx="13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58" name="Line 47"/>
            <p:cNvSpPr>
              <a:spLocks noChangeShapeType="1"/>
            </p:cNvSpPr>
            <p:nvPr/>
          </p:nvSpPr>
          <p:spPr bwMode="auto">
            <a:xfrm flipH="1">
              <a:off x="5258" y="942"/>
              <a:ext cx="26" cy="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59" name="Line 48"/>
            <p:cNvSpPr>
              <a:spLocks noChangeShapeType="1"/>
            </p:cNvSpPr>
            <p:nvPr/>
          </p:nvSpPr>
          <p:spPr bwMode="auto">
            <a:xfrm flipH="1">
              <a:off x="5219" y="962"/>
              <a:ext cx="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60" name="Line 49"/>
            <p:cNvSpPr>
              <a:spLocks noChangeShapeType="1"/>
            </p:cNvSpPr>
            <p:nvPr/>
          </p:nvSpPr>
          <p:spPr bwMode="auto">
            <a:xfrm flipV="1">
              <a:off x="4560" y="453"/>
              <a:ext cx="63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61" name="Line 50"/>
            <p:cNvSpPr>
              <a:spLocks noChangeShapeType="1"/>
            </p:cNvSpPr>
            <p:nvPr/>
          </p:nvSpPr>
          <p:spPr bwMode="auto">
            <a:xfrm>
              <a:off x="4544" y="693"/>
              <a:ext cx="6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62" name="Line 51"/>
            <p:cNvSpPr>
              <a:spLocks noChangeShapeType="1"/>
            </p:cNvSpPr>
            <p:nvPr/>
          </p:nvSpPr>
          <p:spPr bwMode="auto">
            <a:xfrm>
              <a:off x="4544" y="741"/>
              <a:ext cx="63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63" name="Text Box 52"/>
            <p:cNvSpPr txBox="1">
              <a:spLocks noChangeArrowheads="1"/>
            </p:cNvSpPr>
            <p:nvPr/>
          </p:nvSpPr>
          <p:spPr bwMode="auto">
            <a:xfrm>
              <a:off x="4170" y="432"/>
              <a:ext cx="522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nb-NO" sz="1200">
                  <a:latin typeface="Times New Roman" pitchFamily="18" charset="0"/>
                </a:rPr>
                <a:t>auctioneer</a:t>
              </a:r>
              <a:endParaRPr lang="en-GB" sz="1200">
                <a:latin typeface="Times New Roman" pitchFamily="18" charset="0"/>
              </a:endParaRPr>
            </a:p>
          </p:txBody>
        </p:sp>
        <p:sp>
          <p:nvSpPr>
            <p:cNvPr id="46164" name="Text Box 53"/>
            <p:cNvSpPr txBox="1">
              <a:spLocks noChangeArrowheads="1"/>
            </p:cNvSpPr>
            <p:nvPr/>
          </p:nvSpPr>
          <p:spPr bwMode="auto">
            <a:xfrm>
              <a:off x="5361" y="597"/>
              <a:ext cx="405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nb-NO" sz="1200">
                  <a:latin typeface="Times New Roman" pitchFamily="18" charset="0"/>
                </a:rPr>
                <a:t>bidders</a:t>
              </a:r>
              <a:endParaRPr lang="en-GB" sz="1200">
                <a:latin typeface="Times New Roman" pitchFamily="18" charset="0"/>
              </a:endParaRPr>
            </a:p>
          </p:txBody>
        </p:sp>
      </p:grpSp>
      <p:grpSp>
        <p:nvGrpSpPr>
          <p:cNvPr id="46085" name="Group 54"/>
          <p:cNvGrpSpPr>
            <a:grpSpLocks/>
          </p:cNvGrpSpPr>
          <p:nvPr/>
        </p:nvGrpSpPr>
        <p:grpSpPr bwMode="auto">
          <a:xfrm>
            <a:off x="1905000" y="4572000"/>
            <a:ext cx="1784350" cy="1646238"/>
            <a:chOff x="171" y="3024"/>
            <a:chExt cx="1124" cy="1037"/>
          </a:xfrm>
        </p:grpSpPr>
        <p:sp>
          <p:nvSpPr>
            <p:cNvPr id="46086" name="Line 55"/>
            <p:cNvSpPr>
              <a:spLocks noChangeShapeType="1"/>
            </p:cNvSpPr>
            <p:nvPr/>
          </p:nvSpPr>
          <p:spPr bwMode="auto">
            <a:xfrm flipV="1">
              <a:off x="722" y="3168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grpSp>
          <p:nvGrpSpPr>
            <p:cNvPr id="46087" name="Group 56"/>
            <p:cNvGrpSpPr>
              <a:grpSpLocks/>
            </p:cNvGrpSpPr>
            <p:nvPr/>
          </p:nvGrpSpPr>
          <p:grpSpPr bwMode="auto">
            <a:xfrm>
              <a:off x="298" y="3528"/>
              <a:ext cx="254" cy="324"/>
              <a:chOff x="768" y="3168"/>
              <a:chExt cx="432" cy="960"/>
            </a:xfrm>
          </p:grpSpPr>
          <p:sp>
            <p:nvSpPr>
              <p:cNvPr id="46105" name="Line 57"/>
              <p:cNvSpPr>
                <a:spLocks noChangeShapeType="1"/>
              </p:cNvSpPr>
              <p:nvPr/>
            </p:nvSpPr>
            <p:spPr bwMode="auto">
              <a:xfrm>
                <a:off x="912" y="345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6106" name="Oval 58"/>
              <p:cNvSpPr>
                <a:spLocks noChangeArrowheads="1"/>
              </p:cNvSpPr>
              <p:nvPr/>
            </p:nvSpPr>
            <p:spPr bwMode="auto">
              <a:xfrm>
                <a:off x="768" y="316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07" name="Line 59"/>
              <p:cNvSpPr>
                <a:spLocks noChangeShapeType="1"/>
              </p:cNvSpPr>
              <p:nvPr/>
            </p:nvSpPr>
            <p:spPr bwMode="auto">
              <a:xfrm>
                <a:off x="912" y="36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6108" name="Line 60"/>
              <p:cNvSpPr>
                <a:spLocks noChangeShapeType="1"/>
              </p:cNvSpPr>
              <p:nvPr/>
            </p:nvSpPr>
            <p:spPr bwMode="auto">
              <a:xfrm flipH="1">
                <a:off x="768" y="3888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6109" name="Line 61"/>
              <p:cNvSpPr>
                <a:spLocks noChangeShapeType="1"/>
              </p:cNvSpPr>
              <p:nvPr/>
            </p:nvSpPr>
            <p:spPr bwMode="auto">
              <a:xfrm>
                <a:off x="768" y="4080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6110" name="Line 62"/>
              <p:cNvSpPr>
                <a:spLocks noChangeShapeType="1"/>
              </p:cNvSpPr>
              <p:nvPr/>
            </p:nvSpPr>
            <p:spPr bwMode="auto">
              <a:xfrm>
                <a:off x="912" y="3696"/>
                <a:ext cx="24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6111" name="Line 63"/>
              <p:cNvSpPr>
                <a:spLocks noChangeShapeType="1"/>
              </p:cNvSpPr>
              <p:nvPr/>
            </p:nvSpPr>
            <p:spPr bwMode="auto">
              <a:xfrm>
                <a:off x="1152" y="4128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6112" name="Line 64"/>
              <p:cNvSpPr>
                <a:spLocks noChangeShapeType="1"/>
              </p:cNvSpPr>
              <p:nvPr/>
            </p:nvSpPr>
            <p:spPr bwMode="auto">
              <a:xfrm flipH="1">
                <a:off x="816" y="3456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6113" name="Line 65"/>
              <p:cNvSpPr>
                <a:spLocks noChangeShapeType="1"/>
              </p:cNvSpPr>
              <p:nvPr/>
            </p:nvSpPr>
            <p:spPr bwMode="auto">
              <a:xfrm flipH="1">
                <a:off x="768" y="3504"/>
                <a:ext cx="4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6114" name="Line 66"/>
              <p:cNvSpPr>
                <a:spLocks noChangeShapeType="1"/>
              </p:cNvSpPr>
              <p:nvPr/>
            </p:nvSpPr>
            <p:spPr bwMode="auto">
              <a:xfrm>
                <a:off x="912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6115" name="Line 67"/>
              <p:cNvSpPr>
                <a:spLocks noChangeShapeType="1"/>
              </p:cNvSpPr>
              <p:nvPr/>
            </p:nvSpPr>
            <p:spPr bwMode="auto">
              <a:xfrm>
                <a:off x="1008" y="355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</p:grpSp>
        <p:sp>
          <p:nvSpPr>
            <p:cNvPr id="46088" name="Line 68"/>
            <p:cNvSpPr>
              <a:spLocks noChangeShapeType="1"/>
            </p:cNvSpPr>
            <p:nvPr/>
          </p:nvSpPr>
          <p:spPr bwMode="auto">
            <a:xfrm flipV="1">
              <a:off x="595" y="3420"/>
              <a:ext cx="0" cy="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grpSp>
          <p:nvGrpSpPr>
            <p:cNvPr id="46089" name="Group 69"/>
            <p:cNvGrpSpPr>
              <a:grpSpLocks/>
            </p:cNvGrpSpPr>
            <p:nvPr/>
          </p:nvGrpSpPr>
          <p:grpSpPr bwMode="auto">
            <a:xfrm flipH="1">
              <a:off x="891" y="3528"/>
              <a:ext cx="254" cy="324"/>
              <a:chOff x="768" y="3168"/>
              <a:chExt cx="432" cy="960"/>
            </a:xfrm>
          </p:grpSpPr>
          <p:sp>
            <p:nvSpPr>
              <p:cNvPr id="46094" name="Line 70"/>
              <p:cNvSpPr>
                <a:spLocks noChangeShapeType="1"/>
              </p:cNvSpPr>
              <p:nvPr/>
            </p:nvSpPr>
            <p:spPr bwMode="auto">
              <a:xfrm>
                <a:off x="912" y="345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6095" name="Oval 71"/>
              <p:cNvSpPr>
                <a:spLocks noChangeArrowheads="1"/>
              </p:cNvSpPr>
              <p:nvPr/>
            </p:nvSpPr>
            <p:spPr bwMode="auto">
              <a:xfrm>
                <a:off x="768" y="316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096" name="Line 72"/>
              <p:cNvSpPr>
                <a:spLocks noChangeShapeType="1"/>
              </p:cNvSpPr>
              <p:nvPr/>
            </p:nvSpPr>
            <p:spPr bwMode="auto">
              <a:xfrm>
                <a:off x="912" y="36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6097" name="Line 73"/>
              <p:cNvSpPr>
                <a:spLocks noChangeShapeType="1"/>
              </p:cNvSpPr>
              <p:nvPr/>
            </p:nvSpPr>
            <p:spPr bwMode="auto">
              <a:xfrm flipH="1">
                <a:off x="768" y="3888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6098" name="Line 74"/>
              <p:cNvSpPr>
                <a:spLocks noChangeShapeType="1"/>
              </p:cNvSpPr>
              <p:nvPr/>
            </p:nvSpPr>
            <p:spPr bwMode="auto">
              <a:xfrm>
                <a:off x="768" y="4080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6099" name="Line 75"/>
              <p:cNvSpPr>
                <a:spLocks noChangeShapeType="1"/>
              </p:cNvSpPr>
              <p:nvPr/>
            </p:nvSpPr>
            <p:spPr bwMode="auto">
              <a:xfrm>
                <a:off x="912" y="3696"/>
                <a:ext cx="24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6100" name="Line 76"/>
              <p:cNvSpPr>
                <a:spLocks noChangeShapeType="1"/>
              </p:cNvSpPr>
              <p:nvPr/>
            </p:nvSpPr>
            <p:spPr bwMode="auto">
              <a:xfrm>
                <a:off x="1152" y="4128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6101" name="Line 77"/>
              <p:cNvSpPr>
                <a:spLocks noChangeShapeType="1"/>
              </p:cNvSpPr>
              <p:nvPr/>
            </p:nvSpPr>
            <p:spPr bwMode="auto">
              <a:xfrm flipH="1">
                <a:off x="816" y="3456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6102" name="Line 78"/>
              <p:cNvSpPr>
                <a:spLocks noChangeShapeType="1"/>
              </p:cNvSpPr>
              <p:nvPr/>
            </p:nvSpPr>
            <p:spPr bwMode="auto">
              <a:xfrm flipH="1">
                <a:off x="768" y="3504"/>
                <a:ext cx="4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6103" name="Line 79"/>
              <p:cNvSpPr>
                <a:spLocks noChangeShapeType="1"/>
              </p:cNvSpPr>
              <p:nvPr/>
            </p:nvSpPr>
            <p:spPr bwMode="auto">
              <a:xfrm>
                <a:off x="912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6104" name="Line 80"/>
              <p:cNvSpPr>
                <a:spLocks noChangeShapeType="1"/>
              </p:cNvSpPr>
              <p:nvPr/>
            </p:nvSpPr>
            <p:spPr bwMode="auto">
              <a:xfrm>
                <a:off x="1008" y="355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</p:grpSp>
        <p:sp>
          <p:nvSpPr>
            <p:cNvPr id="46090" name="Line 81"/>
            <p:cNvSpPr>
              <a:spLocks noChangeShapeType="1"/>
            </p:cNvSpPr>
            <p:nvPr/>
          </p:nvSpPr>
          <p:spPr bwMode="auto">
            <a:xfrm flipV="1">
              <a:off x="849" y="3420"/>
              <a:ext cx="0" cy="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091" name="Text Box 82"/>
            <p:cNvSpPr txBox="1">
              <a:spLocks noChangeArrowheads="1"/>
            </p:cNvSpPr>
            <p:nvPr/>
          </p:nvSpPr>
          <p:spPr bwMode="auto">
            <a:xfrm>
              <a:off x="171" y="3888"/>
              <a:ext cx="5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nb-NO" sz="1200">
                  <a:latin typeface="Times New Roman" pitchFamily="18" charset="0"/>
                </a:rPr>
                <a:t>auctioneer</a:t>
              </a:r>
              <a:endParaRPr lang="en-GB" sz="1200">
                <a:latin typeface="Times New Roman" pitchFamily="18" charset="0"/>
              </a:endParaRPr>
            </a:p>
          </p:txBody>
        </p:sp>
        <p:sp>
          <p:nvSpPr>
            <p:cNvPr id="46092" name="Text Box 83"/>
            <p:cNvSpPr txBox="1">
              <a:spLocks noChangeArrowheads="1"/>
            </p:cNvSpPr>
            <p:nvPr/>
          </p:nvSpPr>
          <p:spPr bwMode="auto">
            <a:xfrm>
              <a:off x="934" y="3348"/>
              <a:ext cx="36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nb-NO" sz="1200">
                  <a:latin typeface="Times New Roman" pitchFamily="18" charset="0"/>
                </a:rPr>
                <a:t>bidder</a:t>
              </a:r>
              <a:endParaRPr lang="en-GB" sz="1200">
                <a:latin typeface="Times New Roman" pitchFamily="18" charset="0"/>
              </a:endParaRPr>
            </a:p>
          </p:txBody>
        </p:sp>
        <p:sp>
          <p:nvSpPr>
            <p:cNvPr id="46093" name="Text Box 84"/>
            <p:cNvSpPr txBox="1">
              <a:spLocks noChangeArrowheads="1"/>
            </p:cNvSpPr>
            <p:nvPr/>
          </p:nvSpPr>
          <p:spPr bwMode="auto">
            <a:xfrm>
              <a:off x="480" y="3024"/>
              <a:ext cx="31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nb-NO" sz="1200">
                  <a:latin typeface="Times New Roman" pitchFamily="18" charset="0"/>
                </a:rPr>
                <a:t>Price</a:t>
              </a:r>
              <a:endParaRPr lang="en-GB" sz="120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35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>
                <a:ea typeface="ＭＳ Ｐゴシック" pitchFamily="34" charset="-128"/>
              </a:rPr>
              <a:t>Auction Parameters</a:t>
            </a:r>
            <a:endParaRPr lang="en-GB">
              <a:ea typeface="ＭＳ Ｐゴシック" pitchFamily="34" charset="-128"/>
            </a:endParaRPr>
          </a:p>
        </p:txBody>
      </p:sp>
      <p:graphicFrame>
        <p:nvGraphicFramePr>
          <p:cNvPr id="774147" name="Group 3"/>
          <p:cNvGraphicFramePr>
            <a:graphicFrameLocks noGrp="1"/>
          </p:cNvGraphicFramePr>
          <p:nvPr/>
        </p:nvGraphicFramePr>
        <p:xfrm>
          <a:off x="1524000" y="1828800"/>
          <a:ext cx="6096000" cy="428752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Value of goods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Private,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public/common,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Correlated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Winner determination</a:t>
                      </a: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First price,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second price</a:t>
                      </a: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Bids may be</a:t>
                      </a: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Open cry,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Sealed</a:t>
                      </a: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Bidding may be</a:t>
                      </a: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One shot,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ascending,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descending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5744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English Auctions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24800" cy="4873752"/>
          </a:xfrm>
        </p:spPr>
        <p:txBody>
          <a:bodyPr>
            <a:normAutofit/>
          </a:bodyPr>
          <a:lstStyle/>
          <a:p>
            <a:r>
              <a:rPr lang="en-IE" dirty="0"/>
              <a:t>Auctioneer starts a round specifying the current minimum prices (initially the </a:t>
            </a:r>
            <a:r>
              <a:rPr lang="en-IE" b="1" i="1" dirty="0"/>
              <a:t>reserve price</a:t>
            </a:r>
            <a:r>
              <a:rPr lang="en-IE" dirty="0"/>
              <a:t>)</a:t>
            </a:r>
          </a:p>
          <a:p>
            <a:pPr lvl="2"/>
            <a:endParaRPr lang="en-IE" dirty="0"/>
          </a:p>
          <a:p>
            <a:r>
              <a:rPr lang="en-IE" dirty="0"/>
              <a:t>Bidders propose a bid (&gt; the current minimum).</a:t>
            </a:r>
          </a:p>
          <a:p>
            <a:pPr lvl="1"/>
            <a:r>
              <a:rPr lang="en-IE" dirty="0"/>
              <a:t>Bidders who don’t want to bid, do not submit a proposal</a:t>
            </a:r>
          </a:p>
          <a:p>
            <a:pPr lvl="1"/>
            <a:endParaRPr lang="en-IE" dirty="0"/>
          </a:p>
          <a:p>
            <a:r>
              <a:rPr lang="en-IE" dirty="0"/>
              <a:t>The Auctioneer compares all proposals received by a given deadline and selects the best.</a:t>
            </a:r>
          </a:p>
          <a:p>
            <a:pPr lvl="1"/>
            <a:r>
              <a:rPr lang="en-IE" dirty="0"/>
              <a:t>It accepts this bid; rejects all other bids and starts a new round</a:t>
            </a:r>
          </a:p>
          <a:p>
            <a:pPr lvl="1"/>
            <a:r>
              <a:rPr lang="en-IE" dirty="0"/>
              <a:t>If no better bid has been found the item is awarded to the agent from the previous round that made the highest bid (&gt; the reserve price).</a:t>
            </a:r>
          </a:p>
          <a:p>
            <a:pPr lvl="1"/>
            <a:r>
              <a:rPr lang="en-IE" i="1" dirty="0"/>
              <a:t>If two or more agents made the same bid, some form of resolution strategy is required (e.g. first bid received).</a:t>
            </a:r>
          </a:p>
        </p:txBody>
      </p:sp>
    </p:spTree>
    <p:extLst>
      <p:ext uri="{BB962C8B-B14F-4D97-AF65-F5344CB8AC3E}">
        <p14:creationId xmlns:p14="http://schemas.microsoft.com/office/powerpoint/2010/main" val="1316123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>
                <a:ea typeface="ＭＳ Ｐゴシック" pitchFamily="34" charset="-128"/>
              </a:rPr>
              <a:t>English Auctions  </a:t>
            </a:r>
            <a:endParaRPr lang="en-GB">
              <a:ea typeface="ＭＳ Ｐゴシック" pitchFamily="34" charset="-128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467600" cy="5257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nb-NO" dirty="0">
                <a:ea typeface="ＭＳ Ｐゴシック" pitchFamily="34" charset="-128"/>
              </a:rPr>
              <a:t>English auctions are:</a:t>
            </a:r>
          </a:p>
          <a:p>
            <a:pPr lvl="1" eaLnBrk="1" hangingPunct="1">
              <a:lnSpc>
                <a:spcPct val="90000"/>
              </a:lnSpc>
            </a:pPr>
            <a:r>
              <a:rPr lang="nb-NO" dirty="0">
                <a:ea typeface="ＭＳ Ｐゴシック" pitchFamily="34" charset="-128"/>
              </a:rPr>
              <a:t>First price</a:t>
            </a:r>
          </a:p>
          <a:p>
            <a:pPr lvl="1" eaLnBrk="1" hangingPunct="1">
              <a:lnSpc>
                <a:spcPct val="90000"/>
              </a:lnSpc>
            </a:pPr>
            <a:r>
              <a:rPr lang="nb-NO" dirty="0">
                <a:ea typeface="ＭＳ Ｐゴシック" pitchFamily="34" charset="-128"/>
              </a:rPr>
              <a:t>Open cry</a:t>
            </a:r>
          </a:p>
          <a:p>
            <a:pPr lvl="1" eaLnBrk="1" hangingPunct="1">
              <a:lnSpc>
                <a:spcPct val="90000"/>
              </a:lnSpc>
            </a:pPr>
            <a:r>
              <a:rPr lang="nb-NO" dirty="0">
                <a:ea typeface="ＭＳ Ｐゴシック" pitchFamily="34" charset="-128"/>
              </a:rPr>
              <a:t>Ascending</a:t>
            </a:r>
          </a:p>
          <a:p>
            <a:pPr lvl="3">
              <a:lnSpc>
                <a:spcPct val="90000"/>
              </a:lnSpc>
            </a:pPr>
            <a:endParaRPr lang="nb-NO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nb-NO" b="1" dirty="0">
                <a:ea typeface="ＭＳ Ｐゴシック" pitchFamily="34" charset="-128"/>
              </a:rPr>
              <a:t>Dominant strategy</a:t>
            </a:r>
            <a:r>
              <a:rPr lang="nb-NO" dirty="0">
                <a:ea typeface="ＭＳ Ｐゴシック" pitchFamily="34" charset="-128"/>
              </a:rPr>
              <a:t>: successively bid </a:t>
            </a:r>
            <a:br>
              <a:rPr lang="nb-NO" dirty="0">
                <a:ea typeface="ＭＳ Ｐゴシック" pitchFamily="34" charset="-128"/>
              </a:rPr>
            </a:br>
            <a:r>
              <a:rPr lang="nb-NO" dirty="0">
                <a:ea typeface="ＭＳ Ｐゴシック" pitchFamily="34" charset="-128"/>
              </a:rPr>
              <a:t>a small amount more than the highest </a:t>
            </a:r>
            <a:br>
              <a:rPr lang="nb-NO" dirty="0">
                <a:ea typeface="ＭＳ Ｐゴシック" pitchFamily="34" charset="-128"/>
              </a:rPr>
            </a:br>
            <a:r>
              <a:rPr lang="nb-NO" dirty="0">
                <a:ea typeface="ＭＳ Ｐゴシック" pitchFamily="34" charset="-128"/>
              </a:rPr>
              <a:t>current bid until it reaches the </a:t>
            </a:r>
            <a:br>
              <a:rPr lang="nb-NO" dirty="0">
                <a:ea typeface="ＭＳ Ｐゴシック" pitchFamily="34" charset="-128"/>
              </a:rPr>
            </a:br>
            <a:r>
              <a:rPr lang="nb-NO" dirty="0">
                <a:ea typeface="ＭＳ Ｐゴシック" pitchFamily="34" charset="-128"/>
              </a:rPr>
              <a:t>valuation, then withdraw.</a:t>
            </a:r>
          </a:p>
          <a:p>
            <a:pPr lvl="3">
              <a:lnSpc>
                <a:spcPct val="90000"/>
              </a:lnSpc>
            </a:pPr>
            <a:endParaRPr lang="nb-NO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nb-NO" dirty="0">
                <a:ea typeface="ＭＳ Ｐゴシック" pitchFamily="34" charset="-128"/>
              </a:rPr>
              <a:t>Susceptible to </a:t>
            </a:r>
            <a:r>
              <a:rPr lang="nb-NO" b="1" dirty="0">
                <a:ea typeface="ＭＳ Ｐゴシック" pitchFamily="34" charset="-128"/>
              </a:rPr>
              <a:t>Winners curse</a:t>
            </a:r>
          </a:p>
          <a:p>
            <a:pPr lvl="1" eaLnBrk="1" hangingPunct="1">
              <a:lnSpc>
                <a:spcPct val="90000"/>
              </a:lnSpc>
            </a:pPr>
            <a:r>
              <a:rPr lang="nb-NO" dirty="0">
                <a:ea typeface="ＭＳ Ｐゴシック" pitchFamily="34" charset="-128"/>
              </a:rPr>
              <a:t>Winner is the one who overvalues the goods on offer and may end up paying more than its worth.</a:t>
            </a:r>
          </a:p>
          <a:p>
            <a:pPr lvl="3">
              <a:lnSpc>
                <a:spcPct val="90000"/>
              </a:lnSpc>
            </a:pPr>
            <a:endParaRPr lang="nb-NO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nb-NO" dirty="0">
                <a:ea typeface="ＭＳ Ｐゴシック" pitchFamily="34" charset="-128"/>
              </a:rPr>
              <a:t>Susceptible to </a:t>
            </a:r>
            <a:r>
              <a:rPr lang="nb-NO" b="1" dirty="0">
                <a:ea typeface="ＭＳ Ｐゴシック" pitchFamily="34" charset="-128"/>
              </a:rPr>
              <a:t>shills</a:t>
            </a:r>
          </a:p>
          <a:p>
            <a:pPr lvl="1">
              <a:lnSpc>
                <a:spcPct val="90000"/>
              </a:lnSpc>
            </a:pPr>
            <a:r>
              <a:rPr lang="nb-NO" dirty="0">
                <a:ea typeface="ＭＳ Ｐゴシック" pitchFamily="34" charset="-128"/>
              </a:rPr>
              <a:t>Artificial raising of the bidding price by the auctioneer through bogus bidders...</a:t>
            </a:r>
          </a:p>
        </p:txBody>
      </p:sp>
      <p:grpSp>
        <p:nvGrpSpPr>
          <p:cNvPr id="48132" name="Group 4"/>
          <p:cNvGrpSpPr>
            <a:grpSpLocks/>
          </p:cNvGrpSpPr>
          <p:nvPr/>
        </p:nvGrpSpPr>
        <p:grpSpPr bwMode="auto">
          <a:xfrm>
            <a:off x="5835650" y="1717675"/>
            <a:ext cx="1784350" cy="2168525"/>
            <a:chOff x="4128" y="480"/>
            <a:chExt cx="1124" cy="1506"/>
          </a:xfrm>
        </p:grpSpPr>
        <p:sp>
          <p:nvSpPr>
            <p:cNvPr id="48133" name="Line 5"/>
            <p:cNvSpPr>
              <a:spLocks noChangeShapeType="1"/>
            </p:cNvSpPr>
            <p:nvPr/>
          </p:nvSpPr>
          <p:spPr bwMode="auto">
            <a:xfrm flipH="1" flipV="1">
              <a:off x="4677" y="720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34" name="Line 6"/>
            <p:cNvSpPr>
              <a:spLocks noChangeShapeType="1"/>
            </p:cNvSpPr>
            <p:nvPr/>
          </p:nvSpPr>
          <p:spPr bwMode="auto">
            <a:xfrm>
              <a:off x="4316" y="1639"/>
              <a:ext cx="0" cy="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35" name="Oval 7"/>
            <p:cNvSpPr>
              <a:spLocks noChangeArrowheads="1"/>
            </p:cNvSpPr>
            <p:nvPr/>
          </p:nvSpPr>
          <p:spPr bwMode="auto">
            <a:xfrm>
              <a:off x="4255" y="1560"/>
              <a:ext cx="121" cy="7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6" name="Line 8"/>
            <p:cNvSpPr>
              <a:spLocks noChangeShapeType="1"/>
            </p:cNvSpPr>
            <p:nvPr/>
          </p:nvSpPr>
          <p:spPr bwMode="auto">
            <a:xfrm>
              <a:off x="4316" y="1705"/>
              <a:ext cx="0" cy="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37" name="Line 9"/>
            <p:cNvSpPr>
              <a:spLocks noChangeShapeType="1"/>
            </p:cNvSpPr>
            <p:nvPr/>
          </p:nvSpPr>
          <p:spPr bwMode="auto">
            <a:xfrm flipH="1">
              <a:off x="4255" y="1758"/>
              <a:ext cx="61" cy="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38" name="Line 10"/>
            <p:cNvSpPr>
              <a:spLocks noChangeShapeType="1"/>
            </p:cNvSpPr>
            <p:nvPr/>
          </p:nvSpPr>
          <p:spPr bwMode="auto">
            <a:xfrm>
              <a:off x="4255" y="1811"/>
              <a:ext cx="20" cy="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39" name="Line 11"/>
            <p:cNvSpPr>
              <a:spLocks noChangeShapeType="1"/>
            </p:cNvSpPr>
            <p:nvPr/>
          </p:nvSpPr>
          <p:spPr bwMode="auto">
            <a:xfrm>
              <a:off x="4316" y="1705"/>
              <a:ext cx="101" cy="1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40" name="Line 12"/>
            <p:cNvSpPr>
              <a:spLocks noChangeShapeType="1"/>
            </p:cNvSpPr>
            <p:nvPr/>
          </p:nvSpPr>
          <p:spPr bwMode="auto">
            <a:xfrm>
              <a:off x="4417" y="1824"/>
              <a:ext cx="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41" name="Line 13"/>
            <p:cNvSpPr>
              <a:spLocks noChangeShapeType="1"/>
            </p:cNvSpPr>
            <p:nvPr/>
          </p:nvSpPr>
          <p:spPr bwMode="auto">
            <a:xfrm flipH="1">
              <a:off x="4275" y="1639"/>
              <a:ext cx="41" cy="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42" name="Line 14"/>
            <p:cNvSpPr>
              <a:spLocks noChangeShapeType="1"/>
            </p:cNvSpPr>
            <p:nvPr/>
          </p:nvSpPr>
          <p:spPr bwMode="auto">
            <a:xfrm flipH="1">
              <a:off x="4255" y="1652"/>
              <a:ext cx="20" cy="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43" name="Line 15"/>
            <p:cNvSpPr>
              <a:spLocks noChangeShapeType="1"/>
            </p:cNvSpPr>
            <p:nvPr/>
          </p:nvSpPr>
          <p:spPr bwMode="auto">
            <a:xfrm>
              <a:off x="4316" y="1639"/>
              <a:ext cx="40" cy="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44" name="Line 16"/>
            <p:cNvSpPr>
              <a:spLocks noChangeShapeType="1"/>
            </p:cNvSpPr>
            <p:nvPr/>
          </p:nvSpPr>
          <p:spPr bwMode="auto">
            <a:xfrm>
              <a:off x="4356" y="1666"/>
              <a:ext cx="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45" name="Line 17"/>
            <p:cNvSpPr>
              <a:spLocks noChangeShapeType="1"/>
            </p:cNvSpPr>
            <p:nvPr/>
          </p:nvSpPr>
          <p:spPr bwMode="auto">
            <a:xfrm flipH="1">
              <a:off x="4979" y="1548"/>
              <a:ext cx="0" cy="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46" name="Oval 18"/>
            <p:cNvSpPr>
              <a:spLocks noChangeArrowheads="1"/>
            </p:cNvSpPr>
            <p:nvPr/>
          </p:nvSpPr>
          <p:spPr bwMode="auto">
            <a:xfrm flipH="1">
              <a:off x="4915" y="1483"/>
              <a:ext cx="128" cy="6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7" name="Line 19"/>
            <p:cNvSpPr>
              <a:spLocks noChangeShapeType="1"/>
            </p:cNvSpPr>
            <p:nvPr/>
          </p:nvSpPr>
          <p:spPr bwMode="auto">
            <a:xfrm flipH="1">
              <a:off x="4979" y="1602"/>
              <a:ext cx="0" cy="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48" name="Line 20"/>
            <p:cNvSpPr>
              <a:spLocks noChangeShapeType="1"/>
            </p:cNvSpPr>
            <p:nvPr/>
          </p:nvSpPr>
          <p:spPr bwMode="auto">
            <a:xfrm>
              <a:off x="4979" y="1645"/>
              <a:ext cx="64" cy="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49" name="Line 21"/>
            <p:cNvSpPr>
              <a:spLocks noChangeShapeType="1"/>
            </p:cNvSpPr>
            <p:nvPr/>
          </p:nvSpPr>
          <p:spPr bwMode="auto">
            <a:xfrm flipH="1">
              <a:off x="5022" y="1688"/>
              <a:ext cx="21" cy="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50" name="Line 22"/>
            <p:cNvSpPr>
              <a:spLocks noChangeShapeType="1"/>
            </p:cNvSpPr>
            <p:nvPr/>
          </p:nvSpPr>
          <p:spPr bwMode="auto">
            <a:xfrm flipH="1">
              <a:off x="4872" y="1602"/>
              <a:ext cx="107" cy="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51" name="Line 23"/>
            <p:cNvSpPr>
              <a:spLocks noChangeShapeType="1"/>
            </p:cNvSpPr>
            <p:nvPr/>
          </p:nvSpPr>
          <p:spPr bwMode="auto">
            <a:xfrm flipH="1">
              <a:off x="4851" y="1699"/>
              <a:ext cx="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52" name="Line 24"/>
            <p:cNvSpPr>
              <a:spLocks noChangeShapeType="1"/>
            </p:cNvSpPr>
            <p:nvPr/>
          </p:nvSpPr>
          <p:spPr bwMode="auto">
            <a:xfrm>
              <a:off x="4979" y="1548"/>
              <a:ext cx="43" cy="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53" name="Line 25"/>
            <p:cNvSpPr>
              <a:spLocks noChangeShapeType="1"/>
            </p:cNvSpPr>
            <p:nvPr/>
          </p:nvSpPr>
          <p:spPr bwMode="auto">
            <a:xfrm>
              <a:off x="5022" y="1559"/>
              <a:ext cx="21" cy="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54" name="Line 26"/>
            <p:cNvSpPr>
              <a:spLocks noChangeShapeType="1"/>
            </p:cNvSpPr>
            <p:nvPr/>
          </p:nvSpPr>
          <p:spPr bwMode="auto">
            <a:xfrm flipH="1">
              <a:off x="4936" y="1548"/>
              <a:ext cx="43" cy="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55" name="Line 27"/>
            <p:cNvSpPr>
              <a:spLocks noChangeShapeType="1"/>
            </p:cNvSpPr>
            <p:nvPr/>
          </p:nvSpPr>
          <p:spPr bwMode="auto">
            <a:xfrm flipH="1">
              <a:off x="4872" y="1569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56" name="Text Box 28"/>
            <p:cNvSpPr txBox="1">
              <a:spLocks noChangeArrowheads="1"/>
            </p:cNvSpPr>
            <p:nvPr/>
          </p:nvSpPr>
          <p:spPr bwMode="auto">
            <a:xfrm>
              <a:off x="4128" y="1795"/>
              <a:ext cx="516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nb-NO" sz="1200">
                  <a:latin typeface="Times New Roman" pitchFamily="18" charset="0"/>
                </a:rPr>
                <a:t>auctioneer</a:t>
              </a:r>
              <a:endParaRPr lang="en-GB" sz="1200">
                <a:latin typeface="Times New Roman" pitchFamily="18" charset="0"/>
              </a:endParaRPr>
            </a:p>
          </p:txBody>
        </p:sp>
        <p:sp>
          <p:nvSpPr>
            <p:cNvPr id="48157" name="Text Box 29"/>
            <p:cNvSpPr txBox="1">
              <a:spLocks noChangeArrowheads="1"/>
            </p:cNvSpPr>
            <p:nvPr/>
          </p:nvSpPr>
          <p:spPr bwMode="auto">
            <a:xfrm>
              <a:off x="4803" y="1699"/>
              <a:ext cx="449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nb-NO" sz="1200">
                  <a:latin typeface="Times New Roman" pitchFamily="18" charset="0"/>
                </a:rPr>
                <a:t>Bidder 1</a:t>
              </a:r>
              <a:endParaRPr lang="en-GB" sz="1200">
                <a:latin typeface="Times New Roman" pitchFamily="18" charset="0"/>
              </a:endParaRPr>
            </a:p>
          </p:txBody>
        </p:sp>
        <p:sp>
          <p:nvSpPr>
            <p:cNvPr id="48158" name="Text Box 30"/>
            <p:cNvSpPr txBox="1">
              <a:spLocks noChangeArrowheads="1"/>
            </p:cNvSpPr>
            <p:nvPr/>
          </p:nvSpPr>
          <p:spPr bwMode="auto">
            <a:xfrm>
              <a:off x="4437" y="480"/>
              <a:ext cx="34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nb-NO" sz="1400">
                  <a:latin typeface="Times New Roman" pitchFamily="18" charset="0"/>
                </a:rPr>
                <a:t>Price</a:t>
              </a:r>
              <a:endParaRPr lang="en-GB" sz="1400">
                <a:latin typeface="Times New Roman" pitchFamily="18" charset="0"/>
              </a:endParaRPr>
            </a:p>
          </p:txBody>
        </p:sp>
        <p:sp>
          <p:nvSpPr>
            <p:cNvPr id="48159" name="Line 31"/>
            <p:cNvSpPr>
              <a:spLocks noChangeShapeType="1"/>
            </p:cNvSpPr>
            <p:nvPr/>
          </p:nvSpPr>
          <p:spPr bwMode="auto">
            <a:xfrm>
              <a:off x="4533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60" name="Line 32"/>
            <p:cNvSpPr>
              <a:spLocks noChangeShapeType="1"/>
            </p:cNvSpPr>
            <p:nvPr/>
          </p:nvSpPr>
          <p:spPr bwMode="auto">
            <a:xfrm flipH="1">
              <a:off x="4725" y="158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61" name="Line 33"/>
            <p:cNvSpPr>
              <a:spLocks noChangeShapeType="1"/>
            </p:cNvSpPr>
            <p:nvPr/>
          </p:nvSpPr>
          <p:spPr bwMode="auto">
            <a:xfrm flipH="1">
              <a:off x="4979" y="833"/>
              <a:ext cx="0" cy="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62" name="Oval 34"/>
            <p:cNvSpPr>
              <a:spLocks noChangeArrowheads="1"/>
            </p:cNvSpPr>
            <p:nvPr/>
          </p:nvSpPr>
          <p:spPr bwMode="auto">
            <a:xfrm flipH="1">
              <a:off x="4915" y="768"/>
              <a:ext cx="128" cy="6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63" name="Line 35"/>
            <p:cNvSpPr>
              <a:spLocks noChangeShapeType="1"/>
            </p:cNvSpPr>
            <p:nvPr/>
          </p:nvSpPr>
          <p:spPr bwMode="auto">
            <a:xfrm flipH="1">
              <a:off x="4979" y="887"/>
              <a:ext cx="0" cy="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64" name="Line 36"/>
            <p:cNvSpPr>
              <a:spLocks noChangeShapeType="1"/>
            </p:cNvSpPr>
            <p:nvPr/>
          </p:nvSpPr>
          <p:spPr bwMode="auto">
            <a:xfrm>
              <a:off x="4979" y="930"/>
              <a:ext cx="64" cy="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65" name="Line 37"/>
            <p:cNvSpPr>
              <a:spLocks noChangeShapeType="1"/>
            </p:cNvSpPr>
            <p:nvPr/>
          </p:nvSpPr>
          <p:spPr bwMode="auto">
            <a:xfrm flipH="1">
              <a:off x="5022" y="973"/>
              <a:ext cx="21" cy="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66" name="Line 38"/>
            <p:cNvSpPr>
              <a:spLocks noChangeShapeType="1"/>
            </p:cNvSpPr>
            <p:nvPr/>
          </p:nvSpPr>
          <p:spPr bwMode="auto">
            <a:xfrm flipH="1">
              <a:off x="4872" y="887"/>
              <a:ext cx="107" cy="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67" name="Line 39"/>
            <p:cNvSpPr>
              <a:spLocks noChangeShapeType="1"/>
            </p:cNvSpPr>
            <p:nvPr/>
          </p:nvSpPr>
          <p:spPr bwMode="auto">
            <a:xfrm flipH="1">
              <a:off x="4851" y="984"/>
              <a:ext cx="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68" name="Line 40"/>
            <p:cNvSpPr>
              <a:spLocks noChangeShapeType="1"/>
            </p:cNvSpPr>
            <p:nvPr/>
          </p:nvSpPr>
          <p:spPr bwMode="auto">
            <a:xfrm>
              <a:off x="4979" y="833"/>
              <a:ext cx="43" cy="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69" name="Line 41"/>
            <p:cNvSpPr>
              <a:spLocks noChangeShapeType="1"/>
            </p:cNvSpPr>
            <p:nvPr/>
          </p:nvSpPr>
          <p:spPr bwMode="auto">
            <a:xfrm>
              <a:off x="5022" y="844"/>
              <a:ext cx="21" cy="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70" name="Line 42"/>
            <p:cNvSpPr>
              <a:spLocks noChangeShapeType="1"/>
            </p:cNvSpPr>
            <p:nvPr/>
          </p:nvSpPr>
          <p:spPr bwMode="auto">
            <a:xfrm flipH="1">
              <a:off x="4936" y="833"/>
              <a:ext cx="43" cy="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71" name="Line 43"/>
            <p:cNvSpPr>
              <a:spLocks noChangeShapeType="1"/>
            </p:cNvSpPr>
            <p:nvPr/>
          </p:nvSpPr>
          <p:spPr bwMode="auto">
            <a:xfrm flipH="1">
              <a:off x="4872" y="854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72" name="Text Box 44"/>
            <p:cNvSpPr txBox="1">
              <a:spLocks noChangeArrowheads="1"/>
            </p:cNvSpPr>
            <p:nvPr/>
          </p:nvSpPr>
          <p:spPr bwMode="auto">
            <a:xfrm>
              <a:off x="4803" y="984"/>
              <a:ext cx="449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nb-NO" sz="1200">
                  <a:latin typeface="Times New Roman" pitchFamily="18" charset="0"/>
                </a:rPr>
                <a:t>Bidder x</a:t>
              </a:r>
              <a:endParaRPr lang="en-GB" sz="1200">
                <a:latin typeface="Times New Roman" pitchFamily="18" charset="0"/>
              </a:endParaRPr>
            </a:p>
          </p:txBody>
        </p:sp>
        <p:sp>
          <p:nvSpPr>
            <p:cNvPr id="48173" name="Line 45"/>
            <p:cNvSpPr>
              <a:spLocks noChangeShapeType="1"/>
            </p:cNvSpPr>
            <p:nvPr/>
          </p:nvSpPr>
          <p:spPr bwMode="auto">
            <a:xfrm flipH="1">
              <a:off x="4725" y="917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74" name="Line 46"/>
            <p:cNvSpPr>
              <a:spLocks noChangeShapeType="1"/>
            </p:cNvSpPr>
            <p:nvPr/>
          </p:nvSpPr>
          <p:spPr bwMode="auto">
            <a:xfrm>
              <a:off x="4965" y="11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487926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English Auctions</a:t>
            </a:r>
          </a:p>
        </p:txBody>
      </p:sp>
      <p:pic>
        <p:nvPicPr>
          <p:cNvPr id="49155" name="Picture 4" descr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371600"/>
            <a:ext cx="4271963" cy="528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0584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Dutch Auctions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Auctioneer starts a round specifying an artificially high bid (&gt; </a:t>
            </a:r>
            <a:r>
              <a:rPr lang="en-IE" b="1" i="1" dirty="0"/>
              <a:t>expected sale price</a:t>
            </a:r>
            <a:r>
              <a:rPr lang="en-IE" dirty="0"/>
              <a:t>)</a:t>
            </a:r>
          </a:p>
          <a:p>
            <a:pPr lvl="2"/>
            <a:endParaRPr lang="en-IE" dirty="0"/>
          </a:p>
          <a:p>
            <a:r>
              <a:rPr lang="en-IE" dirty="0"/>
              <a:t>Bidders decide whether to agree to the valuation.</a:t>
            </a:r>
          </a:p>
          <a:p>
            <a:endParaRPr lang="en-IE" dirty="0"/>
          </a:p>
          <a:p>
            <a:r>
              <a:rPr lang="en-IE" dirty="0"/>
              <a:t>The no bidders agree with the valuation, then the auctioneer sends out a new lower price.</a:t>
            </a:r>
          </a:p>
          <a:p>
            <a:endParaRPr lang="en-IE" dirty="0"/>
          </a:p>
          <a:p>
            <a:r>
              <a:rPr lang="en-IE" dirty="0"/>
              <a:t>The winner is the first bidder to accept the current price for the item.</a:t>
            </a:r>
          </a:p>
          <a:p>
            <a:endParaRPr lang="en-IE" dirty="0"/>
          </a:p>
          <a:p>
            <a:r>
              <a:rPr lang="en-IE" dirty="0"/>
              <a:t>If the prices reaches a reserve level with no bids, then the item is withdrawn (no bidder).</a:t>
            </a:r>
          </a:p>
        </p:txBody>
      </p:sp>
    </p:spTree>
    <p:extLst>
      <p:ext uri="{BB962C8B-B14F-4D97-AF65-F5344CB8AC3E}">
        <p14:creationId xmlns:p14="http://schemas.microsoft.com/office/powerpoint/2010/main" val="1798556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>
                <a:ea typeface="ＭＳ Ｐゴシック" pitchFamily="34" charset="-128"/>
              </a:rPr>
              <a:t>Dutch Auctions  </a:t>
            </a:r>
            <a:endParaRPr lang="en-GB">
              <a:ea typeface="ＭＳ Ｐゴシック" pitchFamily="34" charset="-128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nb-NO" dirty="0">
                <a:ea typeface="ＭＳ Ｐゴシック" pitchFamily="34" charset="-128"/>
              </a:rPr>
              <a:t>Dutch auctions are:</a:t>
            </a:r>
          </a:p>
          <a:p>
            <a:pPr lvl="1" eaLnBrk="1" hangingPunct="1"/>
            <a:r>
              <a:rPr lang="nb-NO" dirty="0">
                <a:ea typeface="ＭＳ Ｐゴシック" pitchFamily="34" charset="-128"/>
              </a:rPr>
              <a:t>Open cry</a:t>
            </a:r>
          </a:p>
          <a:p>
            <a:pPr lvl="1" eaLnBrk="1" hangingPunct="1"/>
            <a:r>
              <a:rPr lang="nb-NO" dirty="0">
                <a:ea typeface="ＭＳ Ｐゴシック" pitchFamily="34" charset="-128"/>
              </a:rPr>
              <a:t>Descending</a:t>
            </a:r>
          </a:p>
          <a:p>
            <a:pPr eaLnBrk="1" hangingPunct="1"/>
            <a:endParaRPr lang="nb-NO" dirty="0">
              <a:ea typeface="ＭＳ Ｐゴシック" pitchFamily="34" charset="-128"/>
            </a:endParaRPr>
          </a:p>
          <a:p>
            <a:pPr eaLnBrk="1" hangingPunct="1"/>
            <a:r>
              <a:rPr lang="nb-NO" dirty="0">
                <a:ea typeface="ＭＳ Ｐゴシック" pitchFamily="34" charset="-128"/>
              </a:rPr>
              <a:t>Auctioneer starts at an artificially high</a:t>
            </a:r>
            <a:br>
              <a:rPr lang="nb-NO" dirty="0">
                <a:ea typeface="ＭＳ Ｐゴシック" pitchFamily="34" charset="-128"/>
              </a:rPr>
            </a:br>
            <a:r>
              <a:rPr lang="nb-NO" dirty="0">
                <a:ea typeface="ＭＳ Ｐゴシック" pitchFamily="34" charset="-128"/>
              </a:rPr>
              <a:t>price.</a:t>
            </a:r>
            <a:endParaRPr lang="en-US" dirty="0">
              <a:ea typeface="ＭＳ Ｐゴシック" pitchFamily="34" charset="-128"/>
            </a:endParaRPr>
          </a:p>
          <a:p>
            <a:pPr lvl="1" eaLnBrk="1" hangingPunct="1"/>
            <a:r>
              <a:rPr lang="nb-NO" dirty="0">
                <a:ea typeface="ＭＳ Ｐゴシック" pitchFamily="34" charset="-128"/>
              </a:rPr>
              <a:t>Then continually lowers the offer price until </a:t>
            </a:r>
            <a:br>
              <a:rPr lang="nb-NO" dirty="0">
                <a:ea typeface="ＭＳ Ｐゴシック" pitchFamily="34" charset="-128"/>
              </a:rPr>
            </a:br>
            <a:r>
              <a:rPr lang="nb-NO" dirty="0">
                <a:ea typeface="ＭＳ Ｐゴシック" pitchFamily="34" charset="-128"/>
              </a:rPr>
              <a:t>an agent makes a bid which is equal to the </a:t>
            </a:r>
            <a:br>
              <a:rPr lang="nb-NO" dirty="0">
                <a:ea typeface="ＭＳ Ｐゴシック" pitchFamily="34" charset="-128"/>
              </a:rPr>
            </a:br>
            <a:r>
              <a:rPr lang="nb-NO" dirty="0">
                <a:ea typeface="ＭＳ Ｐゴシック" pitchFamily="34" charset="-128"/>
              </a:rPr>
              <a:t>current offer price.</a:t>
            </a:r>
          </a:p>
          <a:p>
            <a:pPr eaLnBrk="1" hangingPunct="1"/>
            <a:endParaRPr lang="nb-NO" dirty="0">
              <a:ea typeface="ＭＳ Ｐゴシック" pitchFamily="34" charset="-128"/>
            </a:endParaRPr>
          </a:p>
          <a:p>
            <a:pPr eaLnBrk="1" hangingPunct="1"/>
            <a:r>
              <a:rPr lang="nb-NO" b="1" dirty="0">
                <a:ea typeface="ＭＳ Ｐゴシック" pitchFamily="34" charset="-128"/>
              </a:rPr>
              <a:t>Dominant strategy</a:t>
            </a:r>
            <a:r>
              <a:rPr lang="nb-NO" dirty="0">
                <a:ea typeface="ＭＳ Ｐゴシック" pitchFamily="34" charset="-128"/>
              </a:rPr>
              <a:t>: None</a:t>
            </a:r>
          </a:p>
          <a:p>
            <a:pPr eaLnBrk="1" hangingPunct="1"/>
            <a:endParaRPr lang="nb-NO" dirty="0">
              <a:ea typeface="ＭＳ Ｐゴシック" pitchFamily="34" charset="-128"/>
            </a:endParaRPr>
          </a:p>
          <a:p>
            <a:pPr eaLnBrk="1" hangingPunct="1"/>
            <a:r>
              <a:rPr lang="nb-NO" dirty="0">
                <a:ea typeface="ＭＳ Ｐゴシック" pitchFamily="34" charset="-128"/>
              </a:rPr>
              <a:t>Susceptible to Winners curse</a:t>
            </a:r>
          </a:p>
        </p:txBody>
      </p:sp>
      <p:grpSp>
        <p:nvGrpSpPr>
          <p:cNvPr id="50180" name="Group 4"/>
          <p:cNvGrpSpPr>
            <a:grpSpLocks/>
          </p:cNvGrpSpPr>
          <p:nvPr/>
        </p:nvGrpSpPr>
        <p:grpSpPr bwMode="auto">
          <a:xfrm>
            <a:off x="6032500" y="1752600"/>
            <a:ext cx="1739900" cy="1954212"/>
            <a:chOff x="4090" y="480"/>
            <a:chExt cx="1053" cy="1418"/>
          </a:xfrm>
        </p:grpSpPr>
        <p:sp>
          <p:nvSpPr>
            <p:cNvPr id="50181" name="Line 5"/>
            <p:cNvSpPr>
              <a:spLocks noChangeShapeType="1"/>
            </p:cNvSpPr>
            <p:nvPr/>
          </p:nvSpPr>
          <p:spPr bwMode="auto">
            <a:xfrm flipH="1" flipV="1">
              <a:off x="4656" y="720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0182" name="Line 6"/>
            <p:cNvSpPr>
              <a:spLocks noChangeShapeType="1"/>
            </p:cNvSpPr>
            <p:nvPr/>
          </p:nvSpPr>
          <p:spPr bwMode="auto">
            <a:xfrm flipH="1">
              <a:off x="4958" y="1548"/>
              <a:ext cx="0" cy="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0183" name="Oval 7"/>
            <p:cNvSpPr>
              <a:spLocks noChangeArrowheads="1"/>
            </p:cNvSpPr>
            <p:nvPr/>
          </p:nvSpPr>
          <p:spPr bwMode="auto">
            <a:xfrm flipH="1">
              <a:off x="4894" y="1483"/>
              <a:ext cx="128" cy="6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4" name="Line 8"/>
            <p:cNvSpPr>
              <a:spLocks noChangeShapeType="1"/>
            </p:cNvSpPr>
            <p:nvPr/>
          </p:nvSpPr>
          <p:spPr bwMode="auto">
            <a:xfrm flipH="1">
              <a:off x="4958" y="1602"/>
              <a:ext cx="0" cy="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0185" name="Line 9"/>
            <p:cNvSpPr>
              <a:spLocks noChangeShapeType="1"/>
            </p:cNvSpPr>
            <p:nvPr/>
          </p:nvSpPr>
          <p:spPr bwMode="auto">
            <a:xfrm>
              <a:off x="4958" y="1645"/>
              <a:ext cx="64" cy="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0186" name="Line 10"/>
            <p:cNvSpPr>
              <a:spLocks noChangeShapeType="1"/>
            </p:cNvSpPr>
            <p:nvPr/>
          </p:nvSpPr>
          <p:spPr bwMode="auto">
            <a:xfrm flipH="1">
              <a:off x="5001" y="1688"/>
              <a:ext cx="21" cy="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0187" name="Line 11"/>
            <p:cNvSpPr>
              <a:spLocks noChangeShapeType="1"/>
            </p:cNvSpPr>
            <p:nvPr/>
          </p:nvSpPr>
          <p:spPr bwMode="auto">
            <a:xfrm flipH="1">
              <a:off x="4851" y="1602"/>
              <a:ext cx="107" cy="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0188" name="Line 12"/>
            <p:cNvSpPr>
              <a:spLocks noChangeShapeType="1"/>
            </p:cNvSpPr>
            <p:nvPr/>
          </p:nvSpPr>
          <p:spPr bwMode="auto">
            <a:xfrm flipH="1">
              <a:off x="4830" y="1699"/>
              <a:ext cx="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0189" name="Line 13"/>
            <p:cNvSpPr>
              <a:spLocks noChangeShapeType="1"/>
            </p:cNvSpPr>
            <p:nvPr/>
          </p:nvSpPr>
          <p:spPr bwMode="auto">
            <a:xfrm>
              <a:off x="4958" y="1548"/>
              <a:ext cx="43" cy="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0190" name="Line 14"/>
            <p:cNvSpPr>
              <a:spLocks noChangeShapeType="1"/>
            </p:cNvSpPr>
            <p:nvPr/>
          </p:nvSpPr>
          <p:spPr bwMode="auto">
            <a:xfrm>
              <a:off x="5001" y="1559"/>
              <a:ext cx="21" cy="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0191" name="Line 15"/>
            <p:cNvSpPr>
              <a:spLocks noChangeShapeType="1"/>
            </p:cNvSpPr>
            <p:nvPr/>
          </p:nvSpPr>
          <p:spPr bwMode="auto">
            <a:xfrm flipH="1">
              <a:off x="4915" y="1548"/>
              <a:ext cx="43" cy="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0192" name="Line 16"/>
            <p:cNvSpPr>
              <a:spLocks noChangeShapeType="1"/>
            </p:cNvSpPr>
            <p:nvPr/>
          </p:nvSpPr>
          <p:spPr bwMode="auto">
            <a:xfrm flipH="1">
              <a:off x="4851" y="1569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grpSp>
          <p:nvGrpSpPr>
            <p:cNvPr id="50193" name="Group 17"/>
            <p:cNvGrpSpPr>
              <a:grpSpLocks/>
            </p:cNvGrpSpPr>
            <p:nvPr/>
          </p:nvGrpSpPr>
          <p:grpSpPr bwMode="auto">
            <a:xfrm>
              <a:off x="4107" y="648"/>
              <a:ext cx="496" cy="434"/>
              <a:chOff x="4107" y="1560"/>
              <a:chExt cx="496" cy="434"/>
            </a:xfrm>
          </p:grpSpPr>
          <p:sp>
            <p:nvSpPr>
              <p:cNvPr id="50213" name="Line 18"/>
              <p:cNvSpPr>
                <a:spLocks noChangeShapeType="1"/>
              </p:cNvSpPr>
              <p:nvPr/>
            </p:nvSpPr>
            <p:spPr bwMode="auto">
              <a:xfrm>
                <a:off x="4295" y="1639"/>
                <a:ext cx="0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0214" name="Oval 19"/>
              <p:cNvSpPr>
                <a:spLocks noChangeArrowheads="1"/>
              </p:cNvSpPr>
              <p:nvPr/>
            </p:nvSpPr>
            <p:spPr bwMode="auto">
              <a:xfrm>
                <a:off x="4234" y="1560"/>
                <a:ext cx="121" cy="7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15" name="Line 20"/>
              <p:cNvSpPr>
                <a:spLocks noChangeShapeType="1"/>
              </p:cNvSpPr>
              <p:nvPr/>
            </p:nvSpPr>
            <p:spPr bwMode="auto">
              <a:xfrm>
                <a:off x="4295" y="1705"/>
                <a:ext cx="0" cy="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0216" name="Line 21"/>
              <p:cNvSpPr>
                <a:spLocks noChangeShapeType="1"/>
              </p:cNvSpPr>
              <p:nvPr/>
            </p:nvSpPr>
            <p:spPr bwMode="auto">
              <a:xfrm flipH="1">
                <a:off x="4234" y="1758"/>
                <a:ext cx="61" cy="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0217" name="Line 22"/>
              <p:cNvSpPr>
                <a:spLocks noChangeShapeType="1"/>
              </p:cNvSpPr>
              <p:nvPr/>
            </p:nvSpPr>
            <p:spPr bwMode="auto">
              <a:xfrm>
                <a:off x="4234" y="1811"/>
                <a:ext cx="20" cy="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0218" name="Line 23"/>
              <p:cNvSpPr>
                <a:spLocks noChangeShapeType="1"/>
              </p:cNvSpPr>
              <p:nvPr/>
            </p:nvSpPr>
            <p:spPr bwMode="auto">
              <a:xfrm>
                <a:off x="4295" y="1705"/>
                <a:ext cx="101" cy="1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0219" name="Line 24"/>
              <p:cNvSpPr>
                <a:spLocks noChangeShapeType="1"/>
              </p:cNvSpPr>
              <p:nvPr/>
            </p:nvSpPr>
            <p:spPr bwMode="auto">
              <a:xfrm>
                <a:off x="4396" y="1824"/>
                <a:ext cx="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0220" name="Line 25"/>
              <p:cNvSpPr>
                <a:spLocks noChangeShapeType="1"/>
              </p:cNvSpPr>
              <p:nvPr/>
            </p:nvSpPr>
            <p:spPr bwMode="auto">
              <a:xfrm flipH="1">
                <a:off x="4254" y="1639"/>
                <a:ext cx="41" cy="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0221" name="Line 26"/>
              <p:cNvSpPr>
                <a:spLocks noChangeShapeType="1"/>
              </p:cNvSpPr>
              <p:nvPr/>
            </p:nvSpPr>
            <p:spPr bwMode="auto">
              <a:xfrm flipH="1">
                <a:off x="4234" y="1652"/>
                <a:ext cx="20" cy="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0222" name="Line 27"/>
              <p:cNvSpPr>
                <a:spLocks noChangeShapeType="1"/>
              </p:cNvSpPr>
              <p:nvPr/>
            </p:nvSpPr>
            <p:spPr bwMode="auto">
              <a:xfrm>
                <a:off x="4295" y="1639"/>
                <a:ext cx="40" cy="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0223" name="Line 28"/>
              <p:cNvSpPr>
                <a:spLocks noChangeShapeType="1"/>
              </p:cNvSpPr>
              <p:nvPr/>
            </p:nvSpPr>
            <p:spPr bwMode="auto">
              <a:xfrm>
                <a:off x="4335" y="1666"/>
                <a:ext cx="6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0224" name="Text Box 29"/>
              <p:cNvSpPr txBox="1">
                <a:spLocks noChangeArrowheads="1"/>
              </p:cNvSpPr>
              <p:nvPr/>
            </p:nvSpPr>
            <p:spPr bwMode="auto">
              <a:xfrm>
                <a:off x="4107" y="1795"/>
                <a:ext cx="496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nb-NO" sz="1200">
                    <a:latin typeface="Times New Roman" pitchFamily="18" charset="0"/>
                  </a:rPr>
                  <a:t>auctioneer</a:t>
                </a:r>
                <a:endParaRPr lang="en-GB" sz="1200">
                  <a:latin typeface="Times New Roman" pitchFamily="18" charset="0"/>
                </a:endParaRPr>
              </a:p>
            </p:txBody>
          </p:sp>
        </p:grpSp>
        <p:sp>
          <p:nvSpPr>
            <p:cNvPr id="50194" name="Text Box 30"/>
            <p:cNvSpPr txBox="1">
              <a:spLocks noChangeArrowheads="1"/>
            </p:cNvSpPr>
            <p:nvPr/>
          </p:nvSpPr>
          <p:spPr bwMode="auto">
            <a:xfrm>
              <a:off x="4781" y="1699"/>
              <a:ext cx="362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nb-NO" sz="1200">
                  <a:latin typeface="Times New Roman" pitchFamily="18" charset="0"/>
                </a:rPr>
                <a:t>Bidder</a:t>
              </a:r>
              <a:endParaRPr lang="en-GB" sz="1200">
                <a:latin typeface="Times New Roman" pitchFamily="18" charset="0"/>
              </a:endParaRPr>
            </a:p>
          </p:txBody>
        </p:sp>
        <p:sp>
          <p:nvSpPr>
            <p:cNvPr id="50195" name="Text Box 31"/>
            <p:cNvSpPr txBox="1">
              <a:spLocks noChangeArrowheads="1"/>
            </p:cNvSpPr>
            <p:nvPr/>
          </p:nvSpPr>
          <p:spPr bwMode="auto">
            <a:xfrm>
              <a:off x="4512" y="480"/>
              <a:ext cx="3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nb-NO" sz="1400">
                  <a:latin typeface="Times New Roman" pitchFamily="18" charset="0"/>
                </a:rPr>
                <a:t>Price</a:t>
              </a:r>
              <a:endParaRPr lang="en-GB" sz="1400">
                <a:latin typeface="Times New Roman" pitchFamily="18" charset="0"/>
              </a:endParaRPr>
            </a:p>
          </p:txBody>
        </p:sp>
        <p:sp>
          <p:nvSpPr>
            <p:cNvPr id="50196" name="Line 32"/>
            <p:cNvSpPr>
              <a:spLocks noChangeShapeType="1"/>
            </p:cNvSpPr>
            <p:nvPr/>
          </p:nvSpPr>
          <p:spPr bwMode="auto">
            <a:xfrm>
              <a:off x="4464" y="8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0197" name="Line 33"/>
            <p:cNvSpPr>
              <a:spLocks noChangeShapeType="1"/>
            </p:cNvSpPr>
            <p:nvPr/>
          </p:nvSpPr>
          <p:spPr bwMode="auto">
            <a:xfrm flipH="1">
              <a:off x="4704" y="158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grpSp>
          <p:nvGrpSpPr>
            <p:cNvPr id="50198" name="Group 34"/>
            <p:cNvGrpSpPr>
              <a:grpSpLocks/>
            </p:cNvGrpSpPr>
            <p:nvPr/>
          </p:nvGrpSpPr>
          <p:grpSpPr bwMode="auto">
            <a:xfrm>
              <a:off x="4090" y="1464"/>
              <a:ext cx="496" cy="434"/>
              <a:chOff x="4107" y="1560"/>
              <a:chExt cx="496" cy="434"/>
            </a:xfrm>
          </p:grpSpPr>
          <p:sp>
            <p:nvSpPr>
              <p:cNvPr id="50201" name="Line 35"/>
              <p:cNvSpPr>
                <a:spLocks noChangeShapeType="1"/>
              </p:cNvSpPr>
              <p:nvPr/>
            </p:nvSpPr>
            <p:spPr bwMode="auto">
              <a:xfrm>
                <a:off x="4295" y="1639"/>
                <a:ext cx="0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0202" name="Oval 36"/>
              <p:cNvSpPr>
                <a:spLocks noChangeArrowheads="1"/>
              </p:cNvSpPr>
              <p:nvPr/>
            </p:nvSpPr>
            <p:spPr bwMode="auto">
              <a:xfrm>
                <a:off x="4234" y="1560"/>
                <a:ext cx="121" cy="7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03" name="Line 37"/>
              <p:cNvSpPr>
                <a:spLocks noChangeShapeType="1"/>
              </p:cNvSpPr>
              <p:nvPr/>
            </p:nvSpPr>
            <p:spPr bwMode="auto">
              <a:xfrm>
                <a:off x="4295" y="1705"/>
                <a:ext cx="0" cy="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0204" name="Line 38"/>
              <p:cNvSpPr>
                <a:spLocks noChangeShapeType="1"/>
              </p:cNvSpPr>
              <p:nvPr/>
            </p:nvSpPr>
            <p:spPr bwMode="auto">
              <a:xfrm flipH="1">
                <a:off x="4234" y="1758"/>
                <a:ext cx="61" cy="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0205" name="Line 39"/>
              <p:cNvSpPr>
                <a:spLocks noChangeShapeType="1"/>
              </p:cNvSpPr>
              <p:nvPr/>
            </p:nvSpPr>
            <p:spPr bwMode="auto">
              <a:xfrm>
                <a:off x="4234" y="1811"/>
                <a:ext cx="20" cy="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0206" name="Line 40"/>
              <p:cNvSpPr>
                <a:spLocks noChangeShapeType="1"/>
              </p:cNvSpPr>
              <p:nvPr/>
            </p:nvSpPr>
            <p:spPr bwMode="auto">
              <a:xfrm>
                <a:off x="4295" y="1705"/>
                <a:ext cx="101" cy="1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0207" name="Line 41"/>
              <p:cNvSpPr>
                <a:spLocks noChangeShapeType="1"/>
              </p:cNvSpPr>
              <p:nvPr/>
            </p:nvSpPr>
            <p:spPr bwMode="auto">
              <a:xfrm>
                <a:off x="4396" y="1824"/>
                <a:ext cx="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0208" name="Line 42"/>
              <p:cNvSpPr>
                <a:spLocks noChangeShapeType="1"/>
              </p:cNvSpPr>
              <p:nvPr/>
            </p:nvSpPr>
            <p:spPr bwMode="auto">
              <a:xfrm flipH="1">
                <a:off x="4254" y="1639"/>
                <a:ext cx="41" cy="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0209" name="Line 43"/>
              <p:cNvSpPr>
                <a:spLocks noChangeShapeType="1"/>
              </p:cNvSpPr>
              <p:nvPr/>
            </p:nvSpPr>
            <p:spPr bwMode="auto">
              <a:xfrm flipH="1">
                <a:off x="4234" y="1652"/>
                <a:ext cx="20" cy="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0210" name="Line 44"/>
              <p:cNvSpPr>
                <a:spLocks noChangeShapeType="1"/>
              </p:cNvSpPr>
              <p:nvPr/>
            </p:nvSpPr>
            <p:spPr bwMode="auto">
              <a:xfrm>
                <a:off x="4295" y="1639"/>
                <a:ext cx="40" cy="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0211" name="Line 45"/>
              <p:cNvSpPr>
                <a:spLocks noChangeShapeType="1"/>
              </p:cNvSpPr>
              <p:nvPr/>
            </p:nvSpPr>
            <p:spPr bwMode="auto">
              <a:xfrm>
                <a:off x="4335" y="1666"/>
                <a:ext cx="6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0212" name="Text Box 46"/>
              <p:cNvSpPr txBox="1">
                <a:spLocks noChangeArrowheads="1"/>
              </p:cNvSpPr>
              <p:nvPr/>
            </p:nvSpPr>
            <p:spPr bwMode="auto">
              <a:xfrm>
                <a:off x="4107" y="1795"/>
                <a:ext cx="496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nb-NO" sz="1200">
                    <a:latin typeface="Times New Roman" pitchFamily="18" charset="0"/>
                  </a:rPr>
                  <a:t>auctioneer</a:t>
                </a:r>
                <a:endParaRPr lang="en-GB" sz="1200">
                  <a:latin typeface="Times New Roman" pitchFamily="18" charset="0"/>
                </a:endParaRPr>
              </a:p>
            </p:txBody>
          </p:sp>
        </p:grpSp>
        <p:sp>
          <p:nvSpPr>
            <p:cNvPr id="50199" name="Line 47"/>
            <p:cNvSpPr>
              <a:spLocks noChangeShapeType="1"/>
            </p:cNvSpPr>
            <p:nvPr/>
          </p:nvSpPr>
          <p:spPr bwMode="auto">
            <a:xfrm>
              <a:off x="4464" y="158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0200" name="Line 48"/>
            <p:cNvSpPr>
              <a:spLocks noChangeShapeType="1"/>
            </p:cNvSpPr>
            <p:nvPr/>
          </p:nvSpPr>
          <p:spPr bwMode="auto">
            <a:xfrm>
              <a:off x="4368" y="110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1809875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Dutch Auctions</a:t>
            </a:r>
          </a:p>
        </p:txBody>
      </p:sp>
      <p:pic>
        <p:nvPicPr>
          <p:cNvPr id="51203" name="Picture 4" descr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24000"/>
            <a:ext cx="4505325" cy="498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85943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145</TotalTime>
  <Words>563</Words>
  <Application>Microsoft Macintosh PowerPoint</Application>
  <PresentationFormat>On-screen Show (4:3)</PresentationFormat>
  <Paragraphs>117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Schoolbook</vt:lpstr>
      <vt:lpstr>Times New Roman</vt:lpstr>
      <vt:lpstr>Wingdings</vt:lpstr>
      <vt:lpstr>Wingdings 2</vt:lpstr>
      <vt:lpstr>Oriel</vt:lpstr>
      <vt:lpstr>Auctions</vt:lpstr>
      <vt:lpstr>What is an Auction?</vt:lpstr>
      <vt:lpstr>Auction Parameters</vt:lpstr>
      <vt:lpstr>English Auctions</vt:lpstr>
      <vt:lpstr>English Auctions  </vt:lpstr>
      <vt:lpstr>English Auctions</vt:lpstr>
      <vt:lpstr>Dutch Auctions</vt:lpstr>
      <vt:lpstr>Dutch Auctions  </vt:lpstr>
      <vt:lpstr>Dutch Auctions</vt:lpstr>
      <vt:lpstr>First-price Sealed-bid Auctions  </vt:lpstr>
      <vt:lpstr>Vickrey Auctions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Agent-Oriented Programming</dc:title>
  <dc:creator>rem</dc:creator>
  <cp:lastModifiedBy>rem collier</cp:lastModifiedBy>
  <cp:revision>153</cp:revision>
  <dcterms:created xsi:type="dcterms:W3CDTF">2006-08-16T00:00:00Z</dcterms:created>
  <dcterms:modified xsi:type="dcterms:W3CDTF">2022-03-19T09:41:06Z</dcterms:modified>
</cp:coreProperties>
</file>