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39" r:id="rId3"/>
    <p:sldId id="387" r:id="rId4"/>
    <p:sldId id="388" r:id="rId5"/>
    <p:sldId id="390" r:id="rId6"/>
    <p:sldId id="391" r:id="rId7"/>
    <p:sldId id="392" r:id="rId8"/>
    <p:sldId id="393" r:id="rId9"/>
    <p:sldId id="394" r:id="rId10"/>
    <p:sldId id="395" r:id="rId11"/>
    <p:sldId id="397" r:id="rId12"/>
    <p:sldId id="399" r:id="rId13"/>
    <p:sldId id="398" r:id="rId14"/>
    <p:sldId id="400" r:id="rId15"/>
    <p:sldId id="401" r:id="rId16"/>
    <p:sldId id="402" r:id="rId17"/>
    <p:sldId id="406" r:id="rId18"/>
    <p:sldId id="403" r:id="rId19"/>
    <p:sldId id="405" r:id="rId20"/>
    <p:sldId id="408" r:id="rId21"/>
    <p:sldId id="409" r:id="rId22"/>
    <p:sldId id="410" r:id="rId23"/>
    <p:sldId id="385" r:id="rId24"/>
    <p:sldId id="340" r:id="rId25"/>
    <p:sldId id="383" r:id="rId26"/>
    <p:sldId id="342" r:id="rId27"/>
    <p:sldId id="384" r:id="rId28"/>
    <p:sldId id="344" r:id="rId29"/>
    <p:sldId id="346" r:id="rId30"/>
    <p:sldId id="347" r:id="rId31"/>
    <p:sldId id="386" r:id="rId32"/>
    <p:sldId id="311" r:id="rId33"/>
    <p:sldId id="312" r:id="rId34"/>
    <p:sldId id="313" r:id="rId35"/>
    <p:sldId id="314" r:id="rId36"/>
    <p:sldId id="31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/>
    <p:restoredTop sz="96327" autoAdjust="0"/>
  </p:normalViewPr>
  <p:slideViewPr>
    <p:cSldViewPr>
      <p:cViewPr>
        <p:scale>
          <a:sx n="120" d="100"/>
          <a:sy n="120" d="100"/>
        </p:scale>
        <p:origin x="640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24/10/2024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455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2113B9F-C8DE-42FB-B99F-40A3A6B3B44E}" type="slidenum">
              <a:rPr lang="en-US"/>
              <a:pPr eaLnBrk="1" hangingPunct="1"/>
              <a:t>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7152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5BC32-1E7B-DE57-E052-93286B0DE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B9157-5FCE-4794-ABBF-D28256CC1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ABC5D5-D37A-B6AF-9E91-26DA1B072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35EC9-7983-975D-B948-D5CB71225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1638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E33DB-012D-773A-0D22-94CFF0C96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CD9DA0-A691-CB2B-46C5-C3F37A751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0466A-DDDE-13A9-F254-2E57B78A9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E995E-8EDB-1D0E-22F1-EF78AE759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2445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6094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1715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A07CCE8-CCF5-40DA-A682-72BDDBB7480A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2104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BCFD01BF-8FFA-4BE3-AE5E-A603BC014CED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r>
              <a:rPr lang="nb-NO" dirty="0">
                <a:latin typeface="Arial" pitchFamily="34" charset="0"/>
                <a:ea typeface="ＭＳ Ｐゴシック" pitchFamily="34" charset="-128"/>
              </a:rPr>
              <a:t>Susceptible to shills: lying by the auctioneer to put bogus bids to artificially raise the current bidding price.</a:t>
            </a:r>
            <a:endParaRPr lang="en-GB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180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E37D6AB-0799-4B21-A57E-CA65BC52D0FA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60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CA2610C-B311-4591-8D77-E472C3F50DB1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0945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D8D37FC-E8BA-4CE6-9DC4-7FCECF814876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861" tIns="45930" rIns="91861" bIns="45930"/>
          <a:lstStyle/>
          <a:p>
            <a:pPr eaLnBrk="1" hangingPunct="1"/>
            <a:r>
              <a:rPr lang="nb-NO" dirty="0">
                <a:latin typeface="Arial" pitchFamily="34" charset="0"/>
                <a:ea typeface="ＭＳ Ｐゴシック" pitchFamily="34" charset="-128"/>
              </a:rPr>
              <a:t>.</a:t>
            </a:r>
            <a:endParaRPr lang="en-GB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505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35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2374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3274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4959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D96A-FBF5-1046-3D6C-1F51A9658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6F429-782F-5FEF-4A1A-2C4E9941E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7B29AE-FF5E-C204-15CC-7B0C7E713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55557-913C-7759-5CF7-577DF769C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693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BA5F4-C31C-8C1D-3EA3-E60E9B0D1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3ECC4-1BFD-0F18-0A11-C6668386DB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D35AC-0D60-362F-D4AE-8DA7C3231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69195E-3FC4-62DA-F477-960A93B53B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8457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801E-EABB-D5AA-C2EB-C51A6EC95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03E9C-4455-4079-7ABC-B9E2249CD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1D231-0296-4367-8410-64F5730FC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D0699-9FF8-A850-EF4D-A8E4061A0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747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F4668-B415-E74E-6D40-1F5A293D1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38BAF-AFE4-F72D-FCD1-CB603D35C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C71CD6-C905-4603-DAEC-0F3F2635B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5D156-A51E-3C2B-F5B7-2A53B4FED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7006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320D-0A89-DD30-A781-AC9BD53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5EE28-E3CB-A4E9-8088-99711D266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8170B-8B50-7B3F-FD98-99BF54016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C556A-B95B-8107-426F-64AD66E72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960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9090A-8411-8945-E14B-694C97C8E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F601D-E98B-D8D7-CF69-F8D5A9CB4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FE09F9-8789-0366-14C2-D9C0187F0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5040D-636D-63AE-D12D-0EF1091FD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4155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E8E04-A84A-4730-8657-0727A3FA4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eweb.com/go/1/IB/img/http/griffinross.com/ross/photo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79m5SD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mzn.eu/d/79m5SDI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www.eecis.udel.edu/~decker/courses/886f04/pubs/RosenscheinAIMag94.pdf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hyperlink" Target="https://www.eecis.udel.edu/~decker/courses/886f04/pubs/RosenscheinAIMag94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eprints.illc.uva.nl/id/eprint/176/1/PP-2006-01.text.pdf" TargetMode="External"/><Relationship Id="rId4" Type="http://schemas.openxmlformats.org/officeDocument/2006/relationships/hyperlink" Target="https://amzn.eu/d/79m5SDI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Negotiation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3886200"/>
            <a:ext cx="6172200" cy="2488722"/>
          </a:xfrm>
        </p:spPr>
        <p:txBody>
          <a:bodyPr>
            <a:normAutofit/>
          </a:bodyPr>
          <a:lstStyle/>
          <a:p>
            <a:endParaRPr lang="en-I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B6B7D-9350-979A-D3F1-53017C5B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282C0-5D60-8496-BE09-30E679EA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82D69-453C-F8FE-3E76-9C9B824ED6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674992-4100-5DBC-CB59-47C639FDAE46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B6FA5-FCCA-ADE3-8927-E82B4DCAD4C0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0BEEA2-A866-DB87-2BFF-4A3797795D67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23EC20AE-45FA-F5A4-5CF2-D968A6F729C7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51D4E-3CFB-7815-6ED3-A6B0BF9710EE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5AE53F1-F37A-2790-F8D2-7E6A6BD4F3EE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3E78D0-7DD1-A38C-7084-4DD59393B8B6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40D128-A353-280C-0446-1D6ECBB59378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47F56-7E63-6D2D-8313-9EBA9E888AD1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652420-805C-27C7-DD37-A012E5D03BC2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A576D25-CCB5-DBB0-8420-30A04CD352FB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00BC47-F37B-014F-998A-90C3812562E0}"/>
              </a:ext>
            </a:extLst>
          </p:cNvPr>
          <p:cNvSpPr txBox="1"/>
          <p:nvPr/>
        </p:nvSpPr>
        <p:spPr>
          <a:xfrm>
            <a:off x="3579846" y="5912167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CONCEDES &amp; B STICKS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3DF121-22BA-F604-2A56-8B156FE6529E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2BAE40-7506-9DEA-C5A8-CE581592BF77}"/>
              </a:ext>
            </a:extLst>
          </p:cNvPr>
          <p:cNvSpPr/>
          <p:nvPr/>
        </p:nvSpPr>
        <p:spPr>
          <a:xfrm>
            <a:off x="4953000" y="5070348"/>
            <a:ext cx="1219200" cy="533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&amp; B’s proposal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3429245-655D-FE8F-DE5D-8D6B04E855B6}"/>
              </a:ext>
            </a:extLst>
          </p:cNvPr>
          <p:cNvSpPr/>
          <p:nvPr/>
        </p:nvSpPr>
        <p:spPr>
          <a:xfrm rot="10800000">
            <a:off x="6142518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D2BB3D7-1FA4-341C-5060-AE7989C4A205}"/>
              </a:ext>
            </a:extLst>
          </p:cNvPr>
          <p:cNvSpPr/>
          <p:nvPr/>
        </p:nvSpPr>
        <p:spPr>
          <a:xfrm>
            <a:off x="3397102" y="519790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3783EE6-D077-2BF1-227E-F594F844B2F8}"/>
              </a:ext>
            </a:extLst>
          </p:cNvPr>
          <p:cNvSpPr/>
          <p:nvPr/>
        </p:nvSpPr>
        <p:spPr>
          <a:xfrm>
            <a:off x="4754082" y="5186041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761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5F524-9B17-6B64-E54F-0270E1669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B7FA7A-72F4-3FEB-99A5-2474BF68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EE0529-E529-404C-F307-8FA5203340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12C19-1D94-BEFD-991D-4529326CAF90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546A92-C483-1222-92CD-B7C0A6D53687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E218E-87E1-18F1-E646-57529AA2F445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FE10969-3360-DF9B-DDC1-995C7F95A2D4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5AE1-B4CB-9326-3247-F80C7D8A11CB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79EBFDF-63EB-B983-D456-51130C475A7E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367F44-82FD-4539-6A42-C066F96A0162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822008-91A4-339C-3320-FC6C489C7953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AD99C-0846-30E7-1A08-CD4112861F89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195CC-8B28-4E60-3E88-CD0D79423E1C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CAE44E0-6356-AA21-AC78-2D70ED1990FE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474A70-2A09-8F3C-956F-1C6868F3ED75}"/>
              </a:ext>
            </a:extLst>
          </p:cNvPr>
          <p:cNvSpPr txBox="1"/>
          <p:nvPr/>
        </p:nvSpPr>
        <p:spPr>
          <a:xfrm>
            <a:off x="3579846" y="5912167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CONCEDES &amp; B STICKS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7718A-D8BD-D951-4A0B-C4501223454E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433C6-E5C9-065F-9C49-D63D10035F06}"/>
              </a:ext>
            </a:extLst>
          </p:cNvPr>
          <p:cNvSpPr/>
          <p:nvPr/>
        </p:nvSpPr>
        <p:spPr>
          <a:xfrm>
            <a:off x="4953000" y="5070348"/>
            <a:ext cx="1219200" cy="533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&amp; B’s proposal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BF31E7A-47EE-08B2-AE58-63ACCD689997}"/>
              </a:ext>
            </a:extLst>
          </p:cNvPr>
          <p:cNvSpPr/>
          <p:nvPr/>
        </p:nvSpPr>
        <p:spPr>
          <a:xfrm rot="10800000">
            <a:off x="6142518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48D6253-8045-0BE6-C2F5-95FAD29DE3B6}"/>
              </a:ext>
            </a:extLst>
          </p:cNvPr>
          <p:cNvSpPr/>
          <p:nvPr/>
        </p:nvSpPr>
        <p:spPr>
          <a:xfrm>
            <a:off x="3397102" y="519790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F479AEE-6776-5501-EF8C-F7F01795DEDA}"/>
              </a:ext>
            </a:extLst>
          </p:cNvPr>
          <p:cNvSpPr/>
          <p:nvPr/>
        </p:nvSpPr>
        <p:spPr>
          <a:xfrm>
            <a:off x="4754082" y="5186041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B18E92-B562-F97B-088D-10B3D23D185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559611" y="4701481"/>
            <a:ext cx="2989" cy="3688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C7ACFC-9E19-5706-874D-FE135054276D}"/>
              </a:ext>
            </a:extLst>
          </p:cNvPr>
          <p:cNvSpPr txBox="1"/>
          <p:nvPr/>
        </p:nvSpPr>
        <p:spPr>
          <a:xfrm>
            <a:off x="4572000" y="4332149"/>
            <a:ext cx="1975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Agreement</a:t>
            </a:r>
          </a:p>
        </p:txBody>
      </p:sp>
    </p:spTree>
    <p:extLst>
      <p:ext uri="{BB962C8B-B14F-4D97-AF65-F5344CB8AC3E}">
        <p14:creationId xmlns:p14="http://schemas.microsoft.com/office/powerpoint/2010/main" val="40683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AB8B6-C647-AB17-FEE4-243A675C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C17786-5DFD-24B0-96F2-F80DF7B1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7DD7C0-9355-907A-0394-E9F8E4B3F1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EA22B4-DDB3-D93D-2168-E931D882E77E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5A0DE7-B162-5ECE-3FEB-60E243C17116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69CA67-7640-08A9-CE5A-D30C233B145A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60B572D-551F-F9B8-8F65-804A82E9A7B2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323DC-7D78-0FEB-75DD-6FA5FC346E1F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98C172E-6818-32AE-5667-50399C685776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CEC79F-24B1-9223-F457-5785C9A5B4F1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E33A82-294D-5E32-A980-E0A550DF1AE3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9EE00-6203-1EA8-4651-40439D883E80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84A97-D47C-E6A2-2696-D6DE66BF33F8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E3B04B5-4930-8ADE-E119-2D9D1909A9FC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310DDD-F40A-65E1-D5E9-EAFD98FC44D9}"/>
              </a:ext>
            </a:extLst>
          </p:cNvPr>
          <p:cNvSpPr txBox="1"/>
          <p:nvPr/>
        </p:nvSpPr>
        <p:spPr>
          <a:xfrm>
            <a:off x="3764990" y="5912167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What if</a:t>
            </a:r>
          </a:p>
          <a:p>
            <a:pPr algn="ctr"/>
            <a:r>
              <a:rPr lang="en-IE" dirty="0"/>
              <a:t>A STICKS &amp; B STICKS?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DD5FB-BBB0-7D65-BFCE-4391BD62063E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AA2DC70-5F9B-AADC-E39F-88FCFEDC8E84}"/>
              </a:ext>
            </a:extLst>
          </p:cNvPr>
          <p:cNvSpPr/>
          <p:nvPr/>
        </p:nvSpPr>
        <p:spPr>
          <a:xfrm>
            <a:off x="3371850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972495-3013-2513-F4F9-59C1A5FC0889}"/>
              </a:ext>
            </a:extLst>
          </p:cNvPr>
          <p:cNvSpPr/>
          <p:nvPr/>
        </p:nvSpPr>
        <p:spPr>
          <a:xfrm>
            <a:off x="49530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B2E5EC8-9967-BBFC-06B4-BD0B5170C29B}"/>
              </a:ext>
            </a:extLst>
          </p:cNvPr>
          <p:cNvSpPr/>
          <p:nvPr/>
        </p:nvSpPr>
        <p:spPr>
          <a:xfrm rot="10800000">
            <a:off x="6142518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878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9FF7D-EFA1-7EBE-B1D7-8EF38B2AF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DA499-BF75-E00A-45D6-CD9641FB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1257FD-FC4F-0E4E-2413-8C10504ADC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DF2DB-43C7-2637-DC75-D42F359FDF5F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8C7BF1-A71C-6153-6F42-86A3F43901C7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29C341-F18D-AB3E-9A70-B9C55866D84A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0FB0392-5A67-7C10-B2A0-F9D2215816FA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F140DE-1D14-015A-BD02-6C0132F1BA8D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5E21BDB-0C92-1AE5-3601-A86C8BBFD8A4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60595-572C-58F1-D01C-7CA663922438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9148CC-2B98-4242-EEDD-FC8AE24E2879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2FAFF5-6446-CFDB-6078-8346A115186A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2BEFAF-2715-4E5F-2CEC-4F9D48E2F078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944A2E6-A778-54A3-4745-13669ACFD58B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B3D5F8-F069-D402-169C-2BC53426A9D9}"/>
              </a:ext>
            </a:extLst>
          </p:cNvPr>
          <p:cNvSpPr txBox="1"/>
          <p:nvPr/>
        </p:nvSpPr>
        <p:spPr>
          <a:xfrm>
            <a:off x="3816286" y="5912167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STICKS &amp; B STICKS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54B6E-F1B6-3895-7C1F-426B918FFD5C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C88273D-B19C-9C42-AA4E-2311A54ACB38}"/>
              </a:ext>
            </a:extLst>
          </p:cNvPr>
          <p:cNvSpPr/>
          <p:nvPr/>
        </p:nvSpPr>
        <p:spPr>
          <a:xfrm>
            <a:off x="3371850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4DEDDF-FEAF-5058-9B07-185BD8DBF442}"/>
              </a:ext>
            </a:extLst>
          </p:cNvPr>
          <p:cNvSpPr/>
          <p:nvPr/>
        </p:nvSpPr>
        <p:spPr>
          <a:xfrm>
            <a:off x="49530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C7C8071-24A6-F0C2-1BBC-8207A2D41BDD}"/>
              </a:ext>
            </a:extLst>
          </p:cNvPr>
          <p:cNvSpPr/>
          <p:nvPr/>
        </p:nvSpPr>
        <p:spPr>
          <a:xfrm rot="10800000">
            <a:off x="6142518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75A026-6944-2292-6D50-CA908D2C8DCE}"/>
              </a:ext>
            </a:extLst>
          </p:cNvPr>
          <p:cNvSpPr txBox="1"/>
          <p:nvPr/>
        </p:nvSpPr>
        <p:spPr>
          <a:xfrm>
            <a:off x="3581400" y="4344089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b="1" dirty="0"/>
              <a:t>Conflict</a:t>
            </a:r>
          </a:p>
        </p:txBody>
      </p:sp>
    </p:spTree>
    <p:extLst>
      <p:ext uri="{BB962C8B-B14F-4D97-AF65-F5344CB8AC3E}">
        <p14:creationId xmlns:p14="http://schemas.microsoft.com/office/powerpoint/2010/main" val="347036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5F8B-7C73-A1C2-008E-D503FCEDE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5004E-00A6-8783-3471-49589616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557C1-0604-B5A3-F6AB-66C79682BA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44DC3-01E9-A127-8F2D-6F8BCE0724B7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2C9CB9-EC29-6BEE-B3EB-20460AC38DA2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48A3D-0E88-7FF8-4CEF-42CC445B5754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0C4A324-8EAC-F154-7340-C8413EDA60E4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BFD9C4-A654-F1FA-86F8-C13ED96FC4DB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AA62034-3070-DAC2-8756-B07E2CD4E3BB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5FE36B-1666-B414-55C3-311E54B85EEB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61B9B3-2EE9-DAB3-EDB1-B095D9AB71BA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9BE839-D1D7-6A0C-E9CF-E4A45CAEAB6C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FBA2DA-1955-7FD0-7B37-86757EF419D6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FD0D1B5-A978-320B-4134-437AD373921E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DF5C9-0330-DC45-1F2B-822BD11F0905}"/>
              </a:ext>
            </a:extLst>
          </p:cNvPr>
          <p:cNvSpPr txBox="1"/>
          <p:nvPr/>
        </p:nvSpPr>
        <p:spPr>
          <a:xfrm>
            <a:off x="3816286" y="5912167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STICKS &amp; B STICKS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70551-E3B4-6E22-7169-7001FA8D1852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F68DFDD-A1A7-405B-DD48-62309588E40E}"/>
              </a:ext>
            </a:extLst>
          </p:cNvPr>
          <p:cNvSpPr/>
          <p:nvPr/>
        </p:nvSpPr>
        <p:spPr>
          <a:xfrm>
            <a:off x="3371850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37A0F-EB3B-CAF4-4175-49371463A8DB}"/>
              </a:ext>
            </a:extLst>
          </p:cNvPr>
          <p:cNvSpPr/>
          <p:nvPr/>
        </p:nvSpPr>
        <p:spPr>
          <a:xfrm>
            <a:off x="49530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28D4670-5C27-B768-034C-D6870619B560}"/>
              </a:ext>
            </a:extLst>
          </p:cNvPr>
          <p:cNvSpPr/>
          <p:nvPr/>
        </p:nvSpPr>
        <p:spPr>
          <a:xfrm rot="10800000">
            <a:off x="6142518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358A25-A221-79AB-33F5-4B96C55C8BEE}"/>
              </a:ext>
            </a:extLst>
          </p:cNvPr>
          <p:cNvSpPr txBox="1"/>
          <p:nvPr/>
        </p:nvSpPr>
        <p:spPr>
          <a:xfrm>
            <a:off x="3581400" y="4344089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b="1" dirty="0"/>
              <a:t>Conflict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B02C57-C104-3A42-760A-B3A73388E07F}"/>
              </a:ext>
            </a:extLst>
          </p:cNvPr>
          <p:cNvSpPr/>
          <p:nvPr/>
        </p:nvSpPr>
        <p:spPr>
          <a:xfrm>
            <a:off x="2057400" y="2122387"/>
            <a:ext cx="6324600" cy="696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Concession: </a:t>
            </a:r>
            <a:r>
              <a:rPr lang="en-IE" dirty="0"/>
              <a:t>a proposal that is better for your opponent than your previous proposal</a:t>
            </a:r>
          </a:p>
        </p:txBody>
      </p:sp>
    </p:spTree>
    <p:extLst>
      <p:ext uri="{BB962C8B-B14F-4D97-AF65-F5344CB8AC3E}">
        <p14:creationId xmlns:p14="http://schemas.microsoft.com/office/powerpoint/2010/main" val="130548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9657D-7BA1-1A53-42E8-6FDC154B5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2732CB-021A-381A-6546-EF911424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0DA83-04C4-E958-958E-1FDA2CB748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5A6B7-2950-58C4-0525-EFC4B718123E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386587-B359-55FE-262D-AF5EAE761A38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1F5A1-6FC8-CAA8-D260-87142E8656AE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0D7015C-E926-FCDB-519A-C10E11CB22AA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B8B6E-9317-F853-2C83-AA2A678BFC7F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33CED7F-9232-2300-0D51-24EAE47296B9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6CED70-B0DA-443C-FA65-4D6307FD547A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FAEC4B-13CE-CC98-A7ED-3FDDE128C97D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20DAD-715D-F628-91EF-BE4A1EB4412C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6E2B0-0006-FBE7-46BA-380FE11BFA7C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BA6A8FC-4205-3E4D-84D4-E071273C4232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A0F91-7FD3-9DB7-0E32-AB75C075B31F}"/>
              </a:ext>
            </a:extLst>
          </p:cNvPr>
          <p:cNvSpPr txBox="1"/>
          <p:nvPr/>
        </p:nvSpPr>
        <p:spPr>
          <a:xfrm>
            <a:off x="3816286" y="5912167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STICKS &amp; B STICKS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22AF05-F8AC-04A1-DF0D-EE24E71238F7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6AE0803-A723-6A36-6C91-7C7B9FA24FCE}"/>
              </a:ext>
            </a:extLst>
          </p:cNvPr>
          <p:cNvSpPr/>
          <p:nvPr/>
        </p:nvSpPr>
        <p:spPr>
          <a:xfrm>
            <a:off x="3371850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07672-497F-20D0-95DA-9BF4FDA547F3}"/>
              </a:ext>
            </a:extLst>
          </p:cNvPr>
          <p:cNvSpPr/>
          <p:nvPr/>
        </p:nvSpPr>
        <p:spPr>
          <a:xfrm>
            <a:off x="49530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0971EA9-246A-8FC9-C3C7-8393D5083322}"/>
              </a:ext>
            </a:extLst>
          </p:cNvPr>
          <p:cNvSpPr/>
          <p:nvPr/>
        </p:nvSpPr>
        <p:spPr>
          <a:xfrm rot="10800000">
            <a:off x="6142518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EC628B-082D-27E5-585E-5A52AFC1C866}"/>
              </a:ext>
            </a:extLst>
          </p:cNvPr>
          <p:cNvSpPr txBox="1"/>
          <p:nvPr/>
        </p:nvSpPr>
        <p:spPr>
          <a:xfrm>
            <a:off x="3581400" y="4344089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b="1" dirty="0"/>
              <a:t>Conflict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FA12C35-8525-989F-75E2-12A7F4737BE8}"/>
              </a:ext>
            </a:extLst>
          </p:cNvPr>
          <p:cNvSpPr/>
          <p:nvPr/>
        </p:nvSpPr>
        <p:spPr>
          <a:xfrm>
            <a:off x="2057400" y="2122387"/>
            <a:ext cx="6324600" cy="696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Concession: </a:t>
            </a:r>
            <a:r>
              <a:rPr lang="en-IE" dirty="0"/>
              <a:t>a proposal that is better for your opponent than your previous proposal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4D2725A-5A1A-35A4-6F25-DF96B4C7B1F4}"/>
              </a:ext>
            </a:extLst>
          </p:cNvPr>
          <p:cNvSpPr/>
          <p:nvPr/>
        </p:nvSpPr>
        <p:spPr>
          <a:xfrm>
            <a:off x="2057400" y="3088914"/>
            <a:ext cx="6324600" cy="898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Agreement: </a:t>
            </a:r>
            <a:r>
              <a:rPr lang="en-IE" dirty="0"/>
              <a:t>one agent makes a proposal that is better for their opponent than the opponent’s own proposal</a:t>
            </a:r>
          </a:p>
          <a:p>
            <a:pPr algn="ctr"/>
            <a:r>
              <a:rPr lang="en-IE" dirty="0"/>
              <a:t>(or as good as).</a:t>
            </a:r>
          </a:p>
        </p:txBody>
      </p:sp>
    </p:spTree>
    <p:extLst>
      <p:ext uri="{BB962C8B-B14F-4D97-AF65-F5344CB8AC3E}">
        <p14:creationId xmlns:p14="http://schemas.microsoft.com/office/powerpoint/2010/main" val="391757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54095-8FF1-88CA-9EA3-6298881C0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3C17EE-72D1-6DCA-5E04-6C1B740B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880A3-6169-822C-EF1E-A91160CF16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C6B0D6-A01E-68CD-A2B7-94E7FEE5E34F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866CB-A92D-7964-7B1F-0128197FC3CA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ABD3D6-4659-A031-E4DC-289CF210EC95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BDA543F-EB5C-C021-2ECF-46372CEBAA6E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D82F3-B22E-532A-B093-287EA54EBB8E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0EC5831E-6441-63B1-6CB2-4DB8F0060538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CE4FB1-8DC9-F094-3C9C-05AF9CD611DA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622BD2-5800-0FCB-5A8D-07044AC25E46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519CBF-A9C0-8105-5FB7-7B6DF24D5D0D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84A86-8B67-C7E6-E0D0-F627FC7C6608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C2DF174-F34D-65D0-F385-98CC770310D0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5C2EC9-C95B-08B2-A01C-64B1A87A86BB}"/>
              </a:ext>
            </a:extLst>
          </p:cNvPr>
          <p:cNvSpPr txBox="1"/>
          <p:nvPr/>
        </p:nvSpPr>
        <p:spPr>
          <a:xfrm>
            <a:off x="3816286" y="5912167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STICKS &amp; B STICKS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80B2E6-176F-92C8-9BC5-20A27FAD4AD0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7C8C0900-4463-182B-EBC2-7A405A60509C}"/>
              </a:ext>
            </a:extLst>
          </p:cNvPr>
          <p:cNvSpPr/>
          <p:nvPr/>
        </p:nvSpPr>
        <p:spPr>
          <a:xfrm>
            <a:off x="3371850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1111B-B94E-B630-5596-D998F79801F3}"/>
              </a:ext>
            </a:extLst>
          </p:cNvPr>
          <p:cNvSpPr/>
          <p:nvPr/>
        </p:nvSpPr>
        <p:spPr>
          <a:xfrm>
            <a:off x="49530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042A29A-A9DC-C4AA-422C-CDBCDFEFE836}"/>
              </a:ext>
            </a:extLst>
          </p:cNvPr>
          <p:cNvSpPr/>
          <p:nvPr/>
        </p:nvSpPr>
        <p:spPr>
          <a:xfrm rot="10800000">
            <a:off x="6142518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8DC4BE-E8FB-F0C5-C6B1-FF4298887416}"/>
              </a:ext>
            </a:extLst>
          </p:cNvPr>
          <p:cNvSpPr txBox="1"/>
          <p:nvPr/>
        </p:nvSpPr>
        <p:spPr>
          <a:xfrm>
            <a:off x="3581400" y="4344089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b="1" dirty="0"/>
              <a:t>Conflict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2D1F28A-BF79-BF4D-441A-E004D295ADFA}"/>
              </a:ext>
            </a:extLst>
          </p:cNvPr>
          <p:cNvSpPr/>
          <p:nvPr/>
        </p:nvSpPr>
        <p:spPr>
          <a:xfrm>
            <a:off x="2057400" y="2122387"/>
            <a:ext cx="6324600" cy="696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Concession: </a:t>
            </a:r>
            <a:r>
              <a:rPr lang="en-IE" dirty="0"/>
              <a:t>a proposal that is better for your opponent than your previous proposal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2EA0620-2F2E-58F4-9468-968FED200BFD}"/>
              </a:ext>
            </a:extLst>
          </p:cNvPr>
          <p:cNvSpPr/>
          <p:nvPr/>
        </p:nvSpPr>
        <p:spPr>
          <a:xfrm>
            <a:off x="2057400" y="3088914"/>
            <a:ext cx="6324600" cy="898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Agreement: </a:t>
            </a:r>
            <a:r>
              <a:rPr lang="en-IE" dirty="0"/>
              <a:t>one agent makes a proposal that is better for their opponent than the opponent’s own proposal</a:t>
            </a:r>
          </a:p>
          <a:p>
            <a:pPr algn="ctr"/>
            <a:r>
              <a:rPr lang="en-IE" dirty="0"/>
              <a:t>(or as good as).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02E7997-7F4B-5747-2135-E7F8EBE2DAAB}"/>
              </a:ext>
            </a:extLst>
          </p:cNvPr>
          <p:cNvSpPr/>
          <p:nvPr/>
        </p:nvSpPr>
        <p:spPr>
          <a:xfrm>
            <a:off x="2076893" y="4251893"/>
            <a:ext cx="6324600" cy="707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Conflict: </a:t>
            </a:r>
            <a:r>
              <a:rPr lang="en-IE" dirty="0"/>
              <a:t>arises when there is a round where no agent concedes; this is considered the worst possible outcome</a:t>
            </a:r>
          </a:p>
        </p:txBody>
      </p:sp>
    </p:spTree>
    <p:extLst>
      <p:ext uri="{BB962C8B-B14F-4D97-AF65-F5344CB8AC3E}">
        <p14:creationId xmlns:p14="http://schemas.microsoft.com/office/powerpoint/2010/main" val="420924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29797-3E5F-9EDD-2319-415B5ECD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BCD33-7E58-61C4-FE05-976AC9092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547CAE-AB9B-C510-B1B7-0C8B7B87D7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373D86-DBBF-19BF-F557-55EF508FC9AB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6ED143-177D-D911-3EF3-3C2265ECB2EC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96DD6D-BE3E-313C-F971-DECB8E6CD2FE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C4A0FFD-CFB8-4F35-535A-B1FE796D8FFF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58A861-B178-1E68-D176-4DC46D951134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03CA0E1-D498-7B8B-7D6D-DA6553AAFD42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F9903A-9A21-5D54-A303-7477BB030BF5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BCD0C4-73A6-3AF7-AE5F-CA68D1A50C9E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80AF7-2E1D-605B-A82C-7E53FA4C7981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BE248-8DEF-08EA-5316-54F3DF74BCF8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BDBBD22-A7D2-36B2-2CCF-0086D5E90803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47201-0B7F-98F4-9F23-E32A55890031}"/>
              </a:ext>
            </a:extLst>
          </p:cNvPr>
          <p:cNvSpPr txBox="1"/>
          <p:nvPr/>
        </p:nvSpPr>
        <p:spPr>
          <a:xfrm>
            <a:off x="3816286" y="5912167"/>
            <a:ext cx="27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STICKS &amp; B STICKS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F4F63A-4438-C5DB-647D-4B633E3332B8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4B0AADF-876A-32E5-D30B-2294186A60E1}"/>
              </a:ext>
            </a:extLst>
          </p:cNvPr>
          <p:cNvSpPr/>
          <p:nvPr/>
        </p:nvSpPr>
        <p:spPr>
          <a:xfrm>
            <a:off x="3371850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074AACC-001B-A72B-ACB7-EC366E6A70DA}"/>
              </a:ext>
            </a:extLst>
          </p:cNvPr>
          <p:cNvSpPr/>
          <p:nvPr/>
        </p:nvSpPr>
        <p:spPr>
          <a:xfrm>
            <a:off x="4953000" y="5070348"/>
            <a:ext cx="1219200" cy="533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75E7EF3D-2119-D7F1-FFFD-C7024E1BACC8}"/>
              </a:ext>
            </a:extLst>
          </p:cNvPr>
          <p:cNvSpPr/>
          <p:nvPr/>
        </p:nvSpPr>
        <p:spPr>
          <a:xfrm rot="10800000">
            <a:off x="6142518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906CA1-33CE-60E8-9D17-FF6F4FFE55FE}"/>
              </a:ext>
            </a:extLst>
          </p:cNvPr>
          <p:cNvSpPr txBox="1"/>
          <p:nvPr/>
        </p:nvSpPr>
        <p:spPr>
          <a:xfrm>
            <a:off x="3581400" y="4344089"/>
            <a:ext cx="259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E" b="1" dirty="0"/>
              <a:t>Conflict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46DBA5-AC33-65CE-8AAD-F1BE74EBE4DA}"/>
              </a:ext>
            </a:extLst>
          </p:cNvPr>
          <p:cNvSpPr/>
          <p:nvPr/>
        </p:nvSpPr>
        <p:spPr>
          <a:xfrm>
            <a:off x="2057400" y="2122387"/>
            <a:ext cx="6324600" cy="6963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Concession: </a:t>
            </a:r>
            <a:r>
              <a:rPr lang="en-IE" dirty="0"/>
              <a:t>a proposal that is better for your opponent than your previous proposal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B12C7B6-A6F5-09BB-986C-A20AC45AC6A3}"/>
              </a:ext>
            </a:extLst>
          </p:cNvPr>
          <p:cNvSpPr/>
          <p:nvPr/>
        </p:nvSpPr>
        <p:spPr>
          <a:xfrm>
            <a:off x="2057400" y="3088914"/>
            <a:ext cx="6324600" cy="898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Agreement: </a:t>
            </a:r>
            <a:r>
              <a:rPr lang="en-IE" dirty="0"/>
              <a:t>one agent makes a proposal that is better for their opponent than the opponent’s own proposal</a:t>
            </a:r>
          </a:p>
          <a:p>
            <a:pPr algn="ctr"/>
            <a:r>
              <a:rPr lang="en-IE" dirty="0"/>
              <a:t>(or as good as).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DFB1D7-349E-0BDD-ECD9-C7A840927728}"/>
              </a:ext>
            </a:extLst>
          </p:cNvPr>
          <p:cNvSpPr/>
          <p:nvPr/>
        </p:nvSpPr>
        <p:spPr>
          <a:xfrm>
            <a:off x="2076893" y="4251893"/>
            <a:ext cx="6324600" cy="7078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Conflict: </a:t>
            </a:r>
            <a:r>
              <a:rPr lang="en-IE" dirty="0"/>
              <a:t>arises when there is a round where no agent concedes; this is considered the worst possible outcome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7307CBE-D973-E5E9-6C71-BE3846E3B146}"/>
              </a:ext>
            </a:extLst>
          </p:cNvPr>
          <p:cNvSpPr/>
          <p:nvPr/>
        </p:nvSpPr>
        <p:spPr>
          <a:xfrm>
            <a:off x="2076893" y="5181600"/>
            <a:ext cx="6324600" cy="14580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Negotiation Strategy (</a:t>
            </a:r>
            <a:r>
              <a:rPr lang="en-IE" b="1" dirty="0" err="1"/>
              <a:t>Zeuthen</a:t>
            </a:r>
            <a:r>
              <a:rPr lang="en-IE" b="1" dirty="0"/>
              <a:t>): </a:t>
            </a:r>
            <a:r>
              <a:rPr lang="en-IE" dirty="0"/>
              <a:t>the agent with the lower willingness to risk conflict should concede.</a:t>
            </a:r>
          </a:p>
          <a:p>
            <a:pPr algn="ctr"/>
            <a:endParaRPr lang="en-IE" dirty="0"/>
          </a:p>
          <a:p>
            <a:pPr algn="ctr"/>
            <a:r>
              <a:rPr lang="en-IE" sz="1600" dirty="0"/>
              <a:t>Defined as the ratio of the loss incurred by accepting your opponent’s proposal and the loss incurred by causing conflict</a:t>
            </a:r>
          </a:p>
        </p:txBody>
      </p:sp>
    </p:spTree>
    <p:extLst>
      <p:ext uri="{BB962C8B-B14F-4D97-AF65-F5344CB8AC3E}">
        <p14:creationId xmlns:p14="http://schemas.microsoft.com/office/powerpoint/2010/main" val="202559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43FD-1718-6354-5522-D9DFF1F2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Multilateral Concession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6C90-8533-C1C8-E478-E27E36AF74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191000" cy="4572000"/>
          </a:xfrm>
        </p:spPr>
        <p:txBody>
          <a:bodyPr>
            <a:normAutofit/>
          </a:bodyPr>
          <a:lstStyle/>
          <a:p>
            <a:r>
              <a:rPr lang="en-IE" sz="2000" dirty="0"/>
              <a:t>Many-to-many Negotiation:</a:t>
            </a:r>
          </a:p>
          <a:p>
            <a:pPr lvl="1"/>
            <a:r>
              <a:rPr lang="en-IE" sz="1800" b="1" dirty="0"/>
              <a:t>Protocol</a:t>
            </a:r>
            <a:r>
              <a:rPr lang="en-IE" sz="1800" dirty="0"/>
              <a:t>: Still broadly the same, but each agent must message the N other participants (or a centralised resource is used).</a:t>
            </a:r>
          </a:p>
          <a:p>
            <a:pPr lvl="1"/>
            <a:r>
              <a:rPr lang="en-IE" sz="1800" b="1" dirty="0"/>
              <a:t>Conflict</a:t>
            </a:r>
            <a:r>
              <a:rPr lang="en-IE" sz="1800" dirty="0"/>
              <a:t>: still means that nobody concedes during one round.</a:t>
            </a:r>
          </a:p>
          <a:p>
            <a:pPr lvl="1"/>
            <a:r>
              <a:rPr lang="en-IE" sz="1800" b="1" dirty="0"/>
              <a:t>Agreement</a:t>
            </a:r>
            <a:r>
              <a:rPr lang="en-IE" sz="1800" dirty="0"/>
              <a:t>: one agent makes a proposal that everyone likes at least as much as their own proposal.</a:t>
            </a:r>
          </a:p>
          <a:p>
            <a:pPr lvl="1"/>
            <a:r>
              <a:rPr lang="en-IE" sz="1800" b="1" dirty="0"/>
              <a:t>Concession</a:t>
            </a:r>
            <a:r>
              <a:rPr lang="en-IE" sz="1800" dirty="0"/>
              <a:t>: unclear, possibly many strategies...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487013-E343-8C20-D32C-A306EE62CC1F}"/>
              </a:ext>
            </a:extLst>
          </p:cNvPr>
          <p:cNvSpPr/>
          <p:nvPr/>
        </p:nvSpPr>
        <p:spPr>
          <a:xfrm>
            <a:off x="7696200" y="34290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Proposal</a:t>
            </a:r>
          </a:p>
          <a:p>
            <a:pPr algn="ctr"/>
            <a:r>
              <a:rPr lang="en-IE" sz="1000" dirty="0"/>
              <a:t>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829EE-B393-08ED-631C-856B1476773A}"/>
              </a:ext>
            </a:extLst>
          </p:cNvPr>
          <p:cNvSpPr/>
          <p:nvPr/>
        </p:nvSpPr>
        <p:spPr>
          <a:xfrm>
            <a:off x="7620000" y="1600200"/>
            <a:ext cx="1295400" cy="381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Agent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5D4786-DC15-0AD5-B4E4-DC4F4D4203A9}"/>
              </a:ext>
            </a:extLst>
          </p:cNvPr>
          <p:cNvSpPr/>
          <p:nvPr/>
        </p:nvSpPr>
        <p:spPr>
          <a:xfrm>
            <a:off x="8001000" y="3048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P</a:t>
            </a:r>
            <a:r>
              <a:rPr lang="en-IE" sz="1200" baseline="-25000" dirty="0"/>
              <a:t>1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CAC4B113-D549-F56E-D26F-37397A991E24}"/>
              </a:ext>
            </a:extLst>
          </p:cNvPr>
          <p:cNvSpPr/>
          <p:nvPr/>
        </p:nvSpPr>
        <p:spPr>
          <a:xfrm>
            <a:off x="8077200" y="1981200"/>
            <a:ext cx="381000" cy="10668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0E2D6-DA45-CBFA-DE4D-187981127A03}"/>
              </a:ext>
            </a:extLst>
          </p:cNvPr>
          <p:cNvSpPr/>
          <p:nvPr/>
        </p:nvSpPr>
        <p:spPr>
          <a:xfrm rot="18604528">
            <a:off x="5924786" y="2445916"/>
            <a:ext cx="1295400" cy="381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Agent 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5167E-B323-93DB-8CE6-4B99C5009537}"/>
              </a:ext>
            </a:extLst>
          </p:cNvPr>
          <p:cNvSpPr/>
          <p:nvPr/>
        </p:nvSpPr>
        <p:spPr>
          <a:xfrm rot="18604528">
            <a:off x="7391400" y="33909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P</a:t>
            </a:r>
            <a:r>
              <a:rPr lang="en-IE" sz="1200" baseline="-25000" dirty="0"/>
              <a:t>N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585A3F99-69FF-2EEE-4330-6C4E54B160A2}"/>
              </a:ext>
            </a:extLst>
          </p:cNvPr>
          <p:cNvSpPr/>
          <p:nvPr/>
        </p:nvSpPr>
        <p:spPr>
          <a:xfrm rot="18604528">
            <a:off x="6912786" y="2603792"/>
            <a:ext cx="381000" cy="10668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94F31-A68D-1479-0B74-50B0C175B11E}"/>
              </a:ext>
            </a:extLst>
          </p:cNvPr>
          <p:cNvSpPr/>
          <p:nvPr/>
        </p:nvSpPr>
        <p:spPr>
          <a:xfrm rot="2995472" flipH="1">
            <a:off x="9347171" y="2467255"/>
            <a:ext cx="1295400" cy="381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Agent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C4AF9-8F15-F151-D226-E7D64656667B}"/>
              </a:ext>
            </a:extLst>
          </p:cNvPr>
          <p:cNvSpPr/>
          <p:nvPr/>
        </p:nvSpPr>
        <p:spPr>
          <a:xfrm rot="2995472" flipH="1">
            <a:off x="8610599" y="3384324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P</a:t>
            </a:r>
            <a:r>
              <a:rPr lang="en-IE" sz="1200" baseline="-25000" dirty="0"/>
              <a:t>2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A6D20089-ACA3-52BA-8CDE-4FC17B662850}"/>
              </a:ext>
            </a:extLst>
          </p:cNvPr>
          <p:cNvSpPr/>
          <p:nvPr/>
        </p:nvSpPr>
        <p:spPr>
          <a:xfrm rot="2995472" flipH="1">
            <a:off x="9241614" y="2558827"/>
            <a:ext cx="381000" cy="10668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543CCD-0921-03F3-9871-4DDCAA45F21E}"/>
              </a:ext>
            </a:extLst>
          </p:cNvPr>
          <p:cNvSpPr txBox="1"/>
          <p:nvPr/>
        </p:nvSpPr>
        <p:spPr>
          <a:xfrm rot="7012451">
            <a:off x="8813042" y="4169128"/>
            <a:ext cx="36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EDFD7D-1CC3-E8A0-AED3-DFEA2D161A0B}"/>
              </a:ext>
            </a:extLst>
          </p:cNvPr>
          <p:cNvSpPr/>
          <p:nvPr/>
        </p:nvSpPr>
        <p:spPr>
          <a:xfrm>
            <a:off x="7605914" y="6021272"/>
            <a:ext cx="1295400" cy="381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Agent 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D6AC40-CEE3-82B4-6AAF-2732074C1D1A}"/>
              </a:ext>
            </a:extLst>
          </p:cNvPr>
          <p:cNvSpPr/>
          <p:nvPr/>
        </p:nvSpPr>
        <p:spPr>
          <a:xfrm>
            <a:off x="7993957" y="45720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P</a:t>
            </a:r>
            <a:r>
              <a:rPr lang="en-IE" sz="1200" baseline="-25000" dirty="0"/>
              <a:t>M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2364DB80-D307-0E69-4F24-CD22CBDDBDDF}"/>
              </a:ext>
            </a:extLst>
          </p:cNvPr>
          <p:cNvSpPr/>
          <p:nvPr/>
        </p:nvSpPr>
        <p:spPr>
          <a:xfrm rot="10800000">
            <a:off x="8070157" y="4953000"/>
            <a:ext cx="381000" cy="10668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4AD95E-6387-5930-BB2E-506C2DCDCC6B}"/>
              </a:ext>
            </a:extLst>
          </p:cNvPr>
          <p:cNvSpPr/>
          <p:nvPr/>
        </p:nvSpPr>
        <p:spPr>
          <a:xfrm rot="13855347" flipH="1">
            <a:off x="5862758" y="5192376"/>
            <a:ext cx="1295400" cy="381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Agent (M+1)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9C634F-251B-BA43-3E5B-2405822AA50F}"/>
              </a:ext>
            </a:extLst>
          </p:cNvPr>
          <p:cNvSpPr/>
          <p:nvPr/>
        </p:nvSpPr>
        <p:spPr>
          <a:xfrm rot="2995472" flipH="1">
            <a:off x="7375328" y="426910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P</a:t>
            </a:r>
            <a:r>
              <a:rPr lang="en-IE" sz="1200" baseline="-25000" dirty="0"/>
              <a:t>M+1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8F194942-431D-B63F-3248-963D43E626FB}"/>
              </a:ext>
            </a:extLst>
          </p:cNvPr>
          <p:cNvSpPr/>
          <p:nvPr/>
        </p:nvSpPr>
        <p:spPr>
          <a:xfrm rot="13805122" flipH="1">
            <a:off x="6901935" y="4396466"/>
            <a:ext cx="381000" cy="10668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B8E2FD-770C-CFD9-1C05-99F91F24C448}"/>
              </a:ext>
            </a:extLst>
          </p:cNvPr>
          <p:cNvSpPr txBox="1"/>
          <p:nvPr/>
        </p:nvSpPr>
        <p:spPr>
          <a:xfrm rot="16200000">
            <a:off x="7221993" y="3876292"/>
            <a:ext cx="364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96451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0535-E6DF-6254-B81D-EA22BDD2B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7150-5AE0-F0C4-648E-0EE10C89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Multilateral Concession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128BB-D1A7-45BC-1F4B-6428EFA8F3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191000" cy="4572000"/>
          </a:xfrm>
        </p:spPr>
        <p:txBody>
          <a:bodyPr>
            <a:normAutofit/>
          </a:bodyPr>
          <a:lstStyle/>
          <a:p>
            <a:r>
              <a:rPr lang="en-IE" sz="2000" dirty="0"/>
              <a:t>Many-to-many Negotiation:</a:t>
            </a:r>
          </a:p>
          <a:p>
            <a:pPr lvl="1"/>
            <a:r>
              <a:rPr lang="en-IE" sz="1800" b="1" dirty="0"/>
              <a:t>Protocol</a:t>
            </a:r>
            <a:r>
              <a:rPr lang="en-IE" sz="1800" dirty="0"/>
              <a:t>: Still broadly the same, but each agent must message the N other participants (or a centralised resource is used).</a:t>
            </a:r>
          </a:p>
          <a:p>
            <a:pPr lvl="1"/>
            <a:r>
              <a:rPr lang="en-IE" sz="1800" b="1" dirty="0"/>
              <a:t>Conflict</a:t>
            </a:r>
            <a:r>
              <a:rPr lang="en-IE" sz="1800" dirty="0"/>
              <a:t>: still means that nobody concedes during one round.</a:t>
            </a:r>
          </a:p>
          <a:p>
            <a:pPr lvl="1"/>
            <a:r>
              <a:rPr lang="en-IE" sz="1800" b="1" dirty="0"/>
              <a:t>Agreement</a:t>
            </a:r>
            <a:r>
              <a:rPr lang="en-IE" sz="1800" dirty="0"/>
              <a:t>: one agent makes a proposal that everyone likes at least as much as their own proposal.</a:t>
            </a:r>
          </a:p>
          <a:p>
            <a:pPr lvl="1"/>
            <a:r>
              <a:rPr lang="en-IE" sz="1800" b="1" dirty="0"/>
              <a:t>Concession</a:t>
            </a:r>
            <a:r>
              <a:rPr lang="en-IE" sz="1800" dirty="0"/>
              <a:t>: unclear, possibly many strategies...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0AE287-0161-7986-182B-5993CD25519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00600" y="1600200"/>
            <a:ext cx="6781800" cy="4572000"/>
          </a:xfrm>
        </p:spPr>
        <p:txBody>
          <a:bodyPr>
            <a:noAutofit/>
          </a:bodyPr>
          <a:lstStyle/>
          <a:p>
            <a:r>
              <a:rPr lang="en-IE" sz="2000" dirty="0"/>
              <a:t>Possible Concession Strategies:</a:t>
            </a:r>
          </a:p>
          <a:p>
            <a:pPr lvl="1"/>
            <a:r>
              <a:rPr lang="en-IE" sz="1800" b="1" dirty="0"/>
              <a:t>Strong concession</a:t>
            </a:r>
            <a:r>
              <a:rPr lang="en-IE" sz="1800" dirty="0"/>
              <a:t>: Make a proposal that is strictly better for each of the other agents.</a:t>
            </a:r>
          </a:p>
          <a:p>
            <a:pPr lvl="1"/>
            <a:r>
              <a:rPr lang="en-IE" sz="1800" b="1" dirty="0"/>
              <a:t>Weak concession</a:t>
            </a:r>
            <a:r>
              <a:rPr lang="en-IE" sz="1800" dirty="0"/>
              <a:t>: Make a proposal that is strictly better for at least one of the other agents.</a:t>
            </a:r>
          </a:p>
          <a:p>
            <a:pPr lvl="1"/>
            <a:r>
              <a:rPr lang="en-IE" sz="1800" b="1" dirty="0"/>
              <a:t>Pareto concession</a:t>
            </a:r>
            <a:r>
              <a:rPr lang="en-IE" sz="1800" dirty="0"/>
              <a:t>: Make a proposal that is no worse for the other agents and strictly better for one of them.</a:t>
            </a:r>
          </a:p>
          <a:p>
            <a:pPr lvl="1"/>
            <a:r>
              <a:rPr lang="en-IE" sz="1800" b="1" dirty="0"/>
              <a:t>Utilitarian concession</a:t>
            </a:r>
            <a:r>
              <a:rPr lang="en-IE" sz="1800" dirty="0"/>
              <a:t>: Make a proposal such that the sum of utilities of the other agents increases.</a:t>
            </a:r>
          </a:p>
          <a:p>
            <a:pPr lvl="1"/>
            <a:r>
              <a:rPr lang="en-IE" sz="1800" b="1" dirty="0"/>
              <a:t>Egalitarian concession</a:t>
            </a:r>
            <a:r>
              <a:rPr lang="en-IE" sz="1800" dirty="0"/>
              <a:t>: Make a proposal such that the minimum utility amongst the other agents increases.</a:t>
            </a:r>
          </a:p>
          <a:p>
            <a:pPr lvl="1"/>
            <a:r>
              <a:rPr lang="en-IE" sz="1800" b="1" dirty="0"/>
              <a:t>Nash concession</a:t>
            </a:r>
            <a:r>
              <a:rPr lang="en-IE" sz="1800" dirty="0"/>
              <a:t>: Make a proposal such that the product of utilities of the other agents increases. </a:t>
            </a:r>
          </a:p>
          <a:p>
            <a:pPr lvl="1"/>
            <a:r>
              <a:rPr lang="en-IE" sz="1800" b="1" dirty="0"/>
              <a:t>Egocentric concession</a:t>
            </a:r>
            <a:r>
              <a:rPr lang="en-IE" sz="1800" dirty="0"/>
              <a:t>: Make a proposal that is</a:t>
            </a:r>
            <a:br>
              <a:rPr lang="en-IE" sz="1800" dirty="0"/>
            </a:br>
            <a:r>
              <a:rPr lang="en-IE" sz="1800" dirty="0"/>
              <a:t>worse for yourself.</a:t>
            </a:r>
          </a:p>
        </p:txBody>
      </p:sp>
    </p:spTree>
    <p:extLst>
      <p:ext uri="{BB962C8B-B14F-4D97-AF65-F5344CB8AC3E}">
        <p14:creationId xmlns:p14="http://schemas.microsoft.com/office/powerpoint/2010/main" val="1340711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Negotiation</a:t>
            </a:r>
            <a:endParaRPr lang="en-GB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nb-NO" dirty="0"/>
              <a:t>”The process of several agents searching for an agreement”</a:t>
            </a:r>
            <a:br>
              <a:rPr lang="nb-NO" dirty="0"/>
            </a:br>
            <a:r>
              <a:rPr lang="nb-NO" dirty="0"/>
              <a:t>e.g. about price.</a:t>
            </a:r>
          </a:p>
          <a:p>
            <a:endParaRPr lang="nb-NO" dirty="0"/>
          </a:p>
          <a:p>
            <a:r>
              <a:rPr lang="nb-NO" dirty="0"/>
              <a:t>Reaching consensus</a:t>
            </a:r>
          </a:p>
          <a:p>
            <a:endParaRPr lang="nb-NO" dirty="0"/>
          </a:p>
        </p:txBody>
      </p:sp>
      <p:pic>
        <p:nvPicPr>
          <p:cNvPr id="45061" name="Picture 5" descr="Original image">
            <a:hlinkClick r:id="rId3"/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1920081"/>
            <a:ext cx="3238500" cy="3886200"/>
          </a:xfrm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971800" y="4572001"/>
            <a:ext cx="27190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nb-NO" sz="1600" i="1">
                <a:latin typeface="Times New Roman" pitchFamily="18" charset="0"/>
              </a:rPr>
              <a:t>”Rules of Encouter” by </a:t>
            </a:r>
          </a:p>
          <a:p>
            <a:pPr eaLnBrk="1" hangingPunct="1"/>
            <a:r>
              <a:rPr lang="nb-NO" sz="1600" i="1">
                <a:latin typeface="Times New Roman" pitchFamily="18" charset="0"/>
              </a:rPr>
              <a:t>Rosenchein and Zlotskin, 1994</a:t>
            </a:r>
            <a:endParaRPr lang="en-GB" sz="1600" i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09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C41F9-24A5-1F19-AF39-BE502C6D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0EB8-D32F-3566-5D7C-663119FD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Multilateral Concession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23BA-0059-91FD-5FE9-866F6F35D4B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191000" cy="4572000"/>
          </a:xfrm>
        </p:spPr>
        <p:txBody>
          <a:bodyPr>
            <a:normAutofit/>
          </a:bodyPr>
          <a:lstStyle/>
          <a:p>
            <a:r>
              <a:rPr lang="en-IE" sz="2000" dirty="0"/>
              <a:t>Many-to-many Negotiation:</a:t>
            </a:r>
          </a:p>
          <a:p>
            <a:pPr lvl="1"/>
            <a:r>
              <a:rPr lang="en-IE" sz="1800" b="1" dirty="0"/>
              <a:t>Protocol</a:t>
            </a:r>
            <a:r>
              <a:rPr lang="en-IE" sz="1800" dirty="0"/>
              <a:t>: Still broadly the same, but each agent must message the N other participants (or a centralised resource is used).</a:t>
            </a:r>
          </a:p>
          <a:p>
            <a:pPr lvl="1"/>
            <a:r>
              <a:rPr lang="en-IE" sz="1800" b="1" dirty="0"/>
              <a:t>Conflict</a:t>
            </a:r>
            <a:r>
              <a:rPr lang="en-IE" sz="1800" dirty="0"/>
              <a:t>: still means that nobody concedes during one round.</a:t>
            </a:r>
          </a:p>
          <a:p>
            <a:pPr lvl="1"/>
            <a:r>
              <a:rPr lang="en-IE" sz="1800" b="1" dirty="0"/>
              <a:t>Agreement</a:t>
            </a:r>
            <a:r>
              <a:rPr lang="en-IE" sz="1800" dirty="0"/>
              <a:t>: one agent makes a proposal that everyone likes at least as much as their own proposal.</a:t>
            </a:r>
          </a:p>
          <a:p>
            <a:pPr lvl="1"/>
            <a:r>
              <a:rPr lang="en-IE" sz="1800" b="1" dirty="0"/>
              <a:t>Concession</a:t>
            </a:r>
            <a:r>
              <a:rPr lang="en-IE" sz="1800" dirty="0"/>
              <a:t>: unclear, possibly many strategies...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9B91A0-5DC5-7668-4103-5B8D71BFB17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00600" y="1600200"/>
            <a:ext cx="6781800" cy="4572000"/>
          </a:xfrm>
        </p:spPr>
        <p:txBody>
          <a:bodyPr>
            <a:noAutofit/>
          </a:bodyPr>
          <a:lstStyle/>
          <a:p>
            <a:r>
              <a:rPr lang="en-IE" sz="2000" dirty="0"/>
              <a:t>Possible Concession Strategies:</a:t>
            </a:r>
          </a:p>
          <a:p>
            <a:pPr lvl="1"/>
            <a:r>
              <a:rPr lang="en-IE" sz="1800" b="1" dirty="0"/>
              <a:t>Strong concession</a:t>
            </a:r>
            <a:r>
              <a:rPr lang="en-IE" sz="1800" dirty="0"/>
              <a:t>: Make a proposal that is strictly better for each of the other agents.</a:t>
            </a:r>
          </a:p>
          <a:p>
            <a:pPr lvl="1"/>
            <a:r>
              <a:rPr lang="en-IE" sz="1800" b="1" dirty="0"/>
              <a:t>Weak concession</a:t>
            </a:r>
            <a:r>
              <a:rPr lang="en-IE" sz="1800" dirty="0"/>
              <a:t>: Make a proposal that is strictly better for at least one of the other agents.</a:t>
            </a:r>
          </a:p>
          <a:p>
            <a:pPr lvl="1"/>
            <a:r>
              <a:rPr lang="en-IE" sz="1800" b="1" dirty="0"/>
              <a:t>Pareto concession</a:t>
            </a:r>
            <a:r>
              <a:rPr lang="en-IE" sz="1800" dirty="0"/>
              <a:t>: Make a proposal that is no worse for the other agents and strictly better for one of them.</a:t>
            </a:r>
          </a:p>
          <a:p>
            <a:pPr lvl="1"/>
            <a:r>
              <a:rPr lang="en-IE" sz="1800" b="1" dirty="0"/>
              <a:t>Utilitarian concession</a:t>
            </a:r>
            <a:r>
              <a:rPr lang="en-IE" sz="1800" dirty="0"/>
              <a:t>: Make a proposal such that the sum of utilities of the other agents increases.</a:t>
            </a:r>
          </a:p>
          <a:p>
            <a:pPr lvl="1"/>
            <a:r>
              <a:rPr lang="en-IE" sz="1800" b="1" dirty="0"/>
              <a:t>Egalitarian concession</a:t>
            </a:r>
            <a:r>
              <a:rPr lang="en-IE" sz="1800" dirty="0"/>
              <a:t>: Make a proposal such that the minimum utility amongst the other agents increases.</a:t>
            </a:r>
          </a:p>
          <a:p>
            <a:pPr lvl="1"/>
            <a:r>
              <a:rPr lang="en-IE" sz="1800" b="1" dirty="0"/>
              <a:t>Nash concession</a:t>
            </a:r>
            <a:r>
              <a:rPr lang="en-IE" sz="1800" dirty="0"/>
              <a:t>: Make a proposal such that the product of utilities of the other agents increases. </a:t>
            </a:r>
          </a:p>
          <a:p>
            <a:pPr lvl="1"/>
            <a:r>
              <a:rPr lang="en-IE" sz="1800" b="1" dirty="0"/>
              <a:t>Egocentric concession</a:t>
            </a:r>
            <a:r>
              <a:rPr lang="en-IE" sz="1800" dirty="0"/>
              <a:t>: Make a proposal that is</a:t>
            </a:r>
            <a:br>
              <a:rPr lang="en-IE" sz="1800" dirty="0"/>
            </a:br>
            <a:r>
              <a:rPr lang="en-IE" sz="1800" dirty="0"/>
              <a:t>worse for yourself.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E1E473-9C2A-0FD4-5961-EB6781A7E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76200"/>
            <a:ext cx="3987800" cy="628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CC4715-89C9-B1B0-C739-FAED97135999}"/>
              </a:ext>
            </a:extLst>
          </p:cNvPr>
          <p:cNvSpPr txBox="1"/>
          <p:nvPr/>
        </p:nvSpPr>
        <p:spPr>
          <a:xfrm>
            <a:off x="4102100" y="6376027"/>
            <a:ext cx="39878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3"/>
              </a:rPr>
              <a:t>https://amzn.eu/d/79m5SDI</a:t>
            </a:r>
            <a:r>
              <a:rPr lang="en-I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247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1D808-A3B1-0E54-8318-89B1A0F46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979F5-DCFA-1017-8D6B-08BF2F16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Multilateral Concession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A82F-2181-364E-7B7B-037624969F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191000" cy="4572000"/>
          </a:xfrm>
        </p:spPr>
        <p:txBody>
          <a:bodyPr>
            <a:normAutofit/>
          </a:bodyPr>
          <a:lstStyle/>
          <a:p>
            <a:r>
              <a:rPr lang="en-IE" sz="2000" dirty="0"/>
              <a:t>Many-to-many Negotiation:</a:t>
            </a:r>
          </a:p>
          <a:p>
            <a:pPr lvl="1"/>
            <a:r>
              <a:rPr lang="en-IE" sz="1800" b="1" dirty="0"/>
              <a:t>Protocol</a:t>
            </a:r>
            <a:r>
              <a:rPr lang="en-IE" sz="1800" dirty="0"/>
              <a:t>: Still broadly the same, but each agent must message the N other participants (or a centralised resource is used).</a:t>
            </a:r>
          </a:p>
          <a:p>
            <a:pPr lvl="1"/>
            <a:r>
              <a:rPr lang="en-IE" sz="1800" b="1" dirty="0"/>
              <a:t>Conflict</a:t>
            </a:r>
            <a:r>
              <a:rPr lang="en-IE" sz="1800" dirty="0"/>
              <a:t>: still means that nobody concedes during one round.</a:t>
            </a:r>
          </a:p>
          <a:p>
            <a:pPr lvl="1"/>
            <a:r>
              <a:rPr lang="en-IE" sz="1800" b="1" dirty="0"/>
              <a:t>Agreement</a:t>
            </a:r>
            <a:r>
              <a:rPr lang="en-IE" sz="1800" dirty="0"/>
              <a:t>: one agent makes a proposal that everyone likes at least as much as their own proposal.</a:t>
            </a:r>
          </a:p>
          <a:p>
            <a:pPr lvl="1"/>
            <a:r>
              <a:rPr lang="en-IE" sz="1800" b="1" dirty="0"/>
              <a:t>Concession</a:t>
            </a:r>
            <a:r>
              <a:rPr lang="en-IE" sz="1800" dirty="0"/>
              <a:t>: unclear, possibly many strategies...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1E03FE-2E68-9138-9A3C-E18CC47D1CCE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00600" y="1600200"/>
            <a:ext cx="6781800" cy="4572000"/>
          </a:xfrm>
        </p:spPr>
        <p:txBody>
          <a:bodyPr>
            <a:noAutofit/>
          </a:bodyPr>
          <a:lstStyle/>
          <a:p>
            <a:r>
              <a:rPr lang="en-IE" sz="2000" dirty="0"/>
              <a:t>Possible Concession Strategies:</a:t>
            </a:r>
          </a:p>
          <a:p>
            <a:pPr lvl="1"/>
            <a:r>
              <a:rPr lang="en-IE" sz="1800" b="1" dirty="0"/>
              <a:t>Strong concession</a:t>
            </a:r>
            <a:r>
              <a:rPr lang="en-IE" sz="1800" dirty="0"/>
              <a:t>: Make a proposal that is strictly better for each of the other agents.</a:t>
            </a:r>
          </a:p>
          <a:p>
            <a:pPr lvl="1"/>
            <a:r>
              <a:rPr lang="en-IE" sz="1800" b="1" dirty="0"/>
              <a:t>Weak concession</a:t>
            </a:r>
            <a:r>
              <a:rPr lang="en-IE" sz="1800" dirty="0"/>
              <a:t>: Make a proposal that is strictly better for at least one of the other agents.</a:t>
            </a:r>
          </a:p>
          <a:p>
            <a:pPr lvl="1"/>
            <a:r>
              <a:rPr lang="en-IE" sz="1800" b="1" dirty="0"/>
              <a:t>Pareto concession</a:t>
            </a:r>
            <a:r>
              <a:rPr lang="en-IE" sz="1800" dirty="0"/>
              <a:t>: Make a proposal that is no worse for the other agents and strictly better for one of them.</a:t>
            </a:r>
          </a:p>
          <a:p>
            <a:pPr lvl="1"/>
            <a:r>
              <a:rPr lang="en-IE" sz="1800" b="1" dirty="0"/>
              <a:t>Utilitarian concession</a:t>
            </a:r>
            <a:r>
              <a:rPr lang="en-IE" sz="1800" dirty="0"/>
              <a:t>: Make a proposal such that the sum of utilities of the other agents increases.</a:t>
            </a:r>
          </a:p>
          <a:p>
            <a:pPr lvl="1"/>
            <a:r>
              <a:rPr lang="en-IE" sz="1800" b="1" dirty="0"/>
              <a:t>Egalitarian concession</a:t>
            </a:r>
            <a:r>
              <a:rPr lang="en-IE" sz="1800" dirty="0"/>
              <a:t>: Make a proposal such that the minimum utility amongst the other agents increases.</a:t>
            </a:r>
          </a:p>
          <a:p>
            <a:pPr lvl="1"/>
            <a:r>
              <a:rPr lang="en-IE" sz="1800" b="1" dirty="0"/>
              <a:t>Nash concession</a:t>
            </a:r>
            <a:r>
              <a:rPr lang="en-IE" sz="1800" dirty="0"/>
              <a:t>: Make a proposal such that the product of utilities of the other agents increases. </a:t>
            </a:r>
          </a:p>
          <a:p>
            <a:pPr lvl="1"/>
            <a:r>
              <a:rPr lang="en-IE" sz="1800" b="1" dirty="0"/>
              <a:t>Egocentric concession</a:t>
            </a:r>
            <a:r>
              <a:rPr lang="en-IE" sz="1800" dirty="0"/>
              <a:t>: Make a proposal that is</a:t>
            </a:r>
            <a:br>
              <a:rPr lang="en-IE" sz="1800" dirty="0"/>
            </a:br>
            <a:r>
              <a:rPr lang="en-IE" sz="1800" dirty="0"/>
              <a:t>worse for yourself.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36E8E-D834-F2E4-AB98-8406DF72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76200"/>
            <a:ext cx="3987800" cy="628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81AF7E-7D79-BCE8-4A17-48B434A8C608}"/>
              </a:ext>
            </a:extLst>
          </p:cNvPr>
          <p:cNvSpPr txBox="1"/>
          <p:nvPr/>
        </p:nvSpPr>
        <p:spPr>
          <a:xfrm>
            <a:off x="4102100" y="6376027"/>
            <a:ext cx="39878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3"/>
              </a:rPr>
              <a:t>https://amzn.eu/d/79m5SDI</a:t>
            </a:r>
            <a:r>
              <a:rPr lang="en-IE" sz="12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C0F71-3035-B4D0-3809-660DB97F202A}"/>
              </a:ext>
            </a:extLst>
          </p:cNvPr>
          <p:cNvSpPr txBox="1"/>
          <p:nvPr/>
        </p:nvSpPr>
        <p:spPr>
          <a:xfrm rot="20707658">
            <a:off x="1798531" y="6059605"/>
            <a:ext cx="446541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4"/>
              </a:rPr>
              <a:t>https://www.eecis.udel.edu/~decker/courses/886f04/pubs/RosenscheinAIMag94.pdf</a:t>
            </a:r>
            <a:endParaRPr lang="en-IE" sz="1200" dirty="0"/>
          </a:p>
        </p:txBody>
      </p:sp>
      <p:pic>
        <p:nvPicPr>
          <p:cNvPr id="6" name="Picture 5" descr="A document with text on it&#10;&#10;Description automatically generated">
            <a:extLst>
              <a:ext uri="{FF2B5EF4-FFF2-40B4-BE49-F238E27FC236}">
                <a16:creationId xmlns:a16="http://schemas.microsoft.com/office/drawing/2014/main" id="{150654CB-76AF-39DD-57AD-CFBC8EF87A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5252">
            <a:off x="1009402" y="398741"/>
            <a:ext cx="4449033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614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14C8D-F176-D355-91A2-576CA5F4E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1662-5AB3-1A60-BC9A-D62A09EFA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Multilateral Concession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29247-BA32-C28D-B7BD-5076D8C101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191000" cy="4572000"/>
          </a:xfrm>
        </p:spPr>
        <p:txBody>
          <a:bodyPr>
            <a:normAutofit/>
          </a:bodyPr>
          <a:lstStyle/>
          <a:p>
            <a:r>
              <a:rPr lang="en-IE" sz="2000" dirty="0"/>
              <a:t>Many-to-many Negotiation:</a:t>
            </a:r>
          </a:p>
          <a:p>
            <a:pPr lvl="1"/>
            <a:r>
              <a:rPr lang="en-IE" sz="1800" b="1" dirty="0"/>
              <a:t>Protocol</a:t>
            </a:r>
            <a:r>
              <a:rPr lang="en-IE" sz="1800" dirty="0"/>
              <a:t>: Still broadly the same, but each agent must message the N other participants (or a centralised resource is used).</a:t>
            </a:r>
          </a:p>
          <a:p>
            <a:pPr lvl="1"/>
            <a:r>
              <a:rPr lang="en-IE" sz="1800" b="1" dirty="0"/>
              <a:t>Conflict</a:t>
            </a:r>
            <a:r>
              <a:rPr lang="en-IE" sz="1800" dirty="0"/>
              <a:t>: still means that nobody concedes during one round.</a:t>
            </a:r>
          </a:p>
          <a:p>
            <a:pPr lvl="1"/>
            <a:r>
              <a:rPr lang="en-IE" sz="1800" b="1" dirty="0"/>
              <a:t>Agreement</a:t>
            </a:r>
            <a:r>
              <a:rPr lang="en-IE" sz="1800" dirty="0"/>
              <a:t>: one agent makes a proposal that everyone likes at least as much as their own proposal.</a:t>
            </a:r>
          </a:p>
          <a:p>
            <a:pPr lvl="1"/>
            <a:r>
              <a:rPr lang="en-IE" sz="1800" b="1" dirty="0"/>
              <a:t>Concession</a:t>
            </a:r>
            <a:r>
              <a:rPr lang="en-IE" sz="1800" dirty="0"/>
              <a:t>: unclear, possibly many strategies...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51D27D-DF16-521D-41C2-8A09AEF585D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00600" y="1600200"/>
            <a:ext cx="6781800" cy="4572000"/>
          </a:xfrm>
        </p:spPr>
        <p:txBody>
          <a:bodyPr>
            <a:noAutofit/>
          </a:bodyPr>
          <a:lstStyle/>
          <a:p>
            <a:r>
              <a:rPr lang="en-IE" sz="2000" dirty="0"/>
              <a:t>Possible Concession Strategies:</a:t>
            </a:r>
          </a:p>
          <a:p>
            <a:pPr lvl="1"/>
            <a:r>
              <a:rPr lang="en-IE" sz="1800" b="1" dirty="0"/>
              <a:t>Strong concession</a:t>
            </a:r>
            <a:r>
              <a:rPr lang="en-IE" sz="1800" dirty="0"/>
              <a:t>: Make a proposal that is strictly better for each of the other agents.</a:t>
            </a:r>
          </a:p>
          <a:p>
            <a:pPr lvl="1"/>
            <a:r>
              <a:rPr lang="en-IE" sz="1800" b="1" dirty="0"/>
              <a:t>Weak concession</a:t>
            </a:r>
            <a:r>
              <a:rPr lang="en-IE" sz="1800" dirty="0"/>
              <a:t>: Make a proposal that is strictly better for at least one of the other agents.</a:t>
            </a:r>
          </a:p>
          <a:p>
            <a:pPr lvl="1"/>
            <a:r>
              <a:rPr lang="en-IE" sz="1800" b="1" dirty="0"/>
              <a:t>Pareto concession</a:t>
            </a:r>
            <a:r>
              <a:rPr lang="en-IE" sz="1800" dirty="0"/>
              <a:t>: Make a proposal that is no worse for the other agents and strictly better for one of them.</a:t>
            </a:r>
          </a:p>
          <a:p>
            <a:pPr lvl="1"/>
            <a:r>
              <a:rPr lang="en-IE" sz="1800" b="1" dirty="0"/>
              <a:t>Utilitarian concession</a:t>
            </a:r>
            <a:r>
              <a:rPr lang="en-IE" sz="1800" dirty="0"/>
              <a:t>: Make a proposal such that the sum of utilities of the other agents increases.</a:t>
            </a:r>
          </a:p>
          <a:p>
            <a:pPr lvl="1"/>
            <a:r>
              <a:rPr lang="en-IE" sz="1800" b="1" dirty="0"/>
              <a:t>Egalitarian concession</a:t>
            </a:r>
            <a:r>
              <a:rPr lang="en-IE" sz="1800" dirty="0"/>
              <a:t>: Make a proposal such that the minimum utility amongst the other agents increases.</a:t>
            </a:r>
          </a:p>
          <a:p>
            <a:pPr lvl="1"/>
            <a:r>
              <a:rPr lang="en-IE" sz="1800" b="1" dirty="0"/>
              <a:t>Nash concession</a:t>
            </a:r>
            <a:r>
              <a:rPr lang="en-IE" sz="1800" dirty="0"/>
              <a:t>: Make a proposal such that the product of utilities of the other agents increases. </a:t>
            </a:r>
          </a:p>
          <a:p>
            <a:pPr lvl="1"/>
            <a:r>
              <a:rPr lang="en-IE" sz="1800" b="1" dirty="0"/>
              <a:t>Egocentric concession</a:t>
            </a:r>
            <a:r>
              <a:rPr lang="en-IE" sz="1800" dirty="0"/>
              <a:t>: Make a proposal that is</a:t>
            </a:r>
            <a:br>
              <a:rPr lang="en-IE" sz="1800" dirty="0"/>
            </a:br>
            <a:r>
              <a:rPr lang="en-IE" sz="1800" dirty="0"/>
              <a:t>worse for yourself.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FCD7E4-EE9D-BD84-426F-62FB6E0E4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100" y="76200"/>
            <a:ext cx="3987800" cy="6286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E67FFC-64A2-876D-3C91-3E8ADB252954}"/>
              </a:ext>
            </a:extLst>
          </p:cNvPr>
          <p:cNvSpPr txBox="1"/>
          <p:nvPr/>
        </p:nvSpPr>
        <p:spPr>
          <a:xfrm>
            <a:off x="4102100" y="6376027"/>
            <a:ext cx="3987800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4"/>
              </a:rPr>
              <a:t>https://amzn.eu/d/79m5SDI</a:t>
            </a:r>
            <a:r>
              <a:rPr lang="en-IE" sz="1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5848A-5A27-EC97-33D4-69AC2D3C0A28}"/>
              </a:ext>
            </a:extLst>
          </p:cNvPr>
          <p:cNvSpPr txBox="1"/>
          <p:nvPr/>
        </p:nvSpPr>
        <p:spPr>
          <a:xfrm rot="690768">
            <a:off x="6328386" y="6282228"/>
            <a:ext cx="420340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5"/>
              </a:rPr>
              <a:t>https://eprints.illc.uva.nl/id/eprint/176/1/PP-2006-01.text.pdf</a:t>
            </a:r>
            <a:r>
              <a:rPr lang="en-IE" sz="1200" dirty="0"/>
              <a:t> </a:t>
            </a:r>
          </a:p>
        </p:txBody>
      </p:sp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152FB60F-E5F6-D164-696B-D863993D53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1469">
            <a:off x="6980268" y="393805"/>
            <a:ext cx="4159720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B687B5-6FCF-C76B-FDB4-CB1BBAAEA738}"/>
              </a:ext>
            </a:extLst>
          </p:cNvPr>
          <p:cNvSpPr txBox="1"/>
          <p:nvPr/>
        </p:nvSpPr>
        <p:spPr>
          <a:xfrm rot="20707658">
            <a:off x="1798531" y="6059605"/>
            <a:ext cx="4465417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E" sz="1200" dirty="0">
                <a:hlinkClick r:id="rId7"/>
              </a:rPr>
              <a:t>https://www.eecis.udel.edu/~decker/courses/886f04/pubs/RosenscheinAIMag94.pdf</a:t>
            </a:r>
            <a:endParaRPr lang="en-IE" sz="1200" dirty="0"/>
          </a:p>
        </p:txBody>
      </p:sp>
      <p:pic>
        <p:nvPicPr>
          <p:cNvPr id="6" name="Picture 5" descr="A document with text on it&#10;&#10;Description automatically generated">
            <a:extLst>
              <a:ext uri="{FF2B5EF4-FFF2-40B4-BE49-F238E27FC236}">
                <a16:creationId xmlns:a16="http://schemas.microsoft.com/office/drawing/2014/main" id="{B6561510-9819-1EAE-DCEA-1E982C9517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5252">
            <a:off x="1009402" y="398741"/>
            <a:ext cx="4449033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4899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8158-65A8-BC52-FE54-E614434C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One-to-Many Negotiation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E8935-FF80-1BC3-996C-2490920FE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(AUCTIONS)</a:t>
            </a:r>
          </a:p>
        </p:txBody>
      </p:sp>
    </p:spTree>
    <p:extLst>
      <p:ext uri="{BB962C8B-B14F-4D97-AF65-F5344CB8AC3E}">
        <p14:creationId xmlns:p14="http://schemas.microsoft.com/office/powerpoint/2010/main" val="2386619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IE" dirty="0"/>
              <a:t>Auctions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7236078" cy="4873625"/>
          </a:xfrm>
        </p:spPr>
        <p:txBody>
          <a:bodyPr>
            <a:normAutofit/>
          </a:bodyPr>
          <a:lstStyle/>
          <a:p>
            <a:r>
              <a:rPr lang="en-IE" dirty="0"/>
              <a:t>An Auction takes place between an auctioneer and a collection of bidders.</a:t>
            </a:r>
          </a:p>
          <a:p>
            <a:r>
              <a:rPr lang="en-IE" dirty="0"/>
              <a:t>Goal is for the auctioneer to allocate the goods to one of the bidders.</a:t>
            </a:r>
          </a:p>
          <a:p>
            <a:r>
              <a:rPr lang="en-IE" dirty="0"/>
              <a:t>In most settings, the auctioneer desires to maximise the price; bidders desire to minimise the price.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53400" y="2133600"/>
            <a:ext cx="2533650" cy="1066800"/>
            <a:chOff x="4170" y="405"/>
            <a:chExt cx="1596" cy="672"/>
          </a:xfrm>
        </p:grpSpPr>
        <p:sp>
          <p:nvSpPr>
            <p:cNvPr id="46116" name="Line 5"/>
            <p:cNvSpPr>
              <a:spLocks noChangeShapeType="1"/>
            </p:cNvSpPr>
            <p:nvPr/>
          </p:nvSpPr>
          <p:spPr bwMode="auto">
            <a:xfrm>
              <a:off x="4372" y="716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17" name="Oval 6"/>
            <p:cNvSpPr>
              <a:spLocks noChangeArrowheads="1"/>
            </p:cNvSpPr>
            <p:nvPr/>
          </p:nvSpPr>
          <p:spPr bwMode="auto">
            <a:xfrm>
              <a:off x="4314" y="629"/>
              <a:ext cx="115" cy="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Line 7"/>
            <p:cNvSpPr>
              <a:spLocks noChangeShapeType="1"/>
            </p:cNvSpPr>
            <p:nvPr/>
          </p:nvSpPr>
          <p:spPr bwMode="auto">
            <a:xfrm>
              <a:off x="4372" y="788"/>
              <a:ext cx="0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19" name="Line 8"/>
            <p:cNvSpPr>
              <a:spLocks noChangeShapeType="1"/>
            </p:cNvSpPr>
            <p:nvPr/>
          </p:nvSpPr>
          <p:spPr bwMode="auto">
            <a:xfrm flipH="1">
              <a:off x="4314" y="845"/>
              <a:ext cx="58" cy="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0" name="Line 9"/>
            <p:cNvSpPr>
              <a:spLocks noChangeShapeType="1"/>
            </p:cNvSpPr>
            <p:nvPr/>
          </p:nvSpPr>
          <p:spPr bwMode="auto">
            <a:xfrm>
              <a:off x="4314" y="902"/>
              <a:ext cx="19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1" name="Line 10"/>
            <p:cNvSpPr>
              <a:spLocks noChangeShapeType="1"/>
            </p:cNvSpPr>
            <p:nvPr/>
          </p:nvSpPr>
          <p:spPr bwMode="auto">
            <a:xfrm>
              <a:off x="4372" y="788"/>
              <a:ext cx="96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2" name="Line 11"/>
            <p:cNvSpPr>
              <a:spLocks noChangeShapeType="1"/>
            </p:cNvSpPr>
            <p:nvPr/>
          </p:nvSpPr>
          <p:spPr bwMode="auto">
            <a:xfrm>
              <a:off x="4468" y="917"/>
              <a:ext cx="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3" name="Line 12"/>
            <p:cNvSpPr>
              <a:spLocks noChangeShapeType="1"/>
            </p:cNvSpPr>
            <p:nvPr/>
          </p:nvSpPr>
          <p:spPr bwMode="auto">
            <a:xfrm flipH="1">
              <a:off x="4333" y="716"/>
              <a:ext cx="39" cy="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4" name="Line 13"/>
            <p:cNvSpPr>
              <a:spLocks noChangeShapeType="1"/>
            </p:cNvSpPr>
            <p:nvPr/>
          </p:nvSpPr>
          <p:spPr bwMode="auto">
            <a:xfrm flipH="1">
              <a:off x="4314" y="730"/>
              <a:ext cx="19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5" name="Line 14"/>
            <p:cNvSpPr>
              <a:spLocks noChangeShapeType="1"/>
            </p:cNvSpPr>
            <p:nvPr/>
          </p:nvSpPr>
          <p:spPr bwMode="auto">
            <a:xfrm>
              <a:off x="4372" y="716"/>
              <a:ext cx="38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6" name="Line 15"/>
            <p:cNvSpPr>
              <a:spLocks noChangeShapeType="1"/>
            </p:cNvSpPr>
            <p:nvPr/>
          </p:nvSpPr>
          <p:spPr bwMode="auto">
            <a:xfrm>
              <a:off x="4410" y="74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7" name="Line 16"/>
            <p:cNvSpPr>
              <a:spLocks noChangeShapeType="1"/>
            </p:cNvSpPr>
            <p:nvPr/>
          </p:nvSpPr>
          <p:spPr bwMode="auto">
            <a:xfrm flipH="1">
              <a:off x="5284" y="46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28" name="Oval 17"/>
            <p:cNvSpPr>
              <a:spLocks noChangeArrowheads="1"/>
            </p:cNvSpPr>
            <p:nvPr/>
          </p:nvSpPr>
          <p:spPr bwMode="auto">
            <a:xfrm flipH="1">
              <a:off x="5245" y="405"/>
              <a:ext cx="77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Line 18"/>
            <p:cNvSpPr>
              <a:spLocks noChangeShapeType="1"/>
            </p:cNvSpPr>
            <p:nvPr/>
          </p:nvSpPr>
          <p:spPr bwMode="auto">
            <a:xfrm flipH="1">
              <a:off x="5284" y="510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0" name="Line 19"/>
            <p:cNvSpPr>
              <a:spLocks noChangeShapeType="1"/>
            </p:cNvSpPr>
            <p:nvPr/>
          </p:nvSpPr>
          <p:spPr bwMode="auto">
            <a:xfrm>
              <a:off x="5284" y="549"/>
              <a:ext cx="38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1" name="Line 20"/>
            <p:cNvSpPr>
              <a:spLocks noChangeShapeType="1"/>
            </p:cNvSpPr>
            <p:nvPr/>
          </p:nvSpPr>
          <p:spPr bwMode="auto">
            <a:xfrm flipH="1">
              <a:off x="5309" y="588"/>
              <a:ext cx="1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2" name="Line 21"/>
            <p:cNvSpPr>
              <a:spLocks noChangeShapeType="1"/>
            </p:cNvSpPr>
            <p:nvPr/>
          </p:nvSpPr>
          <p:spPr bwMode="auto">
            <a:xfrm flipH="1">
              <a:off x="5219" y="510"/>
              <a:ext cx="6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3" name="Line 22"/>
            <p:cNvSpPr>
              <a:spLocks noChangeShapeType="1"/>
            </p:cNvSpPr>
            <p:nvPr/>
          </p:nvSpPr>
          <p:spPr bwMode="auto">
            <a:xfrm flipH="1">
              <a:off x="5207" y="597"/>
              <a:ext cx="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4" name="Line 23"/>
            <p:cNvSpPr>
              <a:spLocks noChangeShapeType="1"/>
            </p:cNvSpPr>
            <p:nvPr/>
          </p:nvSpPr>
          <p:spPr bwMode="auto">
            <a:xfrm>
              <a:off x="5284" y="462"/>
              <a:ext cx="2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5" name="Line 24"/>
            <p:cNvSpPr>
              <a:spLocks noChangeShapeType="1"/>
            </p:cNvSpPr>
            <p:nvPr/>
          </p:nvSpPr>
          <p:spPr bwMode="auto">
            <a:xfrm>
              <a:off x="5309" y="472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6" name="Line 25"/>
            <p:cNvSpPr>
              <a:spLocks noChangeShapeType="1"/>
            </p:cNvSpPr>
            <p:nvPr/>
          </p:nvSpPr>
          <p:spPr bwMode="auto">
            <a:xfrm flipH="1">
              <a:off x="5258" y="462"/>
              <a:ext cx="26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7" name="Line 26"/>
            <p:cNvSpPr>
              <a:spLocks noChangeShapeType="1"/>
            </p:cNvSpPr>
            <p:nvPr/>
          </p:nvSpPr>
          <p:spPr bwMode="auto">
            <a:xfrm flipH="1">
              <a:off x="5219" y="482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8" name="Line 27"/>
            <p:cNvSpPr>
              <a:spLocks noChangeShapeType="1"/>
            </p:cNvSpPr>
            <p:nvPr/>
          </p:nvSpPr>
          <p:spPr bwMode="auto">
            <a:xfrm flipH="1">
              <a:off x="5284" y="68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39" name="Oval 28"/>
            <p:cNvSpPr>
              <a:spLocks noChangeArrowheads="1"/>
            </p:cNvSpPr>
            <p:nvPr/>
          </p:nvSpPr>
          <p:spPr bwMode="auto">
            <a:xfrm flipH="1">
              <a:off x="5245" y="629"/>
              <a:ext cx="77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Line 29"/>
            <p:cNvSpPr>
              <a:spLocks noChangeShapeType="1"/>
            </p:cNvSpPr>
            <p:nvPr/>
          </p:nvSpPr>
          <p:spPr bwMode="auto">
            <a:xfrm flipH="1">
              <a:off x="5284" y="734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1" name="Line 30"/>
            <p:cNvSpPr>
              <a:spLocks noChangeShapeType="1"/>
            </p:cNvSpPr>
            <p:nvPr/>
          </p:nvSpPr>
          <p:spPr bwMode="auto">
            <a:xfrm>
              <a:off x="5284" y="773"/>
              <a:ext cx="38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2" name="Line 31"/>
            <p:cNvSpPr>
              <a:spLocks noChangeShapeType="1"/>
            </p:cNvSpPr>
            <p:nvPr/>
          </p:nvSpPr>
          <p:spPr bwMode="auto">
            <a:xfrm flipH="1">
              <a:off x="5309" y="812"/>
              <a:ext cx="1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3" name="Line 32"/>
            <p:cNvSpPr>
              <a:spLocks noChangeShapeType="1"/>
            </p:cNvSpPr>
            <p:nvPr/>
          </p:nvSpPr>
          <p:spPr bwMode="auto">
            <a:xfrm flipH="1">
              <a:off x="5219" y="734"/>
              <a:ext cx="6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4" name="Line 33"/>
            <p:cNvSpPr>
              <a:spLocks noChangeShapeType="1"/>
            </p:cNvSpPr>
            <p:nvPr/>
          </p:nvSpPr>
          <p:spPr bwMode="auto">
            <a:xfrm flipH="1">
              <a:off x="5207" y="821"/>
              <a:ext cx="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5" name="Line 34"/>
            <p:cNvSpPr>
              <a:spLocks noChangeShapeType="1"/>
            </p:cNvSpPr>
            <p:nvPr/>
          </p:nvSpPr>
          <p:spPr bwMode="auto">
            <a:xfrm>
              <a:off x="5284" y="686"/>
              <a:ext cx="2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6" name="Line 35"/>
            <p:cNvSpPr>
              <a:spLocks noChangeShapeType="1"/>
            </p:cNvSpPr>
            <p:nvPr/>
          </p:nvSpPr>
          <p:spPr bwMode="auto">
            <a:xfrm>
              <a:off x="5309" y="696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7" name="Line 36"/>
            <p:cNvSpPr>
              <a:spLocks noChangeShapeType="1"/>
            </p:cNvSpPr>
            <p:nvPr/>
          </p:nvSpPr>
          <p:spPr bwMode="auto">
            <a:xfrm flipH="1">
              <a:off x="5258" y="686"/>
              <a:ext cx="26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8" name="Line 37"/>
            <p:cNvSpPr>
              <a:spLocks noChangeShapeType="1"/>
            </p:cNvSpPr>
            <p:nvPr/>
          </p:nvSpPr>
          <p:spPr bwMode="auto">
            <a:xfrm flipH="1">
              <a:off x="5219" y="706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49" name="Line 38"/>
            <p:cNvSpPr>
              <a:spLocks noChangeShapeType="1"/>
            </p:cNvSpPr>
            <p:nvPr/>
          </p:nvSpPr>
          <p:spPr bwMode="auto">
            <a:xfrm flipH="1">
              <a:off x="5284" y="94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0" name="Oval 39"/>
            <p:cNvSpPr>
              <a:spLocks noChangeArrowheads="1"/>
            </p:cNvSpPr>
            <p:nvPr/>
          </p:nvSpPr>
          <p:spPr bwMode="auto">
            <a:xfrm flipH="1">
              <a:off x="5245" y="885"/>
              <a:ext cx="77" cy="5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1" name="Line 40"/>
            <p:cNvSpPr>
              <a:spLocks noChangeShapeType="1"/>
            </p:cNvSpPr>
            <p:nvPr/>
          </p:nvSpPr>
          <p:spPr bwMode="auto">
            <a:xfrm flipH="1">
              <a:off x="5284" y="990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2" name="Line 41"/>
            <p:cNvSpPr>
              <a:spLocks noChangeShapeType="1"/>
            </p:cNvSpPr>
            <p:nvPr/>
          </p:nvSpPr>
          <p:spPr bwMode="auto">
            <a:xfrm>
              <a:off x="5284" y="1029"/>
              <a:ext cx="38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3" name="Line 42"/>
            <p:cNvSpPr>
              <a:spLocks noChangeShapeType="1"/>
            </p:cNvSpPr>
            <p:nvPr/>
          </p:nvSpPr>
          <p:spPr bwMode="auto">
            <a:xfrm flipH="1">
              <a:off x="5309" y="1068"/>
              <a:ext cx="1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4" name="Line 43"/>
            <p:cNvSpPr>
              <a:spLocks noChangeShapeType="1"/>
            </p:cNvSpPr>
            <p:nvPr/>
          </p:nvSpPr>
          <p:spPr bwMode="auto">
            <a:xfrm flipH="1">
              <a:off x="5219" y="990"/>
              <a:ext cx="65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5" name="Line 44"/>
            <p:cNvSpPr>
              <a:spLocks noChangeShapeType="1"/>
            </p:cNvSpPr>
            <p:nvPr/>
          </p:nvSpPr>
          <p:spPr bwMode="auto">
            <a:xfrm flipH="1">
              <a:off x="5207" y="1077"/>
              <a:ext cx="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6" name="Line 45"/>
            <p:cNvSpPr>
              <a:spLocks noChangeShapeType="1"/>
            </p:cNvSpPr>
            <p:nvPr/>
          </p:nvSpPr>
          <p:spPr bwMode="auto">
            <a:xfrm>
              <a:off x="5284" y="942"/>
              <a:ext cx="2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7" name="Line 46"/>
            <p:cNvSpPr>
              <a:spLocks noChangeShapeType="1"/>
            </p:cNvSpPr>
            <p:nvPr/>
          </p:nvSpPr>
          <p:spPr bwMode="auto">
            <a:xfrm>
              <a:off x="5309" y="952"/>
              <a:ext cx="13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8" name="Line 47"/>
            <p:cNvSpPr>
              <a:spLocks noChangeShapeType="1"/>
            </p:cNvSpPr>
            <p:nvPr/>
          </p:nvSpPr>
          <p:spPr bwMode="auto">
            <a:xfrm flipH="1">
              <a:off x="5258" y="942"/>
              <a:ext cx="26" cy="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59" name="Line 48"/>
            <p:cNvSpPr>
              <a:spLocks noChangeShapeType="1"/>
            </p:cNvSpPr>
            <p:nvPr/>
          </p:nvSpPr>
          <p:spPr bwMode="auto">
            <a:xfrm flipH="1">
              <a:off x="5219" y="962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0" name="Line 49"/>
            <p:cNvSpPr>
              <a:spLocks noChangeShapeType="1"/>
            </p:cNvSpPr>
            <p:nvPr/>
          </p:nvSpPr>
          <p:spPr bwMode="auto">
            <a:xfrm flipV="1">
              <a:off x="4560" y="453"/>
              <a:ext cx="63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1" name="Line 50"/>
            <p:cNvSpPr>
              <a:spLocks noChangeShapeType="1"/>
            </p:cNvSpPr>
            <p:nvPr/>
          </p:nvSpPr>
          <p:spPr bwMode="auto">
            <a:xfrm>
              <a:off x="4544" y="693"/>
              <a:ext cx="6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 dirty="0"/>
            </a:p>
          </p:txBody>
        </p:sp>
        <p:sp>
          <p:nvSpPr>
            <p:cNvPr id="46162" name="Line 51"/>
            <p:cNvSpPr>
              <a:spLocks noChangeShapeType="1"/>
            </p:cNvSpPr>
            <p:nvPr/>
          </p:nvSpPr>
          <p:spPr bwMode="auto">
            <a:xfrm>
              <a:off x="4544" y="741"/>
              <a:ext cx="63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163" name="Text Box 52"/>
            <p:cNvSpPr txBox="1">
              <a:spLocks noChangeArrowheads="1"/>
            </p:cNvSpPr>
            <p:nvPr/>
          </p:nvSpPr>
          <p:spPr bwMode="auto">
            <a:xfrm>
              <a:off x="4170" y="432"/>
              <a:ext cx="522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auctioneer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6164" name="Text Box 53"/>
            <p:cNvSpPr txBox="1">
              <a:spLocks noChangeArrowheads="1"/>
            </p:cNvSpPr>
            <p:nvPr/>
          </p:nvSpPr>
          <p:spPr bwMode="auto">
            <a:xfrm>
              <a:off x="5361" y="597"/>
              <a:ext cx="405" cy="17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bidders</a:t>
              </a:r>
              <a:endParaRPr lang="en-GB" sz="1200">
                <a:latin typeface="Times New Roman" pitchFamily="18" charset="0"/>
              </a:endParaRPr>
            </a:p>
          </p:txBody>
        </p:sp>
      </p:grpSp>
      <p:grpSp>
        <p:nvGrpSpPr>
          <p:cNvPr id="46085" name="Group 54"/>
          <p:cNvGrpSpPr>
            <a:grpSpLocks/>
          </p:cNvGrpSpPr>
          <p:nvPr/>
        </p:nvGrpSpPr>
        <p:grpSpPr bwMode="auto">
          <a:xfrm>
            <a:off x="8681243" y="3797097"/>
            <a:ext cx="1790700" cy="1647826"/>
            <a:chOff x="171" y="3024"/>
            <a:chExt cx="1128" cy="1038"/>
          </a:xfrm>
        </p:grpSpPr>
        <p:sp>
          <p:nvSpPr>
            <p:cNvPr id="46086" name="Line 55"/>
            <p:cNvSpPr>
              <a:spLocks noChangeShapeType="1"/>
            </p:cNvSpPr>
            <p:nvPr/>
          </p:nvSpPr>
          <p:spPr bwMode="auto">
            <a:xfrm flipV="1">
              <a:off x="722" y="3168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46087" name="Group 56"/>
            <p:cNvGrpSpPr>
              <a:grpSpLocks/>
            </p:cNvGrpSpPr>
            <p:nvPr/>
          </p:nvGrpSpPr>
          <p:grpSpPr bwMode="auto">
            <a:xfrm>
              <a:off x="298" y="3528"/>
              <a:ext cx="254" cy="324"/>
              <a:chOff x="768" y="3168"/>
              <a:chExt cx="432" cy="960"/>
            </a:xfrm>
          </p:grpSpPr>
          <p:sp>
            <p:nvSpPr>
              <p:cNvPr id="46105" name="Line 57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6" name="Oval 58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Line 59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8" name="Line 60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9" name="Line 61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0" name="Line 62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1" name="Line 63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2" name="Line 64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3" name="Line 65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4" name="Line 66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15" name="Line 67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46088" name="Line 68"/>
            <p:cNvSpPr>
              <a:spLocks noChangeShapeType="1"/>
            </p:cNvSpPr>
            <p:nvPr/>
          </p:nvSpPr>
          <p:spPr bwMode="auto">
            <a:xfrm flipV="1">
              <a:off x="595" y="342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46089" name="Group 69"/>
            <p:cNvGrpSpPr>
              <a:grpSpLocks/>
            </p:cNvGrpSpPr>
            <p:nvPr/>
          </p:nvGrpSpPr>
          <p:grpSpPr bwMode="auto">
            <a:xfrm flipH="1">
              <a:off x="891" y="3528"/>
              <a:ext cx="254" cy="324"/>
              <a:chOff x="768" y="3168"/>
              <a:chExt cx="432" cy="960"/>
            </a:xfrm>
          </p:grpSpPr>
          <p:sp>
            <p:nvSpPr>
              <p:cNvPr id="46094" name="Line 70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5" name="Oval 71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096" name="Line 72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7" name="Line 73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8" name="Line 7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099" name="Line 75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0" name="Line 76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1" name="Line 77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2" name="Line 78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3" name="Line 79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46104" name="Line 80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46090" name="Line 81"/>
            <p:cNvSpPr>
              <a:spLocks noChangeShapeType="1"/>
            </p:cNvSpPr>
            <p:nvPr/>
          </p:nvSpPr>
          <p:spPr bwMode="auto">
            <a:xfrm flipV="1">
              <a:off x="849" y="3420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6091" name="Text Box 82"/>
            <p:cNvSpPr txBox="1">
              <a:spLocks noChangeArrowheads="1"/>
            </p:cNvSpPr>
            <p:nvPr/>
          </p:nvSpPr>
          <p:spPr bwMode="auto">
            <a:xfrm>
              <a:off x="171" y="3888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auctioneer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6092" name="Text Box 83"/>
            <p:cNvSpPr txBox="1">
              <a:spLocks noChangeArrowheads="1"/>
            </p:cNvSpPr>
            <p:nvPr/>
          </p:nvSpPr>
          <p:spPr bwMode="auto">
            <a:xfrm>
              <a:off x="934" y="3348"/>
              <a:ext cx="3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6093" name="Text Box 84"/>
            <p:cNvSpPr txBox="1">
              <a:spLocks noChangeArrowheads="1"/>
            </p:cNvSpPr>
            <p:nvPr/>
          </p:nvSpPr>
          <p:spPr bwMode="auto">
            <a:xfrm>
              <a:off x="480" y="3024"/>
              <a:ext cx="31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Price</a:t>
              </a:r>
              <a:endParaRPr lang="en-GB" sz="1200">
                <a:latin typeface="Times New Roman" pitchFamily="18" charset="0"/>
              </a:endParaRPr>
            </a:p>
          </p:txBody>
        </p:sp>
      </p:grpSp>
      <p:graphicFrame>
        <p:nvGraphicFramePr>
          <p:cNvPr id="2" name="Group 3">
            <a:extLst>
              <a:ext uri="{FF2B5EF4-FFF2-40B4-BE49-F238E27FC236}">
                <a16:creationId xmlns:a16="http://schemas.microsoft.com/office/drawing/2014/main" id="{70BB7466-852D-976D-F7B5-2665D7AF5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85238"/>
              </p:ext>
            </p:extLst>
          </p:nvPr>
        </p:nvGraphicFramePr>
        <p:xfrm>
          <a:off x="1066800" y="3876509"/>
          <a:ext cx="6096000" cy="241401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Value of goods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Private,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public/common,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Correlated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Winner determination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First price,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second price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Bids may 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Open cry,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Sealed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Bidding may 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One shot,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ascending,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2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ＭＳ Ｐゴシック" pitchFamily="34" charset="-128"/>
                        </a:rPr>
                        <a:t>descending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5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lang="en-IE" dirty="0"/>
              <a:t>English Auctions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6918158" cy="4873625"/>
          </a:xfrm>
        </p:spPr>
        <p:txBody>
          <a:bodyPr>
            <a:normAutofit lnSpcReduction="10000"/>
          </a:bodyPr>
          <a:lstStyle/>
          <a:p>
            <a:r>
              <a:rPr lang="en-IE" dirty="0"/>
              <a:t>Auctioneer starts a round specifying the current minimum prices (initially the </a:t>
            </a:r>
            <a:r>
              <a:rPr lang="en-IE" b="1" i="1" dirty="0"/>
              <a:t>reserve price</a:t>
            </a:r>
            <a:r>
              <a:rPr lang="en-IE" dirty="0"/>
              <a:t>)</a:t>
            </a:r>
          </a:p>
          <a:p>
            <a:pPr lvl="2"/>
            <a:endParaRPr lang="en-IE" dirty="0"/>
          </a:p>
          <a:p>
            <a:r>
              <a:rPr lang="en-IE" dirty="0"/>
              <a:t>Bidders propose a bid (&gt; the current minimum).</a:t>
            </a:r>
          </a:p>
          <a:p>
            <a:pPr lvl="1"/>
            <a:r>
              <a:rPr lang="en-IE" dirty="0"/>
              <a:t>Bidders who don’t want to bid, do not submit a proposal</a:t>
            </a:r>
          </a:p>
          <a:p>
            <a:pPr lvl="2"/>
            <a:endParaRPr lang="en-IE" dirty="0"/>
          </a:p>
          <a:p>
            <a:r>
              <a:rPr lang="en-IE" dirty="0"/>
              <a:t>The Auctioneer compares all proposals received by a given deadline and selects the best.</a:t>
            </a:r>
          </a:p>
          <a:p>
            <a:pPr lvl="1"/>
            <a:r>
              <a:rPr lang="en-IE" dirty="0"/>
              <a:t>It accepts this bid; rejects all other bids and starts a new round</a:t>
            </a:r>
          </a:p>
          <a:p>
            <a:pPr lvl="1"/>
            <a:r>
              <a:rPr lang="en-IE" dirty="0"/>
              <a:t>If no better bid has been found the item is awarded to the agent from the previous round that made the highest bid (&gt; the reserve price).</a:t>
            </a:r>
          </a:p>
          <a:p>
            <a:pPr lvl="1"/>
            <a:r>
              <a:rPr lang="en-IE" i="1" dirty="0"/>
              <a:t>If two or more agents made the same bid, either some form of resolution strategy is required (e.g. first bid received) or one of the agents must make another bid.</a:t>
            </a:r>
          </a:p>
        </p:txBody>
      </p:sp>
      <p:pic>
        <p:nvPicPr>
          <p:cNvPr id="6" name="Picture 4" descr="Picture 4">
            <a:extLst>
              <a:ext uri="{FF2B5EF4-FFF2-40B4-BE49-F238E27FC236}">
                <a16:creationId xmlns:a16="http://schemas.microsoft.com/office/drawing/2014/main" id="{91991F0C-CBF9-5595-983F-FD7BB510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58" y="1310164"/>
            <a:ext cx="4054642" cy="501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6123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English Auctions 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025056" cy="4873752"/>
          </a:xfrm>
        </p:spPr>
        <p:txBody>
          <a:bodyPr>
            <a:normAutofit/>
          </a:bodyPr>
          <a:lstStyle/>
          <a:p>
            <a:r>
              <a:rPr lang="en-IE" dirty="0"/>
              <a:t>English auctions are:</a:t>
            </a:r>
          </a:p>
          <a:p>
            <a:pPr lvl="1"/>
            <a:r>
              <a:rPr lang="en-IE" dirty="0"/>
              <a:t>First price</a:t>
            </a:r>
          </a:p>
          <a:p>
            <a:pPr lvl="1"/>
            <a:r>
              <a:rPr lang="en-IE" dirty="0"/>
              <a:t>Open cry</a:t>
            </a:r>
          </a:p>
          <a:p>
            <a:pPr lvl="1"/>
            <a:r>
              <a:rPr lang="en-IE" dirty="0"/>
              <a:t>Ascending</a:t>
            </a:r>
          </a:p>
          <a:p>
            <a:pPr lvl="3"/>
            <a:endParaRPr lang="en-IE" dirty="0"/>
          </a:p>
          <a:p>
            <a:r>
              <a:rPr lang="en-IE" b="1" dirty="0"/>
              <a:t>Dominant strategy</a:t>
            </a:r>
            <a:r>
              <a:rPr lang="en-IE" dirty="0"/>
              <a:t>: successively bid a small amount more </a:t>
            </a:r>
            <a:br>
              <a:rPr lang="en-IE" dirty="0"/>
            </a:br>
            <a:r>
              <a:rPr lang="en-IE" dirty="0"/>
              <a:t>than the highest current bid until it reaches the valuation, </a:t>
            </a:r>
            <a:br>
              <a:rPr lang="en-IE" dirty="0"/>
            </a:br>
            <a:r>
              <a:rPr lang="en-IE" dirty="0"/>
              <a:t>then withdraw.</a:t>
            </a:r>
          </a:p>
          <a:p>
            <a:pPr lvl="3"/>
            <a:endParaRPr lang="en-IE" dirty="0"/>
          </a:p>
          <a:p>
            <a:r>
              <a:rPr lang="en-IE" dirty="0"/>
              <a:t>Susceptible to:</a:t>
            </a:r>
          </a:p>
          <a:p>
            <a:pPr lvl="1"/>
            <a:r>
              <a:rPr lang="en-IE" b="1" dirty="0"/>
              <a:t>Winners curse</a:t>
            </a:r>
            <a:r>
              <a:rPr lang="en-IE" dirty="0"/>
              <a:t>: The Winner is the one who overvalues the goods on offer and may end up paying more than its worth.</a:t>
            </a:r>
          </a:p>
          <a:p>
            <a:pPr lvl="1"/>
            <a:r>
              <a:rPr lang="en-IE" b="1" dirty="0"/>
              <a:t>Shills</a:t>
            </a:r>
            <a:r>
              <a:rPr lang="en-IE" dirty="0"/>
              <a:t>: Artificial raising of the bidding price by the auctioneer through bogus bidders...</a:t>
            </a:r>
          </a:p>
        </p:txBody>
      </p: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8686800" y="1867111"/>
            <a:ext cx="1792288" cy="2169965"/>
            <a:chOff x="4128" y="480"/>
            <a:chExt cx="1129" cy="1507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 flipH="1" flipV="1">
              <a:off x="4677" y="72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4316" y="1639"/>
              <a:ext cx="0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5" name="Oval 7"/>
            <p:cNvSpPr>
              <a:spLocks noChangeArrowheads="1"/>
            </p:cNvSpPr>
            <p:nvPr/>
          </p:nvSpPr>
          <p:spPr bwMode="auto">
            <a:xfrm>
              <a:off x="4255" y="1560"/>
              <a:ext cx="121" cy="7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Line 8"/>
            <p:cNvSpPr>
              <a:spLocks noChangeShapeType="1"/>
            </p:cNvSpPr>
            <p:nvPr/>
          </p:nvSpPr>
          <p:spPr bwMode="auto">
            <a:xfrm>
              <a:off x="4316" y="1705"/>
              <a:ext cx="0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7" name="Line 9"/>
            <p:cNvSpPr>
              <a:spLocks noChangeShapeType="1"/>
            </p:cNvSpPr>
            <p:nvPr/>
          </p:nvSpPr>
          <p:spPr bwMode="auto">
            <a:xfrm flipH="1">
              <a:off x="4255" y="1758"/>
              <a:ext cx="61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4255" y="1811"/>
              <a:ext cx="20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>
              <a:off x="4316" y="1705"/>
              <a:ext cx="10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0" name="Line 12"/>
            <p:cNvSpPr>
              <a:spLocks noChangeShapeType="1"/>
            </p:cNvSpPr>
            <p:nvPr/>
          </p:nvSpPr>
          <p:spPr bwMode="auto">
            <a:xfrm>
              <a:off x="4417" y="1824"/>
              <a:ext cx="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 flipH="1">
              <a:off x="4275" y="1639"/>
              <a:ext cx="41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 flipH="1">
              <a:off x="4255" y="1652"/>
              <a:ext cx="20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3" name="Line 15"/>
            <p:cNvSpPr>
              <a:spLocks noChangeShapeType="1"/>
            </p:cNvSpPr>
            <p:nvPr/>
          </p:nvSpPr>
          <p:spPr bwMode="auto">
            <a:xfrm>
              <a:off x="4316" y="1639"/>
              <a:ext cx="40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>
              <a:off x="4356" y="1666"/>
              <a:ext cx="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 flipH="1">
              <a:off x="4979" y="1548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6" name="Oval 18"/>
            <p:cNvSpPr>
              <a:spLocks noChangeArrowheads="1"/>
            </p:cNvSpPr>
            <p:nvPr/>
          </p:nvSpPr>
          <p:spPr bwMode="auto">
            <a:xfrm flipH="1">
              <a:off x="4915" y="1483"/>
              <a:ext cx="128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 flipH="1">
              <a:off x="4979" y="1602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8" name="Line 20"/>
            <p:cNvSpPr>
              <a:spLocks noChangeShapeType="1"/>
            </p:cNvSpPr>
            <p:nvPr/>
          </p:nvSpPr>
          <p:spPr bwMode="auto">
            <a:xfrm>
              <a:off x="4979" y="1645"/>
              <a:ext cx="64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49" name="Line 21"/>
            <p:cNvSpPr>
              <a:spLocks noChangeShapeType="1"/>
            </p:cNvSpPr>
            <p:nvPr/>
          </p:nvSpPr>
          <p:spPr bwMode="auto">
            <a:xfrm flipH="1">
              <a:off x="5022" y="1688"/>
              <a:ext cx="2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 flipH="1">
              <a:off x="4872" y="1602"/>
              <a:ext cx="107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4851" y="1699"/>
              <a:ext cx="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2" name="Line 24"/>
            <p:cNvSpPr>
              <a:spLocks noChangeShapeType="1"/>
            </p:cNvSpPr>
            <p:nvPr/>
          </p:nvSpPr>
          <p:spPr bwMode="auto">
            <a:xfrm>
              <a:off x="4979" y="1548"/>
              <a:ext cx="4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3" name="Line 25"/>
            <p:cNvSpPr>
              <a:spLocks noChangeShapeType="1"/>
            </p:cNvSpPr>
            <p:nvPr/>
          </p:nvSpPr>
          <p:spPr bwMode="auto">
            <a:xfrm>
              <a:off x="5022" y="1559"/>
              <a:ext cx="2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4936" y="1548"/>
              <a:ext cx="43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4872" y="1569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56" name="Text Box 28"/>
            <p:cNvSpPr txBox="1">
              <a:spLocks noChangeArrowheads="1"/>
            </p:cNvSpPr>
            <p:nvPr/>
          </p:nvSpPr>
          <p:spPr bwMode="auto">
            <a:xfrm>
              <a:off x="4128" y="1795"/>
              <a:ext cx="52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auctioneer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8157" name="Text Box 29"/>
            <p:cNvSpPr txBox="1">
              <a:spLocks noChangeArrowheads="1"/>
            </p:cNvSpPr>
            <p:nvPr/>
          </p:nvSpPr>
          <p:spPr bwMode="auto">
            <a:xfrm>
              <a:off x="4803" y="1699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 1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8158" name="Text Box 30"/>
            <p:cNvSpPr txBox="1">
              <a:spLocks noChangeArrowheads="1"/>
            </p:cNvSpPr>
            <p:nvPr/>
          </p:nvSpPr>
          <p:spPr bwMode="auto">
            <a:xfrm>
              <a:off x="4437" y="480"/>
              <a:ext cx="3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Price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48159" name="Line 31"/>
            <p:cNvSpPr>
              <a:spLocks noChangeShapeType="1"/>
            </p:cNvSpPr>
            <p:nvPr/>
          </p:nvSpPr>
          <p:spPr bwMode="auto">
            <a:xfrm>
              <a:off x="4533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0" name="Line 32"/>
            <p:cNvSpPr>
              <a:spLocks noChangeShapeType="1"/>
            </p:cNvSpPr>
            <p:nvPr/>
          </p:nvSpPr>
          <p:spPr bwMode="auto">
            <a:xfrm flipH="1">
              <a:off x="4725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flipH="1">
              <a:off x="4979" y="833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2" name="Oval 34"/>
            <p:cNvSpPr>
              <a:spLocks noChangeArrowheads="1"/>
            </p:cNvSpPr>
            <p:nvPr/>
          </p:nvSpPr>
          <p:spPr bwMode="auto">
            <a:xfrm flipH="1">
              <a:off x="4915" y="768"/>
              <a:ext cx="128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flipH="1">
              <a:off x="4979" y="887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4" name="Line 36"/>
            <p:cNvSpPr>
              <a:spLocks noChangeShapeType="1"/>
            </p:cNvSpPr>
            <p:nvPr/>
          </p:nvSpPr>
          <p:spPr bwMode="auto">
            <a:xfrm>
              <a:off x="4979" y="930"/>
              <a:ext cx="64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5" name="Line 37"/>
            <p:cNvSpPr>
              <a:spLocks noChangeShapeType="1"/>
            </p:cNvSpPr>
            <p:nvPr/>
          </p:nvSpPr>
          <p:spPr bwMode="auto">
            <a:xfrm flipH="1">
              <a:off x="5022" y="973"/>
              <a:ext cx="2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 flipH="1">
              <a:off x="4872" y="887"/>
              <a:ext cx="107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 flipH="1">
              <a:off x="4851" y="984"/>
              <a:ext cx="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8" name="Line 40"/>
            <p:cNvSpPr>
              <a:spLocks noChangeShapeType="1"/>
            </p:cNvSpPr>
            <p:nvPr/>
          </p:nvSpPr>
          <p:spPr bwMode="auto">
            <a:xfrm>
              <a:off x="4979" y="833"/>
              <a:ext cx="4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69" name="Line 41"/>
            <p:cNvSpPr>
              <a:spLocks noChangeShapeType="1"/>
            </p:cNvSpPr>
            <p:nvPr/>
          </p:nvSpPr>
          <p:spPr bwMode="auto">
            <a:xfrm>
              <a:off x="5022" y="844"/>
              <a:ext cx="2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 flipH="1">
              <a:off x="4936" y="833"/>
              <a:ext cx="43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 flipH="1">
              <a:off x="4872" y="854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2" name="Text Box 44"/>
            <p:cNvSpPr txBox="1">
              <a:spLocks noChangeArrowheads="1"/>
            </p:cNvSpPr>
            <p:nvPr/>
          </p:nvSpPr>
          <p:spPr bwMode="auto">
            <a:xfrm>
              <a:off x="4803" y="984"/>
              <a:ext cx="45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 x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 flipH="1">
              <a:off x="4725" y="917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>
              <a:off x="4965" y="11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487926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Dutch Auctions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6781800" cy="4873752"/>
          </a:xfrm>
        </p:spPr>
        <p:txBody>
          <a:bodyPr>
            <a:normAutofit/>
          </a:bodyPr>
          <a:lstStyle/>
          <a:p>
            <a:r>
              <a:rPr lang="en-IE" dirty="0"/>
              <a:t>Auctioneer starts a round specifying an artificially high bid (&gt; </a:t>
            </a:r>
            <a:r>
              <a:rPr lang="en-IE" b="1" i="1" dirty="0"/>
              <a:t>expected sale price</a:t>
            </a:r>
            <a:r>
              <a:rPr lang="en-IE" dirty="0"/>
              <a:t>)</a:t>
            </a:r>
          </a:p>
          <a:p>
            <a:pPr lvl="2"/>
            <a:endParaRPr lang="en-IE" dirty="0"/>
          </a:p>
          <a:p>
            <a:r>
              <a:rPr lang="en-IE" dirty="0"/>
              <a:t>Bidders decide whether to agree to the valuation.</a:t>
            </a:r>
          </a:p>
          <a:p>
            <a:endParaRPr lang="en-IE" dirty="0"/>
          </a:p>
          <a:p>
            <a:r>
              <a:rPr lang="en-IE" dirty="0"/>
              <a:t>The no bidders agree with the valuation, then the auctioneer sends out a new lower price.</a:t>
            </a:r>
          </a:p>
          <a:p>
            <a:endParaRPr lang="en-IE" dirty="0"/>
          </a:p>
          <a:p>
            <a:r>
              <a:rPr lang="en-IE" dirty="0"/>
              <a:t>The winner is the first bidder to accept the current price for the item.</a:t>
            </a:r>
          </a:p>
          <a:p>
            <a:endParaRPr lang="en-IE" dirty="0"/>
          </a:p>
          <a:p>
            <a:r>
              <a:rPr lang="en-IE" dirty="0"/>
              <a:t>If the prices reaches a reserve level with no bids, then the item is withdrawn (no bidder).</a:t>
            </a:r>
          </a:p>
        </p:txBody>
      </p:sp>
      <p:pic>
        <p:nvPicPr>
          <p:cNvPr id="5" name="Picture 4" descr="Picture 3">
            <a:extLst>
              <a:ext uri="{FF2B5EF4-FFF2-40B4-BE49-F238E27FC236}">
                <a16:creationId xmlns:a16="http://schemas.microsoft.com/office/drawing/2014/main" id="{3E6E2552-632E-B765-B254-0611718EA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417638"/>
            <a:ext cx="4497364" cy="4975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556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dirty="0">
                <a:ea typeface="ＭＳ Ｐゴシック" pitchFamily="34" charset="-128"/>
              </a:rPr>
              <a:t>Dutch Auctions 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dirty="0">
                <a:ea typeface="ＭＳ Ｐゴシック" pitchFamily="34" charset="-128"/>
              </a:rPr>
              <a:t>Dutch auctions are:</a:t>
            </a:r>
          </a:p>
          <a:p>
            <a:pPr lvl="1" eaLnBrk="1" hangingPunct="1"/>
            <a:r>
              <a:rPr lang="en-IE" sz="2000" dirty="0">
                <a:ea typeface="ＭＳ Ｐゴシック" pitchFamily="34" charset="-128"/>
              </a:rPr>
              <a:t>Open cry</a:t>
            </a:r>
          </a:p>
          <a:p>
            <a:pPr lvl="1" eaLnBrk="1" hangingPunct="1"/>
            <a:r>
              <a:rPr lang="en-IE" sz="2000" dirty="0">
                <a:ea typeface="ＭＳ Ｐゴシック" pitchFamily="34" charset="-128"/>
              </a:rPr>
              <a:t>Descending</a:t>
            </a:r>
          </a:p>
          <a:p>
            <a:pPr eaLnBrk="1" hangingPunct="1"/>
            <a:endParaRPr lang="en-IE" dirty="0">
              <a:ea typeface="ＭＳ Ｐゴシック" pitchFamily="34" charset="-128"/>
            </a:endParaRPr>
          </a:p>
          <a:p>
            <a:pPr eaLnBrk="1" hangingPunct="1"/>
            <a:r>
              <a:rPr lang="en-IE" dirty="0">
                <a:ea typeface="ＭＳ Ｐゴシック" pitchFamily="34" charset="-128"/>
              </a:rPr>
              <a:t>Auctioneer starts at an artificially high price.</a:t>
            </a:r>
          </a:p>
          <a:p>
            <a:pPr lvl="1" eaLnBrk="1" hangingPunct="1"/>
            <a:r>
              <a:rPr lang="en-IE" sz="2000" dirty="0">
                <a:ea typeface="ＭＳ Ｐゴシック" pitchFamily="34" charset="-128"/>
              </a:rPr>
              <a:t>Then continually lowers the offer price until </a:t>
            </a:r>
            <a:br>
              <a:rPr lang="en-IE" sz="2000" dirty="0">
                <a:ea typeface="ＭＳ Ｐゴシック" pitchFamily="34" charset="-128"/>
              </a:rPr>
            </a:br>
            <a:r>
              <a:rPr lang="en-IE" sz="2000" dirty="0">
                <a:ea typeface="ＭＳ Ｐゴシック" pitchFamily="34" charset="-128"/>
              </a:rPr>
              <a:t>an agent makes a bid which is equal to the </a:t>
            </a:r>
            <a:br>
              <a:rPr lang="en-IE" sz="2000" dirty="0">
                <a:ea typeface="ＭＳ Ｐゴシック" pitchFamily="34" charset="-128"/>
              </a:rPr>
            </a:br>
            <a:r>
              <a:rPr lang="en-IE" sz="2000" dirty="0">
                <a:ea typeface="ＭＳ Ｐゴシック" pitchFamily="34" charset="-128"/>
              </a:rPr>
              <a:t>current offer price.</a:t>
            </a:r>
          </a:p>
          <a:p>
            <a:pPr eaLnBrk="1" hangingPunct="1"/>
            <a:endParaRPr lang="en-IE" dirty="0">
              <a:ea typeface="ＭＳ Ｐゴシック" pitchFamily="34" charset="-128"/>
            </a:endParaRPr>
          </a:p>
          <a:p>
            <a:pPr eaLnBrk="1" hangingPunct="1"/>
            <a:r>
              <a:rPr lang="en-IE" b="1" dirty="0">
                <a:ea typeface="ＭＳ Ｐゴシック" pitchFamily="34" charset="-128"/>
              </a:rPr>
              <a:t>Dominant strategy</a:t>
            </a:r>
            <a:r>
              <a:rPr lang="en-IE" dirty="0">
                <a:ea typeface="ＭＳ Ｐゴシック" pitchFamily="34" charset="-128"/>
              </a:rPr>
              <a:t>: None</a:t>
            </a:r>
          </a:p>
          <a:p>
            <a:pPr eaLnBrk="1" hangingPunct="1"/>
            <a:endParaRPr lang="en-IE" dirty="0">
              <a:ea typeface="ＭＳ Ｐゴシック" pitchFamily="34" charset="-128"/>
            </a:endParaRPr>
          </a:p>
          <a:p>
            <a:pPr eaLnBrk="1" hangingPunct="1"/>
            <a:r>
              <a:rPr lang="en-IE" dirty="0">
                <a:ea typeface="ＭＳ Ｐゴシック" pitchFamily="34" charset="-128"/>
              </a:rPr>
              <a:t>Susceptible to: Winners curse</a:t>
            </a:r>
          </a:p>
        </p:txBody>
      </p:sp>
      <p:grpSp>
        <p:nvGrpSpPr>
          <p:cNvPr id="50180" name="Group 4"/>
          <p:cNvGrpSpPr>
            <a:grpSpLocks/>
          </p:cNvGrpSpPr>
          <p:nvPr/>
        </p:nvGrpSpPr>
        <p:grpSpPr bwMode="auto">
          <a:xfrm>
            <a:off x="7924800" y="1752600"/>
            <a:ext cx="1746509" cy="1956968"/>
            <a:chOff x="4090" y="480"/>
            <a:chExt cx="1057" cy="1420"/>
          </a:xfrm>
        </p:grpSpPr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 flipH="1" flipV="1">
              <a:off x="4656" y="720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 flipH="1">
              <a:off x="4958" y="1548"/>
              <a:ext cx="0" cy="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3" name="Oval 7"/>
            <p:cNvSpPr>
              <a:spLocks noChangeArrowheads="1"/>
            </p:cNvSpPr>
            <p:nvPr/>
          </p:nvSpPr>
          <p:spPr bwMode="auto">
            <a:xfrm flipH="1">
              <a:off x="4894" y="1483"/>
              <a:ext cx="128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 flipH="1">
              <a:off x="4958" y="1602"/>
              <a:ext cx="0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4958" y="1645"/>
              <a:ext cx="64" cy="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H="1">
              <a:off x="5001" y="1688"/>
              <a:ext cx="21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4851" y="1602"/>
              <a:ext cx="107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4830" y="1699"/>
              <a:ext cx="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4958" y="1548"/>
              <a:ext cx="4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5001" y="1559"/>
              <a:ext cx="21" cy="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 flipH="1">
              <a:off x="4915" y="1548"/>
              <a:ext cx="43" cy="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4851" y="1569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0193" name="Group 17"/>
            <p:cNvGrpSpPr>
              <a:grpSpLocks/>
            </p:cNvGrpSpPr>
            <p:nvPr/>
          </p:nvGrpSpPr>
          <p:grpSpPr bwMode="auto">
            <a:xfrm>
              <a:off x="4107" y="648"/>
              <a:ext cx="502" cy="436"/>
              <a:chOff x="4107" y="1560"/>
              <a:chExt cx="502" cy="436"/>
            </a:xfrm>
          </p:grpSpPr>
          <p:sp>
            <p:nvSpPr>
              <p:cNvPr id="50213" name="Line 18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4" name="Oval 19"/>
              <p:cNvSpPr>
                <a:spLocks noChangeArrowheads="1"/>
              </p:cNvSpPr>
              <p:nvPr/>
            </p:nvSpPr>
            <p:spPr bwMode="auto">
              <a:xfrm>
                <a:off x="4234" y="1560"/>
                <a:ext cx="121" cy="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15" name="Line 20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6" name="Line 21"/>
              <p:cNvSpPr>
                <a:spLocks noChangeShapeType="1"/>
              </p:cNvSpPr>
              <p:nvPr/>
            </p:nvSpPr>
            <p:spPr bwMode="auto">
              <a:xfrm flipH="1">
                <a:off x="4234" y="1758"/>
                <a:ext cx="61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7" name="Line 22"/>
              <p:cNvSpPr>
                <a:spLocks noChangeShapeType="1"/>
              </p:cNvSpPr>
              <p:nvPr/>
            </p:nvSpPr>
            <p:spPr bwMode="auto">
              <a:xfrm>
                <a:off x="4234" y="1811"/>
                <a:ext cx="20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8" name="Line 23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10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9" name="Line 24"/>
              <p:cNvSpPr>
                <a:spLocks noChangeShapeType="1"/>
              </p:cNvSpPr>
              <p:nvPr/>
            </p:nvSpPr>
            <p:spPr bwMode="auto">
              <a:xfrm>
                <a:off x="4396" y="1824"/>
                <a:ext cx="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0" name="Line 25"/>
              <p:cNvSpPr>
                <a:spLocks noChangeShapeType="1"/>
              </p:cNvSpPr>
              <p:nvPr/>
            </p:nvSpPr>
            <p:spPr bwMode="auto">
              <a:xfrm flipH="1">
                <a:off x="4254" y="1639"/>
                <a:ext cx="41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1" name="Line 26"/>
              <p:cNvSpPr>
                <a:spLocks noChangeShapeType="1"/>
              </p:cNvSpPr>
              <p:nvPr/>
            </p:nvSpPr>
            <p:spPr bwMode="auto">
              <a:xfrm flipH="1">
                <a:off x="4234" y="1652"/>
                <a:ext cx="20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2" name="Line 27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40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3" name="Line 28"/>
              <p:cNvSpPr>
                <a:spLocks noChangeShapeType="1"/>
              </p:cNvSpPr>
              <p:nvPr/>
            </p:nvSpPr>
            <p:spPr bwMode="auto">
              <a:xfrm>
                <a:off x="4335" y="1666"/>
                <a:ext cx="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24" name="Text Box 29"/>
              <p:cNvSpPr txBox="1">
                <a:spLocks noChangeArrowheads="1"/>
              </p:cNvSpPr>
              <p:nvPr/>
            </p:nvSpPr>
            <p:spPr bwMode="auto">
              <a:xfrm>
                <a:off x="4107" y="1795"/>
                <a:ext cx="5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nb-NO" sz="1200">
                    <a:latin typeface="Times New Roman" pitchFamily="18" charset="0"/>
                  </a:rPr>
                  <a:t>auctioneer</a:t>
                </a:r>
                <a:endParaRPr lang="en-GB" sz="1200">
                  <a:latin typeface="Times New Roman" pitchFamily="18" charset="0"/>
                </a:endParaRPr>
              </a:p>
            </p:txBody>
          </p:sp>
        </p:grpSp>
        <p:sp>
          <p:nvSpPr>
            <p:cNvPr id="50194" name="Text Box 30"/>
            <p:cNvSpPr txBox="1">
              <a:spLocks noChangeArrowheads="1"/>
            </p:cNvSpPr>
            <p:nvPr/>
          </p:nvSpPr>
          <p:spPr bwMode="auto">
            <a:xfrm>
              <a:off x="4781" y="1699"/>
              <a:ext cx="36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200">
                  <a:latin typeface="Times New Roman" pitchFamily="18" charset="0"/>
                </a:rPr>
                <a:t>Bidder</a:t>
              </a:r>
              <a:endParaRPr lang="en-GB" sz="1200">
                <a:latin typeface="Times New Roman" pitchFamily="18" charset="0"/>
              </a:endParaRPr>
            </a:p>
          </p:txBody>
        </p:sp>
        <p:sp>
          <p:nvSpPr>
            <p:cNvPr id="50195" name="Text Box 31"/>
            <p:cNvSpPr txBox="1">
              <a:spLocks noChangeArrowheads="1"/>
            </p:cNvSpPr>
            <p:nvPr/>
          </p:nvSpPr>
          <p:spPr bwMode="auto">
            <a:xfrm>
              <a:off x="4512" y="480"/>
              <a:ext cx="34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Price</a:t>
              </a:r>
              <a:endParaRPr lang="en-GB" sz="1400">
                <a:latin typeface="Times New Roman" pitchFamily="18" charset="0"/>
              </a:endParaRPr>
            </a:p>
          </p:txBody>
        </p:sp>
        <p:sp>
          <p:nvSpPr>
            <p:cNvPr id="50196" name="Line 32"/>
            <p:cNvSpPr>
              <a:spLocks noChangeShapeType="1"/>
            </p:cNvSpPr>
            <p:nvPr/>
          </p:nvSpPr>
          <p:spPr bwMode="auto">
            <a:xfrm>
              <a:off x="4464" y="81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197" name="Line 33"/>
            <p:cNvSpPr>
              <a:spLocks noChangeShapeType="1"/>
            </p:cNvSpPr>
            <p:nvPr/>
          </p:nvSpPr>
          <p:spPr bwMode="auto">
            <a:xfrm flipH="1">
              <a:off x="4704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grpSp>
          <p:nvGrpSpPr>
            <p:cNvPr id="50198" name="Group 34"/>
            <p:cNvGrpSpPr>
              <a:grpSpLocks/>
            </p:cNvGrpSpPr>
            <p:nvPr/>
          </p:nvGrpSpPr>
          <p:grpSpPr bwMode="auto">
            <a:xfrm>
              <a:off x="4090" y="1464"/>
              <a:ext cx="502" cy="436"/>
              <a:chOff x="4107" y="1560"/>
              <a:chExt cx="502" cy="436"/>
            </a:xfrm>
          </p:grpSpPr>
          <p:sp>
            <p:nvSpPr>
              <p:cNvPr id="50201" name="Line 35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0" cy="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2" name="Oval 36"/>
              <p:cNvSpPr>
                <a:spLocks noChangeArrowheads="1"/>
              </p:cNvSpPr>
              <p:nvPr/>
            </p:nvSpPr>
            <p:spPr bwMode="auto">
              <a:xfrm>
                <a:off x="4234" y="1560"/>
                <a:ext cx="121" cy="7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3" name="Line 37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0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4" name="Line 38"/>
              <p:cNvSpPr>
                <a:spLocks noChangeShapeType="1"/>
              </p:cNvSpPr>
              <p:nvPr/>
            </p:nvSpPr>
            <p:spPr bwMode="auto">
              <a:xfrm flipH="1">
                <a:off x="4234" y="1758"/>
                <a:ext cx="61" cy="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5" name="Line 39"/>
              <p:cNvSpPr>
                <a:spLocks noChangeShapeType="1"/>
              </p:cNvSpPr>
              <p:nvPr/>
            </p:nvSpPr>
            <p:spPr bwMode="auto">
              <a:xfrm>
                <a:off x="4234" y="1811"/>
                <a:ext cx="20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6" name="Line 40"/>
              <p:cNvSpPr>
                <a:spLocks noChangeShapeType="1"/>
              </p:cNvSpPr>
              <p:nvPr/>
            </p:nvSpPr>
            <p:spPr bwMode="auto">
              <a:xfrm>
                <a:off x="4295" y="1705"/>
                <a:ext cx="10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7" name="Line 41"/>
              <p:cNvSpPr>
                <a:spLocks noChangeShapeType="1"/>
              </p:cNvSpPr>
              <p:nvPr/>
            </p:nvSpPr>
            <p:spPr bwMode="auto">
              <a:xfrm>
                <a:off x="4396" y="1824"/>
                <a:ext cx="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8" name="Line 42"/>
              <p:cNvSpPr>
                <a:spLocks noChangeShapeType="1"/>
              </p:cNvSpPr>
              <p:nvPr/>
            </p:nvSpPr>
            <p:spPr bwMode="auto">
              <a:xfrm flipH="1">
                <a:off x="4254" y="1639"/>
                <a:ext cx="41" cy="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09" name="Line 43"/>
              <p:cNvSpPr>
                <a:spLocks noChangeShapeType="1"/>
              </p:cNvSpPr>
              <p:nvPr/>
            </p:nvSpPr>
            <p:spPr bwMode="auto">
              <a:xfrm flipH="1">
                <a:off x="4234" y="1652"/>
                <a:ext cx="20" cy="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0" name="Line 44"/>
              <p:cNvSpPr>
                <a:spLocks noChangeShapeType="1"/>
              </p:cNvSpPr>
              <p:nvPr/>
            </p:nvSpPr>
            <p:spPr bwMode="auto">
              <a:xfrm>
                <a:off x="4295" y="1639"/>
                <a:ext cx="40" cy="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1" name="Line 45"/>
              <p:cNvSpPr>
                <a:spLocks noChangeShapeType="1"/>
              </p:cNvSpPr>
              <p:nvPr/>
            </p:nvSpPr>
            <p:spPr bwMode="auto">
              <a:xfrm>
                <a:off x="4335" y="1666"/>
                <a:ext cx="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0212" name="Text Box 46"/>
              <p:cNvSpPr txBox="1">
                <a:spLocks noChangeArrowheads="1"/>
              </p:cNvSpPr>
              <p:nvPr/>
            </p:nvSpPr>
            <p:spPr bwMode="auto">
              <a:xfrm>
                <a:off x="4107" y="1795"/>
                <a:ext cx="502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nb-NO" sz="1200">
                    <a:latin typeface="Times New Roman" pitchFamily="18" charset="0"/>
                  </a:rPr>
                  <a:t>auctioneer</a:t>
                </a:r>
                <a:endParaRPr lang="en-GB" sz="1200">
                  <a:latin typeface="Times New Roman" pitchFamily="18" charset="0"/>
                </a:endParaRPr>
              </a:p>
            </p:txBody>
          </p:sp>
        </p:grpSp>
        <p:sp>
          <p:nvSpPr>
            <p:cNvPr id="50199" name="Line 47"/>
            <p:cNvSpPr>
              <a:spLocks noChangeShapeType="1"/>
            </p:cNvSpPr>
            <p:nvPr/>
          </p:nvSpPr>
          <p:spPr bwMode="auto">
            <a:xfrm>
              <a:off x="4464" y="15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0200" name="Line 48"/>
            <p:cNvSpPr>
              <a:spLocks noChangeShapeType="1"/>
            </p:cNvSpPr>
            <p:nvPr/>
          </p:nvSpPr>
          <p:spPr bwMode="auto">
            <a:xfrm>
              <a:off x="4368" y="11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1809875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First-price Sealed-bid Auctions  </a:t>
            </a: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One shot auction</a:t>
            </a:r>
          </a:p>
          <a:p>
            <a:endParaRPr lang="nb-NO" dirty="0"/>
          </a:p>
          <a:p>
            <a:r>
              <a:rPr lang="nb-NO" dirty="0"/>
              <a:t>Single round, where bidders submit a sealed-bid for the good.</a:t>
            </a:r>
          </a:p>
          <a:p>
            <a:endParaRPr lang="nb-NO" dirty="0"/>
          </a:p>
          <a:p>
            <a:r>
              <a:rPr lang="nb-NO" dirty="0"/>
              <a:t>Goods are awarded to agent that</a:t>
            </a:r>
            <a:br>
              <a:rPr lang="nb-NO" dirty="0"/>
            </a:br>
            <a:r>
              <a:rPr lang="nb-NO" dirty="0"/>
              <a:t>made the highest bid.</a:t>
            </a:r>
          </a:p>
          <a:p>
            <a:endParaRPr lang="nb-NO" dirty="0"/>
          </a:p>
          <a:p>
            <a:r>
              <a:rPr lang="nb-NO" dirty="0"/>
              <a:t>Winner pays price of highest bid.</a:t>
            </a:r>
          </a:p>
          <a:p>
            <a:endParaRPr lang="nb-NO" dirty="0"/>
          </a:p>
          <a:p>
            <a:r>
              <a:rPr lang="nb-NO" dirty="0"/>
              <a:t>Best strategy: bid less than true value.</a:t>
            </a: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8077200" y="3198876"/>
            <a:ext cx="2593975" cy="1676400"/>
            <a:chOff x="3984" y="768"/>
            <a:chExt cx="1634" cy="1056"/>
          </a:xfrm>
        </p:grpSpPr>
        <p:grpSp>
          <p:nvGrpSpPr>
            <p:cNvPr id="52229" name="Group 5"/>
            <p:cNvGrpSpPr>
              <a:grpSpLocks/>
            </p:cNvGrpSpPr>
            <p:nvPr/>
          </p:nvGrpSpPr>
          <p:grpSpPr bwMode="auto">
            <a:xfrm>
              <a:off x="4109" y="1255"/>
              <a:ext cx="231" cy="366"/>
              <a:chOff x="768" y="3168"/>
              <a:chExt cx="432" cy="960"/>
            </a:xfrm>
          </p:grpSpPr>
          <p:sp>
            <p:nvSpPr>
              <p:cNvPr id="52283" name="Line 6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4" name="Oval 7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85" name="Line 8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6" name="Line 9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7" name="Line 10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8" name="Line 11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9" name="Line 12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0" name="Line 13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1" name="Line 14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2" name="Line 15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93" name="Line 16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0" name="Group 17"/>
            <p:cNvGrpSpPr>
              <a:grpSpLocks/>
            </p:cNvGrpSpPr>
            <p:nvPr/>
          </p:nvGrpSpPr>
          <p:grpSpPr bwMode="auto">
            <a:xfrm flipH="1">
              <a:off x="5302" y="971"/>
              <a:ext cx="154" cy="244"/>
              <a:chOff x="768" y="3168"/>
              <a:chExt cx="432" cy="960"/>
            </a:xfrm>
          </p:grpSpPr>
          <p:sp>
            <p:nvSpPr>
              <p:cNvPr id="52272" name="Line 18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3" name="Oval 19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74" name="Line 20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5" name="Line 21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6" name="Line 22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7" name="Line 23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8" name="Line 24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9" name="Line 25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0" name="Line 26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1" name="Line 27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82" name="Line 28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1" name="Group 29"/>
            <p:cNvGrpSpPr>
              <a:grpSpLocks/>
            </p:cNvGrpSpPr>
            <p:nvPr/>
          </p:nvGrpSpPr>
          <p:grpSpPr bwMode="auto">
            <a:xfrm flipH="1">
              <a:off x="5302" y="1255"/>
              <a:ext cx="154" cy="244"/>
              <a:chOff x="768" y="3168"/>
              <a:chExt cx="432" cy="960"/>
            </a:xfrm>
          </p:grpSpPr>
          <p:sp>
            <p:nvSpPr>
              <p:cNvPr id="52261" name="Line 30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2" name="Oval 31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63" name="Line 32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4" name="Line 33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5" name="Line 3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6" name="Line 35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7" name="Line 36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8" name="Line 37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9" name="Line 38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0" name="Line 39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71" name="Line 40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2" name="Group 41"/>
            <p:cNvGrpSpPr>
              <a:grpSpLocks/>
            </p:cNvGrpSpPr>
            <p:nvPr/>
          </p:nvGrpSpPr>
          <p:grpSpPr bwMode="auto">
            <a:xfrm flipH="1">
              <a:off x="5302" y="1580"/>
              <a:ext cx="154" cy="244"/>
              <a:chOff x="768" y="3168"/>
              <a:chExt cx="432" cy="960"/>
            </a:xfrm>
          </p:grpSpPr>
          <p:sp>
            <p:nvSpPr>
              <p:cNvPr id="52250" name="Line 42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1" name="Oval 43"/>
              <p:cNvSpPr>
                <a:spLocks noChangeArrowheads="1"/>
              </p:cNvSpPr>
              <p:nvPr/>
            </p:nvSpPr>
            <p:spPr bwMode="auto">
              <a:xfrm>
                <a:off x="768" y="31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52" name="Line 44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3" name="Line 45"/>
              <p:cNvSpPr>
                <a:spLocks noChangeShapeType="1"/>
              </p:cNvSpPr>
              <p:nvPr/>
            </p:nvSpPr>
            <p:spPr bwMode="auto">
              <a:xfrm flipH="1">
                <a:off x="768" y="388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4" name="Line 46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5" name="Line 47"/>
              <p:cNvSpPr>
                <a:spLocks noChangeShapeType="1"/>
              </p:cNvSpPr>
              <p:nvPr/>
            </p:nvSpPr>
            <p:spPr bwMode="auto">
              <a:xfrm>
                <a:off x="912" y="3696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6" name="Line 48"/>
              <p:cNvSpPr>
                <a:spLocks noChangeShapeType="1"/>
              </p:cNvSpPr>
              <p:nvPr/>
            </p:nvSpPr>
            <p:spPr bwMode="auto">
              <a:xfrm>
                <a:off x="1152" y="412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7" name="Line 49"/>
              <p:cNvSpPr>
                <a:spLocks noChangeShapeType="1"/>
              </p:cNvSpPr>
              <p:nvPr/>
            </p:nvSpPr>
            <p:spPr bwMode="auto">
              <a:xfrm flipH="1">
                <a:off x="816" y="3456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8" name="Line 50"/>
              <p:cNvSpPr>
                <a:spLocks noChangeShapeType="1"/>
              </p:cNvSpPr>
              <p:nvPr/>
            </p:nvSpPr>
            <p:spPr bwMode="auto">
              <a:xfrm flipH="1">
                <a:off x="768" y="3504"/>
                <a:ext cx="4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59" name="Line 51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60" name="Line 52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52233" name="Line 53"/>
            <p:cNvSpPr>
              <a:spLocks noChangeShapeType="1"/>
            </p:cNvSpPr>
            <p:nvPr/>
          </p:nvSpPr>
          <p:spPr bwMode="auto">
            <a:xfrm flipV="1">
              <a:off x="4417" y="1134"/>
              <a:ext cx="539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234" name="Line 54"/>
            <p:cNvSpPr>
              <a:spLocks noChangeShapeType="1"/>
            </p:cNvSpPr>
            <p:nvPr/>
          </p:nvSpPr>
          <p:spPr bwMode="auto">
            <a:xfrm>
              <a:off x="4417" y="1337"/>
              <a:ext cx="5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235" name="Line 55"/>
            <p:cNvSpPr>
              <a:spLocks noChangeShapeType="1"/>
            </p:cNvSpPr>
            <p:nvPr/>
          </p:nvSpPr>
          <p:spPr bwMode="auto">
            <a:xfrm>
              <a:off x="4417" y="1377"/>
              <a:ext cx="539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52236" name="Text Box 56"/>
            <p:cNvSpPr txBox="1">
              <a:spLocks noChangeArrowheads="1"/>
            </p:cNvSpPr>
            <p:nvPr/>
          </p:nvSpPr>
          <p:spPr bwMode="auto">
            <a:xfrm>
              <a:off x="3984" y="1008"/>
              <a:ext cx="588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auctioneer</a:t>
              </a:r>
              <a:endParaRPr lang="en-GB" sz="1400">
                <a:latin typeface="Times New Roman" pitchFamily="18" charset="0"/>
              </a:endParaRPr>
            </a:p>
          </p:txBody>
        </p:sp>
        <p:grpSp>
          <p:nvGrpSpPr>
            <p:cNvPr id="52237" name="Group 57"/>
            <p:cNvGrpSpPr>
              <a:grpSpLocks/>
            </p:cNvGrpSpPr>
            <p:nvPr/>
          </p:nvGrpSpPr>
          <p:grpSpPr bwMode="auto">
            <a:xfrm>
              <a:off x="4994" y="1012"/>
              <a:ext cx="269" cy="162"/>
              <a:chOff x="4512" y="3312"/>
              <a:chExt cx="960" cy="672"/>
            </a:xfrm>
          </p:grpSpPr>
          <p:sp>
            <p:nvSpPr>
              <p:cNvPr id="52247" name="Rectangle 58"/>
              <p:cNvSpPr>
                <a:spLocks noChangeArrowheads="1"/>
              </p:cNvSpPr>
              <p:nvPr/>
            </p:nvSpPr>
            <p:spPr bwMode="auto">
              <a:xfrm>
                <a:off x="4512" y="3312"/>
                <a:ext cx="96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8" name="Line 59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49" name="Line 60"/>
              <p:cNvSpPr>
                <a:spLocks noChangeShapeType="1"/>
              </p:cNvSpPr>
              <p:nvPr/>
            </p:nvSpPr>
            <p:spPr bwMode="auto">
              <a:xfrm flipH="1">
                <a:off x="499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8" name="Group 61"/>
            <p:cNvGrpSpPr>
              <a:grpSpLocks/>
            </p:cNvGrpSpPr>
            <p:nvPr/>
          </p:nvGrpSpPr>
          <p:grpSpPr bwMode="auto">
            <a:xfrm>
              <a:off x="4994" y="1255"/>
              <a:ext cx="269" cy="163"/>
              <a:chOff x="4512" y="3312"/>
              <a:chExt cx="960" cy="672"/>
            </a:xfrm>
          </p:grpSpPr>
          <p:sp>
            <p:nvSpPr>
              <p:cNvPr id="52244" name="Rectangle 62"/>
              <p:cNvSpPr>
                <a:spLocks noChangeArrowheads="1"/>
              </p:cNvSpPr>
              <p:nvPr/>
            </p:nvSpPr>
            <p:spPr bwMode="auto">
              <a:xfrm>
                <a:off x="4512" y="3312"/>
                <a:ext cx="96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5" name="Line 63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46" name="Line 64"/>
              <p:cNvSpPr>
                <a:spLocks noChangeShapeType="1"/>
              </p:cNvSpPr>
              <p:nvPr/>
            </p:nvSpPr>
            <p:spPr bwMode="auto">
              <a:xfrm flipH="1">
                <a:off x="499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grpSp>
          <p:nvGrpSpPr>
            <p:cNvPr id="52239" name="Group 65"/>
            <p:cNvGrpSpPr>
              <a:grpSpLocks/>
            </p:cNvGrpSpPr>
            <p:nvPr/>
          </p:nvGrpSpPr>
          <p:grpSpPr bwMode="auto">
            <a:xfrm>
              <a:off x="4994" y="1580"/>
              <a:ext cx="269" cy="163"/>
              <a:chOff x="4512" y="3312"/>
              <a:chExt cx="960" cy="672"/>
            </a:xfrm>
          </p:grpSpPr>
          <p:sp>
            <p:nvSpPr>
              <p:cNvPr id="52241" name="Rectangle 66"/>
              <p:cNvSpPr>
                <a:spLocks noChangeArrowheads="1"/>
              </p:cNvSpPr>
              <p:nvPr/>
            </p:nvSpPr>
            <p:spPr bwMode="auto">
              <a:xfrm>
                <a:off x="4512" y="3312"/>
                <a:ext cx="960" cy="6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242" name="Line 67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  <p:sp>
            <p:nvSpPr>
              <p:cNvPr id="52243" name="Line 68"/>
              <p:cNvSpPr>
                <a:spLocks noChangeShapeType="1"/>
              </p:cNvSpPr>
              <p:nvPr/>
            </p:nvSpPr>
            <p:spPr bwMode="auto">
              <a:xfrm flipH="1">
                <a:off x="4992" y="3312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E"/>
              </a:p>
            </p:txBody>
          </p:sp>
        </p:grpSp>
        <p:sp>
          <p:nvSpPr>
            <p:cNvPr id="52240" name="Text Box 69"/>
            <p:cNvSpPr txBox="1">
              <a:spLocks noChangeArrowheads="1"/>
            </p:cNvSpPr>
            <p:nvPr/>
          </p:nvSpPr>
          <p:spPr bwMode="auto">
            <a:xfrm>
              <a:off x="5148" y="768"/>
              <a:ext cx="470" cy="1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nb-NO" sz="1400">
                  <a:latin typeface="Times New Roman" pitchFamily="18" charset="0"/>
                </a:rPr>
                <a:t>Bidders</a:t>
              </a:r>
              <a:endParaRPr lang="en-GB" sz="14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97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F890C-B13E-6B12-74D2-F28F665C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2C5D-8C90-5480-0F84-DF867396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One-to-One Negotiation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C57D6-449C-3DA0-2264-4E87B5695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5027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b-NO">
                <a:ea typeface="ＭＳ Ｐゴシック" pitchFamily="34" charset="-128"/>
              </a:rPr>
              <a:t>Vickrey Auctions</a:t>
            </a:r>
            <a:endParaRPr lang="en-GB">
              <a:ea typeface="ＭＳ Ｐゴシック" pitchFamily="34" charset="-128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nb-NO" dirty="0">
                <a:ea typeface="ＭＳ Ｐゴシック" pitchFamily="34" charset="-128"/>
              </a:rPr>
              <a:t>Vickrey auctions are:</a:t>
            </a:r>
          </a:p>
          <a:p>
            <a:pPr lvl="1" eaLnBrk="1" hangingPunct="1"/>
            <a:r>
              <a:rPr lang="nb-NO" sz="2000" dirty="0">
                <a:ea typeface="ＭＳ Ｐゴシック" pitchFamily="34" charset="-128"/>
              </a:rPr>
              <a:t>second-price</a:t>
            </a:r>
          </a:p>
          <a:p>
            <a:pPr lvl="1" eaLnBrk="1" hangingPunct="1"/>
            <a:r>
              <a:rPr lang="nb-NO" sz="2000" dirty="0">
                <a:ea typeface="ＭＳ Ｐゴシック" pitchFamily="34" charset="-128"/>
              </a:rPr>
              <a:t>sealed-bids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Goods are awarded to agent that made the highest bid.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Winner pays price of </a:t>
            </a:r>
            <a:r>
              <a:rPr lang="nb-NO" b="1" dirty="0">
                <a:ea typeface="ＭＳ Ｐゴシック" pitchFamily="34" charset="-128"/>
              </a:rPr>
              <a:t>second highest bid</a:t>
            </a:r>
            <a:r>
              <a:rPr lang="nb-NO" dirty="0">
                <a:ea typeface="ＭＳ Ｐゴシック" pitchFamily="34" charset="-128"/>
              </a:rPr>
              <a:t>.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Best strategy: bid the true value.</a:t>
            </a:r>
          </a:p>
          <a:p>
            <a:pPr eaLnBrk="1" hangingPunct="1"/>
            <a:endParaRPr lang="nb-NO" dirty="0">
              <a:ea typeface="ＭＳ Ｐゴシック" pitchFamily="34" charset="-128"/>
            </a:endParaRPr>
          </a:p>
          <a:p>
            <a:pPr eaLnBrk="1" hangingPunct="1"/>
            <a:r>
              <a:rPr lang="nb-NO" dirty="0">
                <a:ea typeface="ＭＳ Ｐゴシック" pitchFamily="34" charset="-128"/>
              </a:rPr>
              <a:t>Susceptible to anti-social behaviour &amp; shilling</a:t>
            </a:r>
          </a:p>
        </p:txBody>
      </p:sp>
    </p:spTree>
    <p:extLst>
      <p:ext uri="{BB962C8B-B14F-4D97-AF65-F5344CB8AC3E}">
        <p14:creationId xmlns:p14="http://schemas.microsoft.com/office/powerpoint/2010/main" val="4236504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8113-7902-06D8-6364-1B7029DE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B74D7-C559-D59D-1E15-E03D413C70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688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8D1F6D9F-D2B0-43C7-A2B7-1155D3D9FA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40" tIns="41121" rIns="82240" bIns="41121" anchor="ctr">
            <a:normAutofit/>
          </a:bodyPr>
          <a:lstStyle/>
          <a:p>
            <a:r>
              <a:rPr lang="en-US" altLang="en-US"/>
              <a:t>Phone Call Competition Example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7EC9CB1A-EEA3-4799-B0CB-A403F737021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40" tIns="41121" rIns="82240" bIns="41121">
            <a:normAutofit/>
          </a:bodyPr>
          <a:lstStyle/>
          <a:p>
            <a:r>
              <a:rPr lang="en-US" altLang="en-US" dirty="0"/>
              <a:t>Customer wishes to place long-distance call</a:t>
            </a:r>
          </a:p>
          <a:p>
            <a:r>
              <a:rPr lang="en-US" altLang="en-US" dirty="0"/>
              <a:t>Carriers simultaneously bid, sending proposed prices</a:t>
            </a:r>
          </a:p>
          <a:p>
            <a:r>
              <a:rPr lang="en-US" altLang="en-US" dirty="0"/>
              <a:t>Phone automatically chooses the carrier (dynamically)</a:t>
            </a:r>
          </a:p>
        </p:txBody>
      </p:sp>
      <p:grpSp>
        <p:nvGrpSpPr>
          <p:cNvPr id="143364" name="Group 4">
            <a:extLst>
              <a:ext uri="{FF2B5EF4-FFF2-40B4-BE49-F238E27FC236}">
                <a16:creationId xmlns:a16="http://schemas.microsoft.com/office/drawing/2014/main" id="{2F86CF3E-516F-464E-B055-864356D60490}"/>
              </a:ext>
            </a:extLst>
          </p:cNvPr>
          <p:cNvGrpSpPr>
            <a:grpSpLocks/>
          </p:cNvGrpSpPr>
          <p:nvPr/>
        </p:nvGrpSpPr>
        <p:grpSpPr bwMode="auto">
          <a:xfrm>
            <a:off x="4795839" y="4856164"/>
            <a:ext cx="2549525" cy="1697037"/>
            <a:chOff x="1989" y="2920"/>
            <a:chExt cx="1551" cy="1031"/>
          </a:xfrm>
        </p:grpSpPr>
        <p:grpSp>
          <p:nvGrpSpPr>
            <p:cNvPr id="143365" name="Group 5">
              <a:extLst>
                <a:ext uri="{FF2B5EF4-FFF2-40B4-BE49-F238E27FC236}">
                  <a16:creationId xmlns:a16="http://schemas.microsoft.com/office/drawing/2014/main" id="{83230A49-7B97-4D6C-8D0F-DCC8FA5A4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764"/>
              <a:ext cx="110" cy="187"/>
              <a:chOff x="3424" y="3764"/>
              <a:chExt cx="110" cy="187"/>
            </a:xfrm>
          </p:grpSpPr>
          <p:grpSp>
            <p:nvGrpSpPr>
              <p:cNvPr id="143366" name="Group 6">
                <a:extLst>
                  <a:ext uri="{FF2B5EF4-FFF2-40B4-BE49-F238E27FC236}">
                    <a16:creationId xmlns:a16="http://schemas.microsoft.com/office/drawing/2014/main" id="{73E03D19-B71D-4E5A-8BE1-DF40BC1ABC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3900"/>
                <a:ext cx="89" cy="51"/>
                <a:chOff x="3424" y="3900"/>
                <a:chExt cx="89" cy="51"/>
              </a:xfrm>
            </p:grpSpPr>
            <p:sp>
              <p:nvSpPr>
                <p:cNvPr id="143367" name="Freeform 7">
                  <a:extLst>
                    <a:ext uri="{FF2B5EF4-FFF2-40B4-BE49-F238E27FC236}">
                      <a16:creationId xmlns:a16="http://schemas.microsoft.com/office/drawing/2014/main" id="{FA42ED52-2B3E-4615-9834-BD940F50A1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8" y="3918"/>
                  <a:ext cx="55" cy="31"/>
                </a:xfrm>
                <a:custGeom>
                  <a:avLst/>
                  <a:gdLst>
                    <a:gd name="T0" fmla="*/ 10 w 55"/>
                    <a:gd name="T1" fmla="*/ 3 h 31"/>
                    <a:gd name="T2" fmla="*/ 9 w 55"/>
                    <a:gd name="T3" fmla="*/ 4 h 31"/>
                    <a:gd name="T4" fmla="*/ 6 w 55"/>
                    <a:gd name="T5" fmla="*/ 5 h 31"/>
                    <a:gd name="T6" fmla="*/ 3 w 55"/>
                    <a:gd name="T7" fmla="*/ 9 h 31"/>
                    <a:gd name="T8" fmla="*/ 1 w 55"/>
                    <a:gd name="T9" fmla="*/ 12 h 31"/>
                    <a:gd name="T10" fmla="*/ 0 w 55"/>
                    <a:gd name="T11" fmla="*/ 16 h 31"/>
                    <a:gd name="T12" fmla="*/ 1 w 55"/>
                    <a:gd name="T13" fmla="*/ 19 h 31"/>
                    <a:gd name="T14" fmla="*/ 3 w 55"/>
                    <a:gd name="T15" fmla="*/ 23 h 31"/>
                    <a:gd name="T16" fmla="*/ 13 w 55"/>
                    <a:gd name="T17" fmla="*/ 28 h 31"/>
                    <a:gd name="T18" fmla="*/ 17 w 55"/>
                    <a:gd name="T19" fmla="*/ 30 h 31"/>
                    <a:gd name="T20" fmla="*/ 24 w 55"/>
                    <a:gd name="T21" fmla="*/ 30 h 31"/>
                    <a:gd name="T22" fmla="*/ 29 w 55"/>
                    <a:gd name="T23" fmla="*/ 30 h 31"/>
                    <a:gd name="T24" fmla="*/ 35 w 55"/>
                    <a:gd name="T25" fmla="*/ 29 h 31"/>
                    <a:gd name="T26" fmla="*/ 40 w 55"/>
                    <a:gd name="T27" fmla="*/ 28 h 31"/>
                    <a:gd name="T28" fmla="*/ 45 w 55"/>
                    <a:gd name="T29" fmla="*/ 26 h 31"/>
                    <a:gd name="T30" fmla="*/ 48 w 55"/>
                    <a:gd name="T31" fmla="*/ 24 h 31"/>
                    <a:gd name="T32" fmla="*/ 51 w 55"/>
                    <a:gd name="T33" fmla="*/ 21 h 31"/>
                    <a:gd name="T34" fmla="*/ 52 w 55"/>
                    <a:gd name="T35" fmla="*/ 19 h 31"/>
                    <a:gd name="T36" fmla="*/ 53 w 55"/>
                    <a:gd name="T37" fmla="*/ 15 h 31"/>
                    <a:gd name="T38" fmla="*/ 54 w 55"/>
                    <a:gd name="T39" fmla="*/ 9 h 31"/>
                    <a:gd name="T40" fmla="*/ 52 w 55"/>
                    <a:gd name="T41" fmla="*/ 0 h 31"/>
                    <a:gd name="T42" fmla="*/ 39 w 55"/>
                    <a:gd name="T43" fmla="*/ 2 h 31"/>
                    <a:gd name="T44" fmla="*/ 39 w 55"/>
                    <a:gd name="T45" fmla="*/ 9 h 31"/>
                    <a:gd name="T46" fmla="*/ 39 w 55"/>
                    <a:gd name="T47" fmla="*/ 17 h 31"/>
                    <a:gd name="T48" fmla="*/ 37 w 55"/>
                    <a:gd name="T49" fmla="*/ 19 h 31"/>
                    <a:gd name="T50" fmla="*/ 32 w 55"/>
                    <a:gd name="T51" fmla="*/ 20 h 31"/>
                    <a:gd name="T52" fmla="*/ 28 w 55"/>
                    <a:gd name="T53" fmla="*/ 21 h 31"/>
                    <a:gd name="T54" fmla="*/ 23 w 55"/>
                    <a:gd name="T55" fmla="*/ 20 h 31"/>
                    <a:gd name="T56" fmla="*/ 20 w 55"/>
                    <a:gd name="T57" fmla="*/ 17 h 31"/>
                    <a:gd name="T58" fmla="*/ 17 w 55"/>
                    <a:gd name="T59" fmla="*/ 6 h 31"/>
                    <a:gd name="T60" fmla="*/ 10 w 55"/>
                    <a:gd name="T61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5" h="31">
                      <a:moveTo>
                        <a:pt x="10" y="3"/>
                      </a:moveTo>
                      <a:lnTo>
                        <a:pt x="9" y="4"/>
                      </a:lnTo>
                      <a:lnTo>
                        <a:pt x="6" y="5"/>
                      </a:lnTo>
                      <a:lnTo>
                        <a:pt x="3" y="9"/>
                      </a:lnTo>
                      <a:lnTo>
                        <a:pt x="1" y="12"/>
                      </a:lnTo>
                      <a:lnTo>
                        <a:pt x="0" y="16"/>
                      </a:lnTo>
                      <a:lnTo>
                        <a:pt x="1" y="19"/>
                      </a:lnTo>
                      <a:lnTo>
                        <a:pt x="3" y="23"/>
                      </a:lnTo>
                      <a:lnTo>
                        <a:pt x="13" y="28"/>
                      </a:lnTo>
                      <a:lnTo>
                        <a:pt x="17" y="30"/>
                      </a:lnTo>
                      <a:lnTo>
                        <a:pt x="24" y="30"/>
                      </a:lnTo>
                      <a:lnTo>
                        <a:pt x="29" y="30"/>
                      </a:lnTo>
                      <a:lnTo>
                        <a:pt x="35" y="29"/>
                      </a:lnTo>
                      <a:lnTo>
                        <a:pt x="40" y="28"/>
                      </a:lnTo>
                      <a:lnTo>
                        <a:pt x="45" y="26"/>
                      </a:lnTo>
                      <a:lnTo>
                        <a:pt x="48" y="24"/>
                      </a:lnTo>
                      <a:lnTo>
                        <a:pt x="51" y="21"/>
                      </a:lnTo>
                      <a:lnTo>
                        <a:pt x="52" y="19"/>
                      </a:lnTo>
                      <a:lnTo>
                        <a:pt x="53" y="15"/>
                      </a:lnTo>
                      <a:lnTo>
                        <a:pt x="54" y="9"/>
                      </a:lnTo>
                      <a:lnTo>
                        <a:pt x="52" y="0"/>
                      </a:lnTo>
                      <a:lnTo>
                        <a:pt x="39" y="2"/>
                      </a:lnTo>
                      <a:lnTo>
                        <a:pt x="39" y="9"/>
                      </a:lnTo>
                      <a:lnTo>
                        <a:pt x="39" y="17"/>
                      </a:lnTo>
                      <a:lnTo>
                        <a:pt x="37" y="19"/>
                      </a:lnTo>
                      <a:lnTo>
                        <a:pt x="32" y="20"/>
                      </a:lnTo>
                      <a:lnTo>
                        <a:pt x="28" y="21"/>
                      </a:lnTo>
                      <a:lnTo>
                        <a:pt x="23" y="20"/>
                      </a:lnTo>
                      <a:lnTo>
                        <a:pt x="20" y="17"/>
                      </a:lnTo>
                      <a:lnTo>
                        <a:pt x="17" y="6"/>
                      </a:lnTo>
                      <a:lnTo>
                        <a:pt x="10" y="3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68" name="Freeform 8">
                  <a:extLst>
                    <a:ext uri="{FF2B5EF4-FFF2-40B4-BE49-F238E27FC236}">
                      <a16:creationId xmlns:a16="http://schemas.microsoft.com/office/drawing/2014/main" id="{162ABED9-7B7C-4C3B-8EAC-44C02C346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4" y="3900"/>
                  <a:ext cx="59" cy="50"/>
                </a:xfrm>
                <a:custGeom>
                  <a:avLst/>
                  <a:gdLst>
                    <a:gd name="T0" fmla="*/ 30 w 59"/>
                    <a:gd name="T1" fmla="*/ 0 h 50"/>
                    <a:gd name="T2" fmla="*/ 11 w 59"/>
                    <a:gd name="T3" fmla="*/ 4 h 50"/>
                    <a:gd name="T4" fmla="*/ 4 w 59"/>
                    <a:gd name="T5" fmla="*/ 9 h 50"/>
                    <a:gd name="T6" fmla="*/ 1 w 59"/>
                    <a:gd name="T7" fmla="*/ 15 h 50"/>
                    <a:gd name="T8" fmla="*/ 0 w 59"/>
                    <a:gd name="T9" fmla="*/ 22 h 50"/>
                    <a:gd name="T10" fmla="*/ 1 w 59"/>
                    <a:gd name="T11" fmla="*/ 29 h 50"/>
                    <a:gd name="T12" fmla="*/ 3 w 59"/>
                    <a:gd name="T13" fmla="*/ 35 h 50"/>
                    <a:gd name="T14" fmla="*/ 4 w 59"/>
                    <a:gd name="T15" fmla="*/ 40 h 50"/>
                    <a:gd name="T16" fmla="*/ 9 w 59"/>
                    <a:gd name="T17" fmla="*/ 44 h 50"/>
                    <a:gd name="T18" fmla="*/ 16 w 59"/>
                    <a:gd name="T19" fmla="*/ 46 h 50"/>
                    <a:gd name="T20" fmla="*/ 24 w 59"/>
                    <a:gd name="T21" fmla="*/ 49 h 50"/>
                    <a:gd name="T22" fmla="*/ 32 w 59"/>
                    <a:gd name="T23" fmla="*/ 49 h 50"/>
                    <a:gd name="T24" fmla="*/ 43 w 59"/>
                    <a:gd name="T25" fmla="*/ 46 h 50"/>
                    <a:gd name="T26" fmla="*/ 51 w 59"/>
                    <a:gd name="T27" fmla="*/ 42 h 50"/>
                    <a:gd name="T28" fmla="*/ 58 w 59"/>
                    <a:gd name="T29" fmla="*/ 36 h 50"/>
                    <a:gd name="T30" fmla="*/ 46 w 59"/>
                    <a:gd name="T31" fmla="*/ 30 h 50"/>
                    <a:gd name="T32" fmla="*/ 41 w 59"/>
                    <a:gd name="T33" fmla="*/ 35 h 50"/>
                    <a:gd name="T34" fmla="*/ 34 w 59"/>
                    <a:gd name="T35" fmla="*/ 38 h 50"/>
                    <a:gd name="T36" fmla="*/ 25 w 59"/>
                    <a:gd name="T37" fmla="*/ 39 h 50"/>
                    <a:gd name="T38" fmla="*/ 17 w 59"/>
                    <a:gd name="T39" fmla="*/ 36 h 50"/>
                    <a:gd name="T40" fmla="*/ 15 w 59"/>
                    <a:gd name="T41" fmla="*/ 34 h 50"/>
                    <a:gd name="T42" fmla="*/ 13 w 59"/>
                    <a:gd name="T43" fmla="*/ 31 h 50"/>
                    <a:gd name="T44" fmla="*/ 14 w 59"/>
                    <a:gd name="T45" fmla="*/ 28 h 50"/>
                    <a:gd name="T46" fmla="*/ 18 w 59"/>
                    <a:gd name="T47" fmla="*/ 25 h 50"/>
                    <a:gd name="T48" fmla="*/ 23 w 59"/>
                    <a:gd name="T49" fmla="*/ 22 h 50"/>
                    <a:gd name="T50" fmla="*/ 30 w 59"/>
                    <a:gd name="T51" fmla="*/ 21 h 50"/>
                    <a:gd name="T52" fmla="*/ 30 w 59"/>
                    <a:gd name="T5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9" h="50">
                      <a:moveTo>
                        <a:pt x="30" y="0"/>
                      </a:moveTo>
                      <a:lnTo>
                        <a:pt x="11" y="4"/>
                      </a:lnTo>
                      <a:lnTo>
                        <a:pt x="4" y="9"/>
                      </a:lnTo>
                      <a:lnTo>
                        <a:pt x="1" y="15"/>
                      </a:lnTo>
                      <a:lnTo>
                        <a:pt x="0" y="22"/>
                      </a:lnTo>
                      <a:lnTo>
                        <a:pt x="1" y="29"/>
                      </a:lnTo>
                      <a:lnTo>
                        <a:pt x="3" y="35"/>
                      </a:lnTo>
                      <a:lnTo>
                        <a:pt x="4" y="40"/>
                      </a:lnTo>
                      <a:lnTo>
                        <a:pt x="9" y="44"/>
                      </a:lnTo>
                      <a:lnTo>
                        <a:pt x="16" y="46"/>
                      </a:lnTo>
                      <a:lnTo>
                        <a:pt x="24" y="49"/>
                      </a:lnTo>
                      <a:lnTo>
                        <a:pt x="32" y="49"/>
                      </a:lnTo>
                      <a:lnTo>
                        <a:pt x="43" y="46"/>
                      </a:lnTo>
                      <a:lnTo>
                        <a:pt x="51" y="42"/>
                      </a:lnTo>
                      <a:lnTo>
                        <a:pt x="58" y="36"/>
                      </a:lnTo>
                      <a:lnTo>
                        <a:pt x="46" y="30"/>
                      </a:lnTo>
                      <a:lnTo>
                        <a:pt x="41" y="35"/>
                      </a:lnTo>
                      <a:lnTo>
                        <a:pt x="34" y="38"/>
                      </a:lnTo>
                      <a:lnTo>
                        <a:pt x="25" y="39"/>
                      </a:lnTo>
                      <a:lnTo>
                        <a:pt x="17" y="36"/>
                      </a:lnTo>
                      <a:lnTo>
                        <a:pt x="15" y="34"/>
                      </a:lnTo>
                      <a:lnTo>
                        <a:pt x="13" y="31"/>
                      </a:lnTo>
                      <a:lnTo>
                        <a:pt x="14" y="28"/>
                      </a:lnTo>
                      <a:lnTo>
                        <a:pt x="18" y="25"/>
                      </a:lnTo>
                      <a:lnTo>
                        <a:pt x="23" y="22"/>
                      </a:lnTo>
                      <a:lnTo>
                        <a:pt x="30" y="21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69" name="Freeform 9">
                  <a:extLst>
                    <a:ext uri="{FF2B5EF4-FFF2-40B4-BE49-F238E27FC236}">
                      <a16:creationId xmlns:a16="http://schemas.microsoft.com/office/drawing/2014/main" id="{53FB0AA3-8617-407E-B487-228EB2ACE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8" y="3922"/>
                  <a:ext cx="56" cy="29"/>
                </a:xfrm>
                <a:custGeom>
                  <a:avLst/>
                  <a:gdLst>
                    <a:gd name="T0" fmla="*/ 0 w 56"/>
                    <a:gd name="T1" fmla="*/ 17 h 29"/>
                    <a:gd name="T2" fmla="*/ 10 w 56"/>
                    <a:gd name="T3" fmla="*/ 18 h 29"/>
                    <a:gd name="T4" fmla="*/ 23 w 56"/>
                    <a:gd name="T5" fmla="*/ 18 h 29"/>
                    <a:gd name="T6" fmla="*/ 33 w 56"/>
                    <a:gd name="T7" fmla="*/ 16 h 29"/>
                    <a:gd name="T8" fmla="*/ 39 w 56"/>
                    <a:gd name="T9" fmla="*/ 13 h 29"/>
                    <a:gd name="T10" fmla="*/ 42 w 56"/>
                    <a:gd name="T11" fmla="*/ 9 h 29"/>
                    <a:gd name="T12" fmla="*/ 42 w 56"/>
                    <a:gd name="T13" fmla="*/ 5 h 29"/>
                    <a:gd name="T14" fmla="*/ 38 w 56"/>
                    <a:gd name="T15" fmla="*/ 1 h 29"/>
                    <a:gd name="T16" fmla="*/ 34 w 56"/>
                    <a:gd name="T17" fmla="*/ 0 h 29"/>
                    <a:gd name="T18" fmla="*/ 50 w 56"/>
                    <a:gd name="T19" fmla="*/ 3 h 29"/>
                    <a:gd name="T20" fmla="*/ 53 w 56"/>
                    <a:gd name="T21" fmla="*/ 8 h 29"/>
                    <a:gd name="T22" fmla="*/ 55 w 56"/>
                    <a:gd name="T23" fmla="*/ 13 h 29"/>
                    <a:gd name="T24" fmla="*/ 55 w 56"/>
                    <a:gd name="T25" fmla="*/ 19 h 29"/>
                    <a:gd name="T26" fmla="*/ 52 w 56"/>
                    <a:gd name="T27" fmla="*/ 23 h 29"/>
                    <a:gd name="T28" fmla="*/ 45 w 56"/>
                    <a:gd name="T29" fmla="*/ 26 h 29"/>
                    <a:gd name="T30" fmla="*/ 35 w 56"/>
                    <a:gd name="T31" fmla="*/ 28 h 29"/>
                    <a:gd name="T32" fmla="*/ 26 w 56"/>
                    <a:gd name="T33" fmla="*/ 28 h 29"/>
                    <a:gd name="T34" fmla="*/ 16 w 56"/>
                    <a:gd name="T35" fmla="*/ 27 h 29"/>
                    <a:gd name="T36" fmla="*/ 5 w 56"/>
                    <a:gd name="T37" fmla="*/ 23 h 29"/>
                    <a:gd name="T38" fmla="*/ 0 w 56"/>
                    <a:gd name="T39" fmla="*/ 1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6" h="29">
                      <a:moveTo>
                        <a:pt x="0" y="17"/>
                      </a:moveTo>
                      <a:lnTo>
                        <a:pt x="10" y="18"/>
                      </a:lnTo>
                      <a:lnTo>
                        <a:pt x="23" y="18"/>
                      </a:lnTo>
                      <a:lnTo>
                        <a:pt x="33" y="16"/>
                      </a:lnTo>
                      <a:lnTo>
                        <a:pt x="39" y="13"/>
                      </a:lnTo>
                      <a:lnTo>
                        <a:pt x="42" y="9"/>
                      </a:lnTo>
                      <a:lnTo>
                        <a:pt x="42" y="5"/>
                      </a:lnTo>
                      <a:lnTo>
                        <a:pt x="38" y="1"/>
                      </a:lnTo>
                      <a:lnTo>
                        <a:pt x="34" y="0"/>
                      </a:lnTo>
                      <a:lnTo>
                        <a:pt x="50" y="3"/>
                      </a:lnTo>
                      <a:lnTo>
                        <a:pt x="53" y="8"/>
                      </a:lnTo>
                      <a:lnTo>
                        <a:pt x="55" y="13"/>
                      </a:lnTo>
                      <a:lnTo>
                        <a:pt x="55" y="19"/>
                      </a:lnTo>
                      <a:lnTo>
                        <a:pt x="52" y="23"/>
                      </a:lnTo>
                      <a:lnTo>
                        <a:pt x="45" y="26"/>
                      </a:lnTo>
                      <a:lnTo>
                        <a:pt x="35" y="28"/>
                      </a:lnTo>
                      <a:lnTo>
                        <a:pt x="26" y="28"/>
                      </a:lnTo>
                      <a:lnTo>
                        <a:pt x="16" y="27"/>
                      </a:lnTo>
                      <a:lnTo>
                        <a:pt x="5" y="23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3370" name="Group 10">
                <a:extLst>
                  <a:ext uri="{FF2B5EF4-FFF2-40B4-BE49-F238E27FC236}">
                    <a16:creationId xmlns:a16="http://schemas.microsoft.com/office/drawing/2014/main" id="{A91D2E95-B7FC-4D4E-9CF1-D0F5F4A1F1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3764"/>
                <a:ext cx="33" cy="54"/>
                <a:chOff x="3492" y="3764"/>
                <a:chExt cx="33" cy="54"/>
              </a:xfrm>
            </p:grpSpPr>
            <p:sp>
              <p:nvSpPr>
                <p:cNvPr id="143371" name="Freeform 11">
                  <a:extLst>
                    <a:ext uri="{FF2B5EF4-FFF2-40B4-BE49-F238E27FC236}">
                      <a16:creationId xmlns:a16="http://schemas.microsoft.com/office/drawing/2014/main" id="{B9A9684E-BA39-4884-A1D9-72A340CE00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8" y="3797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7 h 20"/>
                    <a:gd name="T6" fmla="*/ 11 w 19"/>
                    <a:gd name="T7" fmla="*/ 6 h 20"/>
                    <a:gd name="T8" fmla="*/ 9 w 19"/>
                    <a:gd name="T9" fmla="*/ 5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7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7"/>
                      </a:lnTo>
                      <a:lnTo>
                        <a:pt x="11" y="6"/>
                      </a:lnTo>
                      <a:lnTo>
                        <a:pt x="9" y="5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7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72" name="Freeform 12">
                  <a:extLst>
                    <a:ext uri="{FF2B5EF4-FFF2-40B4-BE49-F238E27FC236}">
                      <a16:creationId xmlns:a16="http://schemas.microsoft.com/office/drawing/2014/main" id="{D2A1CCB4-6787-4741-AE28-00AB26E7B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3764"/>
                  <a:ext cx="33" cy="54"/>
                </a:xfrm>
                <a:custGeom>
                  <a:avLst/>
                  <a:gdLst>
                    <a:gd name="T0" fmla="*/ 26 w 33"/>
                    <a:gd name="T1" fmla="*/ 53 h 54"/>
                    <a:gd name="T2" fmla="*/ 20 w 33"/>
                    <a:gd name="T3" fmla="*/ 51 h 54"/>
                    <a:gd name="T4" fmla="*/ 14 w 33"/>
                    <a:gd name="T5" fmla="*/ 50 h 54"/>
                    <a:gd name="T6" fmla="*/ 8 w 33"/>
                    <a:gd name="T7" fmla="*/ 47 h 54"/>
                    <a:gd name="T8" fmla="*/ 5 w 33"/>
                    <a:gd name="T9" fmla="*/ 44 h 54"/>
                    <a:gd name="T10" fmla="*/ 2 w 33"/>
                    <a:gd name="T11" fmla="*/ 42 h 54"/>
                    <a:gd name="T12" fmla="*/ 0 w 33"/>
                    <a:gd name="T13" fmla="*/ 39 h 54"/>
                    <a:gd name="T14" fmla="*/ 0 w 33"/>
                    <a:gd name="T15" fmla="*/ 30 h 54"/>
                    <a:gd name="T16" fmla="*/ 0 w 33"/>
                    <a:gd name="T17" fmla="*/ 22 h 54"/>
                    <a:gd name="T18" fmla="*/ 1 w 33"/>
                    <a:gd name="T19" fmla="*/ 18 h 54"/>
                    <a:gd name="T20" fmla="*/ 2 w 33"/>
                    <a:gd name="T21" fmla="*/ 16 h 54"/>
                    <a:gd name="T22" fmla="*/ 5 w 33"/>
                    <a:gd name="T23" fmla="*/ 13 h 54"/>
                    <a:gd name="T24" fmla="*/ 8 w 33"/>
                    <a:gd name="T25" fmla="*/ 10 h 54"/>
                    <a:gd name="T26" fmla="*/ 11 w 33"/>
                    <a:gd name="T27" fmla="*/ 8 h 54"/>
                    <a:gd name="T28" fmla="*/ 16 w 33"/>
                    <a:gd name="T29" fmla="*/ 5 h 54"/>
                    <a:gd name="T30" fmla="*/ 22 w 33"/>
                    <a:gd name="T31" fmla="*/ 3 h 54"/>
                    <a:gd name="T32" fmla="*/ 28 w 33"/>
                    <a:gd name="T33" fmla="*/ 1 h 54"/>
                    <a:gd name="T34" fmla="*/ 32 w 33"/>
                    <a:gd name="T35" fmla="*/ 0 h 54"/>
                    <a:gd name="T36" fmla="*/ 32 w 33"/>
                    <a:gd name="T37" fmla="*/ 19 h 54"/>
                    <a:gd name="T38" fmla="*/ 26 w 33"/>
                    <a:gd name="T39" fmla="*/ 21 h 54"/>
                    <a:gd name="T40" fmla="*/ 21 w 33"/>
                    <a:gd name="T41" fmla="*/ 23 h 54"/>
                    <a:gd name="T42" fmla="*/ 17 w 33"/>
                    <a:gd name="T43" fmla="*/ 24 h 54"/>
                    <a:gd name="T44" fmla="*/ 14 w 33"/>
                    <a:gd name="T45" fmla="*/ 26 h 54"/>
                    <a:gd name="T46" fmla="*/ 10 w 33"/>
                    <a:gd name="T47" fmla="*/ 29 h 54"/>
                    <a:gd name="T48" fmla="*/ 8 w 33"/>
                    <a:gd name="T49" fmla="*/ 31 h 54"/>
                    <a:gd name="T50" fmla="*/ 6 w 33"/>
                    <a:gd name="T51" fmla="*/ 35 h 54"/>
                    <a:gd name="T52" fmla="*/ 6 w 33"/>
                    <a:gd name="T53" fmla="*/ 39 h 54"/>
                    <a:gd name="T54" fmla="*/ 6 w 33"/>
                    <a:gd name="T55" fmla="*/ 43 h 54"/>
                    <a:gd name="T56" fmla="*/ 9 w 33"/>
                    <a:gd name="T57" fmla="*/ 45 h 54"/>
                    <a:gd name="T58" fmla="*/ 14 w 33"/>
                    <a:gd name="T59" fmla="*/ 49 h 54"/>
                    <a:gd name="T60" fmla="*/ 21 w 33"/>
                    <a:gd name="T61" fmla="*/ 50 h 54"/>
                    <a:gd name="T62" fmla="*/ 26 w 33"/>
                    <a:gd name="T63" fmla="*/ 52 h 54"/>
                    <a:gd name="T64" fmla="*/ 26 w 33"/>
                    <a:gd name="T65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3" h="54">
                      <a:moveTo>
                        <a:pt x="26" y="53"/>
                      </a:moveTo>
                      <a:lnTo>
                        <a:pt x="20" y="51"/>
                      </a:lnTo>
                      <a:lnTo>
                        <a:pt x="14" y="50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2"/>
                      </a:lnTo>
                      <a:lnTo>
                        <a:pt x="0" y="39"/>
                      </a:lnTo>
                      <a:lnTo>
                        <a:pt x="0" y="30"/>
                      </a:lnTo>
                      <a:lnTo>
                        <a:pt x="0" y="22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3"/>
                      </a:lnTo>
                      <a:lnTo>
                        <a:pt x="8" y="10"/>
                      </a:lnTo>
                      <a:lnTo>
                        <a:pt x="11" y="8"/>
                      </a:lnTo>
                      <a:lnTo>
                        <a:pt x="16" y="5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32" y="0"/>
                      </a:lnTo>
                      <a:lnTo>
                        <a:pt x="32" y="19"/>
                      </a:lnTo>
                      <a:lnTo>
                        <a:pt x="26" y="21"/>
                      </a:lnTo>
                      <a:lnTo>
                        <a:pt x="21" y="23"/>
                      </a:lnTo>
                      <a:lnTo>
                        <a:pt x="17" y="24"/>
                      </a:lnTo>
                      <a:lnTo>
                        <a:pt x="14" y="26"/>
                      </a:lnTo>
                      <a:lnTo>
                        <a:pt x="10" y="29"/>
                      </a:lnTo>
                      <a:lnTo>
                        <a:pt x="8" y="31"/>
                      </a:lnTo>
                      <a:lnTo>
                        <a:pt x="6" y="35"/>
                      </a:lnTo>
                      <a:lnTo>
                        <a:pt x="6" y="39"/>
                      </a:lnTo>
                      <a:lnTo>
                        <a:pt x="6" y="43"/>
                      </a:lnTo>
                      <a:lnTo>
                        <a:pt x="9" y="45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  <a:lnTo>
                        <a:pt x="26" y="53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3373" name="Group 13">
                <a:extLst>
                  <a:ext uri="{FF2B5EF4-FFF2-40B4-BE49-F238E27FC236}">
                    <a16:creationId xmlns:a16="http://schemas.microsoft.com/office/drawing/2014/main" id="{ED75874F-5784-437B-ADC9-DFCE84F114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03"/>
                <a:ext cx="32" cy="53"/>
                <a:chOff x="3488" y="3803"/>
                <a:chExt cx="32" cy="53"/>
              </a:xfrm>
            </p:grpSpPr>
            <p:sp>
              <p:nvSpPr>
                <p:cNvPr id="143374" name="Freeform 14">
                  <a:extLst>
                    <a:ext uri="{FF2B5EF4-FFF2-40B4-BE49-F238E27FC236}">
                      <a16:creationId xmlns:a16="http://schemas.microsoft.com/office/drawing/2014/main" id="{F6FB03E7-D181-456F-8EA9-A9D6CD023D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36"/>
                  <a:ext cx="18" cy="20"/>
                </a:xfrm>
                <a:custGeom>
                  <a:avLst/>
                  <a:gdLst>
                    <a:gd name="T0" fmla="*/ 17 w 18"/>
                    <a:gd name="T1" fmla="*/ 19 h 20"/>
                    <a:gd name="T2" fmla="*/ 17 w 18"/>
                    <a:gd name="T3" fmla="*/ 8 h 20"/>
                    <a:gd name="T4" fmla="*/ 14 w 18"/>
                    <a:gd name="T5" fmla="*/ 6 h 20"/>
                    <a:gd name="T6" fmla="*/ 11 w 18"/>
                    <a:gd name="T7" fmla="*/ 6 h 20"/>
                    <a:gd name="T8" fmla="*/ 8 w 18"/>
                    <a:gd name="T9" fmla="*/ 4 h 20"/>
                    <a:gd name="T10" fmla="*/ 7 w 18"/>
                    <a:gd name="T11" fmla="*/ 3 h 20"/>
                    <a:gd name="T12" fmla="*/ 4 w 18"/>
                    <a:gd name="T13" fmla="*/ 0 h 20"/>
                    <a:gd name="T14" fmla="*/ 1 w 18"/>
                    <a:gd name="T15" fmla="*/ 4 h 20"/>
                    <a:gd name="T16" fmla="*/ 1 w 18"/>
                    <a:gd name="T17" fmla="*/ 6 h 20"/>
                    <a:gd name="T18" fmla="*/ 0 w 18"/>
                    <a:gd name="T19" fmla="*/ 8 h 20"/>
                    <a:gd name="T20" fmla="*/ 0 w 18"/>
                    <a:gd name="T21" fmla="*/ 10 h 20"/>
                    <a:gd name="T22" fmla="*/ 1 w 18"/>
                    <a:gd name="T23" fmla="*/ 13 h 20"/>
                    <a:gd name="T24" fmla="*/ 4 w 18"/>
                    <a:gd name="T25" fmla="*/ 14 h 20"/>
                    <a:gd name="T26" fmla="*/ 8 w 18"/>
                    <a:gd name="T27" fmla="*/ 16 h 20"/>
                    <a:gd name="T28" fmla="*/ 12 w 18"/>
                    <a:gd name="T29" fmla="*/ 18 h 20"/>
                    <a:gd name="T30" fmla="*/ 17 w 18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17" y="19"/>
                      </a:moveTo>
                      <a:lnTo>
                        <a:pt x="17" y="8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4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8"/>
                      </a:lnTo>
                      <a:lnTo>
                        <a:pt x="17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75" name="Freeform 15">
                  <a:extLst>
                    <a:ext uri="{FF2B5EF4-FFF2-40B4-BE49-F238E27FC236}">
                      <a16:creationId xmlns:a16="http://schemas.microsoft.com/office/drawing/2014/main" id="{4A763C4F-A051-4015-8EB2-AF2754E20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03"/>
                  <a:ext cx="32" cy="53"/>
                </a:xfrm>
                <a:custGeom>
                  <a:avLst/>
                  <a:gdLst>
                    <a:gd name="T0" fmla="*/ 25 w 32"/>
                    <a:gd name="T1" fmla="*/ 52 h 53"/>
                    <a:gd name="T2" fmla="*/ 19 w 32"/>
                    <a:gd name="T3" fmla="*/ 51 h 53"/>
                    <a:gd name="T4" fmla="*/ 14 w 32"/>
                    <a:gd name="T5" fmla="*/ 49 h 53"/>
                    <a:gd name="T6" fmla="*/ 8 w 32"/>
                    <a:gd name="T7" fmla="*/ 47 h 53"/>
                    <a:gd name="T8" fmla="*/ 4 w 32"/>
                    <a:gd name="T9" fmla="*/ 44 h 53"/>
                    <a:gd name="T10" fmla="*/ 2 w 32"/>
                    <a:gd name="T11" fmla="*/ 41 h 53"/>
                    <a:gd name="T12" fmla="*/ 0 w 32"/>
                    <a:gd name="T13" fmla="*/ 38 h 53"/>
                    <a:gd name="T14" fmla="*/ 0 w 32"/>
                    <a:gd name="T15" fmla="*/ 29 h 53"/>
                    <a:gd name="T16" fmla="*/ 0 w 32"/>
                    <a:gd name="T17" fmla="*/ 21 h 53"/>
                    <a:gd name="T18" fmla="*/ 1 w 32"/>
                    <a:gd name="T19" fmla="*/ 18 h 53"/>
                    <a:gd name="T20" fmla="*/ 2 w 32"/>
                    <a:gd name="T21" fmla="*/ 16 h 53"/>
                    <a:gd name="T22" fmla="*/ 4 w 32"/>
                    <a:gd name="T23" fmla="*/ 12 h 53"/>
                    <a:gd name="T24" fmla="*/ 7 w 32"/>
                    <a:gd name="T25" fmla="*/ 10 h 53"/>
                    <a:gd name="T26" fmla="*/ 10 w 32"/>
                    <a:gd name="T27" fmla="*/ 7 h 53"/>
                    <a:gd name="T28" fmla="*/ 15 w 32"/>
                    <a:gd name="T29" fmla="*/ 4 h 53"/>
                    <a:gd name="T30" fmla="*/ 21 w 32"/>
                    <a:gd name="T31" fmla="*/ 3 h 53"/>
                    <a:gd name="T32" fmla="*/ 27 w 32"/>
                    <a:gd name="T33" fmla="*/ 0 h 53"/>
                    <a:gd name="T34" fmla="*/ 31 w 32"/>
                    <a:gd name="T35" fmla="*/ 0 h 53"/>
                    <a:gd name="T36" fmla="*/ 31 w 32"/>
                    <a:gd name="T37" fmla="*/ 18 h 53"/>
                    <a:gd name="T38" fmla="*/ 25 w 32"/>
                    <a:gd name="T39" fmla="*/ 20 h 53"/>
                    <a:gd name="T40" fmla="*/ 20 w 32"/>
                    <a:gd name="T41" fmla="*/ 22 h 53"/>
                    <a:gd name="T42" fmla="*/ 17 w 32"/>
                    <a:gd name="T43" fmla="*/ 24 h 53"/>
                    <a:gd name="T44" fmla="*/ 14 w 32"/>
                    <a:gd name="T45" fmla="*/ 25 h 53"/>
                    <a:gd name="T46" fmla="*/ 10 w 32"/>
                    <a:gd name="T47" fmla="*/ 28 h 53"/>
                    <a:gd name="T48" fmla="*/ 8 w 32"/>
                    <a:gd name="T49" fmla="*/ 31 h 53"/>
                    <a:gd name="T50" fmla="*/ 6 w 32"/>
                    <a:gd name="T51" fmla="*/ 34 h 53"/>
                    <a:gd name="T52" fmla="*/ 5 w 32"/>
                    <a:gd name="T53" fmla="*/ 38 h 53"/>
                    <a:gd name="T54" fmla="*/ 6 w 32"/>
                    <a:gd name="T55" fmla="*/ 42 h 53"/>
                    <a:gd name="T56" fmla="*/ 8 w 32"/>
                    <a:gd name="T57" fmla="*/ 44 h 53"/>
                    <a:gd name="T58" fmla="*/ 14 w 32"/>
                    <a:gd name="T59" fmla="*/ 49 h 53"/>
                    <a:gd name="T60" fmla="*/ 20 w 32"/>
                    <a:gd name="T61" fmla="*/ 50 h 53"/>
                    <a:gd name="T62" fmla="*/ 25 w 32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" h="53">
                      <a:moveTo>
                        <a:pt x="25" y="52"/>
                      </a:moveTo>
                      <a:lnTo>
                        <a:pt x="19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4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7" y="10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21" y="3"/>
                      </a:ln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1" y="18"/>
                      </a:lnTo>
                      <a:lnTo>
                        <a:pt x="25" y="20"/>
                      </a:lnTo>
                      <a:lnTo>
                        <a:pt x="20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5" y="38"/>
                      </a:lnTo>
                      <a:lnTo>
                        <a:pt x="6" y="42"/>
                      </a:lnTo>
                      <a:lnTo>
                        <a:pt x="8" y="44"/>
                      </a:lnTo>
                      <a:lnTo>
                        <a:pt x="14" y="49"/>
                      </a:lnTo>
                      <a:lnTo>
                        <a:pt x="20" y="50"/>
                      </a:lnTo>
                      <a:lnTo>
                        <a:pt x="25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3376" name="Group 16">
                <a:extLst>
                  <a:ext uri="{FF2B5EF4-FFF2-40B4-BE49-F238E27FC236}">
                    <a16:creationId xmlns:a16="http://schemas.microsoft.com/office/drawing/2014/main" id="{A8B24D0E-CD45-4C49-B555-D00C8828B8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2" y="3880"/>
                <a:ext cx="32" cy="54"/>
                <a:chOff x="3502" y="3880"/>
                <a:chExt cx="32" cy="54"/>
              </a:xfrm>
            </p:grpSpPr>
            <p:sp>
              <p:nvSpPr>
                <p:cNvPr id="143377" name="Freeform 17">
                  <a:extLst>
                    <a:ext uri="{FF2B5EF4-FFF2-40B4-BE49-F238E27FC236}">
                      <a16:creationId xmlns:a16="http://schemas.microsoft.com/office/drawing/2014/main" id="{A7D83628-7593-4A8E-BD17-425BEE9E5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0" y="3881"/>
                  <a:ext cx="18" cy="20"/>
                </a:xfrm>
                <a:custGeom>
                  <a:avLst/>
                  <a:gdLst>
                    <a:gd name="T0" fmla="*/ 0 w 18"/>
                    <a:gd name="T1" fmla="*/ 0 h 20"/>
                    <a:gd name="T2" fmla="*/ 0 w 18"/>
                    <a:gd name="T3" fmla="*/ 11 h 20"/>
                    <a:gd name="T4" fmla="*/ 3 w 18"/>
                    <a:gd name="T5" fmla="*/ 12 h 20"/>
                    <a:gd name="T6" fmla="*/ 6 w 18"/>
                    <a:gd name="T7" fmla="*/ 13 h 20"/>
                    <a:gd name="T8" fmla="*/ 9 w 18"/>
                    <a:gd name="T9" fmla="*/ 14 h 20"/>
                    <a:gd name="T10" fmla="*/ 10 w 18"/>
                    <a:gd name="T11" fmla="*/ 16 h 20"/>
                    <a:gd name="T12" fmla="*/ 13 w 18"/>
                    <a:gd name="T13" fmla="*/ 19 h 20"/>
                    <a:gd name="T14" fmla="*/ 16 w 18"/>
                    <a:gd name="T15" fmla="*/ 15 h 20"/>
                    <a:gd name="T16" fmla="*/ 16 w 18"/>
                    <a:gd name="T17" fmla="*/ 13 h 20"/>
                    <a:gd name="T18" fmla="*/ 17 w 18"/>
                    <a:gd name="T19" fmla="*/ 11 h 20"/>
                    <a:gd name="T20" fmla="*/ 17 w 18"/>
                    <a:gd name="T21" fmla="*/ 9 h 20"/>
                    <a:gd name="T22" fmla="*/ 16 w 18"/>
                    <a:gd name="T23" fmla="*/ 6 h 20"/>
                    <a:gd name="T24" fmla="*/ 13 w 18"/>
                    <a:gd name="T25" fmla="*/ 5 h 20"/>
                    <a:gd name="T26" fmla="*/ 9 w 18"/>
                    <a:gd name="T27" fmla="*/ 2 h 20"/>
                    <a:gd name="T28" fmla="*/ 5 w 18"/>
                    <a:gd name="T29" fmla="*/ 1 h 20"/>
                    <a:gd name="T30" fmla="*/ 0 w 18"/>
                    <a:gd name="T3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" y="12"/>
                      </a:lnTo>
                      <a:lnTo>
                        <a:pt x="6" y="13"/>
                      </a:lnTo>
                      <a:lnTo>
                        <a:pt x="9" y="14"/>
                      </a:lnTo>
                      <a:lnTo>
                        <a:pt x="10" y="16"/>
                      </a:lnTo>
                      <a:lnTo>
                        <a:pt x="13" y="19"/>
                      </a:lnTo>
                      <a:lnTo>
                        <a:pt x="16" y="15"/>
                      </a:lnTo>
                      <a:lnTo>
                        <a:pt x="16" y="13"/>
                      </a:lnTo>
                      <a:lnTo>
                        <a:pt x="17" y="11"/>
                      </a:lnTo>
                      <a:lnTo>
                        <a:pt x="17" y="9"/>
                      </a:lnTo>
                      <a:lnTo>
                        <a:pt x="16" y="6"/>
                      </a:lnTo>
                      <a:lnTo>
                        <a:pt x="13" y="5"/>
                      </a:lnTo>
                      <a:lnTo>
                        <a:pt x="9" y="2"/>
                      </a:lnTo>
                      <a:lnTo>
                        <a:pt x="5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78" name="Freeform 18">
                  <a:extLst>
                    <a:ext uri="{FF2B5EF4-FFF2-40B4-BE49-F238E27FC236}">
                      <a16:creationId xmlns:a16="http://schemas.microsoft.com/office/drawing/2014/main" id="{6FB9508B-1A70-4F37-9425-AD689D9F8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2" y="3880"/>
                  <a:ext cx="32" cy="54"/>
                </a:xfrm>
                <a:custGeom>
                  <a:avLst/>
                  <a:gdLst>
                    <a:gd name="T0" fmla="*/ 6 w 32"/>
                    <a:gd name="T1" fmla="*/ 0 h 54"/>
                    <a:gd name="T2" fmla="*/ 12 w 32"/>
                    <a:gd name="T3" fmla="*/ 2 h 54"/>
                    <a:gd name="T4" fmla="*/ 17 w 32"/>
                    <a:gd name="T5" fmla="*/ 3 h 54"/>
                    <a:gd name="T6" fmla="*/ 23 w 32"/>
                    <a:gd name="T7" fmla="*/ 6 h 54"/>
                    <a:gd name="T8" fmla="*/ 27 w 32"/>
                    <a:gd name="T9" fmla="*/ 9 h 54"/>
                    <a:gd name="T10" fmla="*/ 29 w 32"/>
                    <a:gd name="T11" fmla="*/ 11 h 54"/>
                    <a:gd name="T12" fmla="*/ 31 w 32"/>
                    <a:gd name="T13" fmla="*/ 14 h 54"/>
                    <a:gd name="T14" fmla="*/ 31 w 32"/>
                    <a:gd name="T15" fmla="*/ 23 h 54"/>
                    <a:gd name="T16" fmla="*/ 31 w 32"/>
                    <a:gd name="T17" fmla="*/ 31 h 54"/>
                    <a:gd name="T18" fmla="*/ 30 w 32"/>
                    <a:gd name="T19" fmla="*/ 35 h 54"/>
                    <a:gd name="T20" fmla="*/ 29 w 32"/>
                    <a:gd name="T21" fmla="*/ 37 h 54"/>
                    <a:gd name="T22" fmla="*/ 27 w 32"/>
                    <a:gd name="T23" fmla="*/ 40 h 54"/>
                    <a:gd name="T24" fmla="*/ 24 w 32"/>
                    <a:gd name="T25" fmla="*/ 43 h 54"/>
                    <a:gd name="T26" fmla="*/ 21 w 32"/>
                    <a:gd name="T27" fmla="*/ 45 h 54"/>
                    <a:gd name="T28" fmla="*/ 16 w 32"/>
                    <a:gd name="T29" fmla="*/ 48 h 54"/>
                    <a:gd name="T30" fmla="*/ 10 w 32"/>
                    <a:gd name="T31" fmla="*/ 50 h 54"/>
                    <a:gd name="T32" fmla="*/ 4 w 32"/>
                    <a:gd name="T33" fmla="*/ 52 h 54"/>
                    <a:gd name="T34" fmla="*/ 0 w 32"/>
                    <a:gd name="T35" fmla="*/ 53 h 54"/>
                    <a:gd name="T36" fmla="*/ 0 w 32"/>
                    <a:gd name="T37" fmla="*/ 34 h 54"/>
                    <a:gd name="T38" fmla="*/ 6 w 32"/>
                    <a:gd name="T39" fmla="*/ 32 h 54"/>
                    <a:gd name="T40" fmla="*/ 11 w 32"/>
                    <a:gd name="T41" fmla="*/ 30 h 54"/>
                    <a:gd name="T42" fmla="*/ 14 w 32"/>
                    <a:gd name="T43" fmla="*/ 29 h 54"/>
                    <a:gd name="T44" fmla="*/ 17 w 32"/>
                    <a:gd name="T45" fmla="*/ 27 h 54"/>
                    <a:gd name="T46" fmla="*/ 21 w 32"/>
                    <a:gd name="T47" fmla="*/ 24 h 54"/>
                    <a:gd name="T48" fmla="*/ 23 w 32"/>
                    <a:gd name="T49" fmla="*/ 22 h 54"/>
                    <a:gd name="T50" fmla="*/ 25 w 32"/>
                    <a:gd name="T51" fmla="*/ 18 h 54"/>
                    <a:gd name="T52" fmla="*/ 26 w 32"/>
                    <a:gd name="T53" fmla="*/ 14 h 54"/>
                    <a:gd name="T54" fmla="*/ 25 w 32"/>
                    <a:gd name="T55" fmla="*/ 10 h 54"/>
                    <a:gd name="T56" fmla="*/ 23 w 32"/>
                    <a:gd name="T57" fmla="*/ 8 h 54"/>
                    <a:gd name="T58" fmla="*/ 17 w 32"/>
                    <a:gd name="T59" fmla="*/ 4 h 54"/>
                    <a:gd name="T60" fmla="*/ 11 w 32"/>
                    <a:gd name="T61" fmla="*/ 3 h 54"/>
                    <a:gd name="T62" fmla="*/ 6 w 32"/>
                    <a:gd name="T63" fmla="*/ 1 h 54"/>
                    <a:gd name="T64" fmla="*/ 6 w 32"/>
                    <a:gd name="T6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54">
                      <a:moveTo>
                        <a:pt x="6" y="0"/>
                      </a:moveTo>
                      <a:lnTo>
                        <a:pt x="12" y="2"/>
                      </a:lnTo>
                      <a:lnTo>
                        <a:pt x="17" y="3"/>
                      </a:lnTo>
                      <a:lnTo>
                        <a:pt x="23" y="6"/>
                      </a:lnTo>
                      <a:lnTo>
                        <a:pt x="27" y="9"/>
                      </a:lnTo>
                      <a:lnTo>
                        <a:pt x="29" y="11"/>
                      </a:lnTo>
                      <a:lnTo>
                        <a:pt x="31" y="14"/>
                      </a:lnTo>
                      <a:lnTo>
                        <a:pt x="31" y="23"/>
                      </a:lnTo>
                      <a:lnTo>
                        <a:pt x="31" y="31"/>
                      </a:lnTo>
                      <a:lnTo>
                        <a:pt x="30" y="35"/>
                      </a:lnTo>
                      <a:lnTo>
                        <a:pt x="29" y="37"/>
                      </a:lnTo>
                      <a:lnTo>
                        <a:pt x="27" y="40"/>
                      </a:lnTo>
                      <a:lnTo>
                        <a:pt x="24" y="43"/>
                      </a:lnTo>
                      <a:lnTo>
                        <a:pt x="21" y="45"/>
                      </a:lnTo>
                      <a:lnTo>
                        <a:pt x="16" y="48"/>
                      </a:lnTo>
                      <a:lnTo>
                        <a:pt x="10" y="50"/>
                      </a:lnTo>
                      <a:lnTo>
                        <a:pt x="4" y="52"/>
                      </a:lnTo>
                      <a:lnTo>
                        <a:pt x="0" y="53"/>
                      </a:lnTo>
                      <a:lnTo>
                        <a:pt x="0" y="34"/>
                      </a:lnTo>
                      <a:lnTo>
                        <a:pt x="6" y="32"/>
                      </a:lnTo>
                      <a:lnTo>
                        <a:pt x="11" y="30"/>
                      </a:lnTo>
                      <a:lnTo>
                        <a:pt x="14" y="29"/>
                      </a:lnTo>
                      <a:lnTo>
                        <a:pt x="17" y="27"/>
                      </a:lnTo>
                      <a:lnTo>
                        <a:pt x="21" y="24"/>
                      </a:lnTo>
                      <a:lnTo>
                        <a:pt x="23" y="22"/>
                      </a:lnTo>
                      <a:lnTo>
                        <a:pt x="25" y="18"/>
                      </a:lnTo>
                      <a:lnTo>
                        <a:pt x="26" y="14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6" y="1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3379" name="Group 19">
                <a:extLst>
                  <a:ext uri="{FF2B5EF4-FFF2-40B4-BE49-F238E27FC236}">
                    <a16:creationId xmlns:a16="http://schemas.microsoft.com/office/drawing/2014/main" id="{CFD277B9-3573-4CB6-9924-7C3241A20A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40"/>
                <a:ext cx="33" cy="53"/>
                <a:chOff x="3488" y="3840"/>
                <a:chExt cx="33" cy="53"/>
              </a:xfrm>
            </p:grpSpPr>
            <p:sp>
              <p:nvSpPr>
                <p:cNvPr id="143380" name="Freeform 20">
                  <a:extLst>
                    <a:ext uri="{FF2B5EF4-FFF2-40B4-BE49-F238E27FC236}">
                      <a16:creationId xmlns:a16="http://schemas.microsoft.com/office/drawing/2014/main" id="{653B5AD4-8E8E-4D36-82EC-77771CE73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73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6 h 20"/>
                    <a:gd name="T6" fmla="*/ 11 w 19"/>
                    <a:gd name="T7" fmla="*/ 6 h 20"/>
                    <a:gd name="T8" fmla="*/ 9 w 19"/>
                    <a:gd name="T9" fmla="*/ 4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6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6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381" name="Freeform 21">
                  <a:extLst>
                    <a:ext uri="{FF2B5EF4-FFF2-40B4-BE49-F238E27FC236}">
                      <a16:creationId xmlns:a16="http://schemas.microsoft.com/office/drawing/2014/main" id="{652B25D2-A866-4DDB-80AB-43934BFAAD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40"/>
                  <a:ext cx="33" cy="53"/>
                </a:xfrm>
                <a:custGeom>
                  <a:avLst/>
                  <a:gdLst>
                    <a:gd name="T0" fmla="*/ 26 w 33"/>
                    <a:gd name="T1" fmla="*/ 52 h 53"/>
                    <a:gd name="T2" fmla="*/ 20 w 33"/>
                    <a:gd name="T3" fmla="*/ 51 h 53"/>
                    <a:gd name="T4" fmla="*/ 14 w 33"/>
                    <a:gd name="T5" fmla="*/ 49 h 53"/>
                    <a:gd name="T6" fmla="*/ 8 w 33"/>
                    <a:gd name="T7" fmla="*/ 47 h 53"/>
                    <a:gd name="T8" fmla="*/ 5 w 33"/>
                    <a:gd name="T9" fmla="*/ 44 h 53"/>
                    <a:gd name="T10" fmla="*/ 2 w 33"/>
                    <a:gd name="T11" fmla="*/ 41 h 53"/>
                    <a:gd name="T12" fmla="*/ 0 w 33"/>
                    <a:gd name="T13" fmla="*/ 38 h 53"/>
                    <a:gd name="T14" fmla="*/ 0 w 33"/>
                    <a:gd name="T15" fmla="*/ 29 h 53"/>
                    <a:gd name="T16" fmla="*/ 0 w 33"/>
                    <a:gd name="T17" fmla="*/ 21 h 53"/>
                    <a:gd name="T18" fmla="*/ 1 w 33"/>
                    <a:gd name="T19" fmla="*/ 18 h 53"/>
                    <a:gd name="T20" fmla="*/ 2 w 33"/>
                    <a:gd name="T21" fmla="*/ 16 h 53"/>
                    <a:gd name="T22" fmla="*/ 5 w 33"/>
                    <a:gd name="T23" fmla="*/ 12 h 53"/>
                    <a:gd name="T24" fmla="*/ 8 w 33"/>
                    <a:gd name="T25" fmla="*/ 10 h 53"/>
                    <a:gd name="T26" fmla="*/ 11 w 33"/>
                    <a:gd name="T27" fmla="*/ 7 h 53"/>
                    <a:gd name="T28" fmla="*/ 16 w 33"/>
                    <a:gd name="T29" fmla="*/ 4 h 53"/>
                    <a:gd name="T30" fmla="*/ 22 w 33"/>
                    <a:gd name="T31" fmla="*/ 3 h 53"/>
                    <a:gd name="T32" fmla="*/ 28 w 33"/>
                    <a:gd name="T33" fmla="*/ 0 h 53"/>
                    <a:gd name="T34" fmla="*/ 32 w 33"/>
                    <a:gd name="T35" fmla="*/ 0 h 53"/>
                    <a:gd name="T36" fmla="*/ 32 w 33"/>
                    <a:gd name="T37" fmla="*/ 18 h 53"/>
                    <a:gd name="T38" fmla="*/ 26 w 33"/>
                    <a:gd name="T39" fmla="*/ 20 h 53"/>
                    <a:gd name="T40" fmla="*/ 21 w 33"/>
                    <a:gd name="T41" fmla="*/ 22 h 53"/>
                    <a:gd name="T42" fmla="*/ 17 w 33"/>
                    <a:gd name="T43" fmla="*/ 24 h 53"/>
                    <a:gd name="T44" fmla="*/ 14 w 33"/>
                    <a:gd name="T45" fmla="*/ 25 h 53"/>
                    <a:gd name="T46" fmla="*/ 10 w 33"/>
                    <a:gd name="T47" fmla="*/ 28 h 53"/>
                    <a:gd name="T48" fmla="*/ 8 w 33"/>
                    <a:gd name="T49" fmla="*/ 31 h 53"/>
                    <a:gd name="T50" fmla="*/ 6 w 33"/>
                    <a:gd name="T51" fmla="*/ 34 h 53"/>
                    <a:gd name="T52" fmla="*/ 6 w 33"/>
                    <a:gd name="T53" fmla="*/ 38 h 53"/>
                    <a:gd name="T54" fmla="*/ 6 w 33"/>
                    <a:gd name="T55" fmla="*/ 42 h 53"/>
                    <a:gd name="T56" fmla="*/ 9 w 33"/>
                    <a:gd name="T57" fmla="*/ 44 h 53"/>
                    <a:gd name="T58" fmla="*/ 14 w 33"/>
                    <a:gd name="T59" fmla="*/ 49 h 53"/>
                    <a:gd name="T60" fmla="*/ 21 w 33"/>
                    <a:gd name="T61" fmla="*/ 50 h 53"/>
                    <a:gd name="T62" fmla="*/ 26 w 33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3" h="53">
                      <a:moveTo>
                        <a:pt x="26" y="52"/>
                      </a:moveTo>
                      <a:lnTo>
                        <a:pt x="20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2"/>
                      </a:lnTo>
                      <a:lnTo>
                        <a:pt x="8" y="10"/>
                      </a:lnTo>
                      <a:lnTo>
                        <a:pt x="11" y="7"/>
                      </a:lnTo>
                      <a:lnTo>
                        <a:pt x="16" y="4"/>
                      </a:lnTo>
                      <a:lnTo>
                        <a:pt x="22" y="3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2" y="18"/>
                      </a:lnTo>
                      <a:lnTo>
                        <a:pt x="26" y="20"/>
                      </a:lnTo>
                      <a:lnTo>
                        <a:pt x="21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6" y="38"/>
                      </a:lnTo>
                      <a:lnTo>
                        <a:pt x="6" y="42"/>
                      </a:lnTo>
                      <a:lnTo>
                        <a:pt x="9" y="44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3382" name="Group 22">
              <a:extLst>
                <a:ext uri="{FF2B5EF4-FFF2-40B4-BE49-F238E27FC236}">
                  <a16:creationId xmlns:a16="http://schemas.microsoft.com/office/drawing/2014/main" id="{67C436FA-CE03-476C-95D1-04669151F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2920"/>
              <a:ext cx="1551" cy="1007"/>
              <a:chOff x="1989" y="2920"/>
              <a:chExt cx="1551" cy="1007"/>
            </a:xfrm>
          </p:grpSpPr>
          <p:grpSp>
            <p:nvGrpSpPr>
              <p:cNvPr id="143383" name="Group 23">
                <a:extLst>
                  <a:ext uri="{FF2B5EF4-FFF2-40B4-BE49-F238E27FC236}">
                    <a16:creationId xmlns:a16="http://schemas.microsoft.com/office/drawing/2014/main" id="{02942C7F-4E6A-4CFC-B8B7-F66378EEF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9" y="2920"/>
                <a:ext cx="1551" cy="1007"/>
                <a:chOff x="1989" y="2920"/>
                <a:chExt cx="1551" cy="1007"/>
              </a:xfrm>
            </p:grpSpPr>
            <p:grpSp>
              <p:nvGrpSpPr>
                <p:cNvPr id="143384" name="Group 24">
                  <a:extLst>
                    <a:ext uri="{FF2B5EF4-FFF2-40B4-BE49-F238E27FC236}">
                      <a16:creationId xmlns:a16="http://schemas.microsoft.com/office/drawing/2014/main" id="{3C819B26-CD1E-498C-8ABD-0B68CE6C7C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9" y="2936"/>
                  <a:ext cx="1551" cy="991"/>
                  <a:chOff x="1989" y="2936"/>
                  <a:chExt cx="1551" cy="991"/>
                </a:xfrm>
              </p:grpSpPr>
              <p:grpSp>
                <p:nvGrpSpPr>
                  <p:cNvPr id="143385" name="Group 25">
                    <a:extLst>
                      <a:ext uri="{FF2B5EF4-FFF2-40B4-BE49-F238E27FC236}">
                        <a16:creationId xmlns:a16="http://schemas.microsoft.com/office/drawing/2014/main" id="{EC60F01F-95A4-4FBF-ADE9-52FC9964CE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9" y="2936"/>
                    <a:ext cx="1551" cy="991"/>
                    <a:chOff x="1989" y="2936"/>
                    <a:chExt cx="1551" cy="991"/>
                  </a:xfrm>
                </p:grpSpPr>
                <p:grpSp>
                  <p:nvGrpSpPr>
                    <p:cNvPr id="143386" name="Group 26">
                      <a:extLst>
                        <a:ext uri="{FF2B5EF4-FFF2-40B4-BE49-F238E27FC236}">
                          <a16:creationId xmlns:a16="http://schemas.microsoft.com/office/drawing/2014/main" id="{10571E98-AC98-4FAD-BF7C-1ED31F3223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9" y="2936"/>
                      <a:ext cx="1551" cy="991"/>
                      <a:chOff x="1989" y="2936"/>
                      <a:chExt cx="1551" cy="991"/>
                    </a:xfrm>
                  </p:grpSpPr>
                  <p:grpSp>
                    <p:nvGrpSpPr>
                      <p:cNvPr id="143387" name="Group 27">
                        <a:extLst>
                          <a:ext uri="{FF2B5EF4-FFF2-40B4-BE49-F238E27FC236}">
                            <a16:creationId xmlns:a16="http://schemas.microsoft.com/office/drawing/2014/main" id="{CE949535-78A9-4209-AD3E-F0710F4DA38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89" y="2936"/>
                        <a:ext cx="1551" cy="991"/>
                        <a:chOff x="1989" y="2936"/>
                        <a:chExt cx="1551" cy="991"/>
                      </a:xfrm>
                    </p:grpSpPr>
                    <p:sp>
                      <p:nvSpPr>
                        <p:cNvPr id="143388" name="Freeform 28">
                          <a:extLst>
                            <a:ext uri="{FF2B5EF4-FFF2-40B4-BE49-F238E27FC236}">
                              <a16:creationId xmlns:a16="http://schemas.microsoft.com/office/drawing/2014/main" id="{95AD7A2A-75E9-485D-861C-9576C60625FF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90" y="2990"/>
                          <a:ext cx="1515" cy="937"/>
                        </a:xfrm>
                        <a:custGeom>
                          <a:avLst/>
                          <a:gdLst>
                            <a:gd name="T0" fmla="*/ 1514 w 1515"/>
                            <a:gd name="T1" fmla="*/ 771 h 937"/>
                            <a:gd name="T2" fmla="*/ 1485 w 1515"/>
                            <a:gd name="T3" fmla="*/ 807 h 937"/>
                            <a:gd name="T4" fmla="*/ 371 w 1515"/>
                            <a:gd name="T5" fmla="*/ 936 h 937"/>
                            <a:gd name="T6" fmla="*/ 0 w 1515"/>
                            <a:gd name="T7" fmla="*/ 189 h 937"/>
                            <a:gd name="T8" fmla="*/ 22 w 1515"/>
                            <a:gd name="T9" fmla="*/ 0 h 937"/>
                            <a:gd name="T10" fmla="*/ 387 w 1515"/>
                            <a:gd name="T11" fmla="*/ 873 h 937"/>
                            <a:gd name="T12" fmla="*/ 1514 w 1515"/>
                            <a:gd name="T13" fmla="*/ 771 h 93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15" h="937">
                              <a:moveTo>
                                <a:pt x="1514" y="771"/>
                              </a:moveTo>
                              <a:lnTo>
                                <a:pt x="1485" y="807"/>
                              </a:lnTo>
                              <a:lnTo>
                                <a:pt x="371" y="936"/>
                              </a:lnTo>
                              <a:lnTo>
                                <a:pt x="0" y="189"/>
                              </a:lnTo>
                              <a:lnTo>
                                <a:pt x="22" y="0"/>
                              </a:lnTo>
                              <a:lnTo>
                                <a:pt x="387" y="873"/>
                              </a:lnTo>
                              <a:lnTo>
                                <a:pt x="1514" y="771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3389" name="Freeform 29">
                          <a:extLst>
                            <a:ext uri="{FF2B5EF4-FFF2-40B4-BE49-F238E27FC236}">
                              <a16:creationId xmlns:a16="http://schemas.microsoft.com/office/drawing/2014/main" id="{11679213-8793-4E65-B19E-637BF0C0682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89" y="2936"/>
                          <a:ext cx="408" cy="954"/>
                        </a:xfrm>
                        <a:custGeom>
                          <a:avLst/>
                          <a:gdLst>
                            <a:gd name="T0" fmla="*/ 20 w 408"/>
                            <a:gd name="T1" fmla="*/ 0 h 954"/>
                            <a:gd name="T2" fmla="*/ 0 w 408"/>
                            <a:gd name="T3" fmla="*/ 34 h 954"/>
                            <a:gd name="T4" fmla="*/ 388 w 408"/>
                            <a:gd name="T5" fmla="*/ 953 h 954"/>
                            <a:gd name="T6" fmla="*/ 407 w 408"/>
                            <a:gd name="T7" fmla="*/ 917 h 954"/>
                            <a:gd name="T8" fmla="*/ 20 w 408"/>
                            <a:gd name="T9" fmla="*/ 0 h 9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08" h="954">
                              <a:moveTo>
                                <a:pt x="20" y="0"/>
                              </a:moveTo>
                              <a:lnTo>
                                <a:pt x="0" y="34"/>
                              </a:lnTo>
                              <a:lnTo>
                                <a:pt x="388" y="953"/>
                              </a:lnTo>
                              <a:lnTo>
                                <a:pt x="407" y="917"/>
                              </a:lnTo>
                              <a:lnTo>
                                <a:pt x="2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3390" name="Freeform 30">
                          <a:extLst>
                            <a:ext uri="{FF2B5EF4-FFF2-40B4-BE49-F238E27FC236}">
                              <a16:creationId xmlns:a16="http://schemas.microsoft.com/office/drawing/2014/main" id="{162C80F8-1E4B-4526-9E41-D36DD3847D4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09" y="2936"/>
                          <a:ext cx="1531" cy="918"/>
                        </a:xfrm>
                        <a:custGeom>
                          <a:avLst/>
                          <a:gdLst>
                            <a:gd name="T0" fmla="*/ 1530 w 1531"/>
                            <a:gd name="T1" fmla="*/ 798 h 918"/>
                            <a:gd name="T2" fmla="*/ 387 w 1531"/>
                            <a:gd name="T3" fmla="*/ 917 h 918"/>
                            <a:gd name="T4" fmla="*/ 0 w 1531"/>
                            <a:gd name="T5" fmla="*/ 0 h 918"/>
                            <a:gd name="T6" fmla="*/ 820 w 1531"/>
                            <a:gd name="T7" fmla="*/ 0 h 918"/>
                            <a:gd name="T8" fmla="*/ 843 w 1531"/>
                            <a:gd name="T9" fmla="*/ 25 h 918"/>
                            <a:gd name="T10" fmla="*/ 1100 w 1531"/>
                            <a:gd name="T11" fmla="*/ 24 h 918"/>
                            <a:gd name="T12" fmla="*/ 1530 w 1531"/>
                            <a:gd name="T13" fmla="*/ 798 h 9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31" h="918">
                              <a:moveTo>
                                <a:pt x="1530" y="798"/>
                              </a:moveTo>
                              <a:lnTo>
                                <a:pt x="387" y="917"/>
                              </a:lnTo>
                              <a:lnTo>
                                <a:pt x="0" y="0"/>
                              </a:lnTo>
                              <a:lnTo>
                                <a:pt x="820" y="0"/>
                              </a:lnTo>
                              <a:lnTo>
                                <a:pt x="843" y="25"/>
                              </a:lnTo>
                              <a:lnTo>
                                <a:pt x="1100" y="24"/>
                              </a:lnTo>
                              <a:lnTo>
                                <a:pt x="1530" y="798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3391" name="Freeform 31">
                          <a:extLst>
                            <a:ext uri="{FF2B5EF4-FFF2-40B4-BE49-F238E27FC236}">
                              <a16:creationId xmlns:a16="http://schemas.microsoft.com/office/drawing/2014/main" id="{B1901D37-DDEE-4DF6-9345-E1363EFA0D02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76" y="3734"/>
                          <a:ext cx="1164" cy="158"/>
                        </a:xfrm>
                        <a:custGeom>
                          <a:avLst/>
                          <a:gdLst>
                            <a:gd name="T0" fmla="*/ 1163 w 1164"/>
                            <a:gd name="T1" fmla="*/ 0 h 158"/>
                            <a:gd name="T2" fmla="*/ 1148 w 1164"/>
                            <a:gd name="T3" fmla="*/ 34 h 158"/>
                            <a:gd name="T4" fmla="*/ 0 w 1164"/>
                            <a:gd name="T5" fmla="*/ 157 h 158"/>
                            <a:gd name="T6" fmla="*/ 22 w 1164"/>
                            <a:gd name="T7" fmla="*/ 117 h 158"/>
                            <a:gd name="T8" fmla="*/ 1163 w 1164"/>
                            <a:gd name="T9" fmla="*/ 0 h 15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64" h="158">
                              <a:moveTo>
                                <a:pt x="1163" y="0"/>
                              </a:moveTo>
                              <a:lnTo>
                                <a:pt x="1148" y="34"/>
                              </a:lnTo>
                              <a:lnTo>
                                <a:pt x="0" y="157"/>
                              </a:lnTo>
                              <a:lnTo>
                                <a:pt x="22" y="117"/>
                              </a:lnTo>
                              <a:lnTo>
                                <a:pt x="1163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3392" name="Group 32">
                          <a:extLst>
                            <a:ext uri="{FF2B5EF4-FFF2-40B4-BE49-F238E27FC236}">
                              <a16:creationId xmlns:a16="http://schemas.microsoft.com/office/drawing/2014/main" id="{0E1C287C-A9EC-4072-9A2F-3D9A44473BC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81" y="2957"/>
                          <a:ext cx="1130" cy="845"/>
                          <a:chOff x="2081" y="2957"/>
                          <a:chExt cx="1130" cy="845"/>
                        </a:xfrm>
                      </p:grpSpPr>
                      <p:sp>
                        <p:nvSpPr>
                          <p:cNvPr id="143393" name="Freeform 33">
                            <a:extLst>
                              <a:ext uri="{FF2B5EF4-FFF2-40B4-BE49-F238E27FC236}">
                                <a16:creationId xmlns:a16="http://schemas.microsoft.com/office/drawing/2014/main" id="{1ADB5378-C5CD-49E7-B9B2-448F3C8819C0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081" y="2957"/>
                            <a:ext cx="813" cy="166"/>
                          </a:xfrm>
                          <a:custGeom>
                            <a:avLst/>
                            <a:gdLst>
                              <a:gd name="T0" fmla="*/ 743 w 813"/>
                              <a:gd name="T1" fmla="*/ 0 h 166"/>
                              <a:gd name="T2" fmla="*/ 0 w 813"/>
                              <a:gd name="T3" fmla="*/ 0 h 166"/>
                              <a:gd name="T4" fmla="*/ 75 w 813"/>
                              <a:gd name="T5" fmla="*/ 165 h 166"/>
                              <a:gd name="T6" fmla="*/ 812 w 813"/>
                              <a:gd name="T7" fmla="*/ 150 h 166"/>
                              <a:gd name="T8" fmla="*/ 743 w 813"/>
                              <a:gd name="T9" fmla="*/ 0 h 16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813" h="166">
                                <a:moveTo>
                                  <a:pt x="743" y="0"/>
                                </a:moveTo>
                                <a:lnTo>
                                  <a:pt x="0" y="0"/>
                                </a:lnTo>
                                <a:lnTo>
                                  <a:pt x="75" y="165"/>
                                </a:lnTo>
                                <a:lnTo>
                                  <a:pt x="812" y="150"/>
                                </a:lnTo>
                                <a:lnTo>
                                  <a:pt x="743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3394" name="Group 34">
                            <a:extLst>
                              <a:ext uri="{FF2B5EF4-FFF2-40B4-BE49-F238E27FC236}">
                                <a16:creationId xmlns:a16="http://schemas.microsoft.com/office/drawing/2014/main" id="{6BD895A4-69BB-4CA0-9C85-BAB9BFA009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07" y="2989"/>
                            <a:ext cx="576" cy="77"/>
                            <a:chOff x="2207" y="2989"/>
                            <a:chExt cx="576" cy="77"/>
                          </a:xfrm>
                        </p:grpSpPr>
                        <p:sp>
                          <p:nvSpPr>
                            <p:cNvPr id="143395" name="Freeform 35">
                              <a:extLst>
                                <a:ext uri="{FF2B5EF4-FFF2-40B4-BE49-F238E27FC236}">
                                  <a16:creationId xmlns:a16="http://schemas.microsoft.com/office/drawing/2014/main" id="{4F4FBEB8-7B40-4D6D-A945-62A561D413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07" y="2989"/>
                              <a:ext cx="541" cy="21"/>
                            </a:xfrm>
                            <a:custGeom>
                              <a:avLst/>
                              <a:gdLst>
                                <a:gd name="T0" fmla="*/ 540 w 541"/>
                                <a:gd name="T1" fmla="*/ 0 h 21"/>
                                <a:gd name="T2" fmla="*/ 521 w 541"/>
                                <a:gd name="T3" fmla="*/ 19 h 21"/>
                                <a:gd name="T4" fmla="*/ 10 w 541"/>
                                <a:gd name="T5" fmla="*/ 20 h 21"/>
                                <a:gd name="T6" fmla="*/ 0 w 541"/>
                                <a:gd name="T7" fmla="*/ 0 h 21"/>
                                <a:gd name="T8" fmla="*/ 540 w 541"/>
                                <a:gd name="T9" fmla="*/ 0 h 2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1" h="21">
                                  <a:moveTo>
                                    <a:pt x="540" y="0"/>
                                  </a:moveTo>
                                  <a:lnTo>
                                    <a:pt x="521" y="19"/>
                                  </a:lnTo>
                                  <a:lnTo>
                                    <a:pt x="10" y="2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4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396" name="Freeform 36">
                              <a:extLst>
                                <a:ext uri="{FF2B5EF4-FFF2-40B4-BE49-F238E27FC236}">
                                  <a16:creationId xmlns:a16="http://schemas.microsoft.com/office/drawing/2014/main" id="{A5B36EDF-218E-41D1-8A2A-34330D1ECC5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8" y="2989"/>
                              <a:ext cx="54" cy="74"/>
                            </a:xfrm>
                            <a:custGeom>
                              <a:avLst/>
                              <a:gdLst>
                                <a:gd name="T0" fmla="*/ 19 w 54"/>
                                <a:gd name="T1" fmla="*/ 0 h 74"/>
                                <a:gd name="T2" fmla="*/ 53 w 54"/>
                                <a:gd name="T3" fmla="*/ 73 h 74"/>
                                <a:gd name="T4" fmla="*/ 15 w 54"/>
                                <a:gd name="T5" fmla="*/ 54 h 74"/>
                                <a:gd name="T6" fmla="*/ 0 w 54"/>
                                <a:gd name="T7" fmla="*/ 20 h 74"/>
                                <a:gd name="T8" fmla="*/ 19 w 54"/>
                                <a:gd name="T9" fmla="*/ 0 h 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" h="74">
                                  <a:moveTo>
                                    <a:pt x="19" y="0"/>
                                  </a:moveTo>
                                  <a:lnTo>
                                    <a:pt x="53" y="73"/>
                                  </a:lnTo>
                                  <a:lnTo>
                                    <a:pt x="15" y="54"/>
                                  </a:lnTo>
                                  <a:lnTo>
                                    <a:pt x="0" y="20"/>
                                  </a:lnTo>
                                  <a:lnTo>
                                    <a:pt x="19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397" name="Freeform 37">
                              <a:extLst>
                                <a:ext uri="{FF2B5EF4-FFF2-40B4-BE49-F238E27FC236}">
                                  <a16:creationId xmlns:a16="http://schemas.microsoft.com/office/drawing/2014/main" id="{7165E766-3D8D-4665-89AA-AFDCE11A9C6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35" y="3043"/>
                              <a:ext cx="548" cy="23"/>
                            </a:xfrm>
                            <a:custGeom>
                              <a:avLst/>
                              <a:gdLst>
                                <a:gd name="T0" fmla="*/ 547 w 548"/>
                                <a:gd name="T1" fmla="*/ 19 h 23"/>
                                <a:gd name="T2" fmla="*/ 507 w 548"/>
                                <a:gd name="T3" fmla="*/ 0 h 23"/>
                                <a:gd name="T4" fmla="*/ 0 w 548"/>
                                <a:gd name="T5" fmla="*/ 0 h 23"/>
                                <a:gd name="T6" fmla="*/ 10 w 548"/>
                                <a:gd name="T7" fmla="*/ 22 h 23"/>
                                <a:gd name="T8" fmla="*/ 547 w 548"/>
                                <a:gd name="T9" fmla="*/ 19 h 2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8" h="23">
                                  <a:moveTo>
                                    <a:pt x="547" y="19"/>
                                  </a:moveTo>
                                  <a:lnTo>
                                    <a:pt x="50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10" y="22"/>
                                  </a:lnTo>
                                  <a:lnTo>
                                    <a:pt x="547" y="19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398" name="Freeform 38">
                              <a:extLst>
                                <a:ext uri="{FF2B5EF4-FFF2-40B4-BE49-F238E27FC236}">
                                  <a16:creationId xmlns:a16="http://schemas.microsoft.com/office/drawing/2014/main" id="{7B146DDA-438D-4662-9CD3-7C52F77FED5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17" y="3009"/>
                              <a:ext cx="527" cy="35"/>
                            </a:xfrm>
                            <a:custGeom>
                              <a:avLst/>
                              <a:gdLst>
                                <a:gd name="T0" fmla="*/ 0 w 527"/>
                                <a:gd name="T1" fmla="*/ 0 h 35"/>
                                <a:gd name="T2" fmla="*/ 511 w 527"/>
                                <a:gd name="T3" fmla="*/ 0 h 35"/>
                                <a:gd name="T4" fmla="*/ 526 w 527"/>
                                <a:gd name="T5" fmla="*/ 34 h 35"/>
                                <a:gd name="T6" fmla="*/ 18 w 527"/>
                                <a:gd name="T7" fmla="*/ 34 h 35"/>
                                <a:gd name="T8" fmla="*/ 0 w 527"/>
                                <a:gd name="T9" fmla="*/ 0 h 3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27" h="35">
                                  <a:moveTo>
                                    <a:pt x="0" y="0"/>
                                  </a:moveTo>
                                  <a:lnTo>
                                    <a:pt x="511" y="0"/>
                                  </a:lnTo>
                                  <a:lnTo>
                                    <a:pt x="526" y="34"/>
                                  </a:lnTo>
                                  <a:lnTo>
                                    <a:pt x="18" y="34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3399" name="Freeform 39">
                            <a:extLst>
                              <a:ext uri="{FF2B5EF4-FFF2-40B4-BE49-F238E27FC236}">
                                <a16:creationId xmlns:a16="http://schemas.microsoft.com/office/drawing/2014/main" id="{FDA53EBA-2931-4D63-88A5-B080565C117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61" y="3148"/>
                            <a:ext cx="1050" cy="654"/>
                          </a:xfrm>
                          <a:custGeom>
                            <a:avLst/>
                            <a:gdLst>
                              <a:gd name="T0" fmla="*/ 744 w 1050"/>
                              <a:gd name="T1" fmla="*/ 0 h 654"/>
                              <a:gd name="T2" fmla="*/ 0 w 1050"/>
                              <a:gd name="T3" fmla="*/ 23 h 654"/>
                              <a:gd name="T4" fmla="*/ 279 w 1050"/>
                              <a:gd name="T5" fmla="*/ 653 h 654"/>
                              <a:gd name="T6" fmla="*/ 1049 w 1050"/>
                              <a:gd name="T7" fmla="*/ 583 h 654"/>
                              <a:gd name="T8" fmla="*/ 744 w 1050"/>
                              <a:gd name="T9" fmla="*/ 0 h 6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050" h="654">
                                <a:moveTo>
                                  <a:pt x="744" y="0"/>
                                </a:moveTo>
                                <a:lnTo>
                                  <a:pt x="0" y="23"/>
                                </a:lnTo>
                                <a:lnTo>
                                  <a:pt x="279" y="653"/>
                                </a:lnTo>
                                <a:lnTo>
                                  <a:pt x="1049" y="583"/>
                                </a:lnTo>
                                <a:lnTo>
                                  <a:pt x="744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3400" name="Group 40">
                          <a:extLst>
                            <a:ext uri="{FF2B5EF4-FFF2-40B4-BE49-F238E27FC236}">
                              <a16:creationId xmlns:a16="http://schemas.microsoft.com/office/drawing/2014/main" id="{8B36D0BE-D2A3-4F81-B0EE-EECE648F8C9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52" y="2959"/>
                          <a:ext cx="360" cy="773"/>
                          <a:chOff x="2852" y="2959"/>
                          <a:chExt cx="360" cy="773"/>
                        </a:xfrm>
                      </p:grpSpPr>
                      <p:sp>
                        <p:nvSpPr>
                          <p:cNvPr id="143401" name="Freeform 41">
                            <a:extLst>
                              <a:ext uri="{FF2B5EF4-FFF2-40B4-BE49-F238E27FC236}">
                                <a16:creationId xmlns:a16="http://schemas.microsoft.com/office/drawing/2014/main" id="{1C38BE92-D232-43E1-A37E-F8F42B7AE28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05" y="3118"/>
                            <a:ext cx="307" cy="614"/>
                          </a:xfrm>
                          <a:custGeom>
                            <a:avLst/>
                            <a:gdLst>
                              <a:gd name="T0" fmla="*/ 24 w 307"/>
                              <a:gd name="T1" fmla="*/ 0 h 614"/>
                              <a:gd name="T2" fmla="*/ 0 w 307"/>
                              <a:gd name="T3" fmla="*/ 29 h 614"/>
                              <a:gd name="T4" fmla="*/ 306 w 307"/>
                              <a:gd name="T5" fmla="*/ 613 h 614"/>
                              <a:gd name="T6" fmla="*/ 24 w 307"/>
                              <a:gd name="T7" fmla="*/ 0 h 61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307" h="614">
                                <a:moveTo>
                                  <a:pt x="24" y="0"/>
                                </a:moveTo>
                                <a:lnTo>
                                  <a:pt x="0" y="29"/>
                                </a:lnTo>
                                <a:lnTo>
                                  <a:pt x="306" y="613"/>
                                </a:lnTo>
                                <a:lnTo>
                                  <a:pt x="24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3402" name="Freeform 42">
                            <a:extLst>
                              <a:ext uri="{FF2B5EF4-FFF2-40B4-BE49-F238E27FC236}">
                                <a16:creationId xmlns:a16="http://schemas.microsoft.com/office/drawing/2014/main" id="{18EC6E28-6B12-4519-A908-E5595A6E6194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52" y="2959"/>
                            <a:ext cx="78" cy="160"/>
                          </a:xfrm>
                          <a:custGeom>
                            <a:avLst/>
                            <a:gdLst>
                              <a:gd name="T0" fmla="*/ 0 w 78"/>
                              <a:gd name="T1" fmla="*/ 0 h 160"/>
                              <a:gd name="T2" fmla="*/ 77 w 78"/>
                              <a:gd name="T3" fmla="*/ 159 h 16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78" h="160">
                                <a:moveTo>
                                  <a:pt x="0" y="0"/>
                                </a:moveTo>
                                <a:lnTo>
                                  <a:pt x="77" y="15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3403" name="Group 43">
                        <a:extLst>
                          <a:ext uri="{FF2B5EF4-FFF2-40B4-BE49-F238E27FC236}">
                            <a16:creationId xmlns:a16="http://schemas.microsoft.com/office/drawing/2014/main" id="{C6483D3B-A2A3-4C88-9D0C-DCB795486EA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42" y="3214"/>
                        <a:ext cx="493" cy="514"/>
                        <a:chOff x="2242" y="3214"/>
                        <a:chExt cx="493" cy="514"/>
                      </a:xfrm>
                    </p:grpSpPr>
                    <p:grpSp>
                      <p:nvGrpSpPr>
                        <p:cNvPr id="143404" name="Group 44">
                          <a:extLst>
                            <a:ext uri="{FF2B5EF4-FFF2-40B4-BE49-F238E27FC236}">
                              <a16:creationId xmlns:a16="http://schemas.microsoft.com/office/drawing/2014/main" id="{A8D2307C-D7DB-4C27-85BE-269DE36B8D2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7" y="3214"/>
                          <a:ext cx="358" cy="504"/>
                          <a:chOff x="2377" y="3214"/>
                          <a:chExt cx="358" cy="504"/>
                        </a:xfrm>
                      </p:grpSpPr>
                      <p:grpSp>
                        <p:nvGrpSpPr>
                          <p:cNvPr id="143405" name="Group 45">
                            <a:extLst>
                              <a:ext uri="{FF2B5EF4-FFF2-40B4-BE49-F238E27FC236}">
                                <a16:creationId xmlns:a16="http://schemas.microsoft.com/office/drawing/2014/main" id="{1D20B567-C97D-4DE6-A0AD-9F5E5356A2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77" y="3214"/>
                            <a:ext cx="156" cy="69"/>
                            <a:chOff x="2377" y="3214"/>
                            <a:chExt cx="156" cy="69"/>
                          </a:xfrm>
                        </p:grpSpPr>
                        <p:grpSp>
                          <p:nvGrpSpPr>
                            <p:cNvPr id="143406" name="Group 46">
                              <a:extLst>
                                <a:ext uri="{FF2B5EF4-FFF2-40B4-BE49-F238E27FC236}">
                                  <a16:creationId xmlns:a16="http://schemas.microsoft.com/office/drawing/2014/main" id="{4FEF41CF-F999-444A-9CB1-663CDAEA6C9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77" y="3214"/>
                              <a:ext cx="156" cy="69"/>
                              <a:chOff x="2377" y="3214"/>
                              <a:chExt cx="156" cy="69"/>
                            </a:xfrm>
                          </p:grpSpPr>
                          <p:sp>
                            <p:nvSpPr>
                              <p:cNvPr id="143407" name="Freeform 47">
                                <a:extLst>
                                  <a:ext uri="{FF2B5EF4-FFF2-40B4-BE49-F238E27FC236}">
                                    <a16:creationId xmlns:a16="http://schemas.microsoft.com/office/drawing/2014/main" id="{C309F5A1-BA39-4912-8552-3B2E9B37FF3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5" y="321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08" name="Freeform 48">
                                <a:extLst>
                                  <a:ext uri="{FF2B5EF4-FFF2-40B4-BE49-F238E27FC236}">
                                    <a16:creationId xmlns:a16="http://schemas.microsoft.com/office/drawing/2014/main" id="{E6DD0415-62DA-4539-99BD-592424A6D0F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2" y="326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09" name="Freeform 49">
                                <a:extLst>
                                  <a:ext uri="{FF2B5EF4-FFF2-40B4-BE49-F238E27FC236}">
                                    <a16:creationId xmlns:a16="http://schemas.microsoft.com/office/drawing/2014/main" id="{2BA14ABF-A845-411E-9C01-93554BFDA90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77" y="321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10" name="Freeform 50">
                              <a:extLst>
                                <a:ext uri="{FF2B5EF4-FFF2-40B4-BE49-F238E27FC236}">
                                  <a16:creationId xmlns:a16="http://schemas.microsoft.com/office/drawing/2014/main" id="{E3EE2AE2-FFA7-410C-AA45-C40992348FB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0" y="321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11" name="Oval 51">
                              <a:extLst>
                                <a:ext uri="{FF2B5EF4-FFF2-40B4-BE49-F238E27FC236}">
                                  <a16:creationId xmlns:a16="http://schemas.microsoft.com/office/drawing/2014/main" id="{62C8B5B3-8F7C-49E7-9744-51C08824ED6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0" y="322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12" name="Oval 52">
                              <a:extLst>
                                <a:ext uri="{FF2B5EF4-FFF2-40B4-BE49-F238E27FC236}">
                                  <a16:creationId xmlns:a16="http://schemas.microsoft.com/office/drawing/2014/main" id="{D0497391-0B05-4B8F-89B0-80AC8BBC7AB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0" y="324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13" name="Group 53">
                            <a:extLst>
                              <a:ext uri="{FF2B5EF4-FFF2-40B4-BE49-F238E27FC236}">
                                <a16:creationId xmlns:a16="http://schemas.microsoft.com/office/drawing/2014/main" id="{CE91CA60-782C-4397-ADE5-61753826956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05" y="3275"/>
                            <a:ext cx="156" cy="70"/>
                            <a:chOff x="2405" y="3275"/>
                            <a:chExt cx="156" cy="70"/>
                          </a:xfrm>
                        </p:grpSpPr>
                        <p:grpSp>
                          <p:nvGrpSpPr>
                            <p:cNvPr id="143414" name="Group 54">
                              <a:extLst>
                                <a:ext uri="{FF2B5EF4-FFF2-40B4-BE49-F238E27FC236}">
                                  <a16:creationId xmlns:a16="http://schemas.microsoft.com/office/drawing/2014/main" id="{F9E5EF41-069E-47B9-9800-120C9782C44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05" y="3275"/>
                              <a:ext cx="156" cy="70"/>
                              <a:chOff x="2405" y="3275"/>
                              <a:chExt cx="156" cy="70"/>
                            </a:xfrm>
                          </p:grpSpPr>
                          <p:sp>
                            <p:nvSpPr>
                              <p:cNvPr id="143415" name="Freeform 55">
                                <a:extLst>
                                  <a:ext uri="{FF2B5EF4-FFF2-40B4-BE49-F238E27FC236}">
                                    <a16:creationId xmlns:a16="http://schemas.microsoft.com/office/drawing/2014/main" id="{09A65C85-D757-485A-823A-CCF4F838C2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4" y="3275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16" name="Freeform 56">
                                <a:extLst>
                                  <a:ext uri="{FF2B5EF4-FFF2-40B4-BE49-F238E27FC236}">
                                    <a16:creationId xmlns:a16="http://schemas.microsoft.com/office/drawing/2014/main" id="{2D493828-252C-41C0-B35A-81F89CEDE98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0" y="332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17" name="Freeform 57">
                                <a:extLst>
                                  <a:ext uri="{FF2B5EF4-FFF2-40B4-BE49-F238E27FC236}">
                                    <a16:creationId xmlns:a16="http://schemas.microsoft.com/office/drawing/2014/main" id="{64DFA2CA-EF96-462D-89B7-7105439EEAF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5" y="3280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18" name="Freeform 58">
                              <a:extLst>
                                <a:ext uri="{FF2B5EF4-FFF2-40B4-BE49-F238E27FC236}">
                                  <a16:creationId xmlns:a16="http://schemas.microsoft.com/office/drawing/2014/main" id="{DCA80A96-41CC-4695-8233-F679DEA7D76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09" y="3277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19" name="Oval 59">
                              <a:extLst>
                                <a:ext uri="{FF2B5EF4-FFF2-40B4-BE49-F238E27FC236}">
                                  <a16:creationId xmlns:a16="http://schemas.microsoft.com/office/drawing/2014/main" id="{029B1411-466B-4BF2-8701-F6799B277C4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28" y="328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20" name="Oval 60">
                              <a:extLst>
                                <a:ext uri="{FF2B5EF4-FFF2-40B4-BE49-F238E27FC236}">
                                  <a16:creationId xmlns:a16="http://schemas.microsoft.com/office/drawing/2014/main" id="{29DD8122-F513-4A1A-A3BF-78D130459A6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30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21" name="Group 61">
                            <a:extLst>
                              <a:ext uri="{FF2B5EF4-FFF2-40B4-BE49-F238E27FC236}">
                                <a16:creationId xmlns:a16="http://schemas.microsoft.com/office/drawing/2014/main" id="{29723E1E-B500-4B5B-A619-A62F293ECE5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35" y="3338"/>
                            <a:ext cx="156" cy="70"/>
                            <a:chOff x="2435" y="3338"/>
                            <a:chExt cx="156" cy="70"/>
                          </a:xfrm>
                        </p:grpSpPr>
                        <p:grpSp>
                          <p:nvGrpSpPr>
                            <p:cNvPr id="143422" name="Group 62">
                              <a:extLst>
                                <a:ext uri="{FF2B5EF4-FFF2-40B4-BE49-F238E27FC236}">
                                  <a16:creationId xmlns:a16="http://schemas.microsoft.com/office/drawing/2014/main" id="{CD21A1DF-7C6F-4714-9EE5-75F0622B7B9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35" y="3338"/>
                              <a:ext cx="156" cy="70"/>
                              <a:chOff x="2435" y="3338"/>
                              <a:chExt cx="156" cy="70"/>
                            </a:xfrm>
                          </p:grpSpPr>
                          <p:sp>
                            <p:nvSpPr>
                              <p:cNvPr id="143423" name="Freeform 63">
                                <a:extLst>
                                  <a:ext uri="{FF2B5EF4-FFF2-40B4-BE49-F238E27FC236}">
                                    <a16:creationId xmlns:a16="http://schemas.microsoft.com/office/drawing/2014/main" id="{8BD93D49-C079-4C2B-8D1B-77F25F41B19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33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24" name="Freeform 64">
                                <a:extLst>
                                  <a:ext uri="{FF2B5EF4-FFF2-40B4-BE49-F238E27FC236}">
                                    <a16:creationId xmlns:a16="http://schemas.microsoft.com/office/drawing/2014/main" id="{B4B2BC16-D492-4194-96AF-DB34B86BB84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0" y="338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25" name="Freeform 65">
                                <a:extLst>
                                  <a:ext uri="{FF2B5EF4-FFF2-40B4-BE49-F238E27FC236}">
                                    <a16:creationId xmlns:a16="http://schemas.microsoft.com/office/drawing/2014/main" id="{72981F35-FF36-4975-9A2F-62B98FD5A08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5" y="334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26" name="Freeform 66">
                              <a:extLst>
                                <a:ext uri="{FF2B5EF4-FFF2-40B4-BE49-F238E27FC236}">
                                  <a16:creationId xmlns:a16="http://schemas.microsoft.com/office/drawing/2014/main" id="{B0AE6826-6C03-4F4D-A9BE-40BB54B2EC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39" y="334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27" name="Oval 67">
                              <a:extLst>
                                <a:ext uri="{FF2B5EF4-FFF2-40B4-BE49-F238E27FC236}">
                                  <a16:creationId xmlns:a16="http://schemas.microsoft.com/office/drawing/2014/main" id="{509FBF53-87F1-44AB-84F2-9241B9BB6D8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58" y="335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28" name="Oval 68">
                              <a:extLst>
                                <a:ext uri="{FF2B5EF4-FFF2-40B4-BE49-F238E27FC236}">
                                  <a16:creationId xmlns:a16="http://schemas.microsoft.com/office/drawing/2014/main" id="{348B7917-8BDF-4821-8858-2585D213C0B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9" y="336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29" name="Group 69">
                            <a:extLst>
                              <a:ext uri="{FF2B5EF4-FFF2-40B4-BE49-F238E27FC236}">
                                <a16:creationId xmlns:a16="http://schemas.microsoft.com/office/drawing/2014/main" id="{2E4303C8-0423-4872-8224-F3458CA92A9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64" y="3400"/>
                            <a:ext cx="156" cy="69"/>
                            <a:chOff x="2464" y="3400"/>
                            <a:chExt cx="156" cy="69"/>
                          </a:xfrm>
                        </p:grpSpPr>
                        <p:grpSp>
                          <p:nvGrpSpPr>
                            <p:cNvPr id="143430" name="Group 70">
                              <a:extLst>
                                <a:ext uri="{FF2B5EF4-FFF2-40B4-BE49-F238E27FC236}">
                                  <a16:creationId xmlns:a16="http://schemas.microsoft.com/office/drawing/2014/main" id="{9E89325D-1C76-45B2-A276-A313D312387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64" y="3400"/>
                              <a:ext cx="156" cy="69"/>
                              <a:chOff x="2464" y="3400"/>
                              <a:chExt cx="156" cy="69"/>
                            </a:xfrm>
                          </p:grpSpPr>
                          <p:sp>
                            <p:nvSpPr>
                              <p:cNvPr id="143431" name="Freeform 71">
                                <a:extLst>
                                  <a:ext uri="{FF2B5EF4-FFF2-40B4-BE49-F238E27FC236}">
                                    <a16:creationId xmlns:a16="http://schemas.microsoft.com/office/drawing/2014/main" id="{D429D3DF-D582-48A8-A245-376997350A6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72" y="340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32" name="Freeform 72">
                                <a:extLst>
                                  <a:ext uri="{FF2B5EF4-FFF2-40B4-BE49-F238E27FC236}">
                                    <a16:creationId xmlns:a16="http://schemas.microsoft.com/office/drawing/2014/main" id="{FF99153B-1ADB-483A-8610-0306B8FEF47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89" y="3448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33" name="Freeform 73">
                                <a:extLst>
                                  <a:ext uri="{FF2B5EF4-FFF2-40B4-BE49-F238E27FC236}">
                                    <a16:creationId xmlns:a16="http://schemas.microsoft.com/office/drawing/2014/main" id="{5428A8B1-ED5B-45FA-A6B9-B278E6EBE4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4" y="340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8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8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8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34" name="Freeform 74">
                              <a:extLst>
                                <a:ext uri="{FF2B5EF4-FFF2-40B4-BE49-F238E27FC236}">
                                  <a16:creationId xmlns:a16="http://schemas.microsoft.com/office/drawing/2014/main" id="{1815CDA8-3F79-4146-92B8-1A5C0B827D5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67" y="3401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35" name="Oval 75">
                              <a:extLst>
                                <a:ext uri="{FF2B5EF4-FFF2-40B4-BE49-F238E27FC236}">
                                  <a16:creationId xmlns:a16="http://schemas.microsoft.com/office/drawing/2014/main" id="{6511467F-5EE1-4D09-95CC-32E6BCC71C9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87" y="341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36" name="Oval 76">
                              <a:extLst>
                                <a:ext uri="{FF2B5EF4-FFF2-40B4-BE49-F238E27FC236}">
                                  <a16:creationId xmlns:a16="http://schemas.microsoft.com/office/drawing/2014/main" id="{2F791EFC-09A8-49E6-BA99-5584B6E0A9A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7" y="3431"/>
                              <a:ext cx="6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37" name="Group 77">
                            <a:extLst>
                              <a:ext uri="{FF2B5EF4-FFF2-40B4-BE49-F238E27FC236}">
                                <a16:creationId xmlns:a16="http://schemas.microsoft.com/office/drawing/2014/main" id="{9C9A22D6-706E-4D8D-BC70-7B2C7731A7B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2" y="3461"/>
                            <a:ext cx="156" cy="69"/>
                            <a:chOff x="2492" y="3461"/>
                            <a:chExt cx="156" cy="69"/>
                          </a:xfrm>
                        </p:grpSpPr>
                        <p:grpSp>
                          <p:nvGrpSpPr>
                            <p:cNvPr id="143438" name="Group 78">
                              <a:extLst>
                                <a:ext uri="{FF2B5EF4-FFF2-40B4-BE49-F238E27FC236}">
                                  <a16:creationId xmlns:a16="http://schemas.microsoft.com/office/drawing/2014/main" id="{BB995643-EBA1-4986-B1A5-F59340BAA76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2" y="3461"/>
                              <a:ext cx="156" cy="69"/>
                              <a:chOff x="2492" y="3461"/>
                              <a:chExt cx="156" cy="69"/>
                            </a:xfrm>
                          </p:grpSpPr>
                          <p:sp>
                            <p:nvSpPr>
                              <p:cNvPr id="143439" name="Freeform 79">
                                <a:extLst>
                                  <a:ext uri="{FF2B5EF4-FFF2-40B4-BE49-F238E27FC236}">
                                    <a16:creationId xmlns:a16="http://schemas.microsoft.com/office/drawing/2014/main" id="{04766327-E6BD-4C6A-BA94-5F09A47946C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01" y="3461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40" name="Freeform 80">
                                <a:extLst>
                                  <a:ext uri="{FF2B5EF4-FFF2-40B4-BE49-F238E27FC236}">
                                    <a16:creationId xmlns:a16="http://schemas.microsoft.com/office/drawing/2014/main" id="{9434CE73-B287-4012-9DEB-7BC1777D918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17" y="3510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41" name="Freeform 81">
                                <a:extLst>
                                  <a:ext uri="{FF2B5EF4-FFF2-40B4-BE49-F238E27FC236}">
                                    <a16:creationId xmlns:a16="http://schemas.microsoft.com/office/drawing/2014/main" id="{C6C4AFA5-E062-4C65-ACE7-29F2B8364E2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92" y="3466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42" name="Freeform 82">
                              <a:extLst>
                                <a:ext uri="{FF2B5EF4-FFF2-40B4-BE49-F238E27FC236}">
                                  <a16:creationId xmlns:a16="http://schemas.microsoft.com/office/drawing/2014/main" id="{255959A2-B7D6-4BFD-B0B6-C6E302D5290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6" y="3462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43" name="Oval 83">
                              <a:extLst>
                                <a:ext uri="{FF2B5EF4-FFF2-40B4-BE49-F238E27FC236}">
                                  <a16:creationId xmlns:a16="http://schemas.microsoft.com/office/drawing/2014/main" id="{84328E96-FF0F-40B2-91C0-B48712D8252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15" y="3473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44" name="Oval 84">
                              <a:extLst>
                                <a:ext uri="{FF2B5EF4-FFF2-40B4-BE49-F238E27FC236}">
                                  <a16:creationId xmlns:a16="http://schemas.microsoft.com/office/drawing/2014/main" id="{0C1840C4-189D-4BB9-936A-316BD04CF1E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26" y="349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45" name="Group 85">
                            <a:extLst>
                              <a:ext uri="{FF2B5EF4-FFF2-40B4-BE49-F238E27FC236}">
                                <a16:creationId xmlns:a16="http://schemas.microsoft.com/office/drawing/2014/main" id="{B6A66E0B-8E0D-45E6-B045-122840612AB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21" y="3524"/>
                            <a:ext cx="156" cy="69"/>
                            <a:chOff x="2521" y="3524"/>
                            <a:chExt cx="156" cy="69"/>
                          </a:xfrm>
                        </p:grpSpPr>
                        <p:grpSp>
                          <p:nvGrpSpPr>
                            <p:cNvPr id="143446" name="Group 86">
                              <a:extLst>
                                <a:ext uri="{FF2B5EF4-FFF2-40B4-BE49-F238E27FC236}">
                                  <a16:creationId xmlns:a16="http://schemas.microsoft.com/office/drawing/2014/main" id="{71170636-6438-4823-BC0A-44FE622A749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21" y="3524"/>
                              <a:ext cx="156" cy="69"/>
                              <a:chOff x="2521" y="3524"/>
                              <a:chExt cx="156" cy="69"/>
                            </a:xfrm>
                          </p:grpSpPr>
                          <p:sp>
                            <p:nvSpPr>
                              <p:cNvPr id="143447" name="Freeform 87">
                                <a:extLst>
                                  <a:ext uri="{FF2B5EF4-FFF2-40B4-BE49-F238E27FC236}">
                                    <a16:creationId xmlns:a16="http://schemas.microsoft.com/office/drawing/2014/main" id="{48037EA9-8800-4B4C-8355-3E9B9EDD6E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9" y="352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48" name="Freeform 88">
                                <a:extLst>
                                  <a:ext uri="{FF2B5EF4-FFF2-40B4-BE49-F238E27FC236}">
                                    <a16:creationId xmlns:a16="http://schemas.microsoft.com/office/drawing/2014/main" id="{E568379A-4D02-4ED3-8A7B-F269823C126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46" y="357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49" name="Freeform 89">
                                <a:extLst>
                                  <a:ext uri="{FF2B5EF4-FFF2-40B4-BE49-F238E27FC236}">
                                    <a16:creationId xmlns:a16="http://schemas.microsoft.com/office/drawing/2014/main" id="{DB0FD1B9-15CA-40BE-9B14-CB5C99B5ACE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1" y="352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50" name="Freeform 90">
                              <a:extLst>
                                <a:ext uri="{FF2B5EF4-FFF2-40B4-BE49-F238E27FC236}">
                                  <a16:creationId xmlns:a16="http://schemas.microsoft.com/office/drawing/2014/main" id="{280A8928-2CA6-4CC1-82E7-B95CB6A20BF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24" y="352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51" name="Oval 91">
                              <a:extLst>
                                <a:ext uri="{FF2B5EF4-FFF2-40B4-BE49-F238E27FC236}">
                                  <a16:creationId xmlns:a16="http://schemas.microsoft.com/office/drawing/2014/main" id="{A12372F9-423B-4608-B80B-72EA10F86E6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4" y="353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52" name="Oval 92">
                              <a:extLst>
                                <a:ext uri="{FF2B5EF4-FFF2-40B4-BE49-F238E27FC236}">
                                  <a16:creationId xmlns:a16="http://schemas.microsoft.com/office/drawing/2014/main" id="{780B8738-B5D5-4E5E-BFD6-59850A43F9B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54" y="35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53" name="Group 93">
                            <a:extLst>
                              <a:ext uri="{FF2B5EF4-FFF2-40B4-BE49-F238E27FC236}">
                                <a16:creationId xmlns:a16="http://schemas.microsoft.com/office/drawing/2014/main" id="{0E6E2EE8-6A11-47E9-83B5-277C32546BF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51" y="3585"/>
                            <a:ext cx="156" cy="70"/>
                            <a:chOff x="2551" y="3585"/>
                            <a:chExt cx="156" cy="70"/>
                          </a:xfrm>
                        </p:grpSpPr>
                        <p:grpSp>
                          <p:nvGrpSpPr>
                            <p:cNvPr id="143454" name="Group 94">
                              <a:extLst>
                                <a:ext uri="{FF2B5EF4-FFF2-40B4-BE49-F238E27FC236}">
                                  <a16:creationId xmlns:a16="http://schemas.microsoft.com/office/drawing/2014/main" id="{9FA9E799-169F-446F-828A-91BF7F972BE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51" y="3585"/>
                              <a:ext cx="156" cy="70"/>
                              <a:chOff x="2551" y="3585"/>
                              <a:chExt cx="156" cy="70"/>
                            </a:xfrm>
                          </p:grpSpPr>
                          <p:sp>
                            <p:nvSpPr>
                              <p:cNvPr id="143455" name="Freeform 95">
                                <a:extLst>
                                  <a:ext uri="{FF2B5EF4-FFF2-40B4-BE49-F238E27FC236}">
                                    <a16:creationId xmlns:a16="http://schemas.microsoft.com/office/drawing/2014/main" id="{14AC0859-01FD-4D24-934B-730BC8DC97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9" y="3585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56" name="Freeform 96">
                                <a:extLst>
                                  <a:ext uri="{FF2B5EF4-FFF2-40B4-BE49-F238E27FC236}">
                                    <a16:creationId xmlns:a16="http://schemas.microsoft.com/office/drawing/2014/main" id="{18353E02-A01C-45E0-8E22-444A5B95128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6" y="363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57" name="Freeform 97">
                                <a:extLst>
                                  <a:ext uri="{FF2B5EF4-FFF2-40B4-BE49-F238E27FC236}">
                                    <a16:creationId xmlns:a16="http://schemas.microsoft.com/office/drawing/2014/main" id="{5AF93F95-E267-41C6-944D-48E3490B365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1" y="3590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58" name="Freeform 98">
                              <a:extLst>
                                <a:ext uri="{FF2B5EF4-FFF2-40B4-BE49-F238E27FC236}">
                                  <a16:creationId xmlns:a16="http://schemas.microsoft.com/office/drawing/2014/main" id="{D680EC63-9CF9-4992-8550-C80F51706B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4" y="3587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59" name="Oval 99">
                              <a:extLst>
                                <a:ext uri="{FF2B5EF4-FFF2-40B4-BE49-F238E27FC236}">
                                  <a16:creationId xmlns:a16="http://schemas.microsoft.com/office/drawing/2014/main" id="{65604EEC-7E98-4569-857E-EBDDACE242D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74" y="359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60" name="Oval 100">
                              <a:extLst>
                                <a:ext uri="{FF2B5EF4-FFF2-40B4-BE49-F238E27FC236}">
                                  <a16:creationId xmlns:a16="http://schemas.microsoft.com/office/drawing/2014/main" id="{5CED74DB-94FC-4F42-AB5F-CB08E836A9A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4" y="3616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61" name="Group 101">
                            <a:extLst>
                              <a:ext uri="{FF2B5EF4-FFF2-40B4-BE49-F238E27FC236}">
                                <a16:creationId xmlns:a16="http://schemas.microsoft.com/office/drawing/2014/main" id="{6C9BD562-1DE3-4EEC-B8C8-E7A0405EE12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79" y="3648"/>
                            <a:ext cx="156" cy="70"/>
                            <a:chOff x="2579" y="3648"/>
                            <a:chExt cx="156" cy="70"/>
                          </a:xfrm>
                        </p:grpSpPr>
                        <p:grpSp>
                          <p:nvGrpSpPr>
                            <p:cNvPr id="143462" name="Group 102">
                              <a:extLst>
                                <a:ext uri="{FF2B5EF4-FFF2-40B4-BE49-F238E27FC236}">
                                  <a16:creationId xmlns:a16="http://schemas.microsoft.com/office/drawing/2014/main" id="{9B79F1B2-8CB6-4BED-859A-A9505171F61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79" y="3648"/>
                              <a:ext cx="156" cy="70"/>
                              <a:chOff x="2579" y="3648"/>
                              <a:chExt cx="156" cy="70"/>
                            </a:xfrm>
                          </p:grpSpPr>
                          <p:sp>
                            <p:nvSpPr>
                              <p:cNvPr id="143463" name="Freeform 103">
                                <a:extLst>
                                  <a:ext uri="{FF2B5EF4-FFF2-40B4-BE49-F238E27FC236}">
                                    <a16:creationId xmlns:a16="http://schemas.microsoft.com/office/drawing/2014/main" id="{9B227F13-1AF9-4F9B-AEB3-6165A32C8B2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88" y="364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64" name="Freeform 104">
                                <a:extLst>
                                  <a:ext uri="{FF2B5EF4-FFF2-40B4-BE49-F238E27FC236}">
                                    <a16:creationId xmlns:a16="http://schemas.microsoft.com/office/drawing/2014/main" id="{4D32ECDF-7929-484B-94A7-26B88AAC189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04" y="369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65" name="Freeform 105">
                                <a:extLst>
                                  <a:ext uri="{FF2B5EF4-FFF2-40B4-BE49-F238E27FC236}">
                                    <a16:creationId xmlns:a16="http://schemas.microsoft.com/office/drawing/2014/main" id="{A0814902-C051-4AF9-822C-3003868D011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9" y="365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66" name="Freeform 106">
                              <a:extLst>
                                <a:ext uri="{FF2B5EF4-FFF2-40B4-BE49-F238E27FC236}">
                                  <a16:creationId xmlns:a16="http://schemas.microsoft.com/office/drawing/2014/main" id="{5F252EB1-D631-4709-9D2C-42926DEA9A3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3" y="365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67" name="Oval 107">
                              <a:extLst>
                                <a:ext uri="{FF2B5EF4-FFF2-40B4-BE49-F238E27FC236}">
                                  <a16:creationId xmlns:a16="http://schemas.microsoft.com/office/drawing/2014/main" id="{00888D3E-1ACE-4228-8B57-BBF8874D99E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02" y="36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68" name="Oval 108">
                              <a:extLst>
                                <a:ext uri="{FF2B5EF4-FFF2-40B4-BE49-F238E27FC236}">
                                  <a16:creationId xmlns:a16="http://schemas.microsoft.com/office/drawing/2014/main" id="{1B2C41B9-7E51-45DF-BC5A-D0847F665C0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13" y="367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3469" name="Group 109">
                          <a:extLst>
                            <a:ext uri="{FF2B5EF4-FFF2-40B4-BE49-F238E27FC236}">
                              <a16:creationId xmlns:a16="http://schemas.microsoft.com/office/drawing/2014/main" id="{3F6258BA-0ED1-41E7-970A-B4B3FE2D0BD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2" y="3224"/>
                          <a:ext cx="358" cy="504"/>
                          <a:chOff x="2242" y="3224"/>
                          <a:chExt cx="358" cy="504"/>
                        </a:xfrm>
                      </p:grpSpPr>
                      <p:grpSp>
                        <p:nvGrpSpPr>
                          <p:cNvPr id="143470" name="Group 110">
                            <a:extLst>
                              <a:ext uri="{FF2B5EF4-FFF2-40B4-BE49-F238E27FC236}">
                                <a16:creationId xmlns:a16="http://schemas.microsoft.com/office/drawing/2014/main" id="{C42926BF-5941-4120-B1F9-B4B3D777A1A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42" y="3224"/>
                            <a:ext cx="156" cy="70"/>
                            <a:chOff x="2242" y="3224"/>
                            <a:chExt cx="156" cy="70"/>
                          </a:xfrm>
                        </p:grpSpPr>
                        <p:grpSp>
                          <p:nvGrpSpPr>
                            <p:cNvPr id="143471" name="Group 111">
                              <a:extLst>
                                <a:ext uri="{FF2B5EF4-FFF2-40B4-BE49-F238E27FC236}">
                                  <a16:creationId xmlns:a16="http://schemas.microsoft.com/office/drawing/2014/main" id="{D02A87D2-3C38-4BE9-A1FC-780FBF26578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42" y="3224"/>
                              <a:ext cx="156" cy="70"/>
                              <a:chOff x="2242" y="3224"/>
                              <a:chExt cx="156" cy="70"/>
                            </a:xfrm>
                          </p:grpSpPr>
                          <p:sp>
                            <p:nvSpPr>
                              <p:cNvPr id="143472" name="Freeform 112">
                                <a:extLst>
                                  <a:ext uri="{FF2B5EF4-FFF2-40B4-BE49-F238E27FC236}">
                                    <a16:creationId xmlns:a16="http://schemas.microsoft.com/office/drawing/2014/main" id="{A2005409-7693-4849-A153-BF55AD50F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50" y="322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73" name="Freeform 113">
                                <a:extLst>
                                  <a:ext uri="{FF2B5EF4-FFF2-40B4-BE49-F238E27FC236}">
                                    <a16:creationId xmlns:a16="http://schemas.microsoft.com/office/drawing/2014/main" id="{736293A1-C83F-4A43-9BAD-053D0BE7837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67" y="327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74" name="Freeform 114">
                                <a:extLst>
                                  <a:ext uri="{FF2B5EF4-FFF2-40B4-BE49-F238E27FC236}">
                                    <a16:creationId xmlns:a16="http://schemas.microsoft.com/office/drawing/2014/main" id="{27F342D2-D340-4F4C-B227-B58B551DF2C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42" y="322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75" name="Freeform 115">
                              <a:extLst>
                                <a:ext uri="{FF2B5EF4-FFF2-40B4-BE49-F238E27FC236}">
                                  <a16:creationId xmlns:a16="http://schemas.microsoft.com/office/drawing/2014/main" id="{A0862314-0CEE-41BC-9371-768C664633A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45" y="322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76" name="Oval 116">
                              <a:extLst>
                                <a:ext uri="{FF2B5EF4-FFF2-40B4-BE49-F238E27FC236}">
                                  <a16:creationId xmlns:a16="http://schemas.microsoft.com/office/drawing/2014/main" id="{693F100B-8495-4026-BE41-546BE74E57F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65" y="323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77" name="Oval 117">
                              <a:extLst>
                                <a:ext uri="{FF2B5EF4-FFF2-40B4-BE49-F238E27FC236}">
                                  <a16:creationId xmlns:a16="http://schemas.microsoft.com/office/drawing/2014/main" id="{2C6D32A6-60A8-4C8D-B8FE-F7CC3A24AE9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75" y="32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78" name="Group 118">
                            <a:extLst>
                              <a:ext uri="{FF2B5EF4-FFF2-40B4-BE49-F238E27FC236}">
                                <a16:creationId xmlns:a16="http://schemas.microsoft.com/office/drawing/2014/main" id="{98BA03DD-D6C5-4168-B7CF-B68A68C4CEE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70" y="3286"/>
                            <a:ext cx="156" cy="69"/>
                            <a:chOff x="2270" y="3286"/>
                            <a:chExt cx="156" cy="69"/>
                          </a:xfrm>
                        </p:grpSpPr>
                        <p:grpSp>
                          <p:nvGrpSpPr>
                            <p:cNvPr id="143479" name="Group 119">
                              <a:extLst>
                                <a:ext uri="{FF2B5EF4-FFF2-40B4-BE49-F238E27FC236}">
                                  <a16:creationId xmlns:a16="http://schemas.microsoft.com/office/drawing/2014/main" id="{1DEAC537-68B7-4C29-9855-81C06746E51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70" y="3286"/>
                              <a:ext cx="156" cy="69"/>
                              <a:chOff x="2270" y="3286"/>
                              <a:chExt cx="156" cy="69"/>
                            </a:xfrm>
                          </p:grpSpPr>
                          <p:sp>
                            <p:nvSpPr>
                              <p:cNvPr id="143480" name="Freeform 120">
                                <a:extLst>
                                  <a:ext uri="{FF2B5EF4-FFF2-40B4-BE49-F238E27FC236}">
                                    <a16:creationId xmlns:a16="http://schemas.microsoft.com/office/drawing/2014/main" id="{837C433B-D44B-49C8-8BED-4B4235D4B9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9" y="3286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81" name="Freeform 121">
                                <a:extLst>
                                  <a:ext uri="{FF2B5EF4-FFF2-40B4-BE49-F238E27FC236}">
                                    <a16:creationId xmlns:a16="http://schemas.microsoft.com/office/drawing/2014/main" id="{C2E949DE-DD0D-4CCB-978A-B41485989C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95" y="333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82" name="Freeform 122">
                                <a:extLst>
                                  <a:ext uri="{FF2B5EF4-FFF2-40B4-BE49-F238E27FC236}">
                                    <a16:creationId xmlns:a16="http://schemas.microsoft.com/office/drawing/2014/main" id="{41C27203-D495-49DC-A0EC-7C2526BE83F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0" y="3291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83" name="Freeform 123">
                              <a:extLst>
                                <a:ext uri="{FF2B5EF4-FFF2-40B4-BE49-F238E27FC236}">
                                  <a16:creationId xmlns:a16="http://schemas.microsoft.com/office/drawing/2014/main" id="{0EA45336-6673-444B-A0E4-00515A552EF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74" y="3287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84" name="Oval 124">
                              <a:extLst>
                                <a:ext uri="{FF2B5EF4-FFF2-40B4-BE49-F238E27FC236}">
                                  <a16:creationId xmlns:a16="http://schemas.microsoft.com/office/drawing/2014/main" id="{D9E8B0A5-3B97-4986-92E5-ED2B12C4EC5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93" y="329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85" name="Oval 125">
                              <a:extLst>
                                <a:ext uri="{FF2B5EF4-FFF2-40B4-BE49-F238E27FC236}">
                                  <a16:creationId xmlns:a16="http://schemas.microsoft.com/office/drawing/2014/main" id="{C1FFE169-CD87-43A6-8B96-28989FAD4D4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04" y="331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86" name="Group 126">
                            <a:extLst>
                              <a:ext uri="{FF2B5EF4-FFF2-40B4-BE49-F238E27FC236}">
                                <a16:creationId xmlns:a16="http://schemas.microsoft.com/office/drawing/2014/main" id="{B2B362BA-0B67-4054-802E-CF9F872C054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00" y="3349"/>
                            <a:ext cx="156" cy="69"/>
                            <a:chOff x="2300" y="3349"/>
                            <a:chExt cx="156" cy="69"/>
                          </a:xfrm>
                        </p:grpSpPr>
                        <p:grpSp>
                          <p:nvGrpSpPr>
                            <p:cNvPr id="143487" name="Group 127">
                              <a:extLst>
                                <a:ext uri="{FF2B5EF4-FFF2-40B4-BE49-F238E27FC236}">
                                  <a16:creationId xmlns:a16="http://schemas.microsoft.com/office/drawing/2014/main" id="{65ED4224-55FD-4EB4-9124-10F2FBA4CEE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00" y="3349"/>
                              <a:ext cx="156" cy="69"/>
                              <a:chOff x="2300" y="3349"/>
                              <a:chExt cx="156" cy="69"/>
                            </a:xfrm>
                          </p:grpSpPr>
                          <p:sp>
                            <p:nvSpPr>
                              <p:cNvPr id="143488" name="Freeform 128">
                                <a:extLst>
                                  <a:ext uri="{FF2B5EF4-FFF2-40B4-BE49-F238E27FC236}">
                                    <a16:creationId xmlns:a16="http://schemas.microsoft.com/office/drawing/2014/main" id="{659D45AF-E8D1-44A2-B251-F13C46C5350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9" y="334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89" name="Freeform 129">
                                <a:extLst>
                                  <a:ext uri="{FF2B5EF4-FFF2-40B4-BE49-F238E27FC236}">
                                    <a16:creationId xmlns:a16="http://schemas.microsoft.com/office/drawing/2014/main" id="{0B9E52F7-EE7E-4541-916D-39E9989D07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5" y="339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90" name="Freeform 130">
                                <a:extLst>
                                  <a:ext uri="{FF2B5EF4-FFF2-40B4-BE49-F238E27FC236}">
                                    <a16:creationId xmlns:a16="http://schemas.microsoft.com/office/drawing/2014/main" id="{7B49A8D7-8E14-4892-BF32-85376B182CC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0" y="335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91" name="Freeform 131">
                              <a:extLst>
                                <a:ext uri="{FF2B5EF4-FFF2-40B4-BE49-F238E27FC236}">
                                  <a16:creationId xmlns:a16="http://schemas.microsoft.com/office/drawing/2014/main" id="{29363374-3AA3-43DB-80D3-EA1687FBC38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04" y="335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92" name="Oval 132">
                              <a:extLst>
                                <a:ext uri="{FF2B5EF4-FFF2-40B4-BE49-F238E27FC236}">
                                  <a16:creationId xmlns:a16="http://schemas.microsoft.com/office/drawing/2014/main" id="{8AC6F179-E939-4F23-8366-0717A2EC117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23" y="33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493" name="Oval 133">
                              <a:extLst>
                                <a:ext uri="{FF2B5EF4-FFF2-40B4-BE49-F238E27FC236}">
                                  <a16:creationId xmlns:a16="http://schemas.microsoft.com/office/drawing/2014/main" id="{69EBDD02-3388-4900-8487-C2241237185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34" y="338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494" name="Group 134">
                            <a:extLst>
                              <a:ext uri="{FF2B5EF4-FFF2-40B4-BE49-F238E27FC236}">
                                <a16:creationId xmlns:a16="http://schemas.microsoft.com/office/drawing/2014/main" id="{8C7FE383-89B8-4A5C-A6F2-00BAECD746F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29" y="3410"/>
                            <a:ext cx="156" cy="69"/>
                            <a:chOff x="2329" y="3410"/>
                            <a:chExt cx="156" cy="69"/>
                          </a:xfrm>
                        </p:grpSpPr>
                        <p:grpSp>
                          <p:nvGrpSpPr>
                            <p:cNvPr id="143495" name="Group 135">
                              <a:extLst>
                                <a:ext uri="{FF2B5EF4-FFF2-40B4-BE49-F238E27FC236}">
                                  <a16:creationId xmlns:a16="http://schemas.microsoft.com/office/drawing/2014/main" id="{49330F28-D203-4456-AAFF-95F208528F9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29" y="3410"/>
                              <a:ext cx="156" cy="69"/>
                              <a:chOff x="2329" y="3410"/>
                              <a:chExt cx="156" cy="69"/>
                            </a:xfrm>
                          </p:grpSpPr>
                          <p:sp>
                            <p:nvSpPr>
                              <p:cNvPr id="143496" name="Freeform 136">
                                <a:extLst>
                                  <a:ext uri="{FF2B5EF4-FFF2-40B4-BE49-F238E27FC236}">
                                    <a16:creationId xmlns:a16="http://schemas.microsoft.com/office/drawing/2014/main" id="{B434608C-4760-490E-912C-2C11F6DE228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37" y="341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6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97" name="Freeform 137">
                                <a:extLst>
                                  <a:ext uri="{FF2B5EF4-FFF2-40B4-BE49-F238E27FC236}">
                                    <a16:creationId xmlns:a16="http://schemas.microsoft.com/office/drawing/2014/main" id="{067DCD37-9649-4238-B3FA-592C4D66CA7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4" y="3459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498" name="Freeform 138">
                                <a:extLst>
                                  <a:ext uri="{FF2B5EF4-FFF2-40B4-BE49-F238E27FC236}">
                                    <a16:creationId xmlns:a16="http://schemas.microsoft.com/office/drawing/2014/main" id="{A9804D43-72D4-41C8-B42D-81E4C4DA0C1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9" y="341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499" name="Freeform 139">
                              <a:extLst>
                                <a:ext uri="{FF2B5EF4-FFF2-40B4-BE49-F238E27FC236}">
                                  <a16:creationId xmlns:a16="http://schemas.microsoft.com/office/drawing/2014/main" id="{2FDAC87C-4209-46B1-94C9-A5BF76DA13B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32" y="3412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00" name="Oval 140">
                              <a:extLst>
                                <a:ext uri="{FF2B5EF4-FFF2-40B4-BE49-F238E27FC236}">
                                  <a16:creationId xmlns:a16="http://schemas.microsoft.com/office/drawing/2014/main" id="{18666F80-D3C5-4F91-98E6-C13AC26006E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52" y="3423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01" name="Oval 141">
                              <a:extLst>
                                <a:ext uri="{FF2B5EF4-FFF2-40B4-BE49-F238E27FC236}">
                                  <a16:creationId xmlns:a16="http://schemas.microsoft.com/office/drawing/2014/main" id="{F0B3DD7B-7A8C-46DA-BD4B-A66F136C5E6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62" y="344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02" name="Group 142">
                            <a:extLst>
                              <a:ext uri="{FF2B5EF4-FFF2-40B4-BE49-F238E27FC236}">
                                <a16:creationId xmlns:a16="http://schemas.microsoft.com/office/drawing/2014/main" id="{095CFE5B-DA6B-4CDF-9D90-DDC4722362F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7" y="3471"/>
                            <a:ext cx="156" cy="70"/>
                            <a:chOff x="2357" y="3471"/>
                            <a:chExt cx="156" cy="70"/>
                          </a:xfrm>
                        </p:grpSpPr>
                        <p:grpSp>
                          <p:nvGrpSpPr>
                            <p:cNvPr id="143503" name="Group 143">
                              <a:extLst>
                                <a:ext uri="{FF2B5EF4-FFF2-40B4-BE49-F238E27FC236}">
                                  <a16:creationId xmlns:a16="http://schemas.microsoft.com/office/drawing/2014/main" id="{9EBD1486-70BD-44E6-B7BB-BABACF0680A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7" y="3471"/>
                              <a:ext cx="156" cy="70"/>
                              <a:chOff x="2357" y="3471"/>
                              <a:chExt cx="156" cy="70"/>
                            </a:xfrm>
                          </p:grpSpPr>
                          <p:sp>
                            <p:nvSpPr>
                              <p:cNvPr id="143504" name="Freeform 144">
                                <a:extLst>
                                  <a:ext uri="{FF2B5EF4-FFF2-40B4-BE49-F238E27FC236}">
                                    <a16:creationId xmlns:a16="http://schemas.microsoft.com/office/drawing/2014/main" id="{0E5CBC87-E649-4777-A429-3052830263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66" y="3471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05" name="Freeform 145">
                                <a:extLst>
                                  <a:ext uri="{FF2B5EF4-FFF2-40B4-BE49-F238E27FC236}">
                                    <a16:creationId xmlns:a16="http://schemas.microsoft.com/office/drawing/2014/main" id="{B5A798D1-46AE-42AF-A3BD-2E2A3056792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2" y="3520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06" name="Freeform 146">
                                <a:extLst>
                                  <a:ext uri="{FF2B5EF4-FFF2-40B4-BE49-F238E27FC236}">
                                    <a16:creationId xmlns:a16="http://schemas.microsoft.com/office/drawing/2014/main" id="{E2FE8083-FDFA-42F1-8B07-DB17ED6126A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7" y="3476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507" name="Freeform 147">
                              <a:extLst>
                                <a:ext uri="{FF2B5EF4-FFF2-40B4-BE49-F238E27FC236}">
                                  <a16:creationId xmlns:a16="http://schemas.microsoft.com/office/drawing/2014/main" id="{5698E5BA-7753-4A48-B7D7-46E67EE41D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61" y="3473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08" name="Oval 148">
                              <a:extLst>
                                <a:ext uri="{FF2B5EF4-FFF2-40B4-BE49-F238E27FC236}">
                                  <a16:creationId xmlns:a16="http://schemas.microsoft.com/office/drawing/2014/main" id="{609BDC46-7E2F-492F-9F8B-AFD8F44573B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80" y="3484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09" name="Oval 149">
                              <a:extLst>
                                <a:ext uri="{FF2B5EF4-FFF2-40B4-BE49-F238E27FC236}">
                                  <a16:creationId xmlns:a16="http://schemas.microsoft.com/office/drawing/2014/main" id="{C51D4C1B-7F8B-4CF2-BBBD-ADC7631D317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1" y="350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10" name="Group 150">
                            <a:extLst>
                              <a:ext uri="{FF2B5EF4-FFF2-40B4-BE49-F238E27FC236}">
                                <a16:creationId xmlns:a16="http://schemas.microsoft.com/office/drawing/2014/main" id="{BDBA3B73-F0A8-493B-80E3-FAD97F75EE4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86" y="3534"/>
                            <a:ext cx="156" cy="70"/>
                            <a:chOff x="2386" y="3534"/>
                            <a:chExt cx="156" cy="70"/>
                          </a:xfrm>
                        </p:grpSpPr>
                        <p:grpSp>
                          <p:nvGrpSpPr>
                            <p:cNvPr id="143511" name="Group 151">
                              <a:extLst>
                                <a:ext uri="{FF2B5EF4-FFF2-40B4-BE49-F238E27FC236}">
                                  <a16:creationId xmlns:a16="http://schemas.microsoft.com/office/drawing/2014/main" id="{9CC42C90-CD4B-40CA-80F2-DAC80855D4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86" y="3534"/>
                              <a:ext cx="156" cy="70"/>
                              <a:chOff x="2386" y="3534"/>
                              <a:chExt cx="156" cy="70"/>
                            </a:xfrm>
                          </p:grpSpPr>
                          <p:sp>
                            <p:nvSpPr>
                              <p:cNvPr id="143512" name="Freeform 152">
                                <a:extLst>
                                  <a:ext uri="{FF2B5EF4-FFF2-40B4-BE49-F238E27FC236}">
                                    <a16:creationId xmlns:a16="http://schemas.microsoft.com/office/drawing/2014/main" id="{C1127835-1F6F-41E9-A797-C99F1483C21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94" y="353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13" name="Freeform 153">
                                <a:extLst>
                                  <a:ext uri="{FF2B5EF4-FFF2-40B4-BE49-F238E27FC236}">
                                    <a16:creationId xmlns:a16="http://schemas.microsoft.com/office/drawing/2014/main" id="{41EFDD04-CFD1-42DB-B584-88BDD6EEE76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1" y="358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14" name="Freeform 154">
                                <a:extLst>
                                  <a:ext uri="{FF2B5EF4-FFF2-40B4-BE49-F238E27FC236}">
                                    <a16:creationId xmlns:a16="http://schemas.microsoft.com/office/drawing/2014/main" id="{317BED90-690B-4A10-BA8A-20A07E1FB42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6" y="353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515" name="Freeform 155">
                              <a:extLst>
                                <a:ext uri="{FF2B5EF4-FFF2-40B4-BE49-F238E27FC236}">
                                  <a16:creationId xmlns:a16="http://schemas.microsoft.com/office/drawing/2014/main" id="{3D0C18F1-35C5-4885-8D91-1B1BE70472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9" y="353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16" name="Oval 156">
                              <a:extLst>
                                <a:ext uri="{FF2B5EF4-FFF2-40B4-BE49-F238E27FC236}">
                                  <a16:creationId xmlns:a16="http://schemas.microsoft.com/office/drawing/2014/main" id="{E3C35500-77D7-4761-8D4B-F021F0F622B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9" y="354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17" name="Oval 157">
                              <a:extLst>
                                <a:ext uri="{FF2B5EF4-FFF2-40B4-BE49-F238E27FC236}">
                                  <a16:creationId xmlns:a16="http://schemas.microsoft.com/office/drawing/2014/main" id="{0DB2B33F-AD0E-43A4-825D-0FDA9663C77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9" y="356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18" name="Group 158">
                            <a:extLst>
                              <a:ext uri="{FF2B5EF4-FFF2-40B4-BE49-F238E27FC236}">
                                <a16:creationId xmlns:a16="http://schemas.microsoft.com/office/drawing/2014/main" id="{C0B989B7-8825-49CB-BAD5-24B6A08BAAF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16" y="3596"/>
                            <a:ext cx="156" cy="69"/>
                            <a:chOff x="2416" y="3596"/>
                            <a:chExt cx="156" cy="69"/>
                          </a:xfrm>
                        </p:grpSpPr>
                        <p:grpSp>
                          <p:nvGrpSpPr>
                            <p:cNvPr id="143519" name="Group 159">
                              <a:extLst>
                                <a:ext uri="{FF2B5EF4-FFF2-40B4-BE49-F238E27FC236}">
                                  <a16:creationId xmlns:a16="http://schemas.microsoft.com/office/drawing/2014/main" id="{83FECADB-C39E-4D15-B524-8AC25A14BF3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16" y="3596"/>
                              <a:ext cx="156" cy="69"/>
                              <a:chOff x="2416" y="3596"/>
                              <a:chExt cx="156" cy="69"/>
                            </a:xfrm>
                          </p:grpSpPr>
                          <p:sp>
                            <p:nvSpPr>
                              <p:cNvPr id="143520" name="Freeform 160">
                                <a:extLst>
                                  <a:ext uri="{FF2B5EF4-FFF2-40B4-BE49-F238E27FC236}">
                                    <a16:creationId xmlns:a16="http://schemas.microsoft.com/office/drawing/2014/main" id="{4B17F1FA-9033-4992-B7AB-D58BDE9CC3A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24" y="3596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21" name="Freeform 161">
                                <a:extLst>
                                  <a:ext uri="{FF2B5EF4-FFF2-40B4-BE49-F238E27FC236}">
                                    <a16:creationId xmlns:a16="http://schemas.microsoft.com/office/drawing/2014/main" id="{8ACF74BC-FCD7-4733-851C-FDFF5B475C7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1" y="364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22" name="Freeform 162">
                                <a:extLst>
                                  <a:ext uri="{FF2B5EF4-FFF2-40B4-BE49-F238E27FC236}">
                                    <a16:creationId xmlns:a16="http://schemas.microsoft.com/office/drawing/2014/main" id="{A97332DE-AD5E-472A-B408-E1679E005B4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6" y="3601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523" name="Freeform 163">
                              <a:extLst>
                                <a:ext uri="{FF2B5EF4-FFF2-40B4-BE49-F238E27FC236}">
                                  <a16:creationId xmlns:a16="http://schemas.microsoft.com/office/drawing/2014/main" id="{116D25A0-2F3F-4345-82C5-E61BE68E4B1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9" y="3597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24" name="Oval 164">
                              <a:extLst>
                                <a:ext uri="{FF2B5EF4-FFF2-40B4-BE49-F238E27FC236}">
                                  <a16:creationId xmlns:a16="http://schemas.microsoft.com/office/drawing/2014/main" id="{B4543E58-DF37-4519-808F-1C49B0907BB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60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25" name="Oval 165">
                              <a:extLst>
                                <a:ext uri="{FF2B5EF4-FFF2-40B4-BE49-F238E27FC236}">
                                  <a16:creationId xmlns:a16="http://schemas.microsoft.com/office/drawing/2014/main" id="{6CFBBC30-B411-42B4-9636-906CD6F685D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49" y="3627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26" name="Group 166">
                            <a:extLst>
                              <a:ext uri="{FF2B5EF4-FFF2-40B4-BE49-F238E27FC236}">
                                <a16:creationId xmlns:a16="http://schemas.microsoft.com/office/drawing/2014/main" id="{33F9AC11-1C72-4F01-A853-80727EE36EF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44" y="3659"/>
                            <a:ext cx="156" cy="69"/>
                            <a:chOff x="2444" y="3659"/>
                            <a:chExt cx="156" cy="69"/>
                          </a:xfrm>
                        </p:grpSpPr>
                        <p:grpSp>
                          <p:nvGrpSpPr>
                            <p:cNvPr id="143527" name="Group 167">
                              <a:extLst>
                                <a:ext uri="{FF2B5EF4-FFF2-40B4-BE49-F238E27FC236}">
                                  <a16:creationId xmlns:a16="http://schemas.microsoft.com/office/drawing/2014/main" id="{D73DBFE5-4363-449B-A2B4-5391743A24E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44" y="3659"/>
                              <a:ext cx="156" cy="69"/>
                              <a:chOff x="2444" y="3659"/>
                              <a:chExt cx="156" cy="69"/>
                            </a:xfrm>
                          </p:grpSpPr>
                          <p:sp>
                            <p:nvSpPr>
                              <p:cNvPr id="143528" name="Freeform 168">
                                <a:extLst>
                                  <a:ext uri="{FF2B5EF4-FFF2-40B4-BE49-F238E27FC236}">
                                    <a16:creationId xmlns:a16="http://schemas.microsoft.com/office/drawing/2014/main" id="{9E5A63ED-07D8-4952-806C-AAC19AF070A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53" y="365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29" name="Freeform 169">
                                <a:extLst>
                                  <a:ext uri="{FF2B5EF4-FFF2-40B4-BE49-F238E27FC236}">
                                    <a16:creationId xmlns:a16="http://schemas.microsoft.com/office/drawing/2014/main" id="{237F3FF3-EF26-4226-BFBB-A206BCF9793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9" y="370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3530" name="Freeform 170">
                                <a:extLst>
                                  <a:ext uri="{FF2B5EF4-FFF2-40B4-BE49-F238E27FC236}">
                                    <a16:creationId xmlns:a16="http://schemas.microsoft.com/office/drawing/2014/main" id="{DC514EDD-331A-4347-ACCF-410EE68FADF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66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3531" name="Freeform 171">
                              <a:extLst>
                                <a:ext uri="{FF2B5EF4-FFF2-40B4-BE49-F238E27FC236}">
                                  <a16:creationId xmlns:a16="http://schemas.microsoft.com/office/drawing/2014/main" id="{9C872A80-4597-4366-89CD-74439616E55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48" y="366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32" name="Oval 172">
                              <a:extLst>
                                <a:ext uri="{FF2B5EF4-FFF2-40B4-BE49-F238E27FC236}">
                                  <a16:creationId xmlns:a16="http://schemas.microsoft.com/office/drawing/2014/main" id="{A557E18E-18FD-4A38-8D7D-AF97C3DDDBD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7" y="367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33" name="Oval 173">
                              <a:extLst>
                                <a:ext uri="{FF2B5EF4-FFF2-40B4-BE49-F238E27FC236}">
                                  <a16:creationId xmlns:a16="http://schemas.microsoft.com/office/drawing/2014/main" id="{58EF2A62-168D-49A4-98EE-8BE0319D596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78" y="369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3534" name="Group 174">
                        <a:extLst>
                          <a:ext uri="{FF2B5EF4-FFF2-40B4-BE49-F238E27FC236}">
                            <a16:creationId xmlns:a16="http://schemas.microsoft.com/office/drawing/2014/main" id="{AD9D63EF-095C-429B-9878-0D8C14C3D0C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37" y="3309"/>
                        <a:ext cx="348" cy="279"/>
                        <a:chOff x="2737" y="3309"/>
                        <a:chExt cx="348" cy="279"/>
                      </a:xfrm>
                    </p:grpSpPr>
                    <p:grpSp>
                      <p:nvGrpSpPr>
                        <p:cNvPr id="143535" name="Group 175">
                          <a:extLst>
                            <a:ext uri="{FF2B5EF4-FFF2-40B4-BE49-F238E27FC236}">
                              <a16:creationId xmlns:a16="http://schemas.microsoft.com/office/drawing/2014/main" id="{C866258C-E5AA-4A75-9DEF-3ADD51850D7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90" y="3309"/>
                          <a:ext cx="195" cy="273"/>
                          <a:chOff x="2890" y="3309"/>
                          <a:chExt cx="195" cy="273"/>
                        </a:xfrm>
                      </p:grpSpPr>
                      <p:grpSp>
                        <p:nvGrpSpPr>
                          <p:cNvPr id="143536" name="Group 176">
                            <a:extLst>
                              <a:ext uri="{FF2B5EF4-FFF2-40B4-BE49-F238E27FC236}">
                                <a16:creationId xmlns:a16="http://schemas.microsoft.com/office/drawing/2014/main" id="{B3D86FD7-1F72-44B0-A029-53F70E25DDA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90" y="3309"/>
                            <a:ext cx="91" cy="65"/>
                            <a:chOff x="2890" y="3309"/>
                            <a:chExt cx="91" cy="65"/>
                          </a:xfrm>
                        </p:grpSpPr>
                        <p:sp>
                          <p:nvSpPr>
                            <p:cNvPr id="143537" name="Freeform 177">
                              <a:extLst>
                                <a:ext uri="{FF2B5EF4-FFF2-40B4-BE49-F238E27FC236}">
                                  <a16:creationId xmlns:a16="http://schemas.microsoft.com/office/drawing/2014/main" id="{8D8393ED-FD81-4884-A0CD-A720F48D9B5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4" y="3309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38" name="Freeform 178">
                              <a:extLst>
                                <a:ext uri="{FF2B5EF4-FFF2-40B4-BE49-F238E27FC236}">
                                  <a16:creationId xmlns:a16="http://schemas.microsoft.com/office/drawing/2014/main" id="{A18AC4EC-B3D1-4E7E-A860-F1B1F3DFE31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9" y="3368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39" name="Freeform 179">
                              <a:extLst>
                                <a:ext uri="{FF2B5EF4-FFF2-40B4-BE49-F238E27FC236}">
                                  <a16:creationId xmlns:a16="http://schemas.microsoft.com/office/drawing/2014/main" id="{74E0694B-C21A-45CE-AC2E-CD73BC8D8A8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0" y="3313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40" name="Group 180">
                            <a:extLst>
                              <a:ext uri="{FF2B5EF4-FFF2-40B4-BE49-F238E27FC236}">
                                <a16:creationId xmlns:a16="http://schemas.microsoft.com/office/drawing/2014/main" id="{101FA824-9BE6-461A-800A-B38D19137A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4" y="3378"/>
                            <a:ext cx="92" cy="64"/>
                            <a:chOff x="2924" y="3378"/>
                            <a:chExt cx="92" cy="64"/>
                          </a:xfrm>
                        </p:grpSpPr>
                        <p:sp>
                          <p:nvSpPr>
                            <p:cNvPr id="143541" name="Freeform 181">
                              <a:extLst>
                                <a:ext uri="{FF2B5EF4-FFF2-40B4-BE49-F238E27FC236}">
                                  <a16:creationId xmlns:a16="http://schemas.microsoft.com/office/drawing/2014/main" id="{FB5769FA-59B9-4552-9340-468709D1FDB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9" y="337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42" name="Freeform 182">
                              <a:extLst>
                                <a:ext uri="{FF2B5EF4-FFF2-40B4-BE49-F238E27FC236}">
                                  <a16:creationId xmlns:a16="http://schemas.microsoft.com/office/drawing/2014/main" id="{A54344A7-68BF-412D-84DE-228FDE1925C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3" y="3437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2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2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43" name="Freeform 183">
                              <a:extLst>
                                <a:ext uri="{FF2B5EF4-FFF2-40B4-BE49-F238E27FC236}">
                                  <a16:creationId xmlns:a16="http://schemas.microsoft.com/office/drawing/2014/main" id="{9DEC6DB1-1C42-48F1-A02D-5A27D60F768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4" y="3382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44" name="Group 184">
                            <a:extLst>
                              <a:ext uri="{FF2B5EF4-FFF2-40B4-BE49-F238E27FC236}">
                                <a16:creationId xmlns:a16="http://schemas.microsoft.com/office/drawing/2014/main" id="{5DAD77D1-813B-47B2-8A2E-F52F5D5F18B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59" y="3448"/>
                            <a:ext cx="91" cy="65"/>
                            <a:chOff x="2959" y="3448"/>
                            <a:chExt cx="91" cy="65"/>
                          </a:xfrm>
                        </p:grpSpPr>
                        <p:sp>
                          <p:nvSpPr>
                            <p:cNvPr id="143545" name="Freeform 185">
                              <a:extLst>
                                <a:ext uri="{FF2B5EF4-FFF2-40B4-BE49-F238E27FC236}">
                                  <a16:creationId xmlns:a16="http://schemas.microsoft.com/office/drawing/2014/main" id="{40E75DF0-3200-49DF-B533-A8389398889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63" y="344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46" name="Freeform 186">
                              <a:extLst>
                                <a:ext uri="{FF2B5EF4-FFF2-40B4-BE49-F238E27FC236}">
                                  <a16:creationId xmlns:a16="http://schemas.microsoft.com/office/drawing/2014/main" id="{95D9F2C3-1CA2-4E59-81B7-77BE9DAFD0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88" y="3507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47" name="Freeform 187">
                              <a:extLst>
                                <a:ext uri="{FF2B5EF4-FFF2-40B4-BE49-F238E27FC236}">
                                  <a16:creationId xmlns:a16="http://schemas.microsoft.com/office/drawing/2014/main" id="{FFC2E1C3-3A5F-4D1D-8335-4189C073928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9" y="3452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48" name="Group 188">
                            <a:extLst>
                              <a:ext uri="{FF2B5EF4-FFF2-40B4-BE49-F238E27FC236}">
                                <a16:creationId xmlns:a16="http://schemas.microsoft.com/office/drawing/2014/main" id="{30DBA34C-C399-467B-8887-FC0C5B1706E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93" y="3517"/>
                            <a:ext cx="92" cy="65"/>
                            <a:chOff x="2993" y="3517"/>
                            <a:chExt cx="92" cy="65"/>
                          </a:xfrm>
                        </p:grpSpPr>
                        <p:sp>
                          <p:nvSpPr>
                            <p:cNvPr id="143549" name="Freeform 189">
                              <a:extLst>
                                <a:ext uri="{FF2B5EF4-FFF2-40B4-BE49-F238E27FC236}">
                                  <a16:creationId xmlns:a16="http://schemas.microsoft.com/office/drawing/2014/main" id="{87FEE115-163A-4494-906F-D184248D55C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8" y="3517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0" name="Freeform 190">
                              <a:extLst>
                                <a:ext uri="{FF2B5EF4-FFF2-40B4-BE49-F238E27FC236}">
                                  <a16:creationId xmlns:a16="http://schemas.microsoft.com/office/drawing/2014/main" id="{F4D9FB30-5632-410F-854E-A8A64CDE574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22" y="3576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1" name="Freeform 191">
                              <a:extLst>
                                <a:ext uri="{FF2B5EF4-FFF2-40B4-BE49-F238E27FC236}">
                                  <a16:creationId xmlns:a16="http://schemas.microsoft.com/office/drawing/2014/main" id="{555A5D7F-816D-4688-94F3-0B8B50064AB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3" y="3521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3552" name="Group 192">
                          <a:extLst>
                            <a:ext uri="{FF2B5EF4-FFF2-40B4-BE49-F238E27FC236}">
                              <a16:creationId xmlns:a16="http://schemas.microsoft.com/office/drawing/2014/main" id="{824A0A86-07A9-472C-B509-A7CB9168ABC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15" y="3312"/>
                          <a:ext cx="195" cy="273"/>
                          <a:chOff x="2815" y="3312"/>
                          <a:chExt cx="195" cy="273"/>
                        </a:xfrm>
                      </p:grpSpPr>
                      <p:grpSp>
                        <p:nvGrpSpPr>
                          <p:cNvPr id="143553" name="Group 193">
                            <a:extLst>
                              <a:ext uri="{FF2B5EF4-FFF2-40B4-BE49-F238E27FC236}">
                                <a16:creationId xmlns:a16="http://schemas.microsoft.com/office/drawing/2014/main" id="{1F582E68-F86E-425F-B2F7-1434B6F1C59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15" y="3312"/>
                            <a:ext cx="91" cy="65"/>
                            <a:chOff x="2815" y="3312"/>
                            <a:chExt cx="91" cy="65"/>
                          </a:xfrm>
                        </p:grpSpPr>
                        <p:sp>
                          <p:nvSpPr>
                            <p:cNvPr id="143554" name="Freeform 194">
                              <a:extLst>
                                <a:ext uri="{FF2B5EF4-FFF2-40B4-BE49-F238E27FC236}">
                                  <a16:creationId xmlns:a16="http://schemas.microsoft.com/office/drawing/2014/main" id="{16747B70-8E04-4638-AF50-6FAA257F955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9" y="3312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5" name="Freeform 195">
                              <a:extLst>
                                <a:ext uri="{FF2B5EF4-FFF2-40B4-BE49-F238E27FC236}">
                                  <a16:creationId xmlns:a16="http://schemas.microsoft.com/office/drawing/2014/main" id="{CB80BA40-5CF1-4FFF-AC7E-F257EB95BFD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4" y="3371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6" name="Freeform 196">
                              <a:extLst>
                                <a:ext uri="{FF2B5EF4-FFF2-40B4-BE49-F238E27FC236}">
                                  <a16:creationId xmlns:a16="http://schemas.microsoft.com/office/drawing/2014/main" id="{27B2A5C1-085D-44E4-8164-332AC43421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5" y="3316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57" name="Group 197">
                            <a:extLst>
                              <a:ext uri="{FF2B5EF4-FFF2-40B4-BE49-F238E27FC236}">
                                <a16:creationId xmlns:a16="http://schemas.microsoft.com/office/drawing/2014/main" id="{C076A291-9FB6-4198-A25E-3DD760A3BAE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9" y="3381"/>
                            <a:ext cx="92" cy="64"/>
                            <a:chOff x="2849" y="3381"/>
                            <a:chExt cx="92" cy="64"/>
                          </a:xfrm>
                        </p:grpSpPr>
                        <p:sp>
                          <p:nvSpPr>
                            <p:cNvPr id="143558" name="Freeform 198">
                              <a:extLst>
                                <a:ext uri="{FF2B5EF4-FFF2-40B4-BE49-F238E27FC236}">
                                  <a16:creationId xmlns:a16="http://schemas.microsoft.com/office/drawing/2014/main" id="{2F305EF1-6688-47E9-AE88-56A268BFCC5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4" y="338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59" name="Freeform 199">
                              <a:extLst>
                                <a:ext uri="{FF2B5EF4-FFF2-40B4-BE49-F238E27FC236}">
                                  <a16:creationId xmlns:a16="http://schemas.microsoft.com/office/drawing/2014/main" id="{0D122F5B-5550-4018-9CF6-4257F2AEDC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8" y="3439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0" name="Freeform 200">
                              <a:extLst>
                                <a:ext uri="{FF2B5EF4-FFF2-40B4-BE49-F238E27FC236}">
                                  <a16:creationId xmlns:a16="http://schemas.microsoft.com/office/drawing/2014/main" id="{E26D0D0B-6DEB-4B2D-B841-FB2A005E307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9" y="3385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61" name="Group 201">
                            <a:extLst>
                              <a:ext uri="{FF2B5EF4-FFF2-40B4-BE49-F238E27FC236}">
                                <a16:creationId xmlns:a16="http://schemas.microsoft.com/office/drawing/2014/main" id="{EE5CCE8E-A893-451F-8140-BE07D72EA0F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4" y="3451"/>
                            <a:ext cx="91" cy="65"/>
                            <a:chOff x="2884" y="3451"/>
                            <a:chExt cx="91" cy="65"/>
                          </a:xfrm>
                        </p:grpSpPr>
                        <p:sp>
                          <p:nvSpPr>
                            <p:cNvPr id="143562" name="Freeform 202">
                              <a:extLst>
                                <a:ext uri="{FF2B5EF4-FFF2-40B4-BE49-F238E27FC236}">
                                  <a16:creationId xmlns:a16="http://schemas.microsoft.com/office/drawing/2014/main" id="{E7205027-CAD2-42E2-A13D-53A6F681A34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8" y="345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3" name="Freeform 203">
                              <a:extLst>
                                <a:ext uri="{FF2B5EF4-FFF2-40B4-BE49-F238E27FC236}">
                                  <a16:creationId xmlns:a16="http://schemas.microsoft.com/office/drawing/2014/main" id="{4F2B4D6C-A39C-4DFA-8EBC-11B6520D41B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3" y="3510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4" name="Freeform 204">
                              <a:extLst>
                                <a:ext uri="{FF2B5EF4-FFF2-40B4-BE49-F238E27FC236}">
                                  <a16:creationId xmlns:a16="http://schemas.microsoft.com/office/drawing/2014/main" id="{14A76E6B-0E10-4784-948D-12A55A5DAA2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4" y="3455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65" name="Group 205">
                            <a:extLst>
                              <a:ext uri="{FF2B5EF4-FFF2-40B4-BE49-F238E27FC236}">
                                <a16:creationId xmlns:a16="http://schemas.microsoft.com/office/drawing/2014/main" id="{93AC308D-F5D8-4C3F-B775-C267219097E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18" y="3520"/>
                            <a:ext cx="92" cy="65"/>
                            <a:chOff x="2918" y="3520"/>
                            <a:chExt cx="92" cy="65"/>
                          </a:xfrm>
                        </p:grpSpPr>
                        <p:sp>
                          <p:nvSpPr>
                            <p:cNvPr id="143566" name="Freeform 206">
                              <a:extLst>
                                <a:ext uri="{FF2B5EF4-FFF2-40B4-BE49-F238E27FC236}">
                                  <a16:creationId xmlns:a16="http://schemas.microsoft.com/office/drawing/2014/main" id="{07AB239A-73E0-470E-9CCD-40D5E0C882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3" y="3520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7" name="Freeform 207">
                              <a:extLst>
                                <a:ext uri="{FF2B5EF4-FFF2-40B4-BE49-F238E27FC236}">
                                  <a16:creationId xmlns:a16="http://schemas.microsoft.com/office/drawing/2014/main" id="{E766E349-B5C6-4838-945D-36CAB1720BA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47" y="3579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68" name="Freeform 208">
                              <a:extLst>
                                <a:ext uri="{FF2B5EF4-FFF2-40B4-BE49-F238E27FC236}">
                                  <a16:creationId xmlns:a16="http://schemas.microsoft.com/office/drawing/2014/main" id="{32845F85-6D31-4BE2-B4FD-38EBF8548F0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8" y="3524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3569" name="Group 209">
                          <a:extLst>
                            <a:ext uri="{FF2B5EF4-FFF2-40B4-BE49-F238E27FC236}">
                              <a16:creationId xmlns:a16="http://schemas.microsoft.com/office/drawing/2014/main" id="{029B95D0-7E1A-410F-AB26-234F3A1FBBC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37" y="3315"/>
                          <a:ext cx="195" cy="273"/>
                          <a:chOff x="2737" y="3315"/>
                          <a:chExt cx="195" cy="273"/>
                        </a:xfrm>
                      </p:grpSpPr>
                      <p:grpSp>
                        <p:nvGrpSpPr>
                          <p:cNvPr id="143570" name="Group 210">
                            <a:extLst>
                              <a:ext uri="{FF2B5EF4-FFF2-40B4-BE49-F238E27FC236}">
                                <a16:creationId xmlns:a16="http://schemas.microsoft.com/office/drawing/2014/main" id="{2499112F-09CA-42E9-A5D6-A62C9E61C70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37" y="3315"/>
                            <a:ext cx="91" cy="65"/>
                            <a:chOff x="2737" y="3315"/>
                            <a:chExt cx="91" cy="65"/>
                          </a:xfrm>
                        </p:grpSpPr>
                        <p:sp>
                          <p:nvSpPr>
                            <p:cNvPr id="143571" name="Freeform 211">
                              <a:extLst>
                                <a:ext uri="{FF2B5EF4-FFF2-40B4-BE49-F238E27FC236}">
                                  <a16:creationId xmlns:a16="http://schemas.microsoft.com/office/drawing/2014/main" id="{D06C9531-17A4-481C-8247-851E6F620E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42" y="3315"/>
                              <a:ext cx="86" cy="56"/>
                            </a:xfrm>
                            <a:custGeom>
                              <a:avLst/>
                              <a:gdLst>
                                <a:gd name="T0" fmla="*/ 58 w 86"/>
                                <a:gd name="T1" fmla="*/ 0 h 56"/>
                                <a:gd name="T2" fmla="*/ 85 w 86"/>
                                <a:gd name="T3" fmla="*/ 52 h 56"/>
                                <a:gd name="T4" fmla="*/ 26 w 86"/>
                                <a:gd name="T5" fmla="*/ 55 h 56"/>
                                <a:gd name="T6" fmla="*/ 0 w 86"/>
                                <a:gd name="T7" fmla="*/ 3 h 56"/>
                                <a:gd name="T8" fmla="*/ 58 w 86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6" h="56">
                                  <a:moveTo>
                                    <a:pt x="58" y="0"/>
                                  </a:moveTo>
                                  <a:lnTo>
                                    <a:pt x="85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8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72" name="Freeform 212">
                              <a:extLst>
                                <a:ext uri="{FF2B5EF4-FFF2-40B4-BE49-F238E27FC236}">
                                  <a16:creationId xmlns:a16="http://schemas.microsoft.com/office/drawing/2014/main" id="{15CE6FD3-8E70-461A-8F96-4801742AC62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6" y="3374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73" name="Freeform 213">
                              <a:extLst>
                                <a:ext uri="{FF2B5EF4-FFF2-40B4-BE49-F238E27FC236}">
                                  <a16:creationId xmlns:a16="http://schemas.microsoft.com/office/drawing/2014/main" id="{43C82111-0949-4DCB-91BB-A2D0A14ECA5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7" y="3319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74" name="Group 214">
                            <a:extLst>
                              <a:ext uri="{FF2B5EF4-FFF2-40B4-BE49-F238E27FC236}">
                                <a16:creationId xmlns:a16="http://schemas.microsoft.com/office/drawing/2014/main" id="{56B41494-6828-4240-BEA8-DF05B385649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71" y="3384"/>
                            <a:ext cx="92" cy="64"/>
                            <a:chOff x="2771" y="3384"/>
                            <a:chExt cx="92" cy="64"/>
                          </a:xfrm>
                        </p:grpSpPr>
                        <p:sp>
                          <p:nvSpPr>
                            <p:cNvPr id="143575" name="Freeform 215">
                              <a:extLst>
                                <a:ext uri="{FF2B5EF4-FFF2-40B4-BE49-F238E27FC236}">
                                  <a16:creationId xmlns:a16="http://schemas.microsoft.com/office/drawing/2014/main" id="{7CC85117-D0D7-4457-B162-1C00540A8B5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6" y="338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76" name="Freeform 216">
                              <a:extLst>
                                <a:ext uri="{FF2B5EF4-FFF2-40B4-BE49-F238E27FC236}">
                                  <a16:creationId xmlns:a16="http://schemas.microsoft.com/office/drawing/2014/main" id="{E8786289-404B-4887-AD48-B7D6CC6F85B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0" y="3442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77" name="Freeform 217">
                              <a:extLst>
                                <a:ext uri="{FF2B5EF4-FFF2-40B4-BE49-F238E27FC236}">
                                  <a16:creationId xmlns:a16="http://schemas.microsoft.com/office/drawing/2014/main" id="{1EA5D438-5B8E-4C15-9C9C-B2334A4F89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1" y="3388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78" name="Group 218">
                            <a:extLst>
                              <a:ext uri="{FF2B5EF4-FFF2-40B4-BE49-F238E27FC236}">
                                <a16:creationId xmlns:a16="http://schemas.microsoft.com/office/drawing/2014/main" id="{4BBA424D-34B1-4AF3-B331-C78E2253CE7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06" y="3454"/>
                            <a:ext cx="91" cy="65"/>
                            <a:chOff x="2806" y="3454"/>
                            <a:chExt cx="91" cy="65"/>
                          </a:xfrm>
                        </p:grpSpPr>
                        <p:sp>
                          <p:nvSpPr>
                            <p:cNvPr id="143579" name="Freeform 219">
                              <a:extLst>
                                <a:ext uri="{FF2B5EF4-FFF2-40B4-BE49-F238E27FC236}">
                                  <a16:creationId xmlns:a16="http://schemas.microsoft.com/office/drawing/2014/main" id="{9DC82B76-C66D-47E1-81C1-1B86A3DB014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0" y="345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80" name="Freeform 220">
                              <a:extLst>
                                <a:ext uri="{FF2B5EF4-FFF2-40B4-BE49-F238E27FC236}">
                                  <a16:creationId xmlns:a16="http://schemas.microsoft.com/office/drawing/2014/main" id="{0C12C425-C0C7-4EB4-B66F-E141D0F2B7A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5" y="3513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81" name="Freeform 221">
                              <a:extLst>
                                <a:ext uri="{FF2B5EF4-FFF2-40B4-BE49-F238E27FC236}">
                                  <a16:creationId xmlns:a16="http://schemas.microsoft.com/office/drawing/2014/main" id="{C8BB5892-EF0C-4601-83EB-68634E83CC1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6" y="3458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3582" name="Group 222">
                            <a:extLst>
                              <a:ext uri="{FF2B5EF4-FFF2-40B4-BE49-F238E27FC236}">
                                <a16:creationId xmlns:a16="http://schemas.microsoft.com/office/drawing/2014/main" id="{64D0933F-1DB1-4281-97EC-B9EB18A0920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0" y="3523"/>
                            <a:ext cx="92" cy="65"/>
                            <a:chOff x="2840" y="3523"/>
                            <a:chExt cx="92" cy="65"/>
                          </a:xfrm>
                        </p:grpSpPr>
                        <p:sp>
                          <p:nvSpPr>
                            <p:cNvPr id="143583" name="Freeform 223">
                              <a:extLst>
                                <a:ext uri="{FF2B5EF4-FFF2-40B4-BE49-F238E27FC236}">
                                  <a16:creationId xmlns:a16="http://schemas.microsoft.com/office/drawing/2014/main" id="{58B539FF-3686-41FE-BFB0-872111405B1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5" y="3523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84" name="Freeform 224">
                              <a:extLst>
                                <a:ext uri="{FF2B5EF4-FFF2-40B4-BE49-F238E27FC236}">
                                  <a16:creationId xmlns:a16="http://schemas.microsoft.com/office/drawing/2014/main" id="{0CE9F6BD-9724-42DC-81EE-DFE122B8A07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69" y="3582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3585" name="Freeform 225">
                              <a:extLst>
                                <a:ext uri="{FF2B5EF4-FFF2-40B4-BE49-F238E27FC236}">
                                  <a16:creationId xmlns:a16="http://schemas.microsoft.com/office/drawing/2014/main" id="{4BBA084D-AA6D-44E4-8206-1C16AE06E4A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0" y="3527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3586" name="Freeform 226">
                      <a:extLst>
                        <a:ext uri="{FF2B5EF4-FFF2-40B4-BE49-F238E27FC236}">
                          <a16:creationId xmlns:a16="http://schemas.microsoft.com/office/drawing/2014/main" id="{D9A0F8B2-C332-455A-B294-765BA348A4E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36" y="3649"/>
                      <a:ext cx="28" cy="49"/>
                    </a:xfrm>
                    <a:custGeom>
                      <a:avLst/>
                      <a:gdLst>
                        <a:gd name="T0" fmla="*/ 14 w 28"/>
                        <a:gd name="T1" fmla="*/ 0 h 49"/>
                        <a:gd name="T2" fmla="*/ 25 w 28"/>
                        <a:gd name="T3" fmla="*/ 19 h 49"/>
                        <a:gd name="T4" fmla="*/ 27 w 28"/>
                        <a:gd name="T5" fmla="*/ 25 h 49"/>
                        <a:gd name="T6" fmla="*/ 26 w 28"/>
                        <a:gd name="T7" fmla="*/ 31 h 49"/>
                        <a:gd name="T8" fmla="*/ 25 w 28"/>
                        <a:gd name="T9" fmla="*/ 36 h 49"/>
                        <a:gd name="T10" fmla="*/ 22 w 28"/>
                        <a:gd name="T11" fmla="*/ 40 h 49"/>
                        <a:gd name="T12" fmla="*/ 18 w 28"/>
                        <a:gd name="T13" fmla="*/ 43 h 49"/>
                        <a:gd name="T14" fmla="*/ 13 w 28"/>
                        <a:gd name="T15" fmla="*/ 46 h 49"/>
                        <a:gd name="T16" fmla="*/ 7 w 28"/>
                        <a:gd name="T17" fmla="*/ 48 h 49"/>
                        <a:gd name="T18" fmla="*/ 0 w 28"/>
                        <a:gd name="T19" fmla="*/ 48 h 49"/>
                        <a:gd name="T20" fmla="*/ 4 w 28"/>
                        <a:gd name="T21" fmla="*/ 46 h 49"/>
                        <a:gd name="T22" fmla="*/ 9 w 28"/>
                        <a:gd name="T23" fmla="*/ 35 h 49"/>
                        <a:gd name="T24" fmla="*/ 10 w 28"/>
                        <a:gd name="T25" fmla="*/ 31 h 49"/>
                        <a:gd name="T26" fmla="*/ 10 w 28"/>
                        <a:gd name="T27" fmla="*/ 28 h 49"/>
                        <a:gd name="T28" fmla="*/ 11 w 28"/>
                        <a:gd name="T29" fmla="*/ 9 h 49"/>
                        <a:gd name="T30" fmla="*/ 14 w 28"/>
                        <a:gd name="T31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8" h="49">
                          <a:moveTo>
                            <a:pt x="14" y="0"/>
                          </a:moveTo>
                          <a:lnTo>
                            <a:pt x="25" y="19"/>
                          </a:lnTo>
                          <a:lnTo>
                            <a:pt x="27" y="25"/>
                          </a:lnTo>
                          <a:lnTo>
                            <a:pt x="26" y="31"/>
                          </a:lnTo>
                          <a:lnTo>
                            <a:pt x="25" y="36"/>
                          </a:lnTo>
                          <a:lnTo>
                            <a:pt x="22" y="40"/>
                          </a:lnTo>
                          <a:lnTo>
                            <a:pt x="18" y="43"/>
                          </a:lnTo>
                          <a:lnTo>
                            <a:pt x="13" y="46"/>
                          </a:lnTo>
                          <a:lnTo>
                            <a:pt x="7" y="48"/>
                          </a:lnTo>
                          <a:lnTo>
                            <a:pt x="0" y="48"/>
                          </a:lnTo>
                          <a:lnTo>
                            <a:pt x="4" y="46"/>
                          </a:lnTo>
                          <a:lnTo>
                            <a:pt x="9" y="35"/>
                          </a:lnTo>
                          <a:lnTo>
                            <a:pt x="10" y="31"/>
                          </a:lnTo>
                          <a:lnTo>
                            <a:pt x="10" y="28"/>
                          </a:lnTo>
                          <a:lnTo>
                            <a:pt x="11" y="9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3587" name="Freeform 227">
                    <a:extLst>
                      <a:ext uri="{FF2B5EF4-FFF2-40B4-BE49-F238E27FC236}">
                        <a16:creationId xmlns:a16="http://schemas.microsoft.com/office/drawing/2014/main" id="{43A13F20-9C6E-48CC-90C6-083E4C0E09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477"/>
                    <a:ext cx="27" cy="55"/>
                  </a:xfrm>
                  <a:custGeom>
                    <a:avLst/>
                    <a:gdLst>
                      <a:gd name="T0" fmla="*/ 26 w 27"/>
                      <a:gd name="T1" fmla="*/ 0 h 55"/>
                      <a:gd name="T2" fmla="*/ 12 w 27"/>
                      <a:gd name="T3" fmla="*/ 2 h 55"/>
                      <a:gd name="T4" fmla="*/ 6 w 27"/>
                      <a:gd name="T5" fmla="*/ 3 h 55"/>
                      <a:gd name="T6" fmla="*/ 3 w 27"/>
                      <a:gd name="T7" fmla="*/ 6 h 55"/>
                      <a:gd name="T8" fmla="*/ 1 w 27"/>
                      <a:gd name="T9" fmla="*/ 10 h 55"/>
                      <a:gd name="T10" fmla="*/ 0 w 27"/>
                      <a:gd name="T11" fmla="*/ 13 h 55"/>
                      <a:gd name="T12" fmla="*/ 1 w 27"/>
                      <a:gd name="T13" fmla="*/ 18 h 55"/>
                      <a:gd name="T14" fmla="*/ 17 w 27"/>
                      <a:gd name="T15" fmla="*/ 54 h 55"/>
                      <a:gd name="T16" fmla="*/ 26 w 27"/>
                      <a:gd name="T17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55">
                        <a:moveTo>
                          <a:pt x="26" y="0"/>
                        </a:moveTo>
                        <a:lnTo>
                          <a:pt x="12" y="2"/>
                        </a:lnTo>
                        <a:lnTo>
                          <a:pt x="6" y="3"/>
                        </a:lnTo>
                        <a:lnTo>
                          <a:pt x="3" y="6"/>
                        </a:lnTo>
                        <a:lnTo>
                          <a:pt x="1" y="10"/>
                        </a:lnTo>
                        <a:lnTo>
                          <a:pt x="0" y="13"/>
                        </a:lnTo>
                        <a:lnTo>
                          <a:pt x="1" y="18"/>
                        </a:lnTo>
                        <a:lnTo>
                          <a:pt x="17" y="54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588" name="Group 228">
                  <a:extLst>
                    <a:ext uri="{FF2B5EF4-FFF2-40B4-BE49-F238E27FC236}">
                      <a16:creationId xmlns:a16="http://schemas.microsoft.com/office/drawing/2014/main" id="{15AE2DE0-2674-46A6-BF3F-451F61E1E5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2920"/>
                  <a:ext cx="567" cy="794"/>
                  <a:chOff x="2897" y="2920"/>
                  <a:chExt cx="567" cy="794"/>
                </a:xfrm>
              </p:grpSpPr>
              <p:sp>
                <p:nvSpPr>
                  <p:cNvPr id="143589" name="Freeform 229">
                    <a:extLst>
                      <a:ext uri="{FF2B5EF4-FFF2-40B4-BE49-F238E27FC236}">
                        <a16:creationId xmlns:a16="http://schemas.microsoft.com/office/drawing/2014/main" id="{8AE407FE-BDA1-4B48-A2C2-EB761D66FB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9" y="3464"/>
                    <a:ext cx="290" cy="250"/>
                  </a:xfrm>
                  <a:custGeom>
                    <a:avLst/>
                    <a:gdLst>
                      <a:gd name="T0" fmla="*/ 280 w 290"/>
                      <a:gd name="T1" fmla="*/ 233 h 250"/>
                      <a:gd name="T2" fmla="*/ 285 w 290"/>
                      <a:gd name="T3" fmla="*/ 223 h 250"/>
                      <a:gd name="T4" fmla="*/ 287 w 290"/>
                      <a:gd name="T5" fmla="*/ 216 h 250"/>
                      <a:gd name="T6" fmla="*/ 288 w 290"/>
                      <a:gd name="T7" fmla="*/ 208 h 250"/>
                      <a:gd name="T8" fmla="*/ 288 w 290"/>
                      <a:gd name="T9" fmla="*/ 201 h 250"/>
                      <a:gd name="T10" fmla="*/ 288 w 290"/>
                      <a:gd name="T11" fmla="*/ 192 h 250"/>
                      <a:gd name="T12" fmla="*/ 289 w 290"/>
                      <a:gd name="T13" fmla="*/ 186 h 250"/>
                      <a:gd name="T14" fmla="*/ 282 w 290"/>
                      <a:gd name="T15" fmla="*/ 196 h 250"/>
                      <a:gd name="T16" fmla="*/ 278 w 290"/>
                      <a:gd name="T17" fmla="*/ 201 h 250"/>
                      <a:gd name="T18" fmla="*/ 271 w 290"/>
                      <a:gd name="T19" fmla="*/ 206 h 250"/>
                      <a:gd name="T20" fmla="*/ 175 w 290"/>
                      <a:gd name="T21" fmla="*/ 215 h 250"/>
                      <a:gd name="T22" fmla="*/ 161 w 290"/>
                      <a:gd name="T23" fmla="*/ 215 h 250"/>
                      <a:gd name="T24" fmla="*/ 152 w 290"/>
                      <a:gd name="T25" fmla="*/ 214 h 250"/>
                      <a:gd name="T26" fmla="*/ 145 w 290"/>
                      <a:gd name="T27" fmla="*/ 213 h 250"/>
                      <a:gd name="T28" fmla="*/ 135 w 290"/>
                      <a:gd name="T29" fmla="*/ 210 h 250"/>
                      <a:gd name="T30" fmla="*/ 127 w 290"/>
                      <a:gd name="T31" fmla="*/ 206 h 250"/>
                      <a:gd name="T32" fmla="*/ 119 w 290"/>
                      <a:gd name="T33" fmla="*/ 202 h 250"/>
                      <a:gd name="T34" fmla="*/ 110 w 290"/>
                      <a:gd name="T35" fmla="*/ 196 h 250"/>
                      <a:gd name="T36" fmla="*/ 104 w 290"/>
                      <a:gd name="T37" fmla="*/ 188 h 250"/>
                      <a:gd name="T38" fmla="*/ 97 w 290"/>
                      <a:gd name="T39" fmla="*/ 178 h 250"/>
                      <a:gd name="T40" fmla="*/ 31 w 290"/>
                      <a:gd name="T41" fmla="*/ 0 h 250"/>
                      <a:gd name="T42" fmla="*/ 25 w 290"/>
                      <a:gd name="T43" fmla="*/ 1 h 250"/>
                      <a:gd name="T44" fmla="*/ 21 w 290"/>
                      <a:gd name="T45" fmla="*/ 4 h 250"/>
                      <a:gd name="T46" fmla="*/ 15 w 290"/>
                      <a:gd name="T47" fmla="*/ 8 h 250"/>
                      <a:gd name="T48" fmla="*/ 12 w 290"/>
                      <a:gd name="T49" fmla="*/ 12 h 250"/>
                      <a:gd name="T50" fmla="*/ 10 w 290"/>
                      <a:gd name="T51" fmla="*/ 17 h 250"/>
                      <a:gd name="T52" fmla="*/ 0 w 290"/>
                      <a:gd name="T53" fmla="*/ 64 h 250"/>
                      <a:gd name="T54" fmla="*/ 81 w 290"/>
                      <a:gd name="T55" fmla="*/ 243 h 250"/>
                      <a:gd name="T56" fmla="*/ 88 w 290"/>
                      <a:gd name="T57" fmla="*/ 247 h 250"/>
                      <a:gd name="T58" fmla="*/ 96 w 290"/>
                      <a:gd name="T59" fmla="*/ 249 h 250"/>
                      <a:gd name="T60" fmla="*/ 104 w 290"/>
                      <a:gd name="T61" fmla="*/ 249 h 250"/>
                      <a:gd name="T62" fmla="*/ 280 w 290"/>
                      <a:gd name="T63" fmla="*/ 233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90" h="250">
                        <a:moveTo>
                          <a:pt x="280" y="233"/>
                        </a:moveTo>
                        <a:lnTo>
                          <a:pt x="285" y="223"/>
                        </a:lnTo>
                        <a:lnTo>
                          <a:pt x="287" y="216"/>
                        </a:lnTo>
                        <a:lnTo>
                          <a:pt x="288" y="208"/>
                        </a:lnTo>
                        <a:lnTo>
                          <a:pt x="288" y="201"/>
                        </a:lnTo>
                        <a:lnTo>
                          <a:pt x="288" y="192"/>
                        </a:lnTo>
                        <a:lnTo>
                          <a:pt x="289" y="186"/>
                        </a:lnTo>
                        <a:lnTo>
                          <a:pt x="282" y="196"/>
                        </a:lnTo>
                        <a:lnTo>
                          <a:pt x="278" y="201"/>
                        </a:lnTo>
                        <a:lnTo>
                          <a:pt x="271" y="206"/>
                        </a:lnTo>
                        <a:lnTo>
                          <a:pt x="175" y="215"/>
                        </a:lnTo>
                        <a:lnTo>
                          <a:pt x="161" y="215"/>
                        </a:lnTo>
                        <a:lnTo>
                          <a:pt x="152" y="214"/>
                        </a:lnTo>
                        <a:lnTo>
                          <a:pt x="145" y="213"/>
                        </a:lnTo>
                        <a:lnTo>
                          <a:pt x="135" y="210"/>
                        </a:lnTo>
                        <a:lnTo>
                          <a:pt x="127" y="206"/>
                        </a:lnTo>
                        <a:lnTo>
                          <a:pt x="119" y="202"/>
                        </a:lnTo>
                        <a:lnTo>
                          <a:pt x="110" y="196"/>
                        </a:lnTo>
                        <a:lnTo>
                          <a:pt x="104" y="188"/>
                        </a:lnTo>
                        <a:lnTo>
                          <a:pt x="97" y="178"/>
                        </a:lnTo>
                        <a:lnTo>
                          <a:pt x="31" y="0"/>
                        </a:lnTo>
                        <a:lnTo>
                          <a:pt x="25" y="1"/>
                        </a:lnTo>
                        <a:lnTo>
                          <a:pt x="21" y="4"/>
                        </a:lnTo>
                        <a:lnTo>
                          <a:pt x="15" y="8"/>
                        </a:lnTo>
                        <a:lnTo>
                          <a:pt x="12" y="12"/>
                        </a:lnTo>
                        <a:lnTo>
                          <a:pt x="10" y="17"/>
                        </a:lnTo>
                        <a:lnTo>
                          <a:pt x="0" y="64"/>
                        </a:lnTo>
                        <a:lnTo>
                          <a:pt x="81" y="243"/>
                        </a:lnTo>
                        <a:lnTo>
                          <a:pt x="88" y="247"/>
                        </a:lnTo>
                        <a:lnTo>
                          <a:pt x="96" y="249"/>
                        </a:lnTo>
                        <a:lnTo>
                          <a:pt x="104" y="249"/>
                        </a:lnTo>
                        <a:lnTo>
                          <a:pt x="280" y="233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0" name="Freeform 230">
                    <a:extLst>
                      <a:ext uri="{FF2B5EF4-FFF2-40B4-BE49-F238E27FC236}">
                        <a16:creationId xmlns:a16="http://schemas.microsoft.com/office/drawing/2014/main" id="{E7558F8A-B8E1-49B7-940C-7142D12365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7" y="2921"/>
                    <a:ext cx="567" cy="759"/>
                  </a:xfrm>
                  <a:custGeom>
                    <a:avLst/>
                    <a:gdLst>
                      <a:gd name="T0" fmla="*/ 551 w 567"/>
                      <a:gd name="T1" fmla="*/ 730 h 759"/>
                      <a:gd name="T2" fmla="*/ 555 w 567"/>
                      <a:gd name="T3" fmla="*/ 717 h 759"/>
                      <a:gd name="T4" fmla="*/ 559 w 567"/>
                      <a:gd name="T5" fmla="*/ 704 h 759"/>
                      <a:gd name="T6" fmla="*/ 562 w 567"/>
                      <a:gd name="T7" fmla="*/ 691 h 759"/>
                      <a:gd name="T8" fmla="*/ 563 w 567"/>
                      <a:gd name="T9" fmla="*/ 677 h 759"/>
                      <a:gd name="T10" fmla="*/ 565 w 567"/>
                      <a:gd name="T11" fmla="*/ 660 h 759"/>
                      <a:gd name="T12" fmla="*/ 566 w 567"/>
                      <a:gd name="T13" fmla="*/ 639 h 759"/>
                      <a:gd name="T14" fmla="*/ 566 w 567"/>
                      <a:gd name="T15" fmla="*/ 625 h 759"/>
                      <a:gd name="T16" fmla="*/ 464 w 567"/>
                      <a:gd name="T17" fmla="*/ 626 h 759"/>
                      <a:gd name="T18" fmla="*/ 443 w 567"/>
                      <a:gd name="T19" fmla="*/ 562 h 759"/>
                      <a:gd name="T20" fmla="*/ 407 w 567"/>
                      <a:gd name="T21" fmla="*/ 476 h 759"/>
                      <a:gd name="T22" fmla="*/ 337 w 567"/>
                      <a:gd name="T23" fmla="*/ 317 h 759"/>
                      <a:gd name="T24" fmla="*/ 305 w 567"/>
                      <a:gd name="T25" fmla="*/ 253 h 759"/>
                      <a:gd name="T26" fmla="*/ 264 w 567"/>
                      <a:gd name="T27" fmla="*/ 189 h 759"/>
                      <a:gd name="T28" fmla="*/ 187 w 567"/>
                      <a:gd name="T29" fmla="*/ 99 h 759"/>
                      <a:gd name="T30" fmla="*/ 135 w 567"/>
                      <a:gd name="T31" fmla="*/ 42 h 759"/>
                      <a:gd name="T32" fmla="*/ 91 w 567"/>
                      <a:gd name="T33" fmla="*/ 0 h 759"/>
                      <a:gd name="T34" fmla="*/ 35 w 567"/>
                      <a:gd name="T35" fmla="*/ 35 h 759"/>
                      <a:gd name="T36" fmla="*/ 11 w 567"/>
                      <a:gd name="T37" fmla="*/ 49 h 759"/>
                      <a:gd name="T38" fmla="*/ 6 w 567"/>
                      <a:gd name="T39" fmla="*/ 52 h 759"/>
                      <a:gd name="T40" fmla="*/ 3 w 567"/>
                      <a:gd name="T41" fmla="*/ 56 h 759"/>
                      <a:gd name="T42" fmla="*/ 0 w 567"/>
                      <a:gd name="T43" fmla="*/ 62 h 759"/>
                      <a:gd name="T44" fmla="*/ 0 w 567"/>
                      <a:gd name="T45" fmla="*/ 69 h 759"/>
                      <a:gd name="T46" fmla="*/ 2 w 567"/>
                      <a:gd name="T47" fmla="*/ 76 h 759"/>
                      <a:gd name="T48" fmla="*/ 7 w 567"/>
                      <a:gd name="T49" fmla="*/ 83 h 759"/>
                      <a:gd name="T50" fmla="*/ 50 w 567"/>
                      <a:gd name="T51" fmla="*/ 121 h 759"/>
                      <a:gd name="T52" fmla="*/ 73 w 567"/>
                      <a:gd name="T53" fmla="*/ 147 h 759"/>
                      <a:gd name="T54" fmla="*/ 116 w 567"/>
                      <a:gd name="T55" fmla="*/ 193 h 759"/>
                      <a:gd name="T56" fmla="*/ 121 w 567"/>
                      <a:gd name="T57" fmla="*/ 196 h 759"/>
                      <a:gd name="T58" fmla="*/ 129 w 567"/>
                      <a:gd name="T59" fmla="*/ 196 h 759"/>
                      <a:gd name="T60" fmla="*/ 161 w 567"/>
                      <a:gd name="T61" fmla="*/ 194 h 759"/>
                      <a:gd name="T62" fmla="*/ 171 w 567"/>
                      <a:gd name="T63" fmla="*/ 192 h 759"/>
                      <a:gd name="T64" fmla="*/ 181 w 567"/>
                      <a:gd name="T65" fmla="*/ 193 h 759"/>
                      <a:gd name="T66" fmla="*/ 191 w 567"/>
                      <a:gd name="T67" fmla="*/ 195 h 759"/>
                      <a:gd name="T68" fmla="*/ 200 w 567"/>
                      <a:gd name="T69" fmla="*/ 200 h 759"/>
                      <a:gd name="T70" fmla="*/ 208 w 567"/>
                      <a:gd name="T71" fmla="*/ 206 h 759"/>
                      <a:gd name="T72" fmla="*/ 226 w 567"/>
                      <a:gd name="T73" fmla="*/ 228 h 759"/>
                      <a:gd name="T74" fmla="*/ 258 w 567"/>
                      <a:gd name="T75" fmla="*/ 286 h 759"/>
                      <a:gd name="T76" fmla="*/ 277 w 567"/>
                      <a:gd name="T77" fmla="*/ 325 h 759"/>
                      <a:gd name="T78" fmla="*/ 297 w 567"/>
                      <a:gd name="T79" fmla="*/ 369 h 759"/>
                      <a:gd name="T80" fmla="*/ 313 w 567"/>
                      <a:gd name="T81" fmla="*/ 405 h 759"/>
                      <a:gd name="T82" fmla="*/ 326 w 567"/>
                      <a:gd name="T83" fmla="*/ 438 h 759"/>
                      <a:gd name="T84" fmla="*/ 293 w 567"/>
                      <a:gd name="T85" fmla="*/ 541 h 759"/>
                      <a:gd name="T86" fmla="*/ 360 w 567"/>
                      <a:gd name="T87" fmla="*/ 720 h 759"/>
                      <a:gd name="T88" fmla="*/ 366 w 567"/>
                      <a:gd name="T89" fmla="*/ 732 h 759"/>
                      <a:gd name="T90" fmla="*/ 376 w 567"/>
                      <a:gd name="T91" fmla="*/ 742 h 759"/>
                      <a:gd name="T92" fmla="*/ 396 w 567"/>
                      <a:gd name="T93" fmla="*/ 753 h 759"/>
                      <a:gd name="T94" fmla="*/ 414 w 567"/>
                      <a:gd name="T95" fmla="*/ 757 h 759"/>
                      <a:gd name="T96" fmla="*/ 438 w 567"/>
                      <a:gd name="T97" fmla="*/ 758 h 759"/>
                      <a:gd name="T98" fmla="*/ 535 w 567"/>
                      <a:gd name="T99" fmla="*/ 748 h 759"/>
                      <a:gd name="T100" fmla="*/ 541 w 567"/>
                      <a:gd name="T101" fmla="*/ 742 h 759"/>
                      <a:gd name="T102" fmla="*/ 546 w 567"/>
                      <a:gd name="T103" fmla="*/ 736 h 759"/>
                      <a:gd name="T104" fmla="*/ 551 w 567"/>
                      <a:gd name="T105" fmla="*/ 730 h 7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67" h="759">
                        <a:moveTo>
                          <a:pt x="551" y="730"/>
                        </a:moveTo>
                        <a:lnTo>
                          <a:pt x="555" y="717"/>
                        </a:lnTo>
                        <a:lnTo>
                          <a:pt x="559" y="704"/>
                        </a:lnTo>
                        <a:lnTo>
                          <a:pt x="562" y="691"/>
                        </a:lnTo>
                        <a:lnTo>
                          <a:pt x="563" y="677"/>
                        </a:lnTo>
                        <a:lnTo>
                          <a:pt x="565" y="660"/>
                        </a:lnTo>
                        <a:lnTo>
                          <a:pt x="566" y="639"/>
                        </a:lnTo>
                        <a:lnTo>
                          <a:pt x="566" y="625"/>
                        </a:lnTo>
                        <a:lnTo>
                          <a:pt x="464" y="626"/>
                        </a:lnTo>
                        <a:lnTo>
                          <a:pt x="443" y="562"/>
                        </a:lnTo>
                        <a:lnTo>
                          <a:pt x="407" y="476"/>
                        </a:lnTo>
                        <a:lnTo>
                          <a:pt x="337" y="317"/>
                        </a:lnTo>
                        <a:lnTo>
                          <a:pt x="305" y="253"/>
                        </a:lnTo>
                        <a:lnTo>
                          <a:pt x="264" y="189"/>
                        </a:lnTo>
                        <a:lnTo>
                          <a:pt x="187" y="99"/>
                        </a:lnTo>
                        <a:lnTo>
                          <a:pt x="135" y="42"/>
                        </a:lnTo>
                        <a:lnTo>
                          <a:pt x="91" y="0"/>
                        </a:lnTo>
                        <a:lnTo>
                          <a:pt x="35" y="35"/>
                        </a:lnTo>
                        <a:lnTo>
                          <a:pt x="11" y="49"/>
                        </a:lnTo>
                        <a:lnTo>
                          <a:pt x="6" y="52"/>
                        </a:lnTo>
                        <a:lnTo>
                          <a:pt x="3" y="56"/>
                        </a:lnTo>
                        <a:lnTo>
                          <a:pt x="0" y="62"/>
                        </a:lnTo>
                        <a:lnTo>
                          <a:pt x="0" y="69"/>
                        </a:lnTo>
                        <a:lnTo>
                          <a:pt x="2" y="76"/>
                        </a:lnTo>
                        <a:lnTo>
                          <a:pt x="7" y="83"/>
                        </a:lnTo>
                        <a:lnTo>
                          <a:pt x="50" y="121"/>
                        </a:lnTo>
                        <a:lnTo>
                          <a:pt x="73" y="147"/>
                        </a:lnTo>
                        <a:lnTo>
                          <a:pt x="116" y="193"/>
                        </a:lnTo>
                        <a:lnTo>
                          <a:pt x="121" y="196"/>
                        </a:lnTo>
                        <a:lnTo>
                          <a:pt x="129" y="196"/>
                        </a:lnTo>
                        <a:lnTo>
                          <a:pt x="161" y="194"/>
                        </a:lnTo>
                        <a:lnTo>
                          <a:pt x="171" y="192"/>
                        </a:lnTo>
                        <a:lnTo>
                          <a:pt x="181" y="193"/>
                        </a:lnTo>
                        <a:lnTo>
                          <a:pt x="191" y="195"/>
                        </a:lnTo>
                        <a:lnTo>
                          <a:pt x="200" y="200"/>
                        </a:lnTo>
                        <a:lnTo>
                          <a:pt x="208" y="206"/>
                        </a:lnTo>
                        <a:lnTo>
                          <a:pt x="226" y="228"/>
                        </a:lnTo>
                        <a:lnTo>
                          <a:pt x="258" y="286"/>
                        </a:lnTo>
                        <a:lnTo>
                          <a:pt x="277" y="325"/>
                        </a:lnTo>
                        <a:lnTo>
                          <a:pt x="297" y="369"/>
                        </a:lnTo>
                        <a:lnTo>
                          <a:pt x="313" y="405"/>
                        </a:lnTo>
                        <a:lnTo>
                          <a:pt x="326" y="438"/>
                        </a:lnTo>
                        <a:lnTo>
                          <a:pt x="293" y="541"/>
                        </a:lnTo>
                        <a:lnTo>
                          <a:pt x="360" y="720"/>
                        </a:lnTo>
                        <a:lnTo>
                          <a:pt x="366" y="732"/>
                        </a:lnTo>
                        <a:lnTo>
                          <a:pt x="376" y="742"/>
                        </a:lnTo>
                        <a:lnTo>
                          <a:pt x="396" y="753"/>
                        </a:lnTo>
                        <a:lnTo>
                          <a:pt x="414" y="757"/>
                        </a:lnTo>
                        <a:lnTo>
                          <a:pt x="438" y="758"/>
                        </a:lnTo>
                        <a:lnTo>
                          <a:pt x="535" y="748"/>
                        </a:lnTo>
                        <a:lnTo>
                          <a:pt x="541" y="742"/>
                        </a:lnTo>
                        <a:lnTo>
                          <a:pt x="546" y="736"/>
                        </a:lnTo>
                        <a:lnTo>
                          <a:pt x="551" y="73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1" name="Freeform 231">
                    <a:extLst>
                      <a:ext uri="{FF2B5EF4-FFF2-40B4-BE49-F238E27FC236}">
                        <a16:creationId xmlns:a16="http://schemas.microsoft.com/office/drawing/2014/main" id="{17973094-4CBA-4873-8885-4EEF533337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3005"/>
                    <a:ext cx="319" cy="374"/>
                  </a:xfrm>
                  <a:custGeom>
                    <a:avLst/>
                    <a:gdLst>
                      <a:gd name="T0" fmla="*/ 318 w 319"/>
                      <a:gd name="T1" fmla="*/ 354 h 374"/>
                      <a:gd name="T2" fmla="*/ 305 w 319"/>
                      <a:gd name="T3" fmla="*/ 320 h 374"/>
                      <a:gd name="T4" fmla="*/ 285 w 319"/>
                      <a:gd name="T5" fmla="*/ 276 h 374"/>
                      <a:gd name="T6" fmla="*/ 259 w 319"/>
                      <a:gd name="T7" fmla="*/ 221 h 374"/>
                      <a:gd name="T8" fmla="*/ 250 w 319"/>
                      <a:gd name="T9" fmla="*/ 200 h 374"/>
                      <a:gd name="T10" fmla="*/ 217 w 319"/>
                      <a:gd name="T11" fmla="*/ 144 h 374"/>
                      <a:gd name="T12" fmla="*/ 200 w 319"/>
                      <a:gd name="T13" fmla="*/ 122 h 374"/>
                      <a:gd name="T14" fmla="*/ 189 w 319"/>
                      <a:gd name="T15" fmla="*/ 114 h 374"/>
                      <a:gd name="T16" fmla="*/ 182 w 319"/>
                      <a:gd name="T17" fmla="*/ 111 h 374"/>
                      <a:gd name="T18" fmla="*/ 175 w 319"/>
                      <a:gd name="T19" fmla="*/ 109 h 374"/>
                      <a:gd name="T20" fmla="*/ 165 w 319"/>
                      <a:gd name="T21" fmla="*/ 108 h 374"/>
                      <a:gd name="T22" fmla="*/ 133 w 319"/>
                      <a:gd name="T23" fmla="*/ 111 h 374"/>
                      <a:gd name="T24" fmla="*/ 121 w 319"/>
                      <a:gd name="T25" fmla="*/ 112 h 374"/>
                      <a:gd name="T26" fmla="*/ 114 w 319"/>
                      <a:gd name="T27" fmla="*/ 112 h 374"/>
                      <a:gd name="T28" fmla="*/ 111 w 319"/>
                      <a:gd name="T29" fmla="*/ 111 h 374"/>
                      <a:gd name="T30" fmla="*/ 107 w 319"/>
                      <a:gd name="T31" fmla="*/ 108 h 374"/>
                      <a:gd name="T32" fmla="*/ 72 w 319"/>
                      <a:gd name="T33" fmla="*/ 71 h 374"/>
                      <a:gd name="T34" fmla="*/ 43 w 319"/>
                      <a:gd name="T35" fmla="*/ 37 h 374"/>
                      <a:gd name="T36" fmla="*/ 0 w 319"/>
                      <a:gd name="T37" fmla="*/ 0 h 374"/>
                      <a:gd name="T38" fmla="*/ 78 w 319"/>
                      <a:gd name="T39" fmla="*/ 135 h 374"/>
                      <a:gd name="T40" fmla="*/ 81 w 319"/>
                      <a:gd name="T41" fmla="*/ 139 h 374"/>
                      <a:gd name="T42" fmla="*/ 85 w 319"/>
                      <a:gd name="T43" fmla="*/ 143 h 374"/>
                      <a:gd name="T44" fmla="*/ 90 w 319"/>
                      <a:gd name="T45" fmla="*/ 146 h 374"/>
                      <a:gd name="T46" fmla="*/ 103 w 319"/>
                      <a:gd name="T47" fmla="*/ 147 h 374"/>
                      <a:gd name="T48" fmla="*/ 123 w 319"/>
                      <a:gd name="T49" fmla="*/ 150 h 374"/>
                      <a:gd name="T50" fmla="*/ 140 w 319"/>
                      <a:gd name="T51" fmla="*/ 151 h 374"/>
                      <a:gd name="T52" fmla="*/ 158 w 319"/>
                      <a:gd name="T53" fmla="*/ 151 h 374"/>
                      <a:gd name="T54" fmla="*/ 171 w 319"/>
                      <a:gd name="T55" fmla="*/ 151 h 374"/>
                      <a:gd name="T56" fmla="*/ 182 w 319"/>
                      <a:gd name="T57" fmla="*/ 150 h 374"/>
                      <a:gd name="T58" fmla="*/ 196 w 319"/>
                      <a:gd name="T59" fmla="*/ 149 h 374"/>
                      <a:gd name="T60" fmla="*/ 202 w 319"/>
                      <a:gd name="T61" fmla="*/ 152 h 374"/>
                      <a:gd name="T62" fmla="*/ 205 w 319"/>
                      <a:gd name="T63" fmla="*/ 157 h 374"/>
                      <a:gd name="T64" fmla="*/ 208 w 319"/>
                      <a:gd name="T65" fmla="*/ 162 h 374"/>
                      <a:gd name="T66" fmla="*/ 233 w 319"/>
                      <a:gd name="T67" fmla="*/ 210 h 374"/>
                      <a:gd name="T68" fmla="*/ 261 w 319"/>
                      <a:gd name="T69" fmla="*/ 264 h 374"/>
                      <a:gd name="T70" fmla="*/ 280 w 319"/>
                      <a:gd name="T71" fmla="*/ 304 h 374"/>
                      <a:gd name="T72" fmla="*/ 312 w 319"/>
                      <a:gd name="T73" fmla="*/ 373 h 374"/>
                      <a:gd name="T74" fmla="*/ 318 w 319"/>
                      <a:gd name="T75" fmla="*/ 35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19" h="374">
                        <a:moveTo>
                          <a:pt x="318" y="354"/>
                        </a:moveTo>
                        <a:lnTo>
                          <a:pt x="305" y="320"/>
                        </a:lnTo>
                        <a:lnTo>
                          <a:pt x="285" y="276"/>
                        </a:lnTo>
                        <a:lnTo>
                          <a:pt x="259" y="221"/>
                        </a:lnTo>
                        <a:lnTo>
                          <a:pt x="250" y="200"/>
                        </a:lnTo>
                        <a:lnTo>
                          <a:pt x="217" y="144"/>
                        </a:lnTo>
                        <a:lnTo>
                          <a:pt x="200" y="122"/>
                        </a:lnTo>
                        <a:lnTo>
                          <a:pt x="189" y="114"/>
                        </a:lnTo>
                        <a:lnTo>
                          <a:pt x="182" y="111"/>
                        </a:lnTo>
                        <a:lnTo>
                          <a:pt x="175" y="109"/>
                        </a:lnTo>
                        <a:lnTo>
                          <a:pt x="165" y="108"/>
                        </a:lnTo>
                        <a:lnTo>
                          <a:pt x="133" y="111"/>
                        </a:lnTo>
                        <a:lnTo>
                          <a:pt x="121" y="112"/>
                        </a:lnTo>
                        <a:lnTo>
                          <a:pt x="114" y="112"/>
                        </a:lnTo>
                        <a:lnTo>
                          <a:pt x="111" y="111"/>
                        </a:lnTo>
                        <a:lnTo>
                          <a:pt x="107" y="108"/>
                        </a:lnTo>
                        <a:lnTo>
                          <a:pt x="72" y="71"/>
                        </a:lnTo>
                        <a:lnTo>
                          <a:pt x="43" y="37"/>
                        </a:lnTo>
                        <a:lnTo>
                          <a:pt x="0" y="0"/>
                        </a:lnTo>
                        <a:lnTo>
                          <a:pt x="78" y="135"/>
                        </a:lnTo>
                        <a:lnTo>
                          <a:pt x="81" y="139"/>
                        </a:lnTo>
                        <a:lnTo>
                          <a:pt x="85" y="143"/>
                        </a:lnTo>
                        <a:lnTo>
                          <a:pt x="90" y="146"/>
                        </a:lnTo>
                        <a:lnTo>
                          <a:pt x="103" y="147"/>
                        </a:lnTo>
                        <a:lnTo>
                          <a:pt x="123" y="150"/>
                        </a:lnTo>
                        <a:lnTo>
                          <a:pt x="140" y="151"/>
                        </a:lnTo>
                        <a:lnTo>
                          <a:pt x="158" y="151"/>
                        </a:lnTo>
                        <a:lnTo>
                          <a:pt x="171" y="151"/>
                        </a:lnTo>
                        <a:lnTo>
                          <a:pt x="182" y="150"/>
                        </a:lnTo>
                        <a:lnTo>
                          <a:pt x="196" y="149"/>
                        </a:lnTo>
                        <a:lnTo>
                          <a:pt x="202" y="152"/>
                        </a:lnTo>
                        <a:lnTo>
                          <a:pt x="205" y="157"/>
                        </a:lnTo>
                        <a:lnTo>
                          <a:pt x="208" y="162"/>
                        </a:lnTo>
                        <a:lnTo>
                          <a:pt x="233" y="210"/>
                        </a:lnTo>
                        <a:lnTo>
                          <a:pt x="261" y="264"/>
                        </a:lnTo>
                        <a:lnTo>
                          <a:pt x="280" y="304"/>
                        </a:lnTo>
                        <a:lnTo>
                          <a:pt x="312" y="373"/>
                        </a:lnTo>
                        <a:lnTo>
                          <a:pt x="318" y="354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2" name="Freeform 232">
                    <a:extLst>
                      <a:ext uri="{FF2B5EF4-FFF2-40B4-BE49-F238E27FC236}">
                        <a16:creationId xmlns:a16="http://schemas.microsoft.com/office/drawing/2014/main" id="{2BDFB9E1-D3E6-4E5C-8442-1A00303DEC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2920"/>
                    <a:ext cx="477" cy="627"/>
                  </a:xfrm>
                  <a:custGeom>
                    <a:avLst/>
                    <a:gdLst>
                      <a:gd name="T0" fmla="*/ 476 w 477"/>
                      <a:gd name="T1" fmla="*/ 626 h 627"/>
                      <a:gd name="T2" fmla="*/ 474 w 477"/>
                      <a:gd name="T3" fmla="*/ 607 h 627"/>
                      <a:gd name="T4" fmla="*/ 469 w 477"/>
                      <a:gd name="T5" fmla="*/ 590 h 627"/>
                      <a:gd name="T6" fmla="*/ 465 w 477"/>
                      <a:gd name="T7" fmla="*/ 575 h 627"/>
                      <a:gd name="T8" fmla="*/ 459 w 477"/>
                      <a:gd name="T9" fmla="*/ 558 h 627"/>
                      <a:gd name="T10" fmla="*/ 442 w 477"/>
                      <a:gd name="T11" fmla="*/ 513 h 627"/>
                      <a:gd name="T12" fmla="*/ 427 w 477"/>
                      <a:gd name="T13" fmla="*/ 478 h 627"/>
                      <a:gd name="T14" fmla="*/ 401 w 477"/>
                      <a:gd name="T15" fmla="*/ 420 h 627"/>
                      <a:gd name="T16" fmla="*/ 370 w 477"/>
                      <a:gd name="T17" fmla="*/ 359 h 627"/>
                      <a:gd name="T18" fmla="*/ 337 w 477"/>
                      <a:gd name="T19" fmla="*/ 292 h 627"/>
                      <a:gd name="T20" fmla="*/ 289 w 477"/>
                      <a:gd name="T21" fmla="*/ 213 h 627"/>
                      <a:gd name="T22" fmla="*/ 275 w 477"/>
                      <a:gd name="T23" fmla="*/ 192 h 627"/>
                      <a:gd name="T24" fmla="*/ 258 w 477"/>
                      <a:gd name="T25" fmla="*/ 167 h 627"/>
                      <a:gd name="T26" fmla="*/ 234 w 477"/>
                      <a:gd name="T27" fmla="*/ 133 h 627"/>
                      <a:gd name="T28" fmla="*/ 209 w 477"/>
                      <a:gd name="T29" fmla="*/ 105 h 627"/>
                      <a:gd name="T30" fmla="*/ 179 w 477"/>
                      <a:gd name="T31" fmla="*/ 72 h 627"/>
                      <a:gd name="T32" fmla="*/ 109 w 477"/>
                      <a:gd name="T33" fmla="*/ 1 h 627"/>
                      <a:gd name="T34" fmla="*/ 0 w 477"/>
                      <a:gd name="T35" fmla="*/ 0 h 627"/>
                      <a:gd name="T36" fmla="*/ 45 w 477"/>
                      <a:gd name="T37" fmla="*/ 43 h 627"/>
                      <a:gd name="T38" fmla="*/ 77 w 477"/>
                      <a:gd name="T39" fmla="*/ 78 h 627"/>
                      <a:gd name="T40" fmla="*/ 140 w 477"/>
                      <a:gd name="T41" fmla="*/ 149 h 627"/>
                      <a:gd name="T42" fmla="*/ 174 w 477"/>
                      <a:gd name="T43" fmla="*/ 189 h 627"/>
                      <a:gd name="T44" fmla="*/ 214 w 477"/>
                      <a:gd name="T45" fmla="*/ 253 h 627"/>
                      <a:gd name="T46" fmla="*/ 250 w 477"/>
                      <a:gd name="T47" fmla="*/ 321 h 627"/>
                      <a:gd name="T48" fmla="*/ 318 w 477"/>
                      <a:gd name="T49" fmla="*/ 477 h 627"/>
                      <a:gd name="T50" fmla="*/ 352 w 477"/>
                      <a:gd name="T51" fmla="*/ 559 h 627"/>
                      <a:gd name="T52" fmla="*/ 374 w 477"/>
                      <a:gd name="T53" fmla="*/ 626 h 627"/>
                      <a:gd name="T54" fmla="*/ 476 w 477"/>
                      <a:gd name="T55" fmla="*/ 626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77" h="627">
                        <a:moveTo>
                          <a:pt x="476" y="626"/>
                        </a:moveTo>
                        <a:lnTo>
                          <a:pt x="474" y="607"/>
                        </a:lnTo>
                        <a:lnTo>
                          <a:pt x="469" y="590"/>
                        </a:lnTo>
                        <a:lnTo>
                          <a:pt x="465" y="575"/>
                        </a:lnTo>
                        <a:lnTo>
                          <a:pt x="459" y="558"/>
                        </a:lnTo>
                        <a:lnTo>
                          <a:pt x="442" y="513"/>
                        </a:lnTo>
                        <a:lnTo>
                          <a:pt x="427" y="478"/>
                        </a:lnTo>
                        <a:lnTo>
                          <a:pt x="401" y="420"/>
                        </a:lnTo>
                        <a:lnTo>
                          <a:pt x="370" y="359"/>
                        </a:lnTo>
                        <a:lnTo>
                          <a:pt x="337" y="292"/>
                        </a:lnTo>
                        <a:lnTo>
                          <a:pt x="289" y="213"/>
                        </a:lnTo>
                        <a:lnTo>
                          <a:pt x="275" y="192"/>
                        </a:lnTo>
                        <a:lnTo>
                          <a:pt x="258" y="167"/>
                        </a:lnTo>
                        <a:lnTo>
                          <a:pt x="234" y="133"/>
                        </a:lnTo>
                        <a:lnTo>
                          <a:pt x="209" y="105"/>
                        </a:lnTo>
                        <a:lnTo>
                          <a:pt x="179" y="72"/>
                        </a:lnTo>
                        <a:lnTo>
                          <a:pt x="109" y="1"/>
                        </a:lnTo>
                        <a:lnTo>
                          <a:pt x="0" y="0"/>
                        </a:lnTo>
                        <a:lnTo>
                          <a:pt x="45" y="43"/>
                        </a:lnTo>
                        <a:lnTo>
                          <a:pt x="77" y="78"/>
                        </a:lnTo>
                        <a:lnTo>
                          <a:pt x="140" y="149"/>
                        </a:lnTo>
                        <a:lnTo>
                          <a:pt x="174" y="189"/>
                        </a:lnTo>
                        <a:lnTo>
                          <a:pt x="214" y="253"/>
                        </a:lnTo>
                        <a:lnTo>
                          <a:pt x="250" y="321"/>
                        </a:lnTo>
                        <a:lnTo>
                          <a:pt x="318" y="477"/>
                        </a:lnTo>
                        <a:lnTo>
                          <a:pt x="352" y="559"/>
                        </a:lnTo>
                        <a:lnTo>
                          <a:pt x="374" y="626"/>
                        </a:lnTo>
                        <a:lnTo>
                          <a:pt x="476" y="626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593" name="Group 233">
                  <a:extLst>
                    <a:ext uri="{FF2B5EF4-FFF2-40B4-BE49-F238E27FC236}">
                      <a16:creationId xmlns:a16="http://schemas.microsoft.com/office/drawing/2014/main" id="{3B239895-1F15-4898-B0BD-C79078A8FE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58" y="3249"/>
                  <a:ext cx="157" cy="136"/>
                  <a:chOff x="3058" y="3249"/>
                  <a:chExt cx="157" cy="136"/>
                </a:xfrm>
              </p:grpSpPr>
              <p:sp>
                <p:nvSpPr>
                  <p:cNvPr id="143594" name="Freeform 234">
                    <a:extLst>
                      <a:ext uri="{FF2B5EF4-FFF2-40B4-BE49-F238E27FC236}">
                        <a16:creationId xmlns:a16="http://schemas.microsoft.com/office/drawing/2014/main" id="{3F56AB6E-E1AC-4FBB-9D57-11B114EF1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8" y="3249"/>
                    <a:ext cx="100" cy="5"/>
                  </a:xfrm>
                  <a:custGeom>
                    <a:avLst/>
                    <a:gdLst>
                      <a:gd name="T0" fmla="*/ 99 w 100"/>
                      <a:gd name="T1" fmla="*/ 0 h 5"/>
                      <a:gd name="T2" fmla="*/ 0 w 100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00" h="5">
                        <a:moveTo>
                          <a:pt x="99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5" name="Freeform 235">
                    <a:extLst>
                      <a:ext uri="{FF2B5EF4-FFF2-40B4-BE49-F238E27FC236}">
                        <a16:creationId xmlns:a16="http://schemas.microsoft.com/office/drawing/2014/main" id="{05467731-1975-4085-B709-29A801145E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69"/>
                    <a:ext cx="97" cy="6"/>
                  </a:xfrm>
                  <a:custGeom>
                    <a:avLst/>
                    <a:gdLst>
                      <a:gd name="T0" fmla="*/ 96 w 97"/>
                      <a:gd name="T1" fmla="*/ 0 h 6"/>
                      <a:gd name="T2" fmla="*/ 0 w 97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7" h="6">
                        <a:moveTo>
                          <a:pt x="96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6" name="Freeform 236">
                    <a:extLst>
                      <a:ext uri="{FF2B5EF4-FFF2-40B4-BE49-F238E27FC236}">
                        <a16:creationId xmlns:a16="http://schemas.microsoft.com/office/drawing/2014/main" id="{F500D419-0936-4EC2-B031-7599293399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3290"/>
                    <a:ext cx="95" cy="7"/>
                  </a:xfrm>
                  <a:custGeom>
                    <a:avLst/>
                    <a:gdLst>
                      <a:gd name="T0" fmla="*/ 94 w 95"/>
                      <a:gd name="T1" fmla="*/ 0 h 7"/>
                      <a:gd name="T2" fmla="*/ 0 w 95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5" h="7">
                        <a:moveTo>
                          <a:pt x="94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7" name="Freeform 237">
                    <a:extLst>
                      <a:ext uri="{FF2B5EF4-FFF2-40B4-BE49-F238E27FC236}">
                        <a16:creationId xmlns:a16="http://schemas.microsoft.com/office/drawing/2014/main" id="{34BF5CEA-33A1-4146-AC9E-A889FF11E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3" y="3312"/>
                    <a:ext cx="94" cy="6"/>
                  </a:xfrm>
                  <a:custGeom>
                    <a:avLst/>
                    <a:gdLst>
                      <a:gd name="T0" fmla="*/ 93 w 94"/>
                      <a:gd name="T1" fmla="*/ 0 h 6"/>
                      <a:gd name="T2" fmla="*/ 0 w 94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4" h="6">
                        <a:moveTo>
                          <a:pt x="93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8" name="Freeform 238">
                    <a:extLst>
                      <a:ext uri="{FF2B5EF4-FFF2-40B4-BE49-F238E27FC236}">
                        <a16:creationId xmlns:a16="http://schemas.microsoft.com/office/drawing/2014/main" id="{EEC86433-D1CA-4D92-8A52-24CD8ED10B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5" y="3333"/>
                    <a:ext cx="91" cy="7"/>
                  </a:xfrm>
                  <a:custGeom>
                    <a:avLst/>
                    <a:gdLst>
                      <a:gd name="T0" fmla="*/ 90 w 91"/>
                      <a:gd name="T1" fmla="*/ 0 h 7"/>
                      <a:gd name="T2" fmla="*/ 0 w 91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1" h="7">
                        <a:moveTo>
                          <a:pt x="90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599" name="Freeform 239">
                    <a:extLst>
                      <a:ext uri="{FF2B5EF4-FFF2-40B4-BE49-F238E27FC236}">
                        <a16:creationId xmlns:a16="http://schemas.microsoft.com/office/drawing/2014/main" id="{BC91C229-8250-4FF0-B92B-39ACC5323A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5" y="3354"/>
                    <a:ext cx="90" cy="9"/>
                  </a:xfrm>
                  <a:custGeom>
                    <a:avLst/>
                    <a:gdLst>
                      <a:gd name="T0" fmla="*/ 89 w 90"/>
                      <a:gd name="T1" fmla="*/ 0 h 9"/>
                      <a:gd name="T2" fmla="*/ 0 w 90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0" h="9">
                        <a:moveTo>
                          <a:pt x="89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00" name="Freeform 240">
                    <a:extLst>
                      <a:ext uri="{FF2B5EF4-FFF2-40B4-BE49-F238E27FC236}">
                        <a16:creationId xmlns:a16="http://schemas.microsoft.com/office/drawing/2014/main" id="{C458FCF3-BFF6-4E89-A1FA-C73EDD8EE5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7" y="3376"/>
                    <a:ext cx="88" cy="9"/>
                  </a:xfrm>
                  <a:custGeom>
                    <a:avLst/>
                    <a:gdLst>
                      <a:gd name="T0" fmla="*/ 87 w 88"/>
                      <a:gd name="T1" fmla="*/ 0 h 9"/>
                      <a:gd name="T2" fmla="*/ 0 w 88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88" h="9">
                        <a:moveTo>
                          <a:pt x="87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3601" name="Group 241">
                <a:extLst>
                  <a:ext uri="{FF2B5EF4-FFF2-40B4-BE49-F238E27FC236}">
                    <a16:creationId xmlns:a16="http://schemas.microsoft.com/office/drawing/2014/main" id="{0E2F1A03-6751-4E77-9477-795E2E0503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" y="3585"/>
                <a:ext cx="45" cy="29"/>
                <a:chOff x="3383" y="3585"/>
                <a:chExt cx="45" cy="29"/>
              </a:xfrm>
            </p:grpSpPr>
            <p:sp>
              <p:nvSpPr>
                <p:cNvPr id="143602" name="Freeform 242">
                  <a:extLst>
                    <a:ext uri="{FF2B5EF4-FFF2-40B4-BE49-F238E27FC236}">
                      <a16:creationId xmlns:a16="http://schemas.microsoft.com/office/drawing/2014/main" id="{EC10F443-AC7F-47C7-9BE0-D57845920A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3" y="3585"/>
                  <a:ext cx="45" cy="29"/>
                </a:xfrm>
                <a:custGeom>
                  <a:avLst/>
                  <a:gdLst>
                    <a:gd name="T0" fmla="*/ 44 w 45"/>
                    <a:gd name="T1" fmla="*/ 0 h 29"/>
                    <a:gd name="T2" fmla="*/ 6 w 45"/>
                    <a:gd name="T3" fmla="*/ 0 h 29"/>
                    <a:gd name="T4" fmla="*/ 0 w 45"/>
                    <a:gd name="T5" fmla="*/ 28 h 29"/>
                    <a:gd name="T6" fmla="*/ 38 w 45"/>
                    <a:gd name="T7" fmla="*/ 26 h 29"/>
                    <a:gd name="T8" fmla="*/ 44 w 45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9">
                      <a:moveTo>
                        <a:pt x="44" y="0"/>
                      </a:moveTo>
                      <a:lnTo>
                        <a:pt x="6" y="0"/>
                      </a:lnTo>
                      <a:lnTo>
                        <a:pt x="0" y="28"/>
                      </a:lnTo>
                      <a:lnTo>
                        <a:pt x="38" y="2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3603" name="Freeform 243">
                  <a:extLst>
                    <a:ext uri="{FF2B5EF4-FFF2-40B4-BE49-F238E27FC236}">
                      <a16:creationId xmlns:a16="http://schemas.microsoft.com/office/drawing/2014/main" id="{EC830693-2B6D-4AAC-A5D3-392A4C3B1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" y="3594"/>
                  <a:ext cx="38" cy="16"/>
                </a:xfrm>
                <a:custGeom>
                  <a:avLst/>
                  <a:gdLst>
                    <a:gd name="T0" fmla="*/ 37 w 38"/>
                    <a:gd name="T1" fmla="*/ 1 h 16"/>
                    <a:gd name="T2" fmla="*/ 34 w 38"/>
                    <a:gd name="T3" fmla="*/ 14 h 16"/>
                    <a:gd name="T4" fmla="*/ 0 w 38"/>
                    <a:gd name="T5" fmla="*/ 15 h 16"/>
                    <a:gd name="T6" fmla="*/ 4 w 38"/>
                    <a:gd name="T7" fmla="*/ 0 h 16"/>
                    <a:gd name="T8" fmla="*/ 37 w 38"/>
                    <a:gd name="T9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6">
                      <a:moveTo>
                        <a:pt x="37" y="1"/>
                      </a:moveTo>
                      <a:lnTo>
                        <a:pt x="34" y="14"/>
                      </a:lnTo>
                      <a:lnTo>
                        <a:pt x="0" y="15"/>
                      </a:lnTo>
                      <a:lnTo>
                        <a:pt x="4" y="0"/>
                      </a:lnTo>
                      <a:lnTo>
                        <a:pt x="37" y="1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3604" name="Group 244">
              <a:extLst>
                <a:ext uri="{FF2B5EF4-FFF2-40B4-BE49-F238E27FC236}">
                  <a16:creationId xmlns:a16="http://schemas.microsoft.com/office/drawing/2014/main" id="{EB8012C5-1461-47B5-852F-A16D54440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5" y="3594"/>
              <a:ext cx="81" cy="326"/>
              <a:chOff x="3375" y="3594"/>
              <a:chExt cx="81" cy="326"/>
            </a:xfrm>
          </p:grpSpPr>
          <p:grpSp>
            <p:nvGrpSpPr>
              <p:cNvPr id="143605" name="Group 245">
                <a:extLst>
                  <a:ext uri="{FF2B5EF4-FFF2-40B4-BE49-F238E27FC236}">
                    <a16:creationId xmlns:a16="http://schemas.microsoft.com/office/drawing/2014/main" id="{1CB070EF-D471-4C6B-B16B-6FAB492A06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7" y="3746"/>
                <a:ext cx="59" cy="174"/>
                <a:chOff x="3397" y="3746"/>
                <a:chExt cx="59" cy="174"/>
              </a:xfrm>
            </p:grpSpPr>
            <p:grpSp>
              <p:nvGrpSpPr>
                <p:cNvPr id="143606" name="Group 246">
                  <a:extLst>
                    <a:ext uri="{FF2B5EF4-FFF2-40B4-BE49-F238E27FC236}">
                      <a16:creationId xmlns:a16="http://schemas.microsoft.com/office/drawing/2014/main" id="{98B19007-0869-4E67-92D4-C4C9335DA3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2" y="3848"/>
                  <a:ext cx="44" cy="72"/>
                  <a:chOff x="3412" y="3848"/>
                  <a:chExt cx="44" cy="72"/>
                </a:xfrm>
              </p:grpSpPr>
              <p:sp>
                <p:nvSpPr>
                  <p:cNvPr id="143607" name="Freeform 247">
                    <a:extLst>
                      <a:ext uri="{FF2B5EF4-FFF2-40B4-BE49-F238E27FC236}">
                        <a16:creationId xmlns:a16="http://schemas.microsoft.com/office/drawing/2014/main" id="{4005085F-141C-41AA-90B2-3C3A72414E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0" y="3849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08" name="Freeform 248">
                    <a:extLst>
                      <a:ext uri="{FF2B5EF4-FFF2-40B4-BE49-F238E27FC236}">
                        <a16:creationId xmlns:a16="http://schemas.microsoft.com/office/drawing/2014/main" id="{9902C82C-FFE5-4DB2-9B90-4AB6E50452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2" y="3848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2 h 72"/>
                      <a:gd name="T10" fmla="*/ 3 w 44"/>
                      <a:gd name="T11" fmla="*/ 15 h 72"/>
                      <a:gd name="T12" fmla="*/ 0 w 44"/>
                      <a:gd name="T13" fmla="*/ 20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7 h 72"/>
                      <a:gd name="T20" fmla="*/ 3 w 44"/>
                      <a:gd name="T21" fmla="*/ 49 h 72"/>
                      <a:gd name="T22" fmla="*/ 6 w 44"/>
                      <a:gd name="T23" fmla="*/ 54 h 72"/>
                      <a:gd name="T24" fmla="*/ 10 w 44"/>
                      <a:gd name="T25" fmla="*/ 58 h 72"/>
                      <a:gd name="T26" fmla="*/ 15 w 44"/>
                      <a:gd name="T27" fmla="*/ 61 h 72"/>
                      <a:gd name="T28" fmla="*/ 22 w 44"/>
                      <a:gd name="T29" fmla="*/ 65 h 72"/>
                      <a:gd name="T30" fmla="*/ 30 w 44"/>
                      <a:gd name="T31" fmla="*/ 68 h 72"/>
                      <a:gd name="T32" fmla="*/ 38 w 44"/>
                      <a:gd name="T33" fmla="*/ 71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4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7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9 w 44"/>
                      <a:gd name="T51" fmla="*/ 25 h 72"/>
                      <a:gd name="T52" fmla="*/ 8 w 44"/>
                      <a:gd name="T53" fmla="*/ 19 h 72"/>
                      <a:gd name="T54" fmla="*/ 8 w 44"/>
                      <a:gd name="T55" fmla="*/ 14 h 72"/>
                      <a:gd name="T56" fmla="*/ 12 w 44"/>
                      <a:gd name="T57" fmla="*/ 11 h 72"/>
                      <a:gd name="T58" fmla="*/ 19 w 44"/>
                      <a:gd name="T59" fmla="*/ 6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609" name="Group 249">
                  <a:extLst>
                    <a:ext uri="{FF2B5EF4-FFF2-40B4-BE49-F238E27FC236}">
                      <a16:creationId xmlns:a16="http://schemas.microsoft.com/office/drawing/2014/main" id="{EB5EEE32-C7D2-4003-A24F-2C9501D4D7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3797"/>
                  <a:ext cx="44" cy="73"/>
                  <a:chOff x="3407" y="3797"/>
                  <a:chExt cx="44" cy="73"/>
                </a:xfrm>
              </p:grpSpPr>
              <p:sp>
                <p:nvSpPr>
                  <p:cNvPr id="143610" name="Freeform 250">
                    <a:extLst>
                      <a:ext uri="{FF2B5EF4-FFF2-40B4-BE49-F238E27FC236}">
                        <a16:creationId xmlns:a16="http://schemas.microsoft.com/office/drawing/2014/main" id="{6C942CE7-6CC2-4EC0-B09B-88C7CB0C42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4" y="3798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6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4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11" name="Freeform 251">
                    <a:extLst>
                      <a:ext uri="{FF2B5EF4-FFF2-40B4-BE49-F238E27FC236}">
                        <a16:creationId xmlns:a16="http://schemas.microsoft.com/office/drawing/2014/main" id="{BB2DBD24-C261-48E4-A4E5-AACCAA61B7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7" y="3797"/>
                    <a:ext cx="44" cy="73"/>
                  </a:xfrm>
                  <a:custGeom>
                    <a:avLst/>
                    <a:gdLst>
                      <a:gd name="T0" fmla="*/ 35 w 44"/>
                      <a:gd name="T1" fmla="*/ 0 h 73"/>
                      <a:gd name="T2" fmla="*/ 27 w 44"/>
                      <a:gd name="T3" fmla="*/ 2 h 73"/>
                      <a:gd name="T4" fmla="*/ 19 w 44"/>
                      <a:gd name="T5" fmla="*/ 5 h 73"/>
                      <a:gd name="T6" fmla="*/ 11 w 44"/>
                      <a:gd name="T7" fmla="*/ 8 h 73"/>
                      <a:gd name="T8" fmla="*/ 6 w 44"/>
                      <a:gd name="T9" fmla="*/ 12 h 73"/>
                      <a:gd name="T10" fmla="*/ 2 w 44"/>
                      <a:gd name="T11" fmla="*/ 15 h 73"/>
                      <a:gd name="T12" fmla="*/ 0 w 44"/>
                      <a:gd name="T13" fmla="*/ 20 h 73"/>
                      <a:gd name="T14" fmla="*/ 0 w 44"/>
                      <a:gd name="T15" fmla="*/ 32 h 73"/>
                      <a:gd name="T16" fmla="*/ 0 w 44"/>
                      <a:gd name="T17" fmla="*/ 43 h 73"/>
                      <a:gd name="T18" fmla="*/ 1 w 44"/>
                      <a:gd name="T19" fmla="*/ 47 h 73"/>
                      <a:gd name="T20" fmla="*/ 2 w 44"/>
                      <a:gd name="T21" fmla="*/ 50 h 73"/>
                      <a:gd name="T22" fmla="*/ 6 w 44"/>
                      <a:gd name="T23" fmla="*/ 54 h 73"/>
                      <a:gd name="T24" fmla="*/ 10 w 44"/>
                      <a:gd name="T25" fmla="*/ 58 h 73"/>
                      <a:gd name="T26" fmla="*/ 14 w 44"/>
                      <a:gd name="T27" fmla="*/ 61 h 73"/>
                      <a:gd name="T28" fmla="*/ 21 w 44"/>
                      <a:gd name="T29" fmla="*/ 65 h 73"/>
                      <a:gd name="T30" fmla="*/ 30 w 44"/>
                      <a:gd name="T31" fmla="*/ 68 h 73"/>
                      <a:gd name="T32" fmla="*/ 37 w 44"/>
                      <a:gd name="T33" fmla="*/ 71 h 73"/>
                      <a:gd name="T34" fmla="*/ 43 w 44"/>
                      <a:gd name="T35" fmla="*/ 72 h 73"/>
                      <a:gd name="T36" fmla="*/ 43 w 44"/>
                      <a:gd name="T37" fmla="*/ 46 h 73"/>
                      <a:gd name="T38" fmla="*/ 35 w 44"/>
                      <a:gd name="T39" fmla="*/ 44 h 73"/>
                      <a:gd name="T40" fmla="*/ 28 w 44"/>
                      <a:gd name="T41" fmla="*/ 41 h 73"/>
                      <a:gd name="T42" fmla="*/ 23 w 44"/>
                      <a:gd name="T43" fmla="*/ 40 h 73"/>
                      <a:gd name="T44" fmla="*/ 19 w 44"/>
                      <a:gd name="T45" fmla="*/ 37 h 73"/>
                      <a:gd name="T46" fmla="*/ 14 w 44"/>
                      <a:gd name="T47" fmla="*/ 33 h 73"/>
                      <a:gd name="T48" fmla="*/ 11 w 44"/>
                      <a:gd name="T49" fmla="*/ 30 h 73"/>
                      <a:gd name="T50" fmla="*/ 8 w 44"/>
                      <a:gd name="T51" fmla="*/ 25 h 73"/>
                      <a:gd name="T52" fmla="*/ 7 w 44"/>
                      <a:gd name="T53" fmla="*/ 20 h 73"/>
                      <a:gd name="T54" fmla="*/ 8 w 44"/>
                      <a:gd name="T55" fmla="*/ 15 h 73"/>
                      <a:gd name="T56" fmla="*/ 11 w 44"/>
                      <a:gd name="T57" fmla="*/ 11 h 73"/>
                      <a:gd name="T58" fmla="*/ 19 w 44"/>
                      <a:gd name="T59" fmla="*/ 6 h 73"/>
                      <a:gd name="T60" fmla="*/ 28 w 44"/>
                      <a:gd name="T61" fmla="*/ 4 h 73"/>
                      <a:gd name="T62" fmla="*/ 35 w 44"/>
                      <a:gd name="T63" fmla="*/ 2 h 73"/>
                      <a:gd name="T64" fmla="*/ 35 w 44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3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2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2" y="50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4" y="61"/>
                        </a:lnTo>
                        <a:lnTo>
                          <a:pt x="21" y="65"/>
                        </a:lnTo>
                        <a:lnTo>
                          <a:pt x="30" y="68"/>
                        </a:lnTo>
                        <a:lnTo>
                          <a:pt x="37" y="71"/>
                        </a:lnTo>
                        <a:lnTo>
                          <a:pt x="43" y="72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40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30"/>
                        </a:lnTo>
                        <a:lnTo>
                          <a:pt x="8" y="25"/>
                        </a:lnTo>
                        <a:lnTo>
                          <a:pt x="7" y="20"/>
                        </a:lnTo>
                        <a:lnTo>
                          <a:pt x="8" y="15"/>
                        </a:lnTo>
                        <a:lnTo>
                          <a:pt x="11" y="11"/>
                        </a:lnTo>
                        <a:lnTo>
                          <a:pt x="19" y="6"/>
                        </a:lnTo>
                        <a:lnTo>
                          <a:pt x="28" y="4"/>
                        </a:lnTo>
                        <a:lnTo>
                          <a:pt x="35" y="2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612" name="Group 252">
                  <a:extLst>
                    <a:ext uri="{FF2B5EF4-FFF2-40B4-BE49-F238E27FC236}">
                      <a16:creationId xmlns:a16="http://schemas.microsoft.com/office/drawing/2014/main" id="{21226225-BA39-4152-8208-6628255852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7" y="3746"/>
                  <a:ext cx="45" cy="72"/>
                  <a:chOff x="3397" y="3746"/>
                  <a:chExt cx="45" cy="72"/>
                </a:xfrm>
              </p:grpSpPr>
              <p:sp>
                <p:nvSpPr>
                  <p:cNvPr id="143613" name="Freeform 253">
                    <a:extLst>
                      <a:ext uri="{FF2B5EF4-FFF2-40B4-BE49-F238E27FC236}">
                        <a16:creationId xmlns:a16="http://schemas.microsoft.com/office/drawing/2014/main" id="{481AADE9-AFEE-4FE0-B352-29CC84BF97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" y="3747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7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7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14" name="Freeform 254">
                    <a:extLst>
                      <a:ext uri="{FF2B5EF4-FFF2-40B4-BE49-F238E27FC236}">
                        <a16:creationId xmlns:a16="http://schemas.microsoft.com/office/drawing/2014/main" id="{F0DB91D9-37E1-4E46-B9C3-A1ED9AB6E0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74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7 w 45"/>
                      <a:gd name="T3" fmla="*/ 2 h 72"/>
                      <a:gd name="T4" fmla="*/ 19 w 45"/>
                      <a:gd name="T5" fmla="*/ 4 h 72"/>
                      <a:gd name="T6" fmla="*/ 11 w 45"/>
                      <a:gd name="T7" fmla="*/ 8 h 72"/>
                      <a:gd name="T8" fmla="*/ 6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1 w 45"/>
                      <a:gd name="T19" fmla="*/ 46 h 72"/>
                      <a:gd name="T20" fmla="*/ 3 w 45"/>
                      <a:gd name="T21" fmla="*/ 49 h 72"/>
                      <a:gd name="T22" fmla="*/ 6 w 45"/>
                      <a:gd name="T23" fmla="*/ 54 h 72"/>
                      <a:gd name="T24" fmla="*/ 10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7 h 72"/>
                      <a:gd name="T32" fmla="*/ 38 w 45"/>
                      <a:gd name="T33" fmla="*/ 70 h 72"/>
                      <a:gd name="T34" fmla="*/ 43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8 w 45"/>
                      <a:gd name="T41" fmla="*/ 41 h 72"/>
                      <a:gd name="T42" fmla="*/ 23 w 45"/>
                      <a:gd name="T43" fmla="*/ 39 h 72"/>
                      <a:gd name="T44" fmla="*/ 19 w 45"/>
                      <a:gd name="T45" fmla="*/ 36 h 72"/>
                      <a:gd name="T46" fmla="*/ 14 w 45"/>
                      <a:gd name="T47" fmla="*/ 33 h 72"/>
                      <a:gd name="T48" fmla="*/ 11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19 w 45"/>
                      <a:gd name="T59" fmla="*/ 5 h 72"/>
                      <a:gd name="T60" fmla="*/ 28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7"/>
                        </a:lnTo>
                        <a:lnTo>
                          <a:pt x="38" y="70"/>
                        </a:lnTo>
                        <a:lnTo>
                          <a:pt x="43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3615" name="Group 255">
                <a:extLst>
                  <a:ext uri="{FF2B5EF4-FFF2-40B4-BE49-F238E27FC236}">
                    <a16:creationId xmlns:a16="http://schemas.microsoft.com/office/drawing/2014/main" id="{1DE59175-7C8E-4031-8EF8-F20760AF6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3594"/>
                <a:ext cx="59" cy="174"/>
                <a:chOff x="3375" y="3594"/>
                <a:chExt cx="59" cy="174"/>
              </a:xfrm>
            </p:grpSpPr>
            <p:grpSp>
              <p:nvGrpSpPr>
                <p:cNvPr id="143616" name="Group 256">
                  <a:extLst>
                    <a:ext uri="{FF2B5EF4-FFF2-40B4-BE49-F238E27FC236}">
                      <a16:creationId xmlns:a16="http://schemas.microsoft.com/office/drawing/2014/main" id="{C229400B-115C-4C6D-AA21-F8DD2D248B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9" y="3696"/>
                  <a:ext cx="45" cy="72"/>
                  <a:chOff x="3389" y="3696"/>
                  <a:chExt cx="45" cy="72"/>
                </a:xfrm>
              </p:grpSpPr>
              <p:sp>
                <p:nvSpPr>
                  <p:cNvPr id="143617" name="Freeform 257">
                    <a:extLst>
                      <a:ext uri="{FF2B5EF4-FFF2-40B4-BE49-F238E27FC236}">
                        <a16:creationId xmlns:a16="http://schemas.microsoft.com/office/drawing/2014/main" id="{26588608-A217-488C-820C-10BB9BD879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697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5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3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5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18" name="Freeform 258">
                    <a:extLst>
                      <a:ext uri="{FF2B5EF4-FFF2-40B4-BE49-F238E27FC236}">
                        <a16:creationId xmlns:a16="http://schemas.microsoft.com/office/drawing/2014/main" id="{41F4E96D-2E64-4F38-BCAE-96692F1A4A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9" y="369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8 w 45"/>
                      <a:gd name="T3" fmla="*/ 2 h 72"/>
                      <a:gd name="T4" fmla="*/ 19 w 45"/>
                      <a:gd name="T5" fmla="*/ 4 h 72"/>
                      <a:gd name="T6" fmla="*/ 12 w 45"/>
                      <a:gd name="T7" fmla="*/ 8 h 72"/>
                      <a:gd name="T8" fmla="*/ 7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2 w 45"/>
                      <a:gd name="T19" fmla="*/ 46 h 72"/>
                      <a:gd name="T20" fmla="*/ 3 w 45"/>
                      <a:gd name="T21" fmla="*/ 49 h 72"/>
                      <a:gd name="T22" fmla="*/ 7 w 45"/>
                      <a:gd name="T23" fmla="*/ 54 h 72"/>
                      <a:gd name="T24" fmla="*/ 11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8 h 72"/>
                      <a:gd name="T32" fmla="*/ 38 w 45"/>
                      <a:gd name="T33" fmla="*/ 70 h 72"/>
                      <a:gd name="T34" fmla="*/ 44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9 w 45"/>
                      <a:gd name="T41" fmla="*/ 41 h 72"/>
                      <a:gd name="T42" fmla="*/ 24 w 45"/>
                      <a:gd name="T43" fmla="*/ 39 h 72"/>
                      <a:gd name="T44" fmla="*/ 19 w 45"/>
                      <a:gd name="T45" fmla="*/ 37 h 72"/>
                      <a:gd name="T46" fmla="*/ 15 w 45"/>
                      <a:gd name="T47" fmla="*/ 33 h 72"/>
                      <a:gd name="T48" fmla="*/ 12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20 w 45"/>
                      <a:gd name="T59" fmla="*/ 5 h 72"/>
                      <a:gd name="T60" fmla="*/ 29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4"/>
                        </a:lnTo>
                        <a:lnTo>
                          <a:pt x="12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2" y="46"/>
                        </a:lnTo>
                        <a:lnTo>
                          <a:pt x="3" y="49"/>
                        </a:lnTo>
                        <a:lnTo>
                          <a:pt x="7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0"/>
                        </a:lnTo>
                        <a:lnTo>
                          <a:pt x="44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9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2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20" y="5"/>
                        </a:lnTo>
                        <a:lnTo>
                          <a:pt x="29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619" name="Group 259">
                  <a:extLst>
                    <a:ext uri="{FF2B5EF4-FFF2-40B4-BE49-F238E27FC236}">
                      <a16:creationId xmlns:a16="http://schemas.microsoft.com/office/drawing/2014/main" id="{0B4E7C10-FAE9-49E8-8256-5605FC9730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4" y="3645"/>
                  <a:ext cx="45" cy="73"/>
                  <a:chOff x="3384" y="3645"/>
                  <a:chExt cx="45" cy="73"/>
                </a:xfrm>
              </p:grpSpPr>
              <p:sp>
                <p:nvSpPr>
                  <p:cNvPr id="143620" name="Freeform 260">
                    <a:extLst>
                      <a:ext uri="{FF2B5EF4-FFF2-40B4-BE49-F238E27FC236}">
                        <a16:creationId xmlns:a16="http://schemas.microsoft.com/office/drawing/2014/main" id="{B4C5C724-3DC8-4176-A241-258D969F3D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2" y="3646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3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3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21" name="Freeform 261">
                    <a:extLst>
                      <a:ext uri="{FF2B5EF4-FFF2-40B4-BE49-F238E27FC236}">
                        <a16:creationId xmlns:a16="http://schemas.microsoft.com/office/drawing/2014/main" id="{51FEF9DF-DFD7-43C0-B98D-70F63AA24B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4" y="3645"/>
                    <a:ext cx="45" cy="73"/>
                  </a:xfrm>
                  <a:custGeom>
                    <a:avLst/>
                    <a:gdLst>
                      <a:gd name="T0" fmla="*/ 36 w 45"/>
                      <a:gd name="T1" fmla="*/ 0 h 73"/>
                      <a:gd name="T2" fmla="*/ 28 w 45"/>
                      <a:gd name="T3" fmla="*/ 2 h 73"/>
                      <a:gd name="T4" fmla="*/ 19 w 45"/>
                      <a:gd name="T5" fmla="*/ 5 h 73"/>
                      <a:gd name="T6" fmla="*/ 11 w 45"/>
                      <a:gd name="T7" fmla="*/ 8 h 73"/>
                      <a:gd name="T8" fmla="*/ 7 w 45"/>
                      <a:gd name="T9" fmla="*/ 12 h 73"/>
                      <a:gd name="T10" fmla="*/ 3 w 45"/>
                      <a:gd name="T11" fmla="*/ 15 h 73"/>
                      <a:gd name="T12" fmla="*/ 0 w 45"/>
                      <a:gd name="T13" fmla="*/ 20 h 73"/>
                      <a:gd name="T14" fmla="*/ 0 w 45"/>
                      <a:gd name="T15" fmla="*/ 32 h 73"/>
                      <a:gd name="T16" fmla="*/ 0 w 45"/>
                      <a:gd name="T17" fmla="*/ 42 h 73"/>
                      <a:gd name="T18" fmla="*/ 1 w 45"/>
                      <a:gd name="T19" fmla="*/ 47 h 73"/>
                      <a:gd name="T20" fmla="*/ 3 w 45"/>
                      <a:gd name="T21" fmla="*/ 50 h 73"/>
                      <a:gd name="T22" fmla="*/ 6 w 45"/>
                      <a:gd name="T23" fmla="*/ 54 h 73"/>
                      <a:gd name="T24" fmla="*/ 11 w 45"/>
                      <a:gd name="T25" fmla="*/ 58 h 73"/>
                      <a:gd name="T26" fmla="*/ 15 w 45"/>
                      <a:gd name="T27" fmla="*/ 61 h 73"/>
                      <a:gd name="T28" fmla="*/ 22 w 45"/>
                      <a:gd name="T29" fmla="*/ 65 h 73"/>
                      <a:gd name="T30" fmla="*/ 30 w 45"/>
                      <a:gd name="T31" fmla="*/ 68 h 73"/>
                      <a:gd name="T32" fmla="*/ 38 w 45"/>
                      <a:gd name="T33" fmla="*/ 71 h 73"/>
                      <a:gd name="T34" fmla="*/ 43 w 45"/>
                      <a:gd name="T35" fmla="*/ 72 h 73"/>
                      <a:gd name="T36" fmla="*/ 44 w 45"/>
                      <a:gd name="T37" fmla="*/ 46 h 73"/>
                      <a:gd name="T38" fmla="*/ 36 w 45"/>
                      <a:gd name="T39" fmla="*/ 44 h 73"/>
                      <a:gd name="T40" fmla="*/ 28 w 45"/>
                      <a:gd name="T41" fmla="*/ 41 h 73"/>
                      <a:gd name="T42" fmla="*/ 24 w 45"/>
                      <a:gd name="T43" fmla="*/ 39 h 73"/>
                      <a:gd name="T44" fmla="*/ 19 w 45"/>
                      <a:gd name="T45" fmla="*/ 37 h 73"/>
                      <a:gd name="T46" fmla="*/ 15 w 45"/>
                      <a:gd name="T47" fmla="*/ 33 h 73"/>
                      <a:gd name="T48" fmla="*/ 11 w 45"/>
                      <a:gd name="T49" fmla="*/ 30 h 73"/>
                      <a:gd name="T50" fmla="*/ 9 w 45"/>
                      <a:gd name="T51" fmla="*/ 25 h 73"/>
                      <a:gd name="T52" fmla="*/ 8 w 45"/>
                      <a:gd name="T53" fmla="*/ 19 h 73"/>
                      <a:gd name="T54" fmla="*/ 8 w 45"/>
                      <a:gd name="T55" fmla="*/ 14 h 73"/>
                      <a:gd name="T56" fmla="*/ 12 w 45"/>
                      <a:gd name="T57" fmla="*/ 11 h 73"/>
                      <a:gd name="T58" fmla="*/ 19 w 45"/>
                      <a:gd name="T59" fmla="*/ 6 h 73"/>
                      <a:gd name="T60" fmla="*/ 28 w 45"/>
                      <a:gd name="T61" fmla="*/ 3 h 73"/>
                      <a:gd name="T62" fmla="*/ 36 w 45"/>
                      <a:gd name="T63" fmla="*/ 1 h 73"/>
                      <a:gd name="T64" fmla="*/ 36 w 45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3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50"/>
                        </a:lnTo>
                        <a:lnTo>
                          <a:pt x="6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2"/>
                        </a:lnTo>
                        <a:lnTo>
                          <a:pt x="44" y="46"/>
                        </a:lnTo>
                        <a:lnTo>
                          <a:pt x="36" y="44"/>
                        </a:lnTo>
                        <a:lnTo>
                          <a:pt x="28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1" y="30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3622" name="Group 262">
                  <a:extLst>
                    <a:ext uri="{FF2B5EF4-FFF2-40B4-BE49-F238E27FC236}">
                      <a16:creationId xmlns:a16="http://schemas.microsoft.com/office/drawing/2014/main" id="{450E6E0E-BE6B-4A3A-B3A9-A716735C09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3594"/>
                  <a:ext cx="44" cy="72"/>
                  <a:chOff x="3375" y="3594"/>
                  <a:chExt cx="44" cy="72"/>
                </a:xfrm>
              </p:grpSpPr>
              <p:sp>
                <p:nvSpPr>
                  <p:cNvPr id="143623" name="Freeform 263">
                    <a:extLst>
                      <a:ext uri="{FF2B5EF4-FFF2-40B4-BE49-F238E27FC236}">
                        <a16:creationId xmlns:a16="http://schemas.microsoft.com/office/drawing/2014/main" id="{20C5736C-AFDA-4DA7-86A9-3FBAD681B5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2" y="3594"/>
                    <a:ext cx="27" cy="29"/>
                  </a:xfrm>
                  <a:custGeom>
                    <a:avLst/>
                    <a:gdLst>
                      <a:gd name="T0" fmla="*/ 26 w 27"/>
                      <a:gd name="T1" fmla="*/ 0 h 29"/>
                      <a:gd name="T2" fmla="*/ 26 w 27"/>
                      <a:gd name="T3" fmla="*/ 16 h 29"/>
                      <a:gd name="T4" fmla="*/ 21 w 27"/>
                      <a:gd name="T5" fmla="*/ 18 h 29"/>
                      <a:gd name="T6" fmla="*/ 16 w 27"/>
                      <a:gd name="T7" fmla="*/ 19 h 29"/>
                      <a:gd name="T8" fmla="*/ 13 w 27"/>
                      <a:gd name="T9" fmla="*/ 21 h 29"/>
                      <a:gd name="T10" fmla="*/ 10 w 27"/>
                      <a:gd name="T11" fmla="*/ 23 h 29"/>
                      <a:gd name="T12" fmla="*/ 7 w 27"/>
                      <a:gd name="T13" fmla="*/ 28 h 29"/>
                      <a:gd name="T14" fmla="*/ 2 w 27"/>
                      <a:gd name="T15" fmla="*/ 23 h 29"/>
                      <a:gd name="T16" fmla="*/ 2 w 27"/>
                      <a:gd name="T17" fmla="*/ 19 h 29"/>
                      <a:gd name="T18" fmla="*/ 1 w 27"/>
                      <a:gd name="T19" fmla="*/ 17 h 29"/>
                      <a:gd name="T20" fmla="*/ 0 w 27"/>
                      <a:gd name="T21" fmla="*/ 13 h 29"/>
                      <a:gd name="T22" fmla="*/ 3 w 27"/>
                      <a:gd name="T23" fmla="*/ 9 h 29"/>
                      <a:gd name="T24" fmla="*/ 6 w 27"/>
                      <a:gd name="T25" fmla="*/ 7 h 29"/>
                      <a:gd name="T26" fmla="*/ 13 w 27"/>
                      <a:gd name="T27" fmla="*/ 4 h 29"/>
                      <a:gd name="T28" fmla="*/ 18 w 27"/>
                      <a:gd name="T29" fmla="*/ 2 h 29"/>
                      <a:gd name="T30" fmla="*/ 26 w 27"/>
                      <a:gd name="T3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9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8"/>
                        </a:lnTo>
                        <a:lnTo>
                          <a:pt x="2" y="23"/>
                        </a:lnTo>
                        <a:lnTo>
                          <a:pt x="2" y="19"/>
                        </a:lnTo>
                        <a:lnTo>
                          <a:pt x="1" y="17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3624" name="Freeform 264">
                    <a:extLst>
                      <a:ext uri="{FF2B5EF4-FFF2-40B4-BE49-F238E27FC236}">
                        <a16:creationId xmlns:a16="http://schemas.microsoft.com/office/drawing/2014/main" id="{DCE1D724-477E-47A6-81F7-E54048FEC3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5" y="3594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1 h 72"/>
                      <a:gd name="T10" fmla="*/ 2 w 44"/>
                      <a:gd name="T11" fmla="*/ 15 h 72"/>
                      <a:gd name="T12" fmla="*/ 0 w 44"/>
                      <a:gd name="T13" fmla="*/ 19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6 h 72"/>
                      <a:gd name="T20" fmla="*/ 2 w 44"/>
                      <a:gd name="T21" fmla="*/ 49 h 72"/>
                      <a:gd name="T22" fmla="*/ 6 w 44"/>
                      <a:gd name="T23" fmla="*/ 53 h 72"/>
                      <a:gd name="T24" fmla="*/ 10 w 44"/>
                      <a:gd name="T25" fmla="*/ 58 h 72"/>
                      <a:gd name="T26" fmla="*/ 14 w 44"/>
                      <a:gd name="T27" fmla="*/ 60 h 72"/>
                      <a:gd name="T28" fmla="*/ 21 w 44"/>
                      <a:gd name="T29" fmla="*/ 64 h 72"/>
                      <a:gd name="T30" fmla="*/ 30 w 44"/>
                      <a:gd name="T31" fmla="*/ 67 h 72"/>
                      <a:gd name="T32" fmla="*/ 37 w 44"/>
                      <a:gd name="T33" fmla="*/ 70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3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6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8 w 44"/>
                      <a:gd name="T51" fmla="*/ 24 h 72"/>
                      <a:gd name="T52" fmla="*/ 7 w 44"/>
                      <a:gd name="T53" fmla="*/ 19 h 72"/>
                      <a:gd name="T54" fmla="*/ 8 w 44"/>
                      <a:gd name="T55" fmla="*/ 14 h 72"/>
                      <a:gd name="T56" fmla="*/ 11 w 44"/>
                      <a:gd name="T57" fmla="*/ 11 h 72"/>
                      <a:gd name="T58" fmla="*/ 19 w 44"/>
                      <a:gd name="T59" fmla="*/ 5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1"/>
                        </a:lnTo>
                        <a:lnTo>
                          <a:pt x="2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2" y="49"/>
                        </a:lnTo>
                        <a:lnTo>
                          <a:pt x="6" y="53"/>
                        </a:lnTo>
                        <a:lnTo>
                          <a:pt x="10" y="58"/>
                        </a:lnTo>
                        <a:lnTo>
                          <a:pt x="14" y="60"/>
                        </a:lnTo>
                        <a:lnTo>
                          <a:pt x="21" y="64"/>
                        </a:lnTo>
                        <a:lnTo>
                          <a:pt x="30" y="67"/>
                        </a:lnTo>
                        <a:lnTo>
                          <a:pt x="37" y="70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8" y="24"/>
                        </a:lnTo>
                        <a:lnTo>
                          <a:pt x="7" y="19"/>
                        </a:lnTo>
                        <a:lnTo>
                          <a:pt x="8" y="14"/>
                        </a:lnTo>
                        <a:lnTo>
                          <a:pt x="11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3625" name="Rectangle 265">
            <a:extLst>
              <a:ext uri="{FF2B5EF4-FFF2-40B4-BE49-F238E27FC236}">
                <a16:creationId xmlns:a16="http://schemas.microsoft.com/office/drawing/2014/main" id="{4912C1AE-1A11-40F1-AD96-F7000A63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1" y="3444876"/>
            <a:ext cx="1341901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Three</a:t>
            </a:r>
          </a:p>
        </p:txBody>
      </p:sp>
      <p:sp>
        <p:nvSpPr>
          <p:cNvPr id="143626" name="Rectangle 266">
            <a:extLst>
              <a:ext uri="{FF2B5EF4-FFF2-40B4-BE49-F238E27FC236}">
                <a16:creationId xmlns:a16="http://schemas.microsoft.com/office/drawing/2014/main" id="{3F17D8FE-3465-4771-B0EE-652CFE219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9" y="3465514"/>
            <a:ext cx="89466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EIR</a:t>
            </a:r>
          </a:p>
        </p:txBody>
      </p:sp>
      <p:sp>
        <p:nvSpPr>
          <p:cNvPr id="143627" name="Rectangle 267">
            <a:extLst>
              <a:ext uri="{FF2B5EF4-FFF2-40B4-BE49-F238E27FC236}">
                <a16:creationId xmlns:a16="http://schemas.microsoft.com/office/drawing/2014/main" id="{7CE0FF65-A6E9-4F66-96DF-73F328653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314" y="3444876"/>
            <a:ext cx="208473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Vodafone</a:t>
            </a:r>
          </a:p>
        </p:txBody>
      </p:sp>
      <p:sp>
        <p:nvSpPr>
          <p:cNvPr id="143628" name="Line 268">
            <a:extLst>
              <a:ext uri="{FF2B5EF4-FFF2-40B4-BE49-F238E27FC236}">
                <a16:creationId xmlns:a16="http://schemas.microsoft.com/office/drawing/2014/main" id="{E3F33AFB-892C-4AF5-8B69-27D1F3C3A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4370389"/>
            <a:ext cx="1085850" cy="414337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629" name="Line 269">
            <a:extLst>
              <a:ext uri="{FF2B5EF4-FFF2-40B4-BE49-F238E27FC236}">
                <a16:creationId xmlns:a16="http://schemas.microsoft.com/office/drawing/2014/main" id="{8E82DEDB-E452-4E69-8399-1B9B6B4B4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150" y="4251326"/>
            <a:ext cx="0" cy="43497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630" name="Line 270">
            <a:extLst>
              <a:ext uri="{FF2B5EF4-FFF2-40B4-BE49-F238E27FC236}">
                <a16:creationId xmlns:a16="http://schemas.microsoft.com/office/drawing/2014/main" id="{CD119198-74AB-480A-AFCB-7289235BF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04051" y="4291014"/>
            <a:ext cx="1795463" cy="45402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3631" name="Rectangle 271">
            <a:extLst>
              <a:ext uri="{FF2B5EF4-FFF2-40B4-BE49-F238E27FC236}">
                <a16:creationId xmlns:a16="http://schemas.microsoft.com/office/drawing/2014/main" id="{70A66261-40BB-4C7D-95EC-E54852D8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9" y="4216400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3632" name="Rectangle 272">
            <a:extLst>
              <a:ext uri="{FF2B5EF4-FFF2-40B4-BE49-F238E27FC236}">
                <a16:creationId xmlns:a16="http://schemas.microsoft.com/office/drawing/2014/main" id="{77912651-6CC4-4C85-950D-AB59F0F88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9" y="4552950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3633" name="Rectangle 273">
            <a:extLst>
              <a:ext uri="{FF2B5EF4-FFF2-40B4-BE49-F238E27FC236}">
                <a16:creationId xmlns:a16="http://schemas.microsoft.com/office/drawing/2014/main" id="{955E2F1F-CE61-4DED-9D91-2F6E3ADC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864" y="4473575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</p:spTree>
    <p:extLst>
      <p:ext uri="{BB962C8B-B14F-4D97-AF65-F5344CB8AC3E}">
        <p14:creationId xmlns:p14="http://schemas.microsoft.com/office/powerpoint/2010/main" val="152024394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>
            <a:extLst>
              <a:ext uri="{FF2B5EF4-FFF2-40B4-BE49-F238E27FC236}">
                <a16:creationId xmlns:a16="http://schemas.microsoft.com/office/drawing/2014/main" id="{989D3749-53B7-4F4F-8E1A-0F73A2BB79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40" tIns="41121" rIns="82240" bIns="41121" anchor="ctr">
            <a:normAutofit/>
          </a:bodyPr>
          <a:lstStyle/>
          <a:p>
            <a:r>
              <a:rPr lang="en-US" altLang="en-US"/>
              <a:t>Best Bid Wins</a:t>
            </a:r>
          </a:p>
        </p:txBody>
      </p:sp>
      <p:sp>
        <p:nvSpPr>
          <p:cNvPr id="144388" name="Rectangle 4">
            <a:extLst>
              <a:ext uri="{FF2B5EF4-FFF2-40B4-BE49-F238E27FC236}">
                <a16:creationId xmlns:a16="http://schemas.microsoft.com/office/drawing/2014/main" id="{3F81D171-87B9-4C64-A0AB-A0CAACDAB6DD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40" tIns="41121" rIns="82240" bIns="41121">
            <a:normAutofit/>
          </a:bodyPr>
          <a:lstStyle/>
          <a:p>
            <a:r>
              <a:rPr lang="en-US" altLang="en-US"/>
              <a:t>Phone chooses carrier with lowest bid</a:t>
            </a:r>
          </a:p>
          <a:p>
            <a:r>
              <a:rPr lang="en-US" altLang="en-US"/>
              <a:t>Carrier gets amount that it bid</a:t>
            </a:r>
          </a:p>
        </p:txBody>
      </p:sp>
      <p:sp>
        <p:nvSpPr>
          <p:cNvPr id="144386" name="AutoShape 2">
            <a:extLst>
              <a:ext uri="{FF2B5EF4-FFF2-40B4-BE49-F238E27FC236}">
                <a16:creationId xmlns:a16="http://schemas.microsoft.com/office/drawing/2014/main" id="{4F7721A8-777C-430F-93A5-2E0CDC706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1" y="2865438"/>
            <a:ext cx="1960563" cy="1249362"/>
          </a:xfrm>
          <a:prstGeom prst="star16">
            <a:avLst>
              <a:gd name="adj" fmla="val 37500"/>
            </a:avLst>
          </a:prstGeom>
          <a:solidFill>
            <a:schemeClr val="accent2">
              <a:alpha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4658" name="AutoShape 274">
            <a:extLst>
              <a:ext uri="{FF2B5EF4-FFF2-40B4-BE49-F238E27FC236}">
                <a16:creationId xmlns:a16="http://schemas.microsoft.com/office/drawing/2014/main" id="{3A900AFE-89F8-4E5B-B271-3A421A57B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76" y="4292600"/>
            <a:ext cx="974725" cy="420688"/>
          </a:xfrm>
          <a:prstGeom prst="plus">
            <a:avLst>
              <a:gd name="adj" fmla="val 24995"/>
            </a:avLst>
          </a:prstGeom>
          <a:solidFill>
            <a:schemeClr val="accent2">
              <a:alpha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44660" name="Group 276">
            <a:extLst>
              <a:ext uri="{FF2B5EF4-FFF2-40B4-BE49-F238E27FC236}">
                <a16:creationId xmlns:a16="http://schemas.microsoft.com/office/drawing/2014/main" id="{960D3119-4C02-4DC8-AB83-C84E18886450}"/>
              </a:ext>
            </a:extLst>
          </p:cNvPr>
          <p:cNvGrpSpPr>
            <a:grpSpLocks/>
          </p:cNvGrpSpPr>
          <p:nvPr/>
        </p:nvGrpSpPr>
        <p:grpSpPr bwMode="auto">
          <a:xfrm>
            <a:off x="4764089" y="4559300"/>
            <a:ext cx="2549525" cy="1697038"/>
            <a:chOff x="1989" y="2920"/>
            <a:chExt cx="1551" cy="1031"/>
          </a:xfrm>
        </p:grpSpPr>
        <p:grpSp>
          <p:nvGrpSpPr>
            <p:cNvPr id="144661" name="Group 277">
              <a:extLst>
                <a:ext uri="{FF2B5EF4-FFF2-40B4-BE49-F238E27FC236}">
                  <a16:creationId xmlns:a16="http://schemas.microsoft.com/office/drawing/2014/main" id="{65ACA365-3813-45FC-9645-4BCD03BD8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764"/>
              <a:ext cx="110" cy="187"/>
              <a:chOff x="3424" y="3764"/>
              <a:chExt cx="110" cy="187"/>
            </a:xfrm>
          </p:grpSpPr>
          <p:grpSp>
            <p:nvGrpSpPr>
              <p:cNvPr id="144662" name="Group 278">
                <a:extLst>
                  <a:ext uri="{FF2B5EF4-FFF2-40B4-BE49-F238E27FC236}">
                    <a16:creationId xmlns:a16="http://schemas.microsoft.com/office/drawing/2014/main" id="{91F4839A-D95A-46B1-8ECA-FB4FC93FC6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3900"/>
                <a:ext cx="89" cy="51"/>
                <a:chOff x="3424" y="3900"/>
                <a:chExt cx="89" cy="51"/>
              </a:xfrm>
            </p:grpSpPr>
            <p:sp>
              <p:nvSpPr>
                <p:cNvPr id="144663" name="Freeform 279">
                  <a:extLst>
                    <a:ext uri="{FF2B5EF4-FFF2-40B4-BE49-F238E27FC236}">
                      <a16:creationId xmlns:a16="http://schemas.microsoft.com/office/drawing/2014/main" id="{72710DDA-A895-4F42-A53A-A370525B6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8" y="3918"/>
                  <a:ext cx="55" cy="31"/>
                </a:xfrm>
                <a:custGeom>
                  <a:avLst/>
                  <a:gdLst>
                    <a:gd name="T0" fmla="*/ 10 w 55"/>
                    <a:gd name="T1" fmla="*/ 3 h 31"/>
                    <a:gd name="T2" fmla="*/ 9 w 55"/>
                    <a:gd name="T3" fmla="*/ 4 h 31"/>
                    <a:gd name="T4" fmla="*/ 6 w 55"/>
                    <a:gd name="T5" fmla="*/ 5 h 31"/>
                    <a:gd name="T6" fmla="*/ 3 w 55"/>
                    <a:gd name="T7" fmla="*/ 9 h 31"/>
                    <a:gd name="T8" fmla="*/ 1 w 55"/>
                    <a:gd name="T9" fmla="*/ 12 h 31"/>
                    <a:gd name="T10" fmla="*/ 0 w 55"/>
                    <a:gd name="T11" fmla="*/ 16 h 31"/>
                    <a:gd name="T12" fmla="*/ 1 w 55"/>
                    <a:gd name="T13" fmla="*/ 19 h 31"/>
                    <a:gd name="T14" fmla="*/ 3 w 55"/>
                    <a:gd name="T15" fmla="*/ 23 h 31"/>
                    <a:gd name="T16" fmla="*/ 13 w 55"/>
                    <a:gd name="T17" fmla="*/ 28 h 31"/>
                    <a:gd name="T18" fmla="*/ 17 w 55"/>
                    <a:gd name="T19" fmla="*/ 30 h 31"/>
                    <a:gd name="T20" fmla="*/ 24 w 55"/>
                    <a:gd name="T21" fmla="*/ 30 h 31"/>
                    <a:gd name="T22" fmla="*/ 29 w 55"/>
                    <a:gd name="T23" fmla="*/ 30 h 31"/>
                    <a:gd name="T24" fmla="*/ 35 w 55"/>
                    <a:gd name="T25" fmla="*/ 29 h 31"/>
                    <a:gd name="T26" fmla="*/ 40 w 55"/>
                    <a:gd name="T27" fmla="*/ 28 h 31"/>
                    <a:gd name="T28" fmla="*/ 45 w 55"/>
                    <a:gd name="T29" fmla="*/ 26 h 31"/>
                    <a:gd name="T30" fmla="*/ 48 w 55"/>
                    <a:gd name="T31" fmla="*/ 24 h 31"/>
                    <a:gd name="T32" fmla="*/ 51 w 55"/>
                    <a:gd name="T33" fmla="*/ 21 h 31"/>
                    <a:gd name="T34" fmla="*/ 52 w 55"/>
                    <a:gd name="T35" fmla="*/ 19 h 31"/>
                    <a:gd name="T36" fmla="*/ 53 w 55"/>
                    <a:gd name="T37" fmla="*/ 15 h 31"/>
                    <a:gd name="T38" fmla="*/ 54 w 55"/>
                    <a:gd name="T39" fmla="*/ 9 h 31"/>
                    <a:gd name="T40" fmla="*/ 52 w 55"/>
                    <a:gd name="T41" fmla="*/ 0 h 31"/>
                    <a:gd name="T42" fmla="*/ 39 w 55"/>
                    <a:gd name="T43" fmla="*/ 2 h 31"/>
                    <a:gd name="T44" fmla="*/ 39 w 55"/>
                    <a:gd name="T45" fmla="*/ 9 h 31"/>
                    <a:gd name="T46" fmla="*/ 39 w 55"/>
                    <a:gd name="T47" fmla="*/ 17 h 31"/>
                    <a:gd name="T48" fmla="*/ 37 w 55"/>
                    <a:gd name="T49" fmla="*/ 19 h 31"/>
                    <a:gd name="T50" fmla="*/ 32 w 55"/>
                    <a:gd name="T51" fmla="*/ 20 h 31"/>
                    <a:gd name="T52" fmla="*/ 28 w 55"/>
                    <a:gd name="T53" fmla="*/ 21 h 31"/>
                    <a:gd name="T54" fmla="*/ 23 w 55"/>
                    <a:gd name="T55" fmla="*/ 20 h 31"/>
                    <a:gd name="T56" fmla="*/ 20 w 55"/>
                    <a:gd name="T57" fmla="*/ 17 h 31"/>
                    <a:gd name="T58" fmla="*/ 17 w 55"/>
                    <a:gd name="T59" fmla="*/ 6 h 31"/>
                    <a:gd name="T60" fmla="*/ 10 w 55"/>
                    <a:gd name="T61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5" h="31">
                      <a:moveTo>
                        <a:pt x="10" y="3"/>
                      </a:moveTo>
                      <a:lnTo>
                        <a:pt x="9" y="4"/>
                      </a:lnTo>
                      <a:lnTo>
                        <a:pt x="6" y="5"/>
                      </a:lnTo>
                      <a:lnTo>
                        <a:pt x="3" y="9"/>
                      </a:lnTo>
                      <a:lnTo>
                        <a:pt x="1" y="12"/>
                      </a:lnTo>
                      <a:lnTo>
                        <a:pt x="0" y="16"/>
                      </a:lnTo>
                      <a:lnTo>
                        <a:pt x="1" y="19"/>
                      </a:lnTo>
                      <a:lnTo>
                        <a:pt x="3" y="23"/>
                      </a:lnTo>
                      <a:lnTo>
                        <a:pt x="13" y="28"/>
                      </a:lnTo>
                      <a:lnTo>
                        <a:pt x="17" y="30"/>
                      </a:lnTo>
                      <a:lnTo>
                        <a:pt x="24" y="30"/>
                      </a:lnTo>
                      <a:lnTo>
                        <a:pt x="29" y="30"/>
                      </a:lnTo>
                      <a:lnTo>
                        <a:pt x="35" y="29"/>
                      </a:lnTo>
                      <a:lnTo>
                        <a:pt x="40" y="28"/>
                      </a:lnTo>
                      <a:lnTo>
                        <a:pt x="45" y="26"/>
                      </a:lnTo>
                      <a:lnTo>
                        <a:pt x="48" y="24"/>
                      </a:lnTo>
                      <a:lnTo>
                        <a:pt x="51" y="21"/>
                      </a:lnTo>
                      <a:lnTo>
                        <a:pt x="52" y="19"/>
                      </a:lnTo>
                      <a:lnTo>
                        <a:pt x="53" y="15"/>
                      </a:lnTo>
                      <a:lnTo>
                        <a:pt x="54" y="9"/>
                      </a:lnTo>
                      <a:lnTo>
                        <a:pt x="52" y="0"/>
                      </a:lnTo>
                      <a:lnTo>
                        <a:pt x="39" y="2"/>
                      </a:lnTo>
                      <a:lnTo>
                        <a:pt x="39" y="9"/>
                      </a:lnTo>
                      <a:lnTo>
                        <a:pt x="39" y="17"/>
                      </a:lnTo>
                      <a:lnTo>
                        <a:pt x="37" y="19"/>
                      </a:lnTo>
                      <a:lnTo>
                        <a:pt x="32" y="20"/>
                      </a:lnTo>
                      <a:lnTo>
                        <a:pt x="28" y="21"/>
                      </a:lnTo>
                      <a:lnTo>
                        <a:pt x="23" y="20"/>
                      </a:lnTo>
                      <a:lnTo>
                        <a:pt x="20" y="17"/>
                      </a:lnTo>
                      <a:lnTo>
                        <a:pt x="17" y="6"/>
                      </a:lnTo>
                      <a:lnTo>
                        <a:pt x="10" y="3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64" name="Freeform 280">
                  <a:extLst>
                    <a:ext uri="{FF2B5EF4-FFF2-40B4-BE49-F238E27FC236}">
                      <a16:creationId xmlns:a16="http://schemas.microsoft.com/office/drawing/2014/main" id="{8EA75F3E-2904-49CD-8073-F8BF70095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4" y="3900"/>
                  <a:ext cx="59" cy="50"/>
                </a:xfrm>
                <a:custGeom>
                  <a:avLst/>
                  <a:gdLst>
                    <a:gd name="T0" fmla="*/ 30 w 59"/>
                    <a:gd name="T1" fmla="*/ 0 h 50"/>
                    <a:gd name="T2" fmla="*/ 11 w 59"/>
                    <a:gd name="T3" fmla="*/ 4 h 50"/>
                    <a:gd name="T4" fmla="*/ 4 w 59"/>
                    <a:gd name="T5" fmla="*/ 9 h 50"/>
                    <a:gd name="T6" fmla="*/ 1 w 59"/>
                    <a:gd name="T7" fmla="*/ 15 h 50"/>
                    <a:gd name="T8" fmla="*/ 0 w 59"/>
                    <a:gd name="T9" fmla="*/ 22 h 50"/>
                    <a:gd name="T10" fmla="*/ 1 w 59"/>
                    <a:gd name="T11" fmla="*/ 29 h 50"/>
                    <a:gd name="T12" fmla="*/ 3 w 59"/>
                    <a:gd name="T13" fmla="*/ 35 h 50"/>
                    <a:gd name="T14" fmla="*/ 4 w 59"/>
                    <a:gd name="T15" fmla="*/ 40 h 50"/>
                    <a:gd name="T16" fmla="*/ 9 w 59"/>
                    <a:gd name="T17" fmla="*/ 44 h 50"/>
                    <a:gd name="T18" fmla="*/ 16 w 59"/>
                    <a:gd name="T19" fmla="*/ 46 h 50"/>
                    <a:gd name="T20" fmla="*/ 24 w 59"/>
                    <a:gd name="T21" fmla="*/ 49 h 50"/>
                    <a:gd name="T22" fmla="*/ 32 w 59"/>
                    <a:gd name="T23" fmla="*/ 49 h 50"/>
                    <a:gd name="T24" fmla="*/ 43 w 59"/>
                    <a:gd name="T25" fmla="*/ 46 h 50"/>
                    <a:gd name="T26" fmla="*/ 51 w 59"/>
                    <a:gd name="T27" fmla="*/ 42 h 50"/>
                    <a:gd name="T28" fmla="*/ 58 w 59"/>
                    <a:gd name="T29" fmla="*/ 36 h 50"/>
                    <a:gd name="T30" fmla="*/ 46 w 59"/>
                    <a:gd name="T31" fmla="*/ 30 h 50"/>
                    <a:gd name="T32" fmla="*/ 41 w 59"/>
                    <a:gd name="T33" fmla="*/ 35 h 50"/>
                    <a:gd name="T34" fmla="*/ 34 w 59"/>
                    <a:gd name="T35" fmla="*/ 38 h 50"/>
                    <a:gd name="T36" fmla="*/ 25 w 59"/>
                    <a:gd name="T37" fmla="*/ 39 h 50"/>
                    <a:gd name="T38" fmla="*/ 17 w 59"/>
                    <a:gd name="T39" fmla="*/ 36 h 50"/>
                    <a:gd name="T40" fmla="*/ 15 w 59"/>
                    <a:gd name="T41" fmla="*/ 34 h 50"/>
                    <a:gd name="T42" fmla="*/ 13 w 59"/>
                    <a:gd name="T43" fmla="*/ 31 h 50"/>
                    <a:gd name="T44" fmla="*/ 14 w 59"/>
                    <a:gd name="T45" fmla="*/ 28 h 50"/>
                    <a:gd name="T46" fmla="*/ 18 w 59"/>
                    <a:gd name="T47" fmla="*/ 25 h 50"/>
                    <a:gd name="T48" fmla="*/ 23 w 59"/>
                    <a:gd name="T49" fmla="*/ 22 h 50"/>
                    <a:gd name="T50" fmla="*/ 30 w 59"/>
                    <a:gd name="T51" fmla="*/ 21 h 50"/>
                    <a:gd name="T52" fmla="*/ 30 w 59"/>
                    <a:gd name="T5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9" h="50">
                      <a:moveTo>
                        <a:pt x="30" y="0"/>
                      </a:moveTo>
                      <a:lnTo>
                        <a:pt x="11" y="4"/>
                      </a:lnTo>
                      <a:lnTo>
                        <a:pt x="4" y="9"/>
                      </a:lnTo>
                      <a:lnTo>
                        <a:pt x="1" y="15"/>
                      </a:lnTo>
                      <a:lnTo>
                        <a:pt x="0" y="22"/>
                      </a:lnTo>
                      <a:lnTo>
                        <a:pt x="1" y="29"/>
                      </a:lnTo>
                      <a:lnTo>
                        <a:pt x="3" y="35"/>
                      </a:lnTo>
                      <a:lnTo>
                        <a:pt x="4" y="40"/>
                      </a:lnTo>
                      <a:lnTo>
                        <a:pt x="9" y="44"/>
                      </a:lnTo>
                      <a:lnTo>
                        <a:pt x="16" y="46"/>
                      </a:lnTo>
                      <a:lnTo>
                        <a:pt x="24" y="49"/>
                      </a:lnTo>
                      <a:lnTo>
                        <a:pt x="32" y="49"/>
                      </a:lnTo>
                      <a:lnTo>
                        <a:pt x="43" y="46"/>
                      </a:lnTo>
                      <a:lnTo>
                        <a:pt x="51" y="42"/>
                      </a:lnTo>
                      <a:lnTo>
                        <a:pt x="58" y="36"/>
                      </a:lnTo>
                      <a:lnTo>
                        <a:pt x="46" y="30"/>
                      </a:lnTo>
                      <a:lnTo>
                        <a:pt x="41" y="35"/>
                      </a:lnTo>
                      <a:lnTo>
                        <a:pt x="34" y="38"/>
                      </a:lnTo>
                      <a:lnTo>
                        <a:pt x="25" y="39"/>
                      </a:lnTo>
                      <a:lnTo>
                        <a:pt x="17" y="36"/>
                      </a:lnTo>
                      <a:lnTo>
                        <a:pt x="15" y="34"/>
                      </a:lnTo>
                      <a:lnTo>
                        <a:pt x="13" y="31"/>
                      </a:lnTo>
                      <a:lnTo>
                        <a:pt x="14" y="28"/>
                      </a:lnTo>
                      <a:lnTo>
                        <a:pt x="18" y="25"/>
                      </a:lnTo>
                      <a:lnTo>
                        <a:pt x="23" y="22"/>
                      </a:lnTo>
                      <a:lnTo>
                        <a:pt x="30" y="21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65" name="Freeform 281">
                  <a:extLst>
                    <a:ext uri="{FF2B5EF4-FFF2-40B4-BE49-F238E27FC236}">
                      <a16:creationId xmlns:a16="http://schemas.microsoft.com/office/drawing/2014/main" id="{291B5640-29DE-4D50-B1FB-350CE61BAE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8" y="3922"/>
                  <a:ext cx="56" cy="29"/>
                </a:xfrm>
                <a:custGeom>
                  <a:avLst/>
                  <a:gdLst>
                    <a:gd name="T0" fmla="*/ 0 w 56"/>
                    <a:gd name="T1" fmla="*/ 17 h 29"/>
                    <a:gd name="T2" fmla="*/ 10 w 56"/>
                    <a:gd name="T3" fmla="*/ 18 h 29"/>
                    <a:gd name="T4" fmla="*/ 23 w 56"/>
                    <a:gd name="T5" fmla="*/ 18 h 29"/>
                    <a:gd name="T6" fmla="*/ 33 w 56"/>
                    <a:gd name="T7" fmla="*/ 16 h 29"/>
                    <a:gd name="T8" fmla="*/ 39 w 56"/>
                    <a:gd name="T9" fmla="*/ 13 h 29"/>
                    <a:gd name="T10" fmla="*/ 42 w 56"/>
                    <a:gd name="T11" fmla="*/ 9 h 29"/>
                    <a:gd name="T12" fmla="*/ 42 w 56"/>
                    <a:gd name="T13" fmla="*/ 5 h 29"/>
                    <a:gd name="T14" fmla="*/ 38 w 56"/>
                    <a:gd name="T15" fmla="*/ 1 h 29"/>
                    <a:gd name="T16" fmla="*/ 34 w 56"/>
                    <a:gd name="T17" fmla="*/ 0 h 29"/>
                    <a:gd name="T18" fmla="*/ 50 w 56"/>
                    <a:gd name="T19" fmla="*/ 3 h 29"/>
                    <a:gd name="T20" fmla="*/ 53 w 56"/>
                    <a:gd name="T21" fmla="*/ 8 h 29"/>
                    <a:gd name="T22" fmla="*/ 55 w 56"/>
                    <a:gd name="T23" fmla="*/ 13 h 29"/>
                    <a:gd name="T24" fmla="*/ 55 w 56"/>
                    <a:gd name="T25" fmla="*/ 19 h 29"/>
                    <a:gd name="T26" fmla="*/ 52 w 56"/>
                    <a:gd name="T27" fmla="*/ 23 h 29"/>
                    <a:gd name="T28" fmla="*/ 45 w 56"/>
                    <a:gd name="T29" fmla="*/ 26 h 29"/>
                    <a:gd name="T30" fmla="*/ 35 w 56"/>
                    <a:gd name="T31" fmla="*/ 28 h 29"/>
                    <a:gd name="T32" fmla="*/ 26 w 56"/>
                    <a:gd name="T33" fmla="*/ 28 h 29"/>
                    <a:gd name="T34" fmla="*/ 16 w 56"/>
                    <a:gd name="T35" fmla="*/ 27 h 29"/>
                    <a:gd name="T36" fmla="*/ 5 w 56"/>
                    <a:gd name="T37" fmla="*/ 23 h 29"/>
                    <a:gd name="T38" fmla="*/ 0 w 56"/>
                    <a:gd name="T39" fmla="*/ 1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6" h="29">
                      <a:moveTo>
                        <a:pt x="0" y="17"/>
                      </a:moveTo>
                      <a:lnTo>
                        <a:pt x="10" y="18"/>
                      </a:lnTo>
                      <a:lnTo>
                        <a:pt x="23" y="18"/>
                      </a:lnTo>
                      <a:lnTo>
                        <a:pt x="33" y="16"/>
                      </a:lnTo>
                      <a:lnTo>
                        <a:pt x="39" y="13"/>
                      </a:lnTo>
                      <a:lnTo>
                        <a:pt x="42" y="9"/>
                      </a:lnTo>
                      <a:lnTo>
                        <a:pt x="42" y="5"/>
                      </a:lnTo>
                      <a:lnTo>
                        <a:pt x="38" y="1"/>
                      </a:lnTo>
                      <a:lnTo>
                        <a:pt x="34" y="0"/>
                      </a:lnTo>
                      <a:lnTo>
                        <a:pt x="50" y="3"/>
                      </a:lnTo>
                      <a:lnTo>
                        <a:pt x="53" y="8"/>
                      </a:lnTo>
                      <a:lnTo>
                        <a:pt x="55" y="13"/>
                      </a:lnTo>
                      <a:lnTo>
                        <a:pt x="55" y="19"/>
                      </a:lnTo>
                      <a:lnTo>
                        <a:pt x="52" y="23"/>
                      </a:lnTo>
                      <a:lnTo>
                        <a:pt x="45" y="26"/>
                      </a:lnTo>
                      <a:lnTo>
                        <a:pt x="35" y="28"/>
                      </a:lnTo>
                      <a:lnTo>
                        <a:pt x="26" y="28"/>
                      </a:lnTo>
                      <a:lnTo>
                        <a:pt x="16" y="27"/>
                      </a:lnTo>
                      <a:lnTo>
                        <a:pt x="5" y="23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4666" name="Group 282">
                <a:extLst>
                  <a:ext uri="{FF2B5EF4-FFF2-40B4-BE49-F238E27FC236}">
                    <a16:creationId xmlns:a16="http://schemas.microsoft.com/office/drawing/2014/main" id="{B68B5D75-FB32-455E-9200-D700E6DAC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3764"/>
                <a:ext cx="33" cy="54"/>
                <a:chOff x="3492" y="3764"/>
                <a:chExt cx="33" cy="54"/>
              </a:xfrm>
            </p:grpSpPr>
            <p:sp>
              <p:nvSpPr>
                <p:cNvPr id="144667" name="Freeform 283">
                  <a:extLst>
                    <a:ext uri="{FF2B5EF4-FFF2-40B4-BE49-F238E27FC236}">
                      <a16:creationId xmlns:a16="http://schemas.microsoft.com/office/drawing/2014/main" id="{63D33AF2-03C1-4DCD-A2DC-CD9963EBD7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8" y="3797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7 h 20"/>
                    <a:gd name="T6" fmla="*/ 11 w 19"/>
                    <a:gd name="T7" fmla="*/ 6 h 20"/>
                    <a:gd name="T8" fmla="*/ 9 w 19"/>
                    <a:gd name="T9" fmla="*/ 5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7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7"/>
                      </a:lnTo>
                      <a:lnTo>
                        <a:pt x="11" y="6"/>
                      </a:lnTo>
                      <a:lnTo>
                        <a:pt x="9" y="5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7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68" name="Freeform 284">
                  <a:extLst>
                    <a:ext uri="{FF2B5EF4-FFF2-40B4-BE49-F238E27FC236}">
                      <a16:creationId xmlns:a16="http://schemas.microsoft.com/office/drawing/2014/main" id="{9423C63B-BD3D-4ACB-A93D-FCF075EADA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3764"/>
                  <a:ext cx="33" cy="54"/>
                </a:xfrm>
                <a:custGeom>
                  <a:avLst/>
                  <a:gdLst>
                    <a:gd name="T0" fmla="*/ 26 w 33"/>
                    <a:gd name="T1" fmla="*/ 53 h 54"/>
                    <a:gd name="T2" fmla="*/ 20 w 33"/>
                    <a:gd name="T3" fmla="*/ 51 h 54"/>
                    <a:gd name="T4" fmla="*/ 14 w 33"/>
                    <a:gd name="T5" fmla="*/ 50 h 54"/>
                    <a:gd name="T6" fmla="*/ 8 w 33"/>
                    <a:gd name="T7" fmla="*/ 47 h 54"/>
                    <a:gd name="T8" fmla="*/ 5 w 33"/>
                    <a:gd name="T9" fmla="*/ 44 h 54"/>
                    <a:gd name="T10" fmla="*/ 2 w 33"/>
                    <a:gd name="T11" fmla="*/ 42 h 54"/>
                    <a:gd name="T12" fmla="*/ 0 w 33"/>
                    <a:gd name="T13" fmla="*/ 39 h 54"/>
                    <a:gd name="T14" fmla="*/ 0 w 33"/>
                    <a:gd name="T15" fmla="*/ 30 h 54"/>
                    <a:gd name="T16" fmla="*/ 0 w 33"/>
                    <a:gd name="T17" fmla="*/ 22 h 54"/>
                    <a:gd name="T18" fmla="*/ 1 w 33"/>
                    <a:gd name="T19" fmla="*/ 18 h 54"/>
                    <a:gd name="T20" fmla="*/ 2 w 33"/>
                    <a:gd name="T21" fmla="*/ 16 h 54"/>
                    <a:gd name="T22" fmla="*/ 5 w 33"/>
                    <a:gd name="T23" fmla="*/ 13 h 54"/>
                    <a:gd name="T24" fmla="*/ 8 w 33"/>
                    <a:gd name="T25" fmla="*/ 10 h 54"/>
                    <a:gd name="T26" fmla="*/ 11 w 33"/>
                    <a:gd name="T27" fmla="*/ 8 h 54"/>
                    <a:gd name="T28" fmla="*/ 16 w 33"/>
                    <a:gd name="T29" fmla="*/ 5 h 54"/>
                    <a:gd name="T30" fmla="*/ 22 w 33"/>
                    <a:gd name="T31" fmla="*/ 3 h 54"/>
                    <a:gd name="T32" fmla="*/ 28 w 33"/>
                    <a:gd name="T33" fmla="*/ 1 h 54"/>
                    <a:gd name="T34" fmla="*/ 32 w 33"/>
                    <a:gd name="T35" fmla="*/ 0 h 54"/>
                    <a:gd name="T36" fmla="*/ 32 w 33"/>
                    <a:gd name="T37" fmla="*/ 19 h 54"/>
                    <a:gd name="T38" fmla="*/ 26 w 33"/>
                    <a:gd name="T39" fmla="*/ 21 h 54"/>
                    <a:gd name="T40" fmla="*/ 21 w 33"/>
                    <a:gd name="T41" fmla="*/ 23 h 54"/>
                    <a:gd name="T42" fmla="*/ 17 w 33"/>
                    <a:gd name="T43" fmla="*/ 24 h 54"/>
                    <a:gd name="T44" fmla="*/ 14 w 33"/>
                    <a:gd name="T45" fmla="*/ 26 h 54"/>
                    <a:gd name="T46" fmla="*/ 10 w 33"/>
                    <a:gd name="T47" fmla="*/ 29 h 54"/>
                    <a:gd name="T48" fmla="*/ 8 w 33"/>
                    <a:gd name="T49" fmla="*/ 31 h 54"/>
                    <a:gd name="T50" fmla="*/ 6 w 33"/>
                    <a:gd name="T51" fmla="*/ 35 h 54"/>
                    <a:gd name="T52" fmla="*/ 6 w 33"/>
                    <a:gd name="T53" fmla="*/ 39 h 54"/>
                    <a:gd name="T54" fmla="*/ 6 w 33"/>
                    <a:gd name="T55" fmla="*/ 43 h 54"/>
                    <a:gd name="T56" fmla="*/ 9 w 33"/>
                    <a:gd name="T57" fmla="*/ 45 h 54"/>
                    <a:gd name="T58" fmla="*/ 14 w 33"/>
                    <a:gd name="T59" fmla="*/ 49 h 54"/>
                    <a:gd name="T60" fmla="*/ 21 w 33"/>
                    <a:gd name="T61" fmla="*/ 50 h 54"/>
                    <a:gd name="T62" fmla="*/ 26 w 33"/>
                    <a:gd name="T63" fmla="*/ 52 h 54"/>
                    <a:gd name="T64" fmla="*/ 26 w 33"/>
                    <a:gd name="T65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3" h="54">
                      <a:moveTo>
                        <a:pt x="26" y="53"/>
                      </a:moveTo>
                      <a:lnTo>
                        <a:pt x="20" y="51"/>
                      </a:lnTo>
                      <a:lnTo>
                        <a:pt x="14" y="50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2"/>
                      </a:lnTo>
                      <a:lnTo>
                        <a:pt x="0" y="39"/>
                      </a:lnTo>
                      <a:lnTo>
                        <a:pt x="0" y="30"/>
                      </a:lnTo>
                      <a:lnTo>
                        <a:pt x="0" y="22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3"/>
                      </a:lnTo>
                      <a:lnTo>
                        <a:pt x="8" y="10"/>
                      </a:lnTo>
                      <a:lnTo>
                        <a:pt x="11" y="8"/>
                      </a:lnTo>
                      <a:lnTo>
                        <a:pt x="16" y="5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32" y="0"/>
                      </a:lnTo>
                      <a:lnTo>
                        <a:pt x="32" y="19"/>
                      </a:lnTo>
                      <a:lnTo>
                        <a:pt x="26" y="21"/>
                      </a:lnTo>
                      <a:lnTo>
                        <a:pt x="21" y="23"/>
                      </a:lnTo>
                      <a:lnTo>
                        <a:pt x="17" y="24"/>
                      </a:lnTo>
                      <a:lnTo>
                        <a:pt x="14" y="26"/>
                      </a:lnTo>
                      <a:lnTo>
                        <a:pt x="10" y="29"/>
                      </a:lnTo>
                      <a:lnTo>
                        <a:pt x="8" y="31"/>
                      </a:lnTo>
                      <a:lnTo>
                        <a:pt x="6" y="35"/>
                      </a:lnTo>
                      <a:lnTo>
                        <a:pt x="6" y="39"/>
                      </a:lnTo>
                      <a:lnTo>
                        <a:pt x="6" y="43"/>
                      </a:lnTo>
                      <a:lnTo>
                        <a:pt x="9" y="45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  <a:lnTo>
                        <a:pt x="26" y="53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4669" name="Group 285">
                <a:extLst>
                  <a:ext uri="{FF2B5EF4-FFF2-40B4-BE49-F238E27FC236}">
                    <a16:creationId xmlns:a16="http://schemas.microsoft.com/office/drawing/2014/main" id="{F156BB6A-1410-4B9C-A129-74F70BB4F0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03"/>
                <a:ext cx="32" cy="53"/>
                <a:chOff x="3488" y="3803"/>
                <a:chExt cx="32" cy="53"/>
              </a:xfrm>
            </p:grpSpPr>
            <p:sp>
              <p:nvSpPr>
                <p:cNvPr id="144670" name="Freeform 286">
                  <a:extLst>
                    <a:ext uri="{FF2B5EF4-FFF2-40B4-BE49-F238E27FC236}">
                      <a16:creationId xmlns:a16="http://schemas.microsoft.com/office/drawing/2014/main" id="{733ACC1D-BF32-41ED-8541-BA2415BB6E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36"/>
                  <a:ext cx="18" cy="20"/>
                </a:xfrm>
                <a:custGeom>
                  <a:avLst/>
                  <a:gdLst>
                    <a:gd name="T0" fmla="*/ 17 w 18"/>
                    <a:gd name="T1" fmla="*/ 19 h 20"/>
                    <a:gd name="T2" fmla="*/ 17 w 18"/>
                    <a:gd name="T3" fmla="*/ 8 h 20"/>
                    <a:gd name="T4" fmla="*/ 14 w 18"/>
                    <a:gd name="T5" fmla="*/ 6 h 20"/>
                    <a:gd name="T6" fmla="*/ 11 w 18"/>
                    <a:gd name="T7" fmla="*/ 6 h 20"/>
                    <a:gd name="T8" fmla="*/ 8 w 18"/>
                    <a:gd name="T9" fmla="*/ 4 h 20"/>
                    <a:gd name="T10" fmla="*/ 7 w 18"/>
                    <a:gd name="T11" fmla="*/ 3 h 20"/>
                    <a:gd name="T12" fmla="*/ 4 w 18"/>
                    <a:gd name="T13" fmla="*/ 0 h 20"/>
                    <a:gd name="T14" fmla="*/ 1 w 18"/>
                    <a:gd name="T15" fmla="*/ 4 h 20"/>
                    <a:gd name="T16" fmla="*/ 1 w 18"/>
                    <a:gd name="T17" fmla="*/ 6 h 20"/>
                    <a:gd name="T18" fmla="*/ 0 w 18"/>
                    <a:gd name="T19" fmla="*/ 8 h 20"/>
                    <a:gd name="T20" fmla="*/ 0 w 18"/>
                    <a:gd name="T21" fmla="*/ 10 h 20"/>
                    <a:gd name="T22" fmla="*/ 1 w 18"/>
                    <a:gd name="T23" fmla="*/ 13 h 20"/>
                    <a:gd name="T24" fmla="*/ 4 w 18"/>
                    <a:gd name="T25" fmla="*/ 14 h 20"/>
                    <a:gd name="T26" fmla="*/ 8 w 18"/>
                    <a:gd name="T27" fmla="*/ 16 h 20"/>
                    <a:gd name="T28" fmla="*/ 12 w 18"/>
                    <a:gd name="T29" fmla="*/ 18 h 20"/>
                    <a:gd name="T30" fmla="*/ 17 w 18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17" y="19"/>
                      </a:moveTo>
                      <a:lnTo>
                        <a:pt x="17" y="8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4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8"/>
                      </a:lnTo>
                      <a:lnTo>
                        <a:pt x="17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71" name="Freeform 287">
                  <a:extLst>
                    <a:ext uri="{FF2B5EF4-FFF2-40B4-BE49-F238E27FC236}">
                      <a16:creationId xmlns:a16="http://schemas.microsoft.com/office/drawing/2014/main" id="{211D6A68-A3FF-4A5F-9423-2EE0D26F5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03"/>
                  <a:ext cx="32" cy="53"/>
                </a:xfrm>
                <a:custGeom>
                  <a:avLst/>
                  <a:gdLst>
                    <a:gd name="T0" fmla="*/ 25 w 32"/>
                    <a:gd name="T1" fmla="*/ 52 h 53"/>
                    <a:gd name="T2" fmla="*/ 19 w 32"/>
                    <a:gd name="T3" fmla="*/ 51 h 53"/>
                    <a:gd name="T4" fmla="*/ 14 w 32"/>
                    <a:gd name="T5" fmla="*/ 49 h 53"/>
                    <a:gd name="T6" fmla="*/ 8 w 32"/>
                    <a:gd name="T7" fmla="*/ 47 h 53"/>
                    <a:gd name="T8" fmla="*/ 4 w 32"/>
                    <a:gd name="T9" fmla="*/ 44 h 53"/>
                    <a:gd name="T10" fmla="*/ 2 w 32"/>
                    <a:gd name="T11" fmla="*/ 41 h 53"/>
                    <a:gd name="T12" fmla="*/ 0 w 32"/>
                    <a:gd name="T13" fmla="*/ 38 h 53"/>
                    <a:gd name="T14" fmla="*/ 0 w 32"/>
                    <a:gd name="T15" fmla="*/ 29 h 53"/>
                    <a:gd name="T16" fmla="*/ 0 w 32"/>
                    <a:gd name="T17" fmla="*/ 21 h 53"/>
                    <a:gd name="T18" fmla="*/ 1 w 32"/>
                    <a:gd name="T19" fmla="*/ 18 h 53"/>
                    <a:gd name="T20" fmla="*/ 2 w 32"/>
                    <a:gd name="T21" fmla="*/ 16 h 53"/>
                    <a:gd name="T22" fmla="*/ 4 w 32"/>
                    <a:gd name="T23" fmla="*/ 12 h 53"/>
                    <a:gd name="T24" fmla="*/ 7 w 32"/>
                    <a:gd name="T25" fmla="*/ 10 h 53"/>
                    <a:gd name="T26" fmla="*/ 10 w 32"/>
                    <a:gd name="T27" fmla="*/ 7 h 53"/>
                    <a:gd name="T28" fmla="*/ 15 w 32"/>
                    <a:gd name="T29" fmla="*/ 4 h 53"/>
                    <a:gd name="T30" fmla="*/ 21 w 32"/>
                    <a:gd name="T31" fmla="*/ 3 h 53"/>
                    <a:gd name="T32" fmla="*/ 27 w 32"/>
                    <a:gd name="T33" fmla="*/ 0 h 53"/>
                    <a:gd name="T34" fmla="*/ 31 w 32"/>
                    <a:gd name="T35" fmla="*/ 0 h 53"/>
                    <a:gd name="T36" fmla="*/ 31 w 32"/>
                    <a:gd name="T37" fmla="*/ 18 h 53"/>
                    <a:gd name="T38" fmla="*/ 25 w 32"/>
                    <a:gd name="T39" fmla="*/ 20 h 53"/>
                    <a:gd name="T40" fmla="*/ 20 w 32"/>
                    <a:gd name="T41" fmla="*/ 22 h 53"/>
                    <a:gd name="T42" fmla="*/ 17 w 32"/>
                    <a:gd name="T43" fmla="*/ 24 h 53"/>
                    <a:gd name="T44" fmla="*/ 14 w 32"/>
                    <a:gd name="T45" fmla="*/ 25 h 53"/>
                    <a:gd name="T46" fmla="*/ 10 w 32"/>
                    <a:gd name="T47" fmla="*/ 28 h 53"/>
                    <a:gd name="T48" fmla="*/ 8 w 32"/>
                    <a:gd name="T49" fmla="*/ 31 h 53"/>
                    <a:gd name="T50" fmla="*/ 6 w 32"/>
                    <a:gd name="T51" fmla="*/ 34 h 53"/>
                    <a:gd name="T52" fmla="*/ 5 w 32"/>
                    <a:gd name="T53" fmla="*/ 38 h 53"/>
                    <a:gd name="T54" fmla="*/ 6 w 32"/>
                    <a:gd name="T55" fmla="*/ 42 h 53"/>
                    <a:gd name="T56" fmla="*/ 8 w 32"/>
                    <a:gd name="T57" fmla="*/ 44 h 53"/>
                    <a:gd name="T58" fmla="*/ 14 w 32"/>
                    <a:gd name="T59" fmla="*/ 49 h 53"/>
                    <a:gd name="T60" fmla="*/ 20 w 32"/>
                    <a:gd name="T61" fmla="*/ 50 h 53"/>
                    <a:gd name="T62" fmla="*/ 25 w 32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" h="53">
                      <a:moveTo>
                        <a:pt x="25" y="52"/>
                      </a:moveTo>
                      <a:lnTo>
                        <a:pt x="19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4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7" y="10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21" y="3"/>
                      </a:ln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1" y="18"/>
                      </a:lnTo>
                      <a:lnTo>
                        <a:pt x="25" y="20"/>
                      </a:lnTo>
                      <a:lnTo>
                        <a:pt x="20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5" y="38"/>
                      </a:lnTo>
                      <a:lnTo>
                        <a:pt x="6" y="42"/>
                      </a:lnTo>
                      <a:lnTo>
                        <a:pt x="8" y="44"/>
                      </a:lnTo>
                      <a:lnTo>
                        <a:pt x="14" y="49"/>
                      </a:lnTo>
                      <a:lnTo>
                        <a:pt x="20" y="50"/>
                      </a:lnTo>
                      <a:lnTo>
                        <a:pt x="25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4672" name="Group 288">
                <a:extLst>
                  <a:ext uri="{FF2B5EF4-FFF2-40B4-BE49-F238E27FC236}">
                    <a16:creationId xmlns:a16="http://schemas.microsoft.com/office/drawing/2014/main" id="{74BEDB1B-8A18-407F-B029-CEE39E898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2" y="3880"/>
                <a:ext cx="32" cy="54"/>
                <a:chOff x="3502" y="3880"/>
                <a:chExt cx="32" cy="54"/>
              </a:xfrm>
            </p:grpSpPr>
            <p:sp>
              <p:nvSpPr>
                <p:cNvPr id="144673" name="Freeform 289">
                  <a:extLst>
                    <a:ext uri="{FF2B5EF4-FFF2-40B4-BE49-F238E27FC236}">
                      <a16:creationId xmlns:a16="http://schemas.microsoft.com/office/drawing/2014/main" id="{B2F22DB2-939F-4892-B72D-61A26333A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0" y="3881"/>
                  <a:ext cx="18" cy="20"/>
                </a:xfrm>
                <a:custGeom>
                  <a:avLst/>
                  <a:gdLst>
                    <a:gd name="T0" fmla="*/ 0 w 18"/>
                    <a:gd name="T1" fmla="*/ 0 h 20"/>
                    <a:gd name="T2" fmla="*/ 0 w 18"/>
                    <a:gd name="T3" fmla="*/ 11 h 20"/>
                    <a:gd name="T4" fmla="*/ 3 w 18"/>
                    <a:gd name="T5" fmla="*/ 12 h 20"/>
                    <a:gd name="T6" fmla="*/ 6 w 18"/>
                    <a:gd name="T7" fmla="*/ 13 h 20"/>
                    <a:gd name="T8" fmla="*/ 9 w 18"/>
                    <a:gd name="T9" fmla="*/ 14 h 20"/>
                    <a:gd name="T10" fmla="*/ 10 w 18"/>
                    <a:gd name="T11" fmla="*/ 16 h 20"/>
                    <a:gd name="T12" fmla="*/ 13 w 18"/>
                    <a:gd name="T13" fmla="*/ 19 h 20"/>
                    <a:gd name="T14" fmla="*/ 16 w 18"/>
                    <a:gd name="T15" fmla="*/ 15 h 20"/>
                    <a:gd name="T16" fmla="*/ 16 w 18"/>
                    <a:gd name="T17" fmla="*/ 13 h 20"/>
                    <a:gd name="T18" fmla="*/ 17 w 18"/>
                    <a:gd name="T19" fmla="*/ 11 h 20"/>
                    <a:gd name="T20" fmla="*/ 17 w 18"/>
                    <a:gd name="T21" fmla="*/ 9 h 20"/>
                    <a:gd name="T22" fmla="*/ 16 w 18"/>
                    <a:gd name="T23" fmla="*/ 6 h 20"/>
                    <a:gd name="T24" fmla="*/ 13 w 18"/>
                    <a:gd name="T25" fmla="*/ 5 h 20"/>
                    <a:gd name="T26" fmla="*/ 9 w 18"/>
                    <a:gd name="T27" fmla="*/ 2 h 20"/>
                    <a:gd name="T28" fmla="*/ 5 w 18"/>
                    <a:gd name="T29" fmla="*/ 1 h 20"/>
                    <a:gd name="T30" fmla="*/ 0 w 18"/>
                    <a:gd name="T3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" y="12"/>
                      </a:lnTo>
                      <a:lnTo>
                        <a:pt x="6" y="13"/>
                      </a:lnTo>
                      <a:lnTo>
                        <a:pt x="9" y="14"/>
                      </a:lnTo>
                      <a:lnTo>
                        <a:pt x="10" y="16"/>
                      </a:lnTo>
                      <a:lnTo>
                        <a:pt x="13" y="19"/>
                      </a:lnTo>
                      <a:lnTo>
                        <a:pt x="16" y="15"/>
                      </a:lnTo>
                      <a:lnTo>
                        <a:pt x="16" y="13"/>
                      </a:lnTo>
                      <a:lnTo>
                        <a:pt x="17" y="11"/>
                      </a:lnTo>
                      <a:lnTo>
                        <a:pt x="17" y="9"/>
                      </a:lnTo>
                      <a:lnTo>
                        <a:pt x="16" y="6"/>
                      </a:lnTo>
                      <a:lnTo>
                        <a:pt x="13" y="5"/>
                      </a:lnTo>
                      <a:lnTo>
                        <a:pt x="9" y="2"/>
                      </a:lnTo>
                      <a:lnTo>
                        <a:pt x="5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74" name="Freeform 290">
                  <a:extLst>
                    <a:ext uri="{FF2B5EF4-FFF2-40B4-BE49-F238E27FC236}">
                      <a16:creationId xmlns:a16="http://schemas.microsoft.com/office/drawing/2014/main" id="{49F21458-3D6A-4153-B0D9-84F5BFD3C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2" y="3880"/>
                  <a:ext cx="32" cy="54"/>
                </a:xfrm>
                <a:custGeom>
                  <a:avLst/>
                  <a:gdLst>
                    <a:gd name="T0" fmla="*/ 6 w 32"/>
                    <a:gd name="T1" fmla="*/ 0 h 54"/>
                    <a:gd name="T2" fmla="*/ 12 w 32"/>
                    <a:gd name="T3" fmla="*/ 2 h 54"/>
                    <a:gd name="T4" fmla="*/ 17 w 32"/>
                    <a:gd name="T5" fmla="*/ 3 h 54"/>
                    <a:gd name="T6" fmla="*/ 23 w 32"/>
                    <a:gd name="T7" fmla="*/ 6 h 54"/>
                    <a:gd name="T8" fmla="*/ 27 w 32"/>
                    <a:gd name="T9" fmla="*/ 9 h 54"/>
                    <a:gd name="T10" fmla="*/ 29 w 32"/>
                    <a:gd name="T11" fmla="*/ 11 h 54"/>
                    <a:gd name="T12" fmla="*/ 31 w 32"/>
                    <a:gd name="T13" fmla="*/ 14 h 54"/>
                    <a:gd name="T14" fmla="*/ 31 w 32"/>
                    <a:gd name="T15" fmla="*/ 23 h 54"/>
                    <a:gd name="T16" fmla="*/ 31 w 32"/>
                    <a:gd name="T17" fmla="*/ 31 h 54"/>
                    <a:gd name="T18" fmla="*/ 30 w 32"/>
                    <a:gd name="T19" fmla="*/ 35 h 54"/>
                    <a:gd name="T20" fmla="*/ 29 w 32"/>
                    <a:gd name="T21" fmla="*/ 37 h 54"/>
                    <a:gd name="T22" fmla="*/ 27 w 32"/>
                    <a:gd name="T23" fmla="*/ 40 h 54"/>
                    <a:gd name="T24" fmla="*/ 24 w 32"/>
                    <a:gd name="T25" fmla="*/ 43 h 54"/>
                    <a:gd name="T26" fmla="*/ 21 w 32"/>
                    <a:gd name="T27" fmla="*/ 45 h 54"/>
                    <a:gd name="T28" fmla="*/ 16 w 32"/>
                    <a:gd name="T29" fmla="*/ 48 h 54"/>
                    <a:gd name="T30" fmla="*/ 10 w 32"/>
                    <a:gd name="T31" fmla="*/ 50 h 54"/>
                    <a:gd name="T32" fmla="*/ 4 w 32"/>
                    <a:gd name="T33" fmla="*/ 52 h 54"/>
                    <a:gd name="T34" fmla="*/ 0 w 32"/>
                    <a:gd name="T35" fmla="*/ 53 h 54"/>
                    <a:gd name="T36" fmla="*/ 0 w 32"/>
                    <a:gd name="T37" fmla="*/ 34 h 54"/>
                    <a:gd name="T38" fmla="*/ 6 w 32"/>
                    <a:gd name="T39" fmla="*/ 32 h 54"/>
                    <a:gd name="T40" fmla="*/ 11 w 32"/>
                    <a:gd name="T41" fmla="*/ 30 h 54"/>
                    <a:gd name="T42" fmla="*/ 14 w 32"/>
                    <a:gd name="T43" fmla="*/ 29 h 54"/>
                    <a:gd name="T44" fmla="*/ 17 w 32"/>
                    <a:gd name="T45" fmla="*/ 27 h 54"/>
                    <a:gd name="T46" fmla="*/ 21 w 32"/>
                    <a:gd name="T47" fmla="*/ 24 h 54"/>
                    <a:gd name="T48" fmla="*/ 23 w 32"/>
                    <a:gd name="T49" fmla="*/ 22 h 54"/>
                    <a:gd name="T50" fmla="*/ 25 w 32"/>
                    <a:gd name="T51" fmla="*/ 18 h 54"/>
                    <a:gd name="T52" fmla="*/ 26 w 32"/>
                    <a:gd name="T53" fmla="*/ 14 h 54"/>
                    <a:gd name="T54" fmla="*/ 25 w 32"/>
                    <a:gd name="T55" fmla="*/ 10 h 54"/>
                    <a:gd name="T56" fmla="*/ 23 w 32"/>
                    <a:gd name="T57" fmla="*/ 8 h 54"/>
                    <a:gd name="T58" fmla="*/ 17 w 32"/>
                    <a:gd name="T59" fmla="*/ 4 h 54"/>
                    <a:gd name="T60" fmla="*/ 11 w 32"/>
                    <a:gd name="T61" fmla="*/ 3 h 54"/>
                    <a:gd name="T62" fmla="*/ 6 w 32"/>
                    <a:gd name="T63" fmla="*/ 1 h 54"/>
                    <a:gd name="T64" fmla="*/ 6 w 32"/>
                    <a:gd name="T6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54">
                      <a:moveTo>
                        <a:pt x="6" y="0"/>
                      </a:moveTo>
                      <a:lnTo>
                        <a:pt x="12" y="2"/>
                      </a:lnTo>
                      <a:lnTo>
                        <a:pt x="17" y="3"/>
                      </a:lnTo>
                      <a:lnTo>
                        <a:pt x="23" y="6"/>
                      </a:lnTo>
                      <a:lnTo>
                        <a:pt x="27" y="9"/>
                      </a:lnTo>
                      <a:lnTo>
                        <a:pt x="29" y="11"/>
                      </a:lnTo>
                      <a:lnTo>
                        <a:pt x="31" y="14"/>
                      </a:lnTo>
                      <a:lnTo>
                        <a:pt x="31" y="23"/>
                      </a:lnTo>
                      <a:lnTo>
                        <a:pt x="31" y="31"/>
                      </a:lnTo>
                      <a:lnTo>
                        <a:pt x="30" y="35"/>
                      </a:lnTo>
                      <a:lnTo>
                        <a:pt x="29" y="37"/>
                      </a:lnTo>
                      <a:lnTo>
                        <a:pt x="27" y="40"/>
                      </a:lnTo>
                      <a:lnTo>
                        <a:pt x="24" y="43"/>
                      </a:lnTo>
                      <a:lnTo>
                        <a:pt x="21" y="45"/>
                      </a:lnTo>
                      <a:lnTo>
                        <a:pt x="16" y="48"/>
                      </a:lnTo>
                      <a:lnTo>
                        <a:pt x="10" y="50"/>
                      </a:lnTo>
                      <a:lnTo>
                        <a:pt x="4" y="52"/>
                      </a:lnTo>
                      <a:lnTo>
                        <a:pt x="0" y="53"/>
                      </a:lnTo>
                      <a:lnTo>
                        <a:pt x="0" y="34"/>
                      </a:lnTo>
                      <a:lnTo>
                        <a:pt x="6" y="32"/>
                      </a:lnTo>
                      <a:lnTo>
                        <a:pt x="11" y="30"/>
                      </a:lnTo>
                      <a:lnTo>
                        <a:pt x="14" y="29"/>
                      </a:lnTo>
                      <a:lnTo>
                        <a:pt x="17" y="27"/>
                      </a:lnTo>
                      <a:lnTo>
                        <a:pt x="21" y="24"/>
                      </a:lnTo>
                      <a:lnTo>
                        <a:pt x="23" y="22"/>
                      </a:lnTo>
                      <a:lnTo>
                        <a:pt x="25" y="18"/>
                      </a:lnTo>
                      <a:lnTo>
                        <a:pt x="26" y="14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6" y="1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4675" name="Group 291">
                <a:extLst>
                  <a:ext uri="{FF2B5EF4-FFF2-40B4-BE49-F238E27FC236}">
                    <a16:creationId xmlns:a16="http://schemas.microsoft.com/office/drawing/2014/main" id="{97509D6C-77D3-43C2-ACD6-6AF6B104CF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40"/>
                <a:ext cx="33" cy="53"/>
                <a:chOff x="3488" y="3840"/>
                <a:chExt cx="33" cy="53"/>
              </a:xfrm>
            </p:grpSpPr>
            <p:sp>
              <p:nvSpPr>
                <p:cNvPr id="144676" name="Freeform 292">
                  <a:extLst>
                    <a:ext uri="{FF2B5EF4-FFF2-40B4-BE49-F238E27FC236}">
                      <a16:creationId xmlns:a16="http://schemas.microsoft.com/office/drawing/2014/main" id="{0F9B0956-6A72-4FD8-BA67-5ABBFE2BB9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73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6 h 20"/>
                    <a:gd name="T6" fmla="*/ 11 w 19"/>
                    <a:gd name="T7" fmla="*/ 6 h 20"/>
                    <a:gd name="T8" fmla="*/ 9 w 19"/>
                    <a:gd name="T9" fmla="*/ 4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6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6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677" name="Freeform 293">
                  <a:extLst>
                    <a:ext uri="{FF2B5EF4-FFF2-40B4-BE49-F238E27FC236}">
                      <a16:creationId xmlns:a16="http://schemas.microsoft.com/office/drawing/2014/main" id="{D9C6E750-D94E-49C2-94F9-6DD228DF6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40"/>
                  <a:ext cx="33" cy="53"/>
                </a:xfrm>
                <a:custGeom>
                  <a:avLst/>
                  <a:gdLst>
                    <a:gd name="T0" fmla="*/ 26 w 33"/>
                    <a:gd name="T1" fmla="*/ 52 h 53"/>
                    <a:gd name="T2" fmla="*/ 20 w 33"/>
                    <a:gd name="T3" fmla="*/ 51 h 53"/>
                    <a:gd name="T4" fmla="*/ 14 w 33"/>
                    <a:gd name="T5" fmla="*/ 49 h 53"/>
                    <a:gd name="T6" fmla="*/ 8 w 33"/>
                    <a:gd name="T7" fmla="*/ 47 h 53"/>
                    <a:gd name="T8" fmla="*/ 5 w 33"/>
                    <a:gd name="T9" fmla="*/ 44 h 53"/>
                    <a:gd name="T10" fmla="*/ 2 w 33"/>
                    <a:gd name="T11" fmla="*/ 41 h 53"/>
                    <a:gd name="T12" fmla="*/ 0 w 33"/>
                    <a:gd name="T13" fmla="*/ 38 h 53"/>
                    <a:gd name="T14" fmla="*/ 0 w 33"/>
                    <a:gd name="T15" fmla="*/ 29 h 53"/>
                    <a:gd name="T16" fmla="*/ 0 w 33"/>
                    <a:gd name="T17" fmla="*/ 21 h 53"/>
                    <a:gd name="T18" fmla="*/ 1 w 33"/>
                    <a:gd name="T19" fmla="*/ 18 h 53"/>
                    <a:gd name="T20" fmla="*/ 2 w 33"/>
                    <a:gd name="T21" fmla="*/ 16 h 53"/>
                    <a:gd name="T22" fmla="*/ 5 w 33"/>
                    <a:gd name="T23" fmla="*/ 12 h 53"/>
                    <a:gd name="T24" fmla="*/ 8 w 33"/>
                    <a:gd name="T25" fmla="*/ 10 h 53"/>
                    <a:gd name="T26" fmla="*/ 11 w 33"/>
                    <a:gd name="T27" fmla="*/ 7 h 53"/>
                    <a:gd name="T28" fmla="*/ 16 w 33"/>
                    <a:gd name="T29" fmla="*/ 4 h 53"/>
                    <a:gd name="T30" fmla="*/ 22 w 33"/>
                    <a:gd name="T31" fmla="*/ 3 h 53"/>
                    <a:gd name="T32" fmla="*/ 28 w 33"/>
                    <a:gd name="T33" fmla="*/ 0 h 53"/>
                    <a:gd name="T34" fmla="*/ 32 w 33"/>
                    <a:gd name="T35" fmla="*/ 0 h 53"/>
                    <a:gd name="T36" fmla="*/ 32 w 33"/>
                    <a:gd name="T37" fmla="*/ 18 h 53"/>
                    <a:gd name="T38" fmla="*/ 26 w 33"/>
                    <a:gd name="T39" fmla="*/ 20 h 53"/>
                    <a:gd name="T40" fmla="*/ 21 w 33"/>
                    <a:gd name="T41" fmla="*/ 22 h 53"/>
                    <a:gd name="T42" fmla="*/ 17 w 33"/>
                    <a:gd name="T43" fmla="*/ 24 h 53"/>
                    <a:gd name="T44" fmla="*/ 14 w 33"/>
                    <a:gd name="T45" fmla="*/ 25 h 53"/>
                    <a:gd name="T46" fmla="*/ 10 w 33"/>
                    <a:gd name="T47" fmla="*/ 28 h 53"/>
                    <a:gd name="T48" fmla="*/ 8 w 33"/>
                    <a:gd name="T49" fmla="*/ 31 h 53"/>
                    <a:gd name="T50" fmla="*/ 6 w 33"/>
                    <a:gd name="T51" fmla="*/ 34 h 53"/>
                    <a:gd name="T52" fmla="*/ 6 w 33"/>
                    <a:gd name="T53" fmla="*/ 38 h 53"/>
                    <a:gd name="T54" fmla="*/ 6 w 33"/>
                    <a:gd name="T55" fmla="*/ 42 h 53"/>
                    <a:gd name="T56" fmla="*/ 9 w 33"/>
                    <a:gd name="T57" fmla="*/ 44 h 53"/>
                    <a:gd name="T58" fmla="*/ 14 w 33"/>
                    <a:gd name="T59" fmla="*/ 49 h 53"/>
                    <a:gd name="T60" fmla="*/ 21 w 33"/>
                    <a:gd name="T61" fmla="*/ 50 h 53"/>
                    <a:gd name="T62" fmla="*/ 26 w 33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3" h="53">
                      <a:moveTo>
                        <a:pt x="26" y="52"/>
                      </a:moveTo>
                      <a:lnTo>
                        <a:pt x="20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2"/>
                      </a:lnTo>
                      <a:lnTo>
                        <a:pt x="8" y="10"/>
                      </a:lnTo>
                      <a:lnTo>
                        <a:pt x="11" y="7"/>
                      </a:lnTo>
                      <a:lnTo>
                        <a:pt x="16" y="4"/>
                      </a:lnTo>
                      <a:lnTo>
                        <a:pt x="22" y="3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2" y="18"/>
                      </a:lnTo>
                      <a:lnTo>
                        <a:pt x="26" y="20"/>
                      </a:lnTo>
                      <a:lnTo>
                        <a:pt x="21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6" y="38"/>
                      </a:lnTo>
                      <a:lnTo>
                        <a:pt x="6" y="42"/>
                      </a:lnTo>
                      <a:lnTo>
                        <a:pt x="9" y="44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4678" name="Group 294">
              <a:extLst>
                <a:ext uri="{FF2B5EF4-FFF2-40B4-BE49-F238E27FC236}">
                  <a16:creationId xmlns:a16="http://schemas.microsoft.com/office/drawing/2014/main" id="{8758E482-C59F-41E1-AE09-73595A5C2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2920"/>
              <a:ext cx="1551" cy="1007"/>
              <a:chOff x="1989" y="2920"/>
              <a:chExt cx="1551" cy="1007"/>
            </a:xfrm>
          </p:grpSpPr>
          <p:grpSp>
            <p:nvGrpSpPr>
              <p:cNvPr id="144679" name="Group 295">
                <a:extLst>
                  <a:ext uri="{FF2B5EF4-FFF2-40B4-BE49-F238E27FC236}">
                    <a16:creationId xmlns:a16="http://schemas.microsoft.com/office/drawing/2014/main" id="{9F18E720-4C24-451E-AF4A-D834C197E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9" y="2920"/>
                <a:ext cx="1551" cy="1007"/>
                <a:chOff x="1989" y="2920"/>
                <a:chExt cx="1551" cy="1007"/>
              </a:xfrm>
            </p:grpSpPr>
            <p:grpSp>
              <p:nvGrpSpPr>
                <p:cNvPr id="144680" name="Group 296">
                  <a:extLst>
                    <a:ext uri="{FF2B5EF4-FFF2-40B4-BE49-F238E27FC236}">
                      <a16:creationId xmlns:a16="http://schemas.microsoft.com/office/drawing/2014/main" id="{C351CE53-D17E-4CA7-9722-8C24EBF2BF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9" y="2936"/>
                  <a:ext cx="1551" cy="991"/>
                  <a:chOff x="1989" y="2936"/>
                  <a:chExt cx="1551" cy="991"/>
                </a:xfrm>
              </p:grpSpPr>
              <p:grpSp>
                <p:nvGrpSpPr>
                  <p:cNvPr id="144681" name="Group 297">
                    <a:extLst>
                      <a:ext uri="{FF2B5EF4-FFF2-40B4-BE49-F238E27FC236}">
                        <a16:creationId xmlns:a16="http://schemas.microsoft.com/office/drawing/2014/main" id="{2C5AC90E-2152-4FFA-AE0A-AD8126101F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9" y="2936"/>
                    <a:ext cx="1551" cy="991"/>
                    <a:chOff x="1989" y="2936"/>
                    <a:chExt cx="1551" cy="991"/>
                  </a:xfrm>
                </p:grpSpPr>
                <p:grpSp>
                  <p:nvGrpSpPr>
                    <p:cNvPr id="144682" name="Group 298">
                      <a:extLst>
                        <a:ext uri="{FF2B5EF4-FFF2-40B4-BE49-F238E27FC236}">
                          <a16:creationId xmlns:a16="http://schemas.microsoft.com/office/drawing/2014/main" id="{4809F375-ADA1-40D7-883B-BCC4D57A68E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9" y="2936"/>
                      <a:ext cx="1551" cy="991"/>
                      <a:chOff x="1989" y="2936"/>
                      <a:chExt cx="1551" cy="991"/>
                    </a:xfrm>
                  </p:grpSpPr>
                  <p:grpSp>
                    <p:nvGrpSpPr>
                      <p:cNvPr id="144683" name="Group 299">
                        <a:extLst>
                          <a:ext uri="{FF2B5EF4-FFF2-40B4-BE49-F238E27FC236}">
                            <a16:creationId xmlns:a16="http://schemas.microsoft.com/office/drawing/2014/main" id="{100B212C-DBD8-488F-81FD-3DAD729380F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89" y="2936"/>
                        <a:ext cx="1551" cy="991"/>
                        <a:chOff x="1989" y="2936"/>
                        <a:chExt cx="1551" cy="991"/>
                      </a:xfrm>
                    </p:grpSpPr>
                    <p:sp>
                      <p:nvSpPr>
                        <p:cNvPr id="144684" name="Freeform 300">
                          <a:extLst>
                            <a:ext uri="{FF2B5EF4-FFF2-40B4-BE49-F238E27FC236}">
                              <a16:creationId xmlns:a16="http://schemas.microsoft.com/office/drawing/2014/main" id="{2F21A8B8-2C7D-4AEA-843D-9B26A9FBC9E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90" y="2990"/>
                          <a:ext cx="1515" cy="937"/>
                        </a:xfrm>
                        <a:custGeom>
                          <a:avLst/>
                          <a:gdLst>
                            <a:gd name="T0" fmla="*/ 1514 w 1515"/>
                            <a:gd name="T1" fmla="*/ 771 h 937"/>
                            <a:gd name="T2" fmla="*/ 1485 w 1515"/>
                            <a:gd name="T3" fmla="*/ 807 h 937"/>
                            <a:gd name="T4" fmla="*/ 371 w 1515"/>
                            <a:gd name="T5" fmla="*/ 936 h 937"/>
                            <a:gd name="T6" fmla="*/ 0 w 1515"/>
                            <a:gd name="T7" fmla="*/ 189 h 937"/>
                            <a:gd name="T8" fmla="*/ 22 w 1515"/>
                            <a:gd name="T9" fmla="*/ 0 h 937"/>
                            <a:gd name="T10" fmla="*/ 387 w 1515"/>
                            <a:gd name="T11" fmla="*/ 873 h 937"/>
                            <a:gd name="T12" fmla="*/ 1514 w 1515"/>
                            <a:gd name="T13" fmla="*/ 771 h 93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15" h="937">
                              <a:moveTo>
                                <a:pt x="1514" y="771"/>
                              </a:moveTo>
                              <a:lnTo>
                                <a:pt x="1485" y="807"/>
                              </a:lnTo>
                              <a:lnTo>
                                <a:pt x="371" y="936"/>
                              </a:lnTo>
                              <a:lnTo>
                                <a:pt x="0" y="189"/>
                              </a:lnTo>
                              <a:lnTo>
                                <a:pt x="22" y="0"/>
                              </a:lnTo>
                              <a:lnTo>
                                <a:pt x="387" y="873"/>
                              </a:lnTo>
                              <a:lnTo>
                                <a:pt x="1514" y="771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4685" name="Freeform 301">
                          <a:extLst>
                            <a:ext uri="{FF2B5EF4-FFF2-40B4-BE49-F238E27FC236}">
                              <a16:creationId xmlns:a16="http://schemas.microsoft.com/office/drawing/2014/main" id="{E4CE690A-5FB4-49A0-9081-CBC14333155C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89" y="2936"/>
                          <a:ext cx="408" cy="954"/>
                        </a:xfrm>
                        <a:custGeom>
                          <a:avLst/>
                          <a:gdLst>
                            <a:gd name="T0" fmla="*/ 20 w 408"/>
                            <a:gd name="T1" fmla="*/ 0 h 954"/>
                            <a:gd name="T2" fmla="*/ 0 w 408"/>
                            <a:gd name="T3" fmla="*/ 34 h 954"/>
                            <a:gd name="T4" fmla="*/ 388 w 408"/>
                            <a:gd name="T5" fmla="*/ 953 h 954"/>
                            <a:gd name="T6" fmla="*/ 407 w 408"/>
                            <a:gd name="T7" fmla="*/ 917 h 954"/>
                            <a:gd name="T8" fmla="*/ 20 w 408"/>
                            <a:gd name="T9" fmla="*/ 0 h 9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08" h="954">
                              <a:moveTo>
                                <a:pt x="20" y="0"/>
                              </a:moveTo>
                              <a:lnTo>
                                <a:pt x="0" y="34"/>
                              </a:lnTo>
                              <a:lnTo>
                                <a:pt x="388" y="953"/>
                              </a:lnTo>
                              <a:lnTo>
                                <a:pt x="407" y="917"/>
                              </a:lnTo>
                              <a:lnTo>
                                <a:pt x="2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4686" name="Freeform 302">
                          <a:extLst>
                            <a:ext uri="{FF2B5EF4-FFF2-40B4-BE49-F238E27FC236}">
                              <a16:creationId xmlns:a16="http://schemas.microsoft.com/office/drawing/2014/main" id="{95B186EA-DFF5-4A6F-B111-6262A24F0E4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09" y="2936"/>
                          <a:ext cx="1531" cy="918"/>
                        </a:xfrm>
                        <a:custGeom>
                          <a:avLst/>
                          <a:gdLst>
                            <a:gd name="T0" fmla="*/ 1530 w 1531"/>
                            <a:gd name="T1" fmla="*/ 798 h 918"/>
                            <a:gd name="T2" fmla="*/ 387 w 1531"/>
                            <a:gd name="T3" fmla="*/ 917 h 918"/>
                            <a:gd name="T4" fmla="*/ 0 w 1531"/>
                            <a:gd name="T5" fmla="*/ 0 h 918"/>
                            <a:gd name="T6" fmla="*/ 820 w 1531"/>
                            <a:gd name="T7" fmla="*/ 0 h 918"/>
                            <a:gd name="T8" fmla="*/ 843 w 1531"/>
                            <a:gd name="T9" fmla="*/ 25 h 918"/>
                            <a:gd name="T10" fmla="*/ 1100 w 1531"/>
                            <a:gd name="T11" fmla="*/ 24 h 918"/>
                            <a:gd name="T12" fmla="*/ 1530 w 1531"/>
                            <a:gd name="T13" fmla="*/ 798 h 9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31" h="918">
                              <a:moveTo>
                                <a:pt x="1530" y="798"/>
                              </a:moveTo>
                              <a:lnTo>
                                <a:pt x="387" y="917"/>
                              </a:lnTo>
                              <a:lnTo>
                                <a:pt x="0" y="0"/>
                              </a:lnTo>
                              <a:lnTo>
                                <a:pt x="820" y="0"/>
                              </a:lnTo>
                              <a:lnTo>
                                <a:pt x="843" y="25"/>
                              </a:lnTo>
                              <a:lnTo>
                                <a:pt x="1100" y="24"/>
                              </a:lnTo>
                              <a:lnTo>
                                <a:pt x="1530" y="798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4687" name="Freeform 303">
                          <a:extLst>
                            <a:ext uri="{FF2B5EF4-FFF2-40B4-BE49-F238E27FC236}">
                              <a16:creationId xmlns:a16="http://schemas.microsoft.com/office/drawing/2014/main" id="{9C75D21D-97A9-4C2E-990A-71971FBFEF3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76" y="3734"/>
                          <a:ext cx="1164" cy="158"/>
                        </a:xfrm>
                        <a:custGeom>
                          <a:avLst/>
                          <a:gdLst>
                            <a:gd name="T0" fmla="*/ 1163 w 1164"/>
                            <a:gd name="T1" fmla="*/ 0 h 158"/>
                            <a:gd name="T2" fmla="*/ 1148 w 1164"/>
                            <a:gd name="T3" fmla="*/ 34 h 158"/>
                            <a:gd name="T4" fmla="*/ 0 w 1164"/>
                            <a:gd name="T5" fmla="*/ 157 h 158"/>
                            <a:gd name="T6" fmla="*/ 22 w 1164"/>
                            <a:gd name="T7" fmla="*/ 117 h 158"/>
                            <a:gd name="T8" fmla="*/ 1163 w 1164"/>
                            <a:gd name="T9" fmla="*/ 0 h 15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64" h="158">
                              <a:moveTo>
                                <a:pt x="1163" y="0"/>
                              </a:moveTo>
                              <a:lnTo>
                                <a:pt x="1148" y="34"/>
                              </a:lnTo>
                              <a:lnTo>
                                <a:pt x="0" y="157"/>
                              </a:lnTo>
                              <a:lnTo>
                                <a:pt x="22" y="117"/>
                              </a:lnTo>
                              <a:lnTo>
                                <a:pt x="1163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4688" name="Group 304">
                          <a:extLst>
                            <a:ext uri="{FF2B5EF4-FFF2-40B4-BE49-F238E27FC236}">
                              <a16:creationId xmlns:a16="http://schemas.microsoft.com/office/drawing/2014/main" id="{8BA0924C-8BF9-4FFB-862D-CA7B3E969DF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81" y="2957"/>
                          <a:ext cx="1130" cy="845"/>
                          <a:chOff x="2081" y="2957"/>
                          <a:chExt cx="1130" cy="845"/>
                        </a:xfrm>
                      </p:grpSpPr>
                      <p:sp>
                        <p:nvSpPr>
                          <p:cNvPr id="144689" name="Freeform 305">
                            <a:extLst>
                              <a:ext uri="{FF2B5EF4-FFF2-40B4-BE49-F238E27FC236}">
                                <a16:creationId xmlns:a16="http://schemas.microsoft.com/office/drawing/2014/main" id="{2EEEA33C-2AD6-422F-9DA1-9D9DD5B52678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081" y="2957"/>
                            <a:ext cx="813" cy="166"/>
                          </a:xfrm>
                          <a:custGeom>
                            <a:avLst/>
                            <a:gdLst>
                              <a:gd name="T0" fmla="*/ 743 w 813"/>
                              <a:gd name="T1" fmla="*/ 0 h 166"/>
                              <a:gd name="T2" fmla="*/ 0 w 813"/>
                              <a:gd name="T3" fmla="*/ 0 h 166"/>
                              <a:gd name="T4" fmla="*/ 75 w 813"/>
                              <a:gd name="T5" fmla="*/ 165 h 166"/>
                              <a:gd name="T6" fmla="*/ 812 w 813"/>
                              <a:gd name="T7" fmla="*/ 150 h 166"/>
                              <a:gd name="T8" fmla="*/ 743 w 813"/>
                              <a:gd name="T9" fmla="*/ 0 h 16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813" h="166">
                                <a:moveTo>
                                  <a:pt x="743" y="0"/>
                                </a:moveTo>
                                <a:lnTo>
                                  <a:pt x="0" y="0"/>
                                </a:lnTo>
                                <a:lnTo>
                                  <a:pt x="75" y="165"/>
                                </a:lnTo>
                                <a:lnTo>
                                  <a:pt x="812" y="150"/>
                                </a:lnTo>
                                <a:lnTo>
                                  <a:pt x="743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4690" name="Group 306">
                            <a:extLst>
                              <a:ext uri="{FF2B5EF4-FFF2-40B4-BE49-F238E27FC236}">
                                <a16:creationId xmlns:a16="http://schemas.microsoft.com/office/drawing/2014/main" id="{D19293F3-F687-41CC-A85E-575F3C20DBE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07" y="2989"/>
                            <a:ext cx="576" cy="77"/>
                            <a:chOff x="2207" y="2989"/>
                            <a:chExt cx="576" cy="77"/>
                          </a:xfrm>
                        </p:grpSpPr>
                        <p:sp>
                          <p:nvSpPr>
                            <p:cNvPr id="144691" name="Freeform 307">
                              <a:extLst>
                                <a:ext uri="{FF2B5EF4-FFF2-40B4-BE49-F238E27FC236}">
                                  <a16:creationId xmlns:a16="http://schemas.microsoft.com/office/drawing/2014/main" id="{1E01A4E1-1501-4414-8792-7C9B941D512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07" y="2989"/>
                              <a:ext cx="541" cy="21"/>
                            </a:xfrm>
                            <a:custGeom>
                              <a:avLst/>
                              <a:gdLst>
                                <a:gd name="T0" fmla="*/ 540 w 541"/>
                                <a:gd name="T1" fmla="*/ 0 h 21"/>
                                <a:gd name="T2" fmla="*/ 521 w 541"/>
                                <a:gd name="T3" fmla="*/ 19 h 21"/>
                                <a:gd name="T4" fmla="*/ 10 w 541"/>
                                <a:gd name="T5" fmla="*/ 20 h 21"/>
                                <a:gd name="T6" fmla="*/ 0 w 541"/>
                                <a:gd name="T7" fmla="*/ 0 h 21"/>
                                <a:gd name="T8" fmla="*/ 540 w 541"/>
                                <a:gd name="T9" fmla="*/ 0 h 2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1" h="21">
                                  <a:moveTo>
                                    <a:pt x="540" y="0"/>
                                  </a:moveTo>
                                  <a:lnTo>
                                    <a:pt x="521" y="19"/>
                                  </a:lnTo>
                                  <a:lnTo>
                                    <a:pt x="10" y="2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4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692" name="Freeform 308">
                              <a:extLst>
                                <a:ext uri="{FF2B5EF4-FFF2-40B4-BE49-F238E27FC236}">
                                  <a16:creationId xmlns:a16="http://schemas.microsoft.com/office/drawing/2014/main" id="{9AEE41C9-9ABA-4526-ACE7-A6A64090BD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8" y="2989"/>
                              <a:ext cx="54" cy="74"/>
                            </a:xfrm>
                            <a:custGeom>
                              <a:avLst/>
                              <a:gdLst>
                                <a:gd name="T0" fmla="*/ 19 w 54"/>
                                <a:gd name="T1" fmla="*/ 0 h 74"/>
                                <a:gd name="T2" fmla="*/ 53 w 54"/>
                                <a:gd name="T3" fmla="*/ 73 h 74"/>
                                <a:gd name="T4" fmla="*/ 15 w 54"/>
                                <a:gd name="T5" fmla="*/ 54 h 74"/>
                                <a:gd name="T6" fmla="*/ 0 w 54"/>
                                <a:gd name="T7" fmla="*/ 20 h 74"/>
                                <a:gd name="T8" fmla="*/ 19 w 54"/>
                                <a:gd name="T9" fmla="*/ 0 h 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" h="74">
                                  <a:moveTo>
                                    <a:pt x="19" y="0"/>
                                  </a:moveTo>
                                  <a:lnTo>
                                    <a:pt x="53" y="73"/>
                                  </a:lnTo>
                                  <a:lnTo>
                                    <a:pt x="15" y="54"/>
                                  </a:lnTo>
                                  <a:lnTo>
                                    <a:pt x="0" y="20"/>
                                  </a:lnTo>
                                  <a:lnTo>
                                    <a:pt x="19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693" name="Freeform 309">
                              <a:extLst>
                                <a:ext uri="{FF2B5EF4-FFF2-40B4-BE49-F238E27FC236}">
                                  <a16:creationId xmlns:a16="http://schemas.microsoft.com/office/drawing/2014/main" id="{E2372886-E142-4C73-BB42-3600B2BB58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35" y="3043"/>
                              <a:ext cx="548" cy="23"/>
                            </a:xfrm>
                            <a:custGeom>
                              <a:avLst/>
                              <a:gdLst>
                                <a:gd name="T0" fmla="*/ 547 w 548"/>
                                <a:gd name="T1" fmla="*/ 19 h 23"/>
                                <a:gd name="T2" fmla="*/ 507 w 548"/>
                                <a:gd name="T3" fmla="*/ 0 h 23"/>
                                <a:gd name="T4" fmla="*/ 0 w 548"/>
                                <a:gd name="T5" fmla="*/ 0 h 23"/>
                                <a:gd name="T6" fmla="*/ 10 w 548"/>
                                <a:gd name="T7" fmla="*/ 22 h 23"/>
                                <a:gd name="T8" fmla="*/ 547 w 548"/>
                                <a:gd name="T9" fmla="*/ 19 h 2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8" h="23">
                                  <a:moveTo>
                                    <a:pt x="547" y="19"/>
                                  </a:moveTo>
                                  <a:lnTo>
                                    <a:pt x="50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10" y="22"/>
                                  </a:lnTo>
                                  <a:lnTo>
                                    <a:pt x="547" y="19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694" name="Freeform 310">
                              <a:extLst>
                                <a:ext uri="{FF2B5EF4-FFF2-40B4-BE49-F238E27FC236}">
                                  <a16:creationId xmlns:a16="http://schemas.microsoft.com/office/drawing/2014/main" id="{6CEF5280-4022-4DF3-B51E-480C4E92F3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17" y="3009"/>
                              <a:ext cx="527" cy="35"/>
                            </a:xfrm>
                            <a:custGeom>
                              <a:avLst/>
                              <a:gdLst>
                                <a:gd name="T0" fmla="*/ 0 w 527"/>
                                <a:gd name="T1" fmla="*/ 0 h 35"/>
                                <a:gd name="T2" fmla="*/ 511 w 527"/>
                                <a:gd name="T3" fmla="*/ 0 h 35"/>
                                <a:gd name="T4" fmla="*/ 526 w 527"/>
                                <a:gd name="T5" fmla="*/ 34 h 35"/>
                                <a:gd name="T6" fmla="*/ 18 w 527"/>
                                <a:gd name="T7" fmla="*/ 34 h 35"/>
                                <a:gd name="T8" fmla="*/ 0 w 527"/>
                                <a:gd name="T9" fmla="*/ 0 h 3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27" h="35">
                                  <a:moveTo>
                                    <a:pt x="0" y="0"/>
                                  </a:moveTo>
                                  <a:lnTo>
                                    <a:pt x="511" y="0"/>
                                  </a:lnTo>
                                  <a:lnTo>
                                    <a:pt x="526" y="34"/>
                                  </a:lnTo>
                                  <a:lnTo>
                                    <a:pt x="18" y="34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4695" name="Freeform 311">
                            <a:extLst>
                              <a:ext uri="{FF2B5EF4-FFF2-40B4-BE49-F238E27FC236}">
                                <a16:creationId xmlns:a16="http://schemas.microsoft.com/office/drawing/2014/main" id="{BF69237D-C4C6-423D-B81B-26B4998E70D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61" y="3148"/>
                            <a:ext cx="1050" cy="654"/>
                          </a:xfrm>
                          <a:custGeom>
                            <a:avLst/>
                            <a:gdLst>
                              <a:gd name="T0" fmla="*/ 744 w 1050"/>
                              <a:gd name="T1" fmla="*/ 0 h 654"/>
                              <a:gd name="T2" fmla="*/ 0 w 1050"/>
                              <a:gd name="T3" fmla="*/ 23 h 654"/>
                              <a:gd name="T4" fmla="*/ 279 w 1050"/>
                              <a:gd name="T5" fmla="*/ 653 h 654"/>
                              <a:gd name="T6" fmla="*/ 1049 w 1050"/>
                              <a:gd name="T7" fmla="*/ 583 h 654"/>
                              <a:gd name="T8" fmla="*/ 744 w 1050"/>
                              <a:gd name="T9" fmla="*/ 0 h 6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050" h="654">
                                <a:moveTo>
                                  <a:pt x="744" y="0"/>
                                </a:moveTo>
                                <a:lnTo>
                                  <a:pt x="0" y="23"/>
                                </a:lnTo>
                                <a:lnTo>
                                  <a:pt x="279" y="653"/>
                                </a:lnTo>
                                <a:lnTo>
                                  <a:pt x="1049" y="583"/>
                                </a:lnTo>
                                <a:lnTo>
                                  <a:pt x="744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4696" name="Group 312">
                          <a:extLst>
                            <a:ext uri="{FF2B5EF4-FFF2-40B4-BE49-F238E27FC236}">
                              <a16:creationId xmlns:a16="http://schemas.microsoft.com/office/drawing/2014/main" id="{43B6B343-EEC9-482B-B108-CA87666D754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52" y="2959"/>
                          <a:ext cx="360" cy="773"/>
                          <a:chOff x="2852" y="2959"/>
                          <a:chExt cx="360" cy="773"/>
                        </a:xfrm>
                      </p:grpSpPr>
                      <p:sp>
                        <p:nvSpPr>
                          <p:cNvPr id="144697" name="Freeform 313">
                            <a:extLst>
                              <a:ext uri="{FF2B5EF4-FFF2-40B4-BE49-F238E27FC236}">
                                <a16:creationId xmlns:a16="http://schemas.microsoft.com/office/drawing/2014/main" id="{458F16FA-8639-41A4-8166-909A92275E6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05" y="3118"/>
                            <a:ext cx="307" cy="614"/>
                          </a:xfrm>
                          <a:custGeom>
                            <a:avLst/>
                            <a:gdLst>
                              <a:gd name="T0" fmla="*/ 24 w 307"/>
                              <a:gd name="T1" fmla="*/ 0 h 614"/>
                              <a:gd name="T2" fmla="*/ 0 w 307"/>
                              <a:gd name="T3" fmla="*/ 29 h 614"/>
                              <a:gd name="T4" fmla="*/ 306 w 307"/>
                              <a:gd name="T5" fmla="*/ 613 h 614"/>
                              <a:gd name="T6" fmla="*/ 24 w 307"/>
                              <a:gd name="T7" fmla="*/ 0 h 61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307" h="614">
                                <a:moveTo>
                                  <a:pt x="24" y="0"/>
                                </a:moveTo>
                                <a:lnTo>
                                  <a:pt x="0" y="29"/>
                                </a:lnTo>
                                <a:lnTo>
                                  <a:pt x="306" y="613"/>
                                </a:lnTo>
                                <a:lnTo>
                                  <a:pt x="24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4698" name="Freeform 314">
                            <a:extLst>
                              <a:ext uri="{FF2B5EF4-FFF2-40B4-BE49-F238E27FC236}">
                                <a16:creationId xmlns:a16="http://schemas.microsoft.com/office/drawing/2014/main" id="{FEE49525-A053-49CD-A080-9472C9E74A1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52" y="2959"/>
                            <a:ext cx="78" cy="160"/>
                          </a:xfrm>
                          <a:custGeom>
                            <a:avLst/>
                            <a:gdLst>
                              <a:gd name="T0" fmla="*/ 0 w 78"/>
                              <a:gd name="T1" fmla="*/ 0 h 160"/>
                              <a:gd name="T2" fmla="*/ 77 w 78"/>
                              <a:gd name="T3" fmla="*/ 159 h 16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78" h="160">
                                <a:moveTo>
                                  <a:pt x="0" y="0"/>
                                </a:moveTo>
                                <a:lnTo>
                                  <a:pt x="77" y="15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4699" name="Group 315">
                        <a:extLst>
                          <a:ext uri="{FF2B5EF4-FFF2-40B4-BE49-F238E27FC236}">
                            <a16:creationId xmlns:a16="http://schemas.microsoft.com/office/drawing/2014/main" id="{67B31CCA-7724-461D-91CE-54DF0AE51CA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42" y="3214"/>
                        <a:ext cx="493" cy="514"/>
                        <a:chOff x="2242" y="3214"/>
                        <a:chExt cx="493" cy="514"/>
                      </a:xfrm>
                    </p:grpSpPr>
                    <p:grpSp>
                      <p:nvGrpSpPr>
                        <p:cNvPr id="144700" name="Group 316">
                          <a:extLst>
                            <a:ext uri="{FF2B5EF4-FFF2-40B4-BE49-F238E27FC236}">
                              <a16:creationId xmlns:a16="http://schemas.microsoft.com/office/drawing/2014/main" id="{404963F7-505F-418F-B68A-64500346876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7" y="3214"/>
                          <a:ext cx="358" cy="504"/>
                          <a:chOff x="2377" y="3214"/>
                          <a:chExt cx="358" cy="504"/>
                        </a:xfrm>
                      </p:grpSpPr>
                      <p:grpSp>
                        <p:nvGrpSpPr>
                          <p:cNvPr id="144701" name="Group 317">
                            <a:extLst>
                              <a:ext uri="{FF2B5EF4-FFF2-40B4-BE49-F238E27FC236}">
                                <a16:creationId xmlns:a16="http://schemas.microsoft.com/office/drawing/2014/main" id="{CF7225DF-8187-413C-B018-0A514467C78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77" y="3214"/>
                            <a:ext cx="156" cy="69"/>
                            <a:chOff x="2377" y="3214"/>
                            <a:chExt cx="156" cy="69"/>
                          </a:xfrm>
                        </p:grpSpPr>
                        <p:grpSp>
                          <p:nvGrpSpPr>
                            <p:cNvPr id="144702" name="Group 318">
                              <a:extLst>
                                <a:ext uri="{FF2B5EF4-FFF2-40B4-BE49-F238E27FC236}">
                                  <a16:creationId xmlns:a16="http://schemas.microsoft.com/office/drawing/2014/main" id="{55DFC850-97AC-4EDD-BEC9-EA6D9B7BA9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77" y="3214"/>
                              <a:ext cx="156" cy="69"/>
                              <a:chOff x="2377" y="3214"/>
                              <a:chExt cx="156" cy="69"/>
                            </a:xfrm>
                          </p:grpSpPr>
                          <p:sp>
                            <p:nvSpPr>
                              <p:cNvPr id="144703" name="Freeform 319">
                                <a:extLst>
                                  <a:ext uri="{FF2B5EF4-FFF2-40B4-BE49-F238E27FC236}">
                                    <a16:creationId xmlns:a16="http://schemas.microsoft.com/office/drawing/2014/main" id="{4A3BD285-74FA-4084-8444-94400DFB7F9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5" y="321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04" name="Freeform 320">
                                <a:extLst>
                                  <a:ext uri="{FF2B5EF4-FFF2-40B4-BE49-F238E27FC236}">
                                    <a16:creationId xmlns:a16="http://schemas.microsoft.com/office/drawing/2014/main" id="{CD4FAA3A-7E4B-4BEE-93FC-A312DA7ED6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2" y="326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05" name="Freeform 321">
                                <a:extLst>
                                  <a:ext uri="{FF2B5EF4-FFF2-40B4-BE49-F238E27FC236}">
                                    <a16:creationId xmlns:a16="http://schemas.microsoft.com/office/drawing/2014/main" id="{DC36C9D2-F0D3-45FD-8940-CD30F9C283A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77" y="321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06" name="Freeform 322">
                              <a:extLst>
                                <a:ext uri="{FF2B5EF4-FFF2-40B4-BE49-F238E27FC236}">
                                  <a16:creationId xmlns:a16="http://schemas.microsoft.com/office/drawing/2014/main" id="{E6997FBA-C069-4812-95DF-E95A05BB081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0" y="321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07" name="Oval 323">
                              <a:extLst>
                                <a:ext uri="{FF2B5EF4-FFF2-40B4-BE49-F238E27FC236}">
                                  <a16:creationId xmlns:a16="http://schemas.microsoft.com/office/drawing/2014/main" id="{DDB96E29-396F-4CB4-AC30-B52CFC2D9B3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0" y="322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08" name="Oval 324">
                              <a:extLst>
                                <a:ext uri="{FF2B5EF4-FFF2-40B4-BE49-F238E27FC236}">
                                  <a16:creationId xmlns:a16="http://schemas.microsoft.com/office/drawing/2014/main" id="{F60F3E61-8E68-46D4-BEF3-1DC94FC449E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0" y="324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09" name="Group 325">
                            <a:extLst>
                              <a:ext uri="{FF2B5EF4-FFF2-40B4-BE49-F238E27FC236}">
                                <a16:creationId xmlns:a16="http://schemas.microsoft.com/office/drawing/2014/main" id="{905CCE0A-60F4-4528-B40F-54F91C73D47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05" y="3275"/>
                            <a:ext cx="156" cy="70"/>
                            <a:chOff x="2405" y="3275"/>
                            <a:chExt cx="156" cy="70"/>
                          </a:xfrm>
                        </p:grpSpPr>
                        <p:grpSp>
                          <p:nvGrpSpPr>
                            <p:cNvPr id="144710" name="Group 326">
                              <a:extLst>
                                <a:ext uri="{FF2B5EF4-FFF2-40B4-BE49-F238E27FC236}">
                                  <a16:creationId xmlns:a16="http://schemas.microsoft.com/office/drawing/2014/main" id="{0C66CA11-CCB5-4748-BC0E-EC84C999501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05" y="3275"/>
                              <a:ext cx="156" cy="70"/>
                              <a:chOff x="2405" y="3275"/>
                              <a:chExt cx="156" cy="70"/>
                            </a:xfrm>
                          </p:grpSpPr>
                          <p:sp>
                            <p:nvSpPr>
                              <p:cNvPr id="144711" name="Freeform 327">
                                <a:extLst>
                                  <a:ext uri="{FF2B5EF4-FFF2-40B4-BE49-F238E27FC236}">
                                    <a16:creationId xmlns:a16="http://schemas.microsoft.com/office/drawing/2014/main" id="{267B3A2E-CF7C-48E7-8C44-970E747A01A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4" y="3275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12" name="Freeform 328">
                                <a:extLst>
                                  <a:ext uri="{FF2B5EF4-FFF2-40B4-BE49-F238E27FC236}">
                                    <a16:creationId xmlns:a16="http://schemas.microsoft.com/office/drawing/2014/main" id="{9A69B3A4-9190-41F4-9098-7F42375499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0" y="332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13" name="Freeform 329">
                                <a:extLst>
                                  <a:ext uri="{FF2B5EF4-FFF2-40B4-BE49-F238E27FC236}">
                                    <a16:creationId xmlns:a16="http://schemas.microsoft.com/office/drawing/2014/main" id="{3BA03FCE-EF0D-4758-9FE4-174679B773F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5" y="3280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14" name="Freeform 330">
                              <a:extLst>
                                <a:ext uri="{FF2B5EF4-FFF2-40B4-BE49-F238E27FC236}">
                                  <a16:creationId xmlns:a16="http://schemas.microsoft.com/office/drawing/2014/main" id="{58B0F00E-FCE5-4077-8501-D6E42F5D9B7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09" y="3277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15" name="Oval 331">
                              <a:extLst>
                                <a:ext uri="{FF2B5EF4-FFF2-40B4-BE49-F238E27FC236}">
                                  <a16:creationId xmlns:a16="http://schemas.microsoft.com/office/drawing/2014/main" id="{38858CD1-5134-4440-BEDF-C123E98878F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28" y="328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16" name="Oval 332">
                              <a:extLst>
                                <a:ext uri="{FF2B5EF4-FFF2-40B4-BE49-F238E27FC236}">
                                  <a16:creationId xmlns:a16="http://schemas.microsoft.com/office/drawing/2014/main" id="{1B0DD973-992F-4273-8102-A04CFE6F4DB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30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17" name="Group 333">
                            <a:extLst>
                              <a:ext uri="{FF2B5EF4-FFF2-40B4-BE49-F238E27FC236}">
                                <a16:creationId xmlns:a16="http://schemas.microsoft.com/office/drawing/2014/main" id="{0F817C85-6D48-4B9F-B67F-D9306B9C2FE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35" y="3338"/>
                            <a:ext cx="156" cy="70"/>
                            <a:chOff x="2435" y="3338"/>
                            <a:chExt cx="156" cy="70"/>
                          </a:xfrm>
                        </p:grpSpPr>
                        <p:grpSp>
                          <p:nvGrpSpPr>
                            <p:cNvPr id="144718" name="Group 334">
                              <a:extLst>
                                <a:ext uri="{FF2B5EF4-FFF2-40B4-BE49-F238E27FC236}">
                                  <a16:creationId xmlns:a16="http://schemas.microsoft.com/office/drawing/2014/main" id="{CE2A1BD5-829D-4191-99D1-D0DD02CD690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35" y="3338"/>
                              <a:ext cx="156" cy="70"/>
                              <a:chOff x="2435" y="3338"/>
                              <a:chExt cx="156" cy="70"/>
                            </a:xfrm>
                          </p:grpSpPr>
                          <p:sp>
                            <p:nvSpPr>
                              <p:cNvPr id="144719" name="Freeform 335">
                                <a:extLst>
                                  <a:ext uri="{FF2B5EF4-FFF2-40B4-BE49-F238E27FC236}">
                                    <a16:creationId xmlns:a16="http://schemas.microsoft.com/office/drawing/2014/main" id="{95902ACE-B628-45B1-A4A0-FFE99E59456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33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20" name="Freeform 336">
                                <a:extLst>
                                  <a:ext uri="{FF2B5EF4-FFF2-40B4-BE49-F238E27FC236}">
                                    <a16:creationId xmlns:a16="http://schemas.microsoft.com/office/drawing/2014/main" id="{2C809F9B-F277-4A01-8DB4-87B2A3A13E0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0" y="338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21" name="Freeform 337">
                                <a:extLst>
                                  <a:ext uri="{FF2B5EF4-FFF2-40B4-BE49-F238E27FC236}">
                                    <a16:creationId xmlns:a16="http://schemas.microsoft.com/office/drawing/2014/main" id="{E0E10804-A8DC-4A40-9A80-25833478B62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5" y="334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22" name="Freeform 338">
                              <a:extLst>
                                <a:ext uri="{FF2B5EF4-FFF2-40B4-BE49-F238E27FC236}">
                                  <a16:creationId xmlns:a16="http://schemas.microsoft.com/office/drawing/2014/main" id="{598962BF-C798-4576-A686-91734DA3368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39" y="334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23" name="Oval 339">
                              <a:extLst>
                                <a:ext uri="{FF2B5EF4-FFF2-40B4-BE49-F238E27FC236}">
                                  <a16:creationId xmlns:a16="http://schemas.microsoft.com/office/drawing/2014/main" id="{0DCCA97C-22D1-4618-B70E-D894B36E4C9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58" y="335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24" name="Oval 340">
                              <a:extLst>
                                <a:ext uri="{FF2B5EF4-FFF2-40B4-BE49-F238E27FC236}">
                                  <a16:creationId xmlns:a16="http://schemas.microsoft.com/office/drawing/2014/main" id="{7519D41C-B1FC-4B41-A1F8-7B334419EBC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9" y="336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25" name="Group 341">
                            <a:extLst>
                              <a:ext uri="{FF2B5EF4-FFF2-40B4-BE49-F238E27FC236}">
                                <a16:creationId xmlns:a16="http://schemas.microsoft.com/office/drawing/2014/main" id="{34F567AE-4166-4174-B576-C10F585F845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64" y="3400"/>
                            <a:ext cx="156" cy="69"/>
                            <a:chOff x="2464" y="3400"/>
                            <a:chExt cx="156" cy="69"/>
                          </a:xfrm>
                        </p:grpSpPr>
                        <p:grpSp>
                          <p:nvGrpSpPr>
                            <p:cNvPr id="144726" name="Group 342">
                              <a:extLst>
                                <a:ext uri="{FF2B5EF4-FFF2-40B4-BE49-F238E27FC236}">
                                  <a16:creationId xmlns:a16="http://schemas.microsoft.com/office/drawing/2014/main" id="{D7FE8757-8A48-4656-B463-0148CFF7A1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64" y="3400"/>
                              <a:ext cx="156" cy="69"/>
                              <a:chOff x="2464" y="3400"/>
                              <a:chExt cx="156" cy="69"/>
                            </a:xfrm>
                          </p:grpSpPr>
                          <p:sp>
                            <p:nvSpPr>
                              <p:cNvPr id="144727" name="Freeform 343">
                                <a:extLst>
                                  <a:ext uri="{FF2B5EF4-FFF2-40B4-BE49-F238E27FC236}">
                                    <a16:creationId xmlns:a16="http://schemas.microsoft.com/office/drawing/2014/main" id="{24CCA3C9-8B59-437D-BED6-1B3565BF971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72" y="340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28" name="Freeform 344">
                                <a:extLst>
                                  <a:ext uri="{FF2B5EF4-FFF2-40B4-BE49-F238E27FC236}">
                                    <a16:creationId xmlns:a16="http://schemas.microsoft.com/office/drawing/2014/main" id="{938DDCB4-FF25-4A23-B231-D27E1520F83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89" y="3448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29" name="Freeform 345">
                                <a:extLst>
                                  <a:ext uri="{FF2B5EF4-FFF2-40B4-BE49-F238E27FC236}">
                                    <a16:creationId xmlns:a16="http://schemas.microsoft.com/office/drawing/2014/main" id="{A1D4B243-483F-41F6-8D8C-EE15E7B25AA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4" y="340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8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8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8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30" name="Freeform 346">
                              <a:extLst>
                                <a:ext uri="{FF2B5EF4-FFF2-40B4-BE49-F238E27FC236}">
                                  <a16:creationId xmlns:a16="http://schemas.microsoft.com/office/drawing/2014/main" id="{DA28F621-F3B0-4180-8FC6-5DB78163348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67" y="3401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31" name="Oval 347">
                              <a:extLst>
                                <a:ext uri="{FF2B5EF4-FFF2-40B4-BE49-F238E27FC236}">
                                  <a16:creationId xmlns:a16="http://schemas.microsoft.com/office/drawing/2014/main" id="{621CC5B8-D034-4FA6-8F93-021EF35020F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87" y="341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32" name="Oval 348">
                              <a:extLst>
                                <a:ext uri="{FF2B5EF4-FFF2-40B4-BE49-F238E27FC236}">
                                  <a16:creationId xmlns:a16="http://schemas.microsoft.com/office/drawing/2014/main" id="{34EBD1F9-4EDA-49EF-BD88-37C883662A5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7" y="3431"/>
                              <a:ext cx="6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33" name="Group 349">
                            <a:extLst>
                              <a:ext uri="{FF2B5EF4-FFF2-40B4-BE49-F238E27FC236}">
                                <a16:creationId xmlns:a16="http://schemas.microsoft.com/office/drawing/2014/main" id="{286F7BB3-CB79-43DF-B6C1-DAF22027E38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2" y="3461"/>
                            <a:ext cx="156" cy="69"/>
                            <a:chOff x="2492" y="3461"/>
                            <a:chExt cx="156" cy="69"/>
                          </a:xfrm>
                        </p:grpSpPr>
                        <p:grpSp>
                          <p:nvGrpSpPr>
                            <p:cNvPr id="144734" name="Group 350">
                              <a:extLst>
                                <a:ext uri="{FF2B5EF4-FFF2-40B4-BE49-F238E27FC236}">
                                  <a16:creationId xmlns:a16="http://schemas.microsoft.com/office/drawing/2014/main" id="{D4A53611-9684-4AA7-AC07-0E432EE1B44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2" y="3461"/>
                              <a:ext cx="156" cy="69"/>
                              <a:chOff x="2492" y="3461"/>
                              <a:chExt cx="156" cy="69"/>
                            </a:xfrm>
                          </p:grpSpPr>
                          <p:sp>
                            <p:nvSpPr>
                              <p:cNvPr id="144735" name="Freeform 351">
                                <a:extLst>
                                  <a:ext uri="{FF2B5EF4-FFF2-40B4-BE49-F238E27FC236}">
                                    <a16:creationId xmlns:a16="http://schemas.microsoft.com/office/drawing/2014/main" id="{8A86830A-AAC5-48F7-815B-02645616B5E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01" y="3461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36" name="Freeform 352">
                                <a:extLst>
                                  <a:ext uri="{FF2B5EF4-FFF2-40B4-BE49-F238E27FC236}">
                                    <a16:creationId xmlns:a16="http://schemas.microsoft.com/office/drawing/2014/main" id="{658252E5-32FC-4EDD-917E-A0E6D068BBF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17" y="3510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37" name="Freeform 353">
                                <a:extLst>
                                  <a:ext uri="{FF2B5EF4-FFF2-40B4-BE49-F238E27FC236}">
                                    <a16:creationId xmlns:a16="http://schemas.microsoft.com/office/drawing/2014/main" id="{012A066D-B510-4A88-B859-3965022AEE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92" y="3466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38" name="Freeform 354">
                              <a:extLst>
                                <a:ext uri="{FF2B5EF4-FFF2-40B4-BE49-F238E27FC236}">
                                  <a16:creationId xmlns:a16="http://schemas.microsoft.com/office/drawing/2014/main" id="{5EBBFF09-5C75-4FB8-8DCF-62653113EE6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6" y="3462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39" name="Oval 355">
                              <a:extLst>
                                <a:ext uri="{FF2B5EF4-FFF2-40B4-BE49-F238E27FC236}">
                                  <a16:creationId xmlns:a16="http://schemas.microsoft.com/office/drawing/2014/main" id="{80AEDE07-5590-4BCA-AE60-6EE544D6344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15" y="3473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40" name="Oval 356">
                              <a:extLst>
                                <a:ext uri="{FF2B5EF4-FFF2-40B4-BE49-F238E27FC236}">
                                  <a16:creationId xmlns:a16="http://schemas.microsoft.com/office/drawing/2014/main" id="{39210B4E-81DD-451A-B0F7-98A780B83BF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26" y="349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41" name="Group 357">
                            <a:extLst>
                              <a:ext uri="{FF2B5EF4-FFF2-40B4-BE49-F238E27FC236}">
                                <a16:creationId xmlns:a16="http://schemas.microsoft.com/office/drawing/2014/main" id="{B46E640C-842F-4EC4-B6E8-1F4842D478A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21" y="3524"/>
                            <a:ext cx="156" cy="69"/>
                            <a:chOff x="2521" y="3524"/>
                            <a:chExt cx="156" cy="69"/>
                          </a:xfrm>
                        </p:grpSpPr>
                        <p:grpSp>
                          <p:nvGrpSpPr>
                            <p:cNvPr id="144742" name="Group 358">
                              <a:extLst>
                                <a:ext uri="{FF2B5EF4-FFF2-40B4-BE49-F238E27FC236}">
                                  <a16:creationId xmlns:a16="http://schemas.microsoft.com/office/drawing/2014/main" id="{1C19686B-0B54-4EF5-8F83-F2BD547CC03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21" y="3524"/>
                              <a:ext cx="156" cy="69"/>
                              <a:chOff x="2521" y="3524"/>
                              <a:chExt cx="156" cy="69"/>
                            </a:xfrm>
                          </p:grpSpPr>
                          <p:sp>
                            <p:nvSpPr>
                              <p:cNvPr id="144743" name="Freeform 359">
                                <a:extLst>
                                  <a:ext uri="{FF2B5EF4-FFF2-40B4-BE49-F238E27FC236}">
                                    <a16:creationId xmlns:a16="http://schemas.microsoft.com/office/drawing/2014/main" id="{ECA96DD1-2749-4D6D-AD94-E78B9657808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9" y="352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44" name="Freeform 360">
                                <a:extLst>
                                  <a:ext uri="{FF2B5EF4-FFF2-40B4-BE49-F238E27FC236}">
                                    <a16:creationId xmlns:a16="http://schemas.microsoft.com/office/drawing/2014/main" id="{087DCF6A-51CB-4B13-9274-F547AA6DBF2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46" y="357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45" name="Freeform 361">
                                <a:extLst>
                                  <a:ext uri="{FF2B5EF4-FFF2-40B4-BE49-F238E27FC236}">
                                    <a16:creationId xmlns:a16="http://schemas.microsoft.com/office/drawing/2014/main" id="{CB6C3381-38AF-4BE2-A613-E6B37BD57AB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1" y="352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46" name="Freeform 362">
                              <a:extLst>
                                <a:ext uri="{FF2B5EF4-FFF2-40B4-BE49-F238E27FC236}">
                                  <a16:creationId xmlns:a16="http://schemas.microsoft.com/office/drawing/2014/main" id="{1538275E-231B-4437-A3E1-56EAF04BDAB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24" y="352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47" name="Oval 363">
                              <a:extLst>
                                <a:ext uri="{FF2B5EF4-FFF2-40B4-BE49-F238E27FC236}">
                                  <a16:creationId xmlns:a16="http://schemas.microsoft.com/office/drawing/2014/main" id="{30159125-4AE0-400A-BF00-E0D0C96094A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4" y="353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48" name="Oval 364">
                              <a:extLst>
                                <a:ext uri="{FF2B5EF4-FFF2-40B4-BE49-F238E27FC236}">
                                  <a16:creationId xmlns:a16="http://schemas.microsoft.com/office/drawing/2014/main" id="{516CDDD6-0885-4A0E-9DD8-AC56230A149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54" y="35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49" name="Group 365">
                            <a:extLst>
                              <a:ext uri="{FF2B5EF4-FFF2-40B4-BE49-F238E27FC236}">
                                <a16:creationId xmlns:a16="http://schemas.microsoft.com/office/drawing/2014/main" id="{9444FB2A-033D-4D04-90CA-218A290583B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51" y="3585"/>
                            <a:ext cx="156" cy="70"/>
                            <a:chOff x="2551" y="3585"/>
                            <a:chExt cx="156" cy="70"/>
                          </a:xfrm>
                        </p:grpSpPr>
                        <p:grpSp>
                          <p:nvGrpSpPr>
                            <p:cNvPr id="144750" name="Group 366">
                              <a:extLst>
                                <a:ext uri="{FF2B5EF4-FFF2-40B4-BE49-F238E27FC236}">
                                  <a16:creationId xmlns:a16="http://schemas.microsoft.com/office/drawing/2014/main" id="{1C288B7D-3C4D-4567-B149-E70552CEEF8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51" y="3585"/>
                              <a:ext cx="156" cy="70"/>
                              <a:chOff x="2551" y="3585"/>
                              <a:chExt cx="156" cy="70"/>
                            </a:xfrm>
                          </p:grpSpPr>
                          <p:sp>
                            <p:nvSpPr>
                              <p:cNvPr id="144751" name="Freeform 367">
                                <a:extLst>
                                  <a:ext uri="{FF2B5EF4-FFF2-40B4-BE49-F238E27FC236}">
                                    <a16:creationId xmlns:a16="http://schemas.microsoft.com/office/drawing/2014/main" id="{776A7750-49B6-452D-8395-25C65A522E0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9" y="3585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52" name="Freeform 368">
                                <a:extLst>
                                  <a:ext uri="{FF2B5EF4-FFF2-40B4-BE49-F238E27FC236}">
                                    <a16:creationId xmlns:a16="http://schemas.microsoft.com/office/drawing/2014/main" id="{C86E2584-65D5-4857-999C-DA4E840ED4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6" y="363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53" name="Freeform 369">
                                <a:extLst>
                                  <a:ext uri="{FF2B5EF4-FFF2-40B4-BE49-F238E27FC236}">
                                    <a16:creationId xmlns:a16="http://schemas.microsoft.com/office/drawing/2014/main" id="{6BB409AF-32B2-44DD-9809-BA78B907693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1" y="3590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54" name="Freeform 370">
                              <a:extLst>
                                <a:ext uri="{FF2B5EF4-FFF2-40B4-BE49-F238E27FC236}">
                                  <a16:creationId xmlns:a16="http://schemas.microsoft.com/office/drawing/2014/main" id="{B7B8B574-DE1C-48FB-81D4-233CE7F782C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4" y="3587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55" name="Oval 371">
                              <a:extLst>
                                <a:ext uri="{FF2B5EF4-FFF2-40B4-BE49-F238E27FC236}">
                                  <a16:creationId xmlns:a16="http://schemas.microsoft.com/office/drawing/2014/main" id="{39B474E8-9D97-4369-9B3A-21DD98310B7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74" y="359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56" name="Oval 372">
                              <a:extLst>
                                <a:ext uri="{FF2B5EF4-FFF2-40B4-BE49-F238E27FC236}">
                                  <a16:creationId xmlns:a16="http://schemas.microsoft.com/office/drawing/2014/main" id="{CDA94E34-CC58-40D4-848A-BA135BDEA19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4" y="3616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57" name="Group 373">
                            <a:extLst>
                              <a:ext uri="{FF2B5EF4-FFF2-40B4-BE49-F238E27FC236}">
                                <a16:creationId xmlns:a16="http://schemas.microsoft.com/office/drawing/2014/main" id="{6427DA81-B82B-4CCD-8FA6-06D494AA1A8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79" y="3648"/>
                            <a:ext cx="156" cy="70"/>
                            <a:chOff x="2579" y="3648"/>
                            <a:chExt cx="156" cy="70"/>
                          </a:xfrm>
                        </p:grpSpPr>
                        <p:grpSp>
                          <p:nvGrpSpPr>
                            <p:cNvPr id="144758" name="Group 374">
                              <a:extLst>
                                <a:ext uri="{FF2B5EF4-FFF2-40B4-BE49-F238E27FC236}">
                                  <a16:creationId xmlns:a16="http://schemas.microsoft.com/office/drawing/2014/main" id="{24890E45-283B-4523-9B74-74EE91CC1F2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79" y="3648"/>
                              <a:ext cx="156" cy="70"/>
                              <a:chOff x="2579" y="3648"/>
                              <a:chExt cx="156" cy="70"/>
                            </a:xfrm>
                          </p:grpSpPr>
                          <p:sp>
                            <p:nvSpPr>
                              <p:cNvPr id="144759" name="Freeform 375">
                                <a:extLst>
                                  <a:ext uri="{FF2B5EF4-FFF2-40B4-BE49-F238E27FC236}">
                                    <a16:creationId xmlns:a16="http://schemas.microsoft.com/office/drawing/2014/main" id="{C65CDAAC-3757-4944-A183-5A14E11DBAB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88" y="364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60" name="Freeform 376">
                                <a:extLst>
                                  <a:ext uri="{FF2B5EF4-FFF2-40B4-BE49-F238E27FC236}">
                                    <a16:creationId xmlns:a16="http://schemas.microsoft.com/office/drawing/2014/main" id="{5056B873-EB06-48BC-AE76-44A362ABA3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04" y="369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61" name="Freeform 377">
                                <a:extLst>
                                  <a:ext uri="{FF2B5EF4-FFF2-40B4-BE49-F238E27FC236}">
                                    <a16:creationId xmlns:a16="http://schemas.microsoft.com/office/drawing/2014/main" id="{F891A602-384A-45AB-9181-3214044DD4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9" y="365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62" name="Freeform 378">
                              <a:extLst>
                                <a:ext uri="{FF2B5EF4-FFF2-40B4-BE49-F238E27FC236}">
                                  <a16:creationId xmlns:a16="http://schemas.microsoft.com/office/drawing/2014/main" id="{AADE5D1A-EE0B-4557-BCD7-D0EA5A71A38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3" y="365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63" name="Oval 379">
                              <a:extLst>
                                <a:ext uri="{FF2B5EF4-FFF2-40B4-BE49-F238E27FC236}">
                                  <a16:creationId xmlns:a16="http://schemas.microsoft.com/office/drawing/2014/main" id="{765FD81D-613A-40E6-BF5B-A923AF08534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02" y="36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64" name="Oval 380">
                              <a:extLst>
                                <a:ext uri="{FF2B5EF4-FFF2-40B4-BE49-F238E27FC236}">
                                  <a16:creationId xmlns:a16="http://schemas.microsoft.com/office/drawing/2014/main" id="{D24F09E8-A3B8-401B-9CE8-7E602AB58DE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13" y="367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4765" name="Group 381">
                          <a:extLst>
                            <a:ext uri="{FF2B5EF4-FFF2-40B4-BE49-F238E27FC236}">
                              <a16:creationId xmlns:a16="http://schemas.microsoft.com/office/drawing/2014/main" id="{42B64734-8370-4F00-B3ED-C2B8D9EA882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2" y="3224"/>
                          <a:ext cx="358" cy="504"/>
                          <a:chOff x="2242" y="3224"/>
                          <a:chExt cx="358" cy="504"/>
                        </a:xfrm>
                      </p:grpSpPr>
                      <p:grpSp>
                        <p:nvGrpSpPr>
                          <p:cNvPr id="144766" name="Group 382">
                            <a:extLst>
                              <a:ext uri="{FF2B5EF4-FFF2-40B4-BE49-F238E27FC236}">
                                <a16:creationId xmlns:a16="http://schemas.microsoft.com/office/drawing/2014/main" id="{83C7C2EB-B8D6-4521-828C-8A0AA493D17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42" y="3224"/>
                            <a:ext cx="156" cy="70"/>
                            <a:chOff x="2242" y="3224"/>
                            <a:chExt cx="156" cy="70"/>
                          </a:xfrm>
                        </p:grpSpPr>
                        <p:grpSp>
                          <p:nvGrpSpPr>
                            <p:cNvPr id="144767" name="Group 383">
                              <a:extLst>
                                <a:ext uri="{FF2B5EF4-FFF2-40B4-BE49-F238E27FC236}">
                                  <a16:creationId xmlns:a16="http://schemas.microsoft.com/office/drawing/2014/main" id="{218F79E2-387E-432A-BEF6-DEB8B2A9E6E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42" y="3224"/>
                              <a:ext cx="156" cy="70"/>
                              <a:chOff x="2242" y="3224"/>
                              <a:chExt cx="156" cy="70"/>
                            </a:xfrm>
                          </p:grpSpPr>
                          <p:sp>
                            <p:nvSpPr>
                              <p:cNvPr id="144768" name="Freeform 384">
                                <a:extLst>
                                  <a:ext uri="{FF2B5EF4-FFF2-40B4-BE49-F238E27FC236}">
                                    <a16:creationId xmlns:a16="http://schemas.microsoft.com/office/drawing/2014/main" id="{6E8E3EE9-D0C9-4974-9CF8-5A335A769DC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50" y="322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69" name="Freeform 385">
                                <a:extLst>
                                  <a:ext uri="{FF2B5EF4-FFF2-40B4-BE49-F238E27FC236}">
                                    <a16:creationId xmlns:a16="http://schemas.microsoft.com/office/drawing/2014/main" id="{9F9B110E-CCC4-4CBA-AE8A-C1A5786E1C8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67" y="327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70" name="Freeform 386">
                                <a:extLst>
                                  <a:ext uri="{FF2B5EF4-FFF2-40B4-BE49-F238E27FC236}">
                                    <a16:creationId xmlns:a16="http://schemas.microsoft.com/office/drawing/2014/main" id="{605369C9-1AD2-4436-AFFE-027CF366D06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42" y="322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71" name="Freeform 387">
                              <a:extLst>
                                <a:ext uri="{FF2B5EF4-FFF2-40B4-BE49-F238E27FC236}">
                                  <a16:creationId xmlns:a16="http://schemas.microsoft.com/office/drawing/2014/main" id="{2E137DA7-218B-4008-9821-6DA9FC92412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45" y="322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72" name="Oval 388">
                              <a:extLst>
                                <a:ext uri="{FF2B5EF4-FFF2-40B4-BE49-F238E27FC236}">
                                  <a16:creationId xmlns:a16="http://schemas.microsoft.com/office/drawing/2014/main" id="{313D3EB8-C245-4CD2-BDAC-B4CF50730D0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65" y="323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73" name="Oval 389">
                              <a:extLst>
                                <a:ext uri="{FF2B5EF4-FFF2-40B4-BE49-F238E27FC236}">
                                  <a16:creationId xmlns:a16="http://schemas.microsoft.com/office/drawing/2014/main" id="{0A5F2658-82BD-486D-A279-11C8614E4B1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75" y="32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74" name="Group 390">
                            <a:extLst>
                              <a:ext uri="{FF2B5EF4-FFF2-40B4-BE49-F238E27FC236}">
                                <a16:creationId xmlns:a16="http://schemas.microsoft.com/office/drawing/2014/main" id="{2324EF9A-245E-4FD5-ACA5-9FDE1B21748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70" y="3286"/>
                            <a:ext cx="156" cy="69"/>
                            <a:chOff x="2270" y="3286"/>
                            <a:chExt cx="156" cy="69"/>
                          </a:xfrm>
                        </p:grpSpPr>
                        <p:grpSp>
                          <p:nvGrpSpPr>
                            <p:cNvPr id="144775" name="Group 391">
                              <a:extLst>
                                <a:ext uri="{FF2B5EF4-FFF2-40B4-BE49-F238E27FC236}">
                                  <a16:creationId xmlns:a16="http://schemas.microsoft.com/office/drawing/2014/main" id="{95E80177-6B2C-46DB-9C0D-4912F983E43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70" y="3286"/>
                              <a:ext cx="156" cy="69"/>
                              <a:chOff x="2270" y="3286"/>
                              <a:chExt cx="156" cy="69"/>
                            </a:xfrm>
                          </p:grpSpPr>
                          <p:sp>
                            <p:nvSpPr>
                              <p:cNvPr id="144776" name="Freeform 392">
                                <a:extLst>
                                  <a:ext uri="{FF2B5EF4-FFF2-40B4-BE49-F238E27FC236}">
                                    <a16:creationId xmlns:a16="http://schemas.microsoft.com/office/drawing/2014/main" id="{A09B4510-E857-45CE-A49C-66D4144DB47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9" y="3286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77" name="Freeform 393">
                                <a:extLst>
                                  <a:ext uri="{FF2B5EF4-FFF2-40B4-BE49-F238E27FC236}">
                                    <a16:creationId xmlns:a16="http://schemas.microsoft.com/office/drawing/2014/main" id="{452CC400-18D8-4C5E-9B52-0AB8E100AEF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95" y="333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78" name="Freeform 394">
                                <a:extLst>
                                  <a:ext uri="{FF2B5EF4-FFF2-40B4-BE49-F238E27FC236}">
                                    <a16:creationId xmlns:a16="http://schemas.microsoft.com/office/drawing/2014/main" id="{1ACE440F-CC3D-4041-A3B1-D931AABCC93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0" y="3291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79" name="Freeform 395">
                              <a:extLst>
                                <a:ext uri="{FF2B5EF4-FFF2-40B4-BE49-F238E27FC236}">
                                  <a16:creationId xmlns:a16="http://schemas.microsoft.com/office/drawing/2014/main" id="{036DD340-F37B-45AB-8876-55FD023B309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74" y="3287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80" name="Oval 396">
                              <a:extLst>
                                <a:ext uri="{FF2B5EF4-FFF2-40B4-BE49-F238E27FC236}">
                                  <a16:creationId xmlns:a16="http://schemas.microsoft.com/office/drawing/2014/main" id="{3F4B27B4-7127-402D-9D0B-F3DBD09173A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93" y="329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81" name="Oval 397">
                              <a:extLst>
                                <a:ext uri="{FF2B5EF4-FFF2-40B4-BE49-F238E27FC236}">
                                  <a16:creationId xmlns:a16="http://schemas.microsoft.com/office/drawing/2014/main" id="{3C9C348E-2A1A-447D-B421-DD9720FDBA4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04" y="331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82" name="Group 398">
                            <a:extLst>
                              <a:ext uri="{FF2B5EF4-FFF2-40B4-BE49-F238E27FC236}">
                                <a16:creationId xmlns:a16="http://schemas.microsoft.com/office/drawing/2014/main" id="{03468CE0-40B5-43AC-9597-082586C380A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00" y="3349"/>
                            <a:ext cx="156" cy="69"/>
                            <a:chOff x="2300" y="3349"/>
                            <a:chExt cx="156" cy="69"/>
                          </a:xfrm>
                        </p:grpSpPr>
                        <p:grpSp>
                          <p:nvGrpSpPr>
                            <p:cNvPr id="144783" name="Group 399">
                              <a:extLst>
                                <a:ext uri="{FF2B5EF4-FFF2-40B4-BE49-F238E27FC236}">
                                  <a16:creationId xmlns:a16="http://schemas.microsoft.com/office/drawing/2014/main" id="{21686C0A-010C-4384-86EB-E025AF29B7C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00" y="3349"/>
                              <a:ext cx="156" cy="69"/>
                              <a:chOff x="2300" y="3349"/>
                              <a:chExt cx="156" cy="69"/>
                            </a:xfrm>
                          </p:grpSpPr>
                          <p:sp>
                            <p:nvSpPr>
                              <p:cNvPr id="144784" name="Freeform 400">
                                <a:extLst>
                                  <a:ext uri="{FF2B5EF4-FFF2-40B4-BE49-F238E27FC236}">
                                    <a16:creationId xmlns:a16="http://schemas.microsoft.com/office/drawing/2014/main" id="{91C174EB-1493-4FB2-AE89-FFAC84068B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9" y="334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85" name="Freeform 401">
                                <a:extLst>
                                  <a:ext uri="{FF2B5EF4-FFF2-40B4-BE49-F238E27FC236}">
                                    <a16:creationId xmlns:a16="http://schemas.microsoft.com/office/drawing/2014/main" id="{457291F6-2BE5-4916-A4ED-F8FFC25079A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5" y="339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86" name="Freeform 402">
                                <a:extLst>
                                  <a:ext uri="{FF2B5EF4-FFF2-40B4-BE49-F238E27FC236}">
                                    <a16:creationId xmlns:a16="http://schemas.microsoft.com/office/drawing/2014/main" id="{564A94CF-B7CA-4881-88F6-04D13887AE1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0" y="335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87" name="Freeform 403">
                              <a:extLst>
                                <a:ext uri="{FF2B5EF4-FFF2-40B4-BE49-F238E27FC236}">
                                  <a16:creationId xmlns:a16="http://schemas.microsoft.com/office/drawing/2014/main" id="{590508F3-5C86-45B2-B314-A52D4453DA3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04" y="335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88" name="Oval 404">
                              <a:extLst>
                                <a:ext uri="{FF2B5EF4-FFF2-40B4-BE49-F238E27FC236}">
                                  <a16:creationId xmlns:a16="http://schemas.microsoft.com/office/drawing/2014/main" id="{3F7E4D1E-B111-4400-A554-483D56D5015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23" y="33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89" name="Oval 405">
                              <a:extLst>
                                <a:ext uri="{FF2B5EF4-FFF2-40B4-BE49-F238E27FC236}">
                                  <a16:creationId xmlns:a16="http://schemas.microsoft.com/office/drawing/2014/main" id="{179EA1AD-EF65-4EEF-B6A7-9C30777E232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34" y="338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90" name="Group 406">
                            <a:extLst>
                              <a:ext uri="{FF2B5EF4-FFF2-40B4-BE49-F238E27FC236}">
                                <a16:creationId xmlns:a16="http://schemas.microsoft.com/office/drawing/2014/main" id="{FC0BABDD-2F1B-477F-AA4B-D440F81C3F5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29" y="3410"/>
                            <a:ext cx="156" cy="69"/>
                            <a:chOff x="2329" y="3410"/>
                            <a:chExt cx="156" cy="69"/>
                          </a:xfrm>
                        </p:grpSpPr>
                        <p:grpSp>
                          <p:nvGrpSpPr>
                            <p:cNvPr id="144791" name="Group 407">
                              <a:extLst>
                                <a:ext uri="{FF2B5EF4-FFF2-40B4-BE49-F238E27FC236}">
                                  <a16:creationId xmlns:a16="http://schemas.microsoft.com/office/drawing/2014/main" id="{3AF266AB-04C1-4384-9DF1-6FEFF4DDA18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29" y="3410"/>
                              <a:ext cx="156" cy="69"/>
                              <a:chOff x="2329" y="3410"/>
                              <a:chExt cx="156" cy="69"/>
                            </a:xfrm>
                          </p:grpSpPr>
                          <p:sp>
                            <p:nvSpPr>
                              <p:cNvPr id="144792" name="Freeform 408">
                                <a:extLst>
                                  <a:ext uri="{FF2B5EF4-FFF2-40B4-BE49-F238E27FC236}">
                                    <a16:creationId xmlns:a16="http://schemas.microsoft.com/office/drawing/2014/main" id="{B354C7F1-8A76-424C-B81A-97DA26E317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37" y="341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6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93" name="Freeform 409">
                                <a:extLst>
                                  <a:ext uri="{FF2B5EF4-FFF2-40B4-BE49-F238E27FC236}">
                                    <a16:creationId xmlns:a16="http://schemas.microsoft.com/office/drawing/2014/main" id="{5F2FFA43-7722-48BE-BEE3-5915C3C69C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4" y="3459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794" name="Freeform 410">
                                <a:extLst>
                                  <a:ext uri="{FF2B5EF4-FFF2-40B4-BE49-F238E27FC236}">
                                    <a16:creationId xmlns:a16="http://schemas.microsoft.com/office/drawing/2014/main" id="{2643B776-7BFB-4D3F-B3D6-64FF0CD9C77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9" y="341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795" name="Freeform 411">
                              <a:extLst>
                                <a:ext uri="{FF2B5EF4-FFF2-40B4-BE49-F238E27FC236}">
                                  <a16:creationId xmlns:a16="http://schemas.microsoft.com/office/drawing/2014/main" id="{3C4A6238-B685-477C-9B9E-584A58D3664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32" y="3412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96" name="Oval 412">
                              <a:extLst>
                                <a:ext uri="{FF2B5EF4-FFF2-40B4-BE49-F238E27FC236}">
                                  <a16:creationId xmlns:a16="http://schemas.microsoft.com/office/drawing/2014/main" id="{179F3178-55DA-424C-8D47-E15492892FB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52" y="3423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797" name="Oval 413">
                              <a:extLst>
                                <a:ext uri="{FF2B5EF4-FFF2-40B4-BE49-F238E27FC236}">
                                  <a16:creationId xmlns:a16="http://schemas.microsoft.com/office/drawing/2014/main" id="{985E1EB4-F299-4906-8ABD-1B64F1BF7DC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62" y="344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798" name="Group 414">
                            <a:extLst>
                              <a:ext uri="{FF2B5EF4-FFF2-40B4-BE49-F238E27FC236}">
                                <a16:creationId xmlns:a16="http://schemas.microsoft.com/office/drawing/2014/main" id="{279AFE99-B2CC-4079-9C4C-4C2FE867C65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7" y="3471"/>
                            <a:ext cx="156" cy="70"/>
                            <a:chOff x="2357" y="3471"/>
                            <a:chExt cx="156" cy="70"/>
                          </a:xfrm>
                        </p:grpSpPr>
                        <p:grpSp>
                          <p:nvGrpSpPr>
                            <p:cNvPr id="144799" name="Group 415">
                              <a:extLst>
                                <a:ext uri="{FF2B5EF4-FFF2-40B4-BE49-F238E27FC236}">
                                  <a16:creationId xmlns:a16="http://schemas.microsoft.com/office/drawing/2014/main" id="{5366194A-602B-4027-AB93-420DD0F1B9E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7" y="3471"/>
                              <a:ext cx="156" cy="70"/>
                              <a:chOff x="2357" y="3471"/>
                              <a:chExt cx="156" cy="70"/>
                            </a:xfrm>
                          </p:grpSpPr>
                          <p:sp>
                            <p:nvSpPr>
                              <p:cNvPr id="144800" name="Freeform 416">
                                <a:extLst>
                                  <a:ext uri="{FF2B5EF4-FFF2-40B4-BE49-F238E27FC236}">
                                    <a16:creationId xmlns:a16="http://schemas.microsoft.com/office/drawing/2014/main" id="{05437E3B-A93F-493F-BAAB-3913AFB398F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66" y="3471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01" name="Freeform 417">
                                <a:extLst>
                                  <a:ext uri="{FF2B5EF4-FFF2-40B4-BE49-F238E27FC236}">
                                    <a16:creationId xmlns:a16="http://schemas.microsoft.com/office/drawing/2014/main" id="{009D95D3-0937-44B2-95A1-37592A75BA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2" y="3520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02" name="Freeform 418">
                                <a:extLst>
                                  <a:ext uri="{FF2B5EF4-FFF2-40B4-BE49-F238E27FC236}">
                                    <a16:creationId xmlns:a16="http://schemas.microsoft.com/office/drawing/2014/main" id="{0EDEA82B-A40C-49B1-BBB1-306143A3A51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7" y="3476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803" name="Freeform 419">
                              <a:extLst>
                                <a:ext uri="{FF2B5EF4-FFF2-40B4-BE49-F238E27FC236}">
                                  <a16:creationId xmlns:a16="http://schemas.microsoft.com/office/drawing/2014/main" id="{0ADE3F24-8C26-45A5-BED5-2387A2E6C70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61" y="3473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04" name="Oval 420">
                              <a:extLst>
                                <a:ext uri="{FF2B5EF4-FFF2-40B4-BE49-F238E27FC236}">
                                  <a16:creationId xmlns:a16="http://schemas.microsoft.com/office/drawing/2014/main" id="{2505A3CC-1CC5-412A-B2CE-6FE628DAB09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80" y="3484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05" name="Oval 421">
                              <a:extLst>
                                <a:ext uri="{FF2B5EF4-FFF2-40B4-BE49-F238E27FC236}">
                                  <a16:creationId xmlns:a16="http://schemas.microsoft.com/office/drawing/2014/main" id="{32FA9339-B53B-4133-BBFD-70317D19320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1" y="350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06" name="Group 422">
                            <a:extLst>
                              <a:ext uri="{FF2B5EF4-FFF2-40B4-BE49-F238E27FC236}">
                                <a16:creationId xmlns:a16="http://schemas.microsoft.com/office/drawing/2014/main" id="{CC559E1D-3A32-496A-AB29-618AF40FDB6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86" y="3534"/>
                            <a:ext cx="156" cy="70"/>
                            <a:chOff x="2386" y="3534"/>
                            <a:chExt cx="156" cy="70"/>
                          </a:xfrm>
                        </p:grpSpPr>
                        <p:grpSp>
                          <p:nvGrpSpPr>
                            <p:cNvPr id="144807" name="Group 423">
                              <a:extLst>
                                <a:ext uri="{FF2B5EF4-FFF2-40B4-BE49-F238E27FC236}">
                                  <a16:creationId xmlns:a16="http://schemas.microsoft.com/office/drawing/2014/main" id="{922F24E7-EF87-4155-9F48-51F56A39B4E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86" y="3534"/>
                              <a:ext cx="156" cy="70"/>
                              <a:chOff x="2386" y="3534"/>
                              <a:chExt cx="156" cy="70"/>
                            </a:xfrm>
                          </p:grpSpPr>
                          <p:sp>
                            <p:nvSpPr>
                              <p:cNvPr id="144808" name="Freeform 424">
                                <a:extLst>
                                  <a:ext uri="{FF2B5EF4-FFF2-40B4-BE49-F238E27FC236}">
                                    <a16:creationId xmlns:a16="http://schemas.microsoft.com/office/drawing/2014/main" id="{9EA2789E-ABDC-406C-A7B8-7FC1889DE7E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94" y="353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09" name="Freeform 425">
                                <a:extLst>
                                  <a:ext uri="{FF2B5EF4-FFF2-40B4-BE49-F238E27FC236}">
                                    <a16:creationId xmlns:a16="http://schemas.microsoft.com/office/drawing/2014/main" id="{27E8C374-2CE2-4021-B6DE-C49E14252C4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1" y="358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10" name="Freeform 426">
                                <a:extLst>
                                  <a:ext uri="{FF2B5EF4-FFF2-40B4-BE49-F238E27FC236}">
                                    <a16:creationId xmlns:a16="http://schemas.microsoft.com/office/drawing/2014/main" id="{95199CAA-09A8-4BE9-85FB-88358E7821D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6" y="353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811" name="Freeform 427">
                              <a:extLst>
                                <a:ext uri="{FF2B5EF4-FFF2-40B4-BE49-F238E27FC236}">
                                  <a16:creationId xmlns:a16="http://schemas.microsoft.com/office/drawing/2014/main" id="{20347627-FF02-4B16-B88B-BB8D7178709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9" y="353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12" name="Oval 428">
                              <a:extLst>
                                <a:ext uri="{FF2B5EF4-FFF2-40B4-BE49-F238E27FC236}">
                                  <a16:creationId xmlns:a16="http://schemas.microsoft.com/office/drawing/2014/main" id="{FC64E153-E335-4330-BC35-9BC2C2663F3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9" y="354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13" name="Oval 429">
                              <a:extLst>
                                <a:ext uri="{FF2B5EF4-FFF2-40B4-BE49-F238E27FC236}">
                                  <a16:creationId xmlns:a16="http://schemas.microsoft.com/office/drawing/2014/main" id="{FEA1C7A3-A50A-4107-8D0A-9A3B72F3C9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9" y="356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14" name="Group 430">
                            <a:extLst>
                              <a:ext uri="{FF2B5EF4-FFF2-40B4-BE49-F238E27FC236}">
                                <a16:creationId xmlns:a16="http://schemas.microsoft.com/office/drawing/2014/main" id="{BBE66B41-2C2B-4BBA-8CA6-F8CF3D131B6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16" y="3596"/>
                            <a:ext cx="156" cy="69"/>
                            <a:chOff x="2416" y="3596"/>
                            <a:chExt cx="156" cy="69"/>
                          </a:xfrm>
                        </p:grpSpPr>
                        <p:grpSp>
                          <p:nvGrpSpPr>
                            <p:cNvPr id="144815" name="Group 431">
                              <a:extLst>
                                <a:ext uri="{FF2B5EF4-FFF2-40B4-BE49-F238E27FC236}">
                                  <a16:creationId xmlns:a16="http://schemas.microsoft.com/office/drawing/2014/main" id="{1F13D1E9-6BB0-458E-A8A2-7220A5DA540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16" y="3596"/>
                              <a:ext cx="156" cy="69"/>
                              <a:chOff x="2416" y="3596"/>
                              <a:chExt cx="156" cy="69"/>
                            </a:xfrm>
                          </p:grpSpPr>
                          <p:sp>
                            <p:nvSpPr>
                              <p:cNvPr id="144816" name="Freeform 432">
                                <a:extLst>
                                  <a:ext uri="{FF2B5EF4-FFF2-40B4-BE49-F238E27FC236}">
                                    <a16:creationId xmlns:a16="http://schemas.microsoft.com/office/drawing/2014/main" id="{B19F1117-B350-4992-AE0D-426E184ED3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24" y="3596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17" name="Freeform 433">
                                <a:extLst>
                                  <a:ext uri="{FF2B5EF4-FFF2-40B4-BE49-F238E27FC236}">
                                    <a16:creationId xmlns:a16="http://schemas.microsoft.com/office/drawing/2014/main" id="{35079D1D-0218-4725-AE53-414720ED7C1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1" y="364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18" name="Freeform 434">
                                <a:extLst>
                                  <a:ext uri="{FF2B5EF4-FFF2-40B4-BE49-F238E27FC236}">
                                    <a16:creationId xmlns:a16="http://schemas.microsoft.com/office/drawing/2014/main" id="{598A8439-7D7F-4B7D-8097-4A04BC23342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6" y="3601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819" name="Freeform 435">
                              <a:extLst>
                                <a:ext uri="{FF2B5EF4-FFF2-40B4-BE49-F238E27FC236}">
                                  <a16:creationId xmlns:a16="http://schemas.microsoft.com/office/drawing/2014/main" id="{A9416491-4683-4846-AD15-B6AB76E760C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9" y="3597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20" name="Oval 436">
                              <a:extLst>
                                <a:ext uri="{FF2B5EF4-FFF2-40B4-BE49-F238E27FC236}">
                                  <a16:creationId xmlns:a16="http://schemas.microsoft.com/office/drawing/2014/main" id="{CEFD05A3-72A3-4BCA-B7CF-735B3BC3DDF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60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21" name="Oval 437">
                              <a:extLst>
                                <a:ext uri="{FF2B5EF4-FFF2-40B4-BE49-F238E27FC236}">
                                  <a16:creationId xmlns:a16="http://schemas.microsoft.com/office/drawing/2014/main" id="{DF131A2F-DB98-4F91-9BB4-AFC9F01857F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49" y="3627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22" name="Group 438">
                            <a:extLst>
                              <a:ext uri="{FF2B5EF4-FFF2-40B4-BE49-F238E27FC236}">
                                <a16:creationId xmlns:a16="http://schemas.microsoft.com/office/drawing/2014/main" id="{3525BBE9-54CA-4211-9737-E2EE88AD025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44" y="3659"/>
                            <a:ext cx="156" cy="69"/>
                            <a:chOff x="2444" y="3659"/>
                            <a:chExt cx="156" cy="69"/>
                          </a:xfrm>
                        </p:grpSpPr>
                        <p:grpSp>
                          <p:nvGrpSpPr>
                            <p:cNvPr id="144823" name="Group 439">
                              <a:extLst>
                                <a:ext uri="{FF2B5EF4-FFF2-40B4-BE49-F238E27FC236}">
                                  <a16:creationId xmlns:a16="http://schemas.microsoft.com/office/drawing/2014/main" id="{A769CD47-6AD0-42DF-A513-EFA8DD5C383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44" y="3659"/>
                              <a:ext cx="156" cy="69"/>
                              <a:chOff x="2444" y="3659"/>
                              <a:chExt cx="156" cy="69"/>
                            </a:xfrm>
                          </p:grpSpPr>
                          <p:sp>
                            <p:nvSpPr>
                              <p:cNvPr id="144824" name="Freeform 440">
                                <a:extLst>
                                  <a:ext uri="{FF2B5EF4-FFF2-40B4-BE49-F238E27FC236}">
                                    <a16:creationId xmlns:a16="http://schemas.microsoft.com/office/drawing/2014/main" id="{6DAD49DD-1579-4FB7-A61F-6BD5A752992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53" y="365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25" name="Freeform 441">
                                <a:extLst>
                                  <a:ext uri="{FF2B5EF4-FFF2-40B4-BE49-F238E27FC236}">
                                    <a16:creationId xmlns:a16="http://schemas.microsoft.com/office/drawing/2014/main" id="{EE698E44-9436-4D91-B560-60CCDF9CA2B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9" y="370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4826" name="Freeform 442">
                                <a:extLst>
                                  <a:ext uri="{FF2B5EF4-FFF2-40B4-BE49-F238E27FC236}">
                                    <a16:creationId xmlns:a16="http://schemas.microsoft.com/office/drawing/2014/main" id="{DE137A87-96C9-47E6-8F75-F6ABF91B836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66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4827" name="Freeform 443">
                              <a:extLst>
                                <a:ext uri="{FF2B5EF4-FFF2-40B4-BE49-F238E27FC236}">
                                  <a16:creationId xmlns:a16="http://schemas.microsoft.com/office/drawing/2014/main" id="{5DE9BBC6-9A60-41C9-8A3E-3C87BCE49DF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48" y="366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28" name="Oval 444">
                              <a:extLst>
                                <a:ext uri="{FF2B5EF4-FFF2-40B4-BE49-F238E27FC236}">
                                  <a16:creationId xmlns:a16="http://schemas.microsoft.com/office/drawing/2014/main" id="{E2BA3D4F-172E-459D-A1DD-C0D7F2710C4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7" y="367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29" name="Oval 445">
                              <a:extLst>
                                <a:ext uri="{FF2B5EF4-FFF2-40B4-BE49-F238E27FC236}">
                                  <a16:creationId xmlns:a16="http://schemas.microsoft.com/office/drawing/2014/main" id="{2B801947-8FA6-4C1A-810C-C0626D01EC3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78" y="369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4830" name="Group 446">
                        <a:extLst>
                          <a:ext uri="{FF2B5EF4-FFF2-40B4-BE49-F238E27FC236}">
                            <a16:creationId xmlns:a16="http://schemas.microsoft.com/office/drawing/2014/main" id="{4CF41B58-7EAA-4D6A-9435-A2D2FEB4673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37" y="3309"/>
                        <a:ext cx="348" cy="279"/>
                        <a:chOff x="2737" y="3309"/>
                        <a:chExt cx="348" cy="279"/>
                      </a:xfrm>
                    </p:grpSpPr>
                    <p:grpSp>
                      <p:nvGrpSpPr>
                        <p:cNvPr id="144831" name="Group 447">
                          <a:extLst>
                            <a:ext uri="{FF2B5EF4-FFF2-40B4-BE49-F238E27FC236}">
                              <a16:creationId xmlns:a16="http://schemas.microsoft.com/office/drawing/2014/main" id="{3FD5E90B-0841-42A5-BF27-C9999A5A66D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90" y="3309"/>
                          <a:ext cx="195" cy="273"/>
                          <a:chOff x="2890" y="3309"/>
                          <a:chExt cx="195" cy="273"/>
                        </a:xfrm>
                      </p:grpSpPr>
                      <p:grpSp>
                        <p:nvGrpSpPr>
                          <p:cNvPr id="144832" name="Group 448">
                            <a:extLst>
                              <a:ext uri="{FF2B5EF4-FFF2-40B4-BE49-F238E27FC236}">
                                <a16:creationId xmlns:a16="http://schemas.microsoft.com/office/drawing/2014/main" id="{4FB308E1-E5C1-4171-B9EE-3F8D2F7B60D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90" y="3309"/>
                            <a:ext cx="91" cy="65"/>
                            <a:chOff x="2890" y="3309"/>
                            <a:chExt cx="91" cy="65"/>
                          </a:xfrm>
                        </p:grpSpPr>
                        <p:sp>
                          <p:nvSpPr>
                            <p:cNvPr id="144833" name="Freeform 449">
                              <a:extLst>
                                <a:ext uri="{FF2B5EF4-FFF2-40B4-BE49-F238E27FC236}">
                                  <a16:creationId xmlns:a16="http://schemas.microsoft.com/office/drawing/2014/main" id="{45EA6DC9-CC90-4DE1-8DEA-A4261C74EE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4" y="3309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34" name="Freeform 450">
                              <a:extLst>
                                <a:ext uri="{FF2B5EF4-FFF2-40B4-BE49-F238E27FC236}">
                                  <a16:creationId xmlns:a16="http://schemas.microsoft.com/office/drawing/2014/main" id="{F7130D1F-90F4-44DA-9C0D-87663644D55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9" y="3368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35" name="Freeform 451">
                              <a:extLst>
                                <a:ext uri="{FF2B5EF4-FFF2-40B4-BE49-F238E27FC236}">
                                  <a16:creationId xmlns:a16="http://schemas.microsoft.com/office/drawing/2014/main" id="{2F4006AC-54FE-418D-A52A-5C0F2F32D46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0" y="3313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36" name="Group 452">
                            <a:extLst>
                              <a:ext uri="{FF2B5EF4-FFF2-40B4-BE49-F238E27FC236}">
                                <a16:creationId xmlns:a16="http://schemas.microsoft.com/office/drawing/2014/main" id="{73166473-1C15-48EC-9FE0-45BCAE6ACB1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4" y="3378"/>
                            <a:ext cx="92" cy="64"/>
                            <a:chOff x="2924" y="3378"/>
                            <a:chExt cx="92" cy="64"/>
                          </a:xfrm>
                        </p:grpSpPr>
                        <p:sp>
                          <p:nvSpPr>
                            <p:cNvPr id="144837" name="Freeform 453">
                              <a:extLst>
                                <a:ext uri="{FF2B5EF4-FFF2-40B4-BE49-F238E27FC236}">
                                  <a16:creationId xmlns:a16="http://schemas.microsoft.com/office/drawing/2014/main" id="{5FAA5D88-A303-4627-A5A6-B68BB10054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9" y="337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38" name="Freeform 454">
                              <a:extLst>
                                <a:ext uri="{FF2B5EF4-FFF2-40B4-BE49-F238E27FC236}">
                                  <a16:creationId xmlns:a16="http://schemas.microsoft.com/office/drawing/2014/main" id="{63DD0F92-76AB-4814-AB27-74B41801D2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3" y="3437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2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2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39" name="Freeform 455">
                              <a:extLst>
                                <a:ext uri="{FF2B5EF4-FFF2-40B4-BE49-F238E27FC236}">
                                  <a16:creationId xmlns:a16="http://schemas.microsoft.com/office/drawing/2014/main" id="{019B7CF2-812B-46EB-BBA8-110A80330D1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4" y="3382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40" name="Group 456">
                            <a:extLst>
                              <a:ext uri="{FF2B5EF4-FFF2-40B4-BE49-F238E27FC236}">
                                <a16:creationId xmlns:a16="http://schemas.microsoft.com/office/drawing/2014/main" id="{74CDA7C1-4ADE-45C8-A85A-A6572531010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59" y="3448"/>
                            <a:ext cx="91" cy="65"/>
                            <a:chOff x="2959" y="3448"/>
                            <a:chExt cx="91" cy="65"/>
                          </a:xfrm>
                        </p:grpSpPr>
                        <p:sp>
                          <p:nvSpPr>
                            <p:cNvPr id="144841" name="Freeform 457">
                              <a:extLst>
                                <a:ext uri="{FF2B5EF4-FFF2-40B4-BE49-F238E27FC236}">
                                  <a16:creationId xmlns:a16="http://schemas.microsoft.com/office/drawing/2014/main" id="{8598A8A4-7CA0-42CC-ADE8-86500FF1380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63" y="344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42" name="Freeform 458">
                              <a:extLst>
                                <a:ext uri="{FF2B5EF4-FFF2-40B4-BE49-F238E27FC236}">
                                  <a16:creationId xmlns:a16="http://schemas.microsoft.com/office/drawing/2014/main" id="{BE91DD2F-3D9B-4C85-A14C-8AC3E052DD0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88" y="3507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43" name="Freeform 459">
                              <a:extLst>
                                <a:ext uri="{FF2B5EF4-FFF2-40B4-BE49-F238E27FC236}">
                                  <a16:creationId xmlns:a16="http://schemas.microsoft.com/office/drawing/2014/main" id="{01ABC483-C4B1-4E9B-9008-B9294DCD620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9" y="3452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44" name="Group 460">
                            <a:extLst>
                              <a:ext uri="{FF2B5EF4-FFF2-40B4-BE49-F238E27FC236}">
                                <a16:creationId xmlns:a16="http://schemas.microsoft.com/office/drawing/2014/main" id="{AA16090F-815B-4589-A2DD-7336A1DFF2C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93" y="3517"/>
                            <a:ext cx="92" cy="65"/>
                            <a:chOff x="2993" y="3517"/>
                            <a:chExt cx="92" cy="65"/>
                          </a:xfrm>
                        </p:grpSpPr>
                        <p:sp>
                          <p:nvSpPr>
                            <p:cNvPr id="144845" name="Freeform 461">
                              <a:extLst>
                                <a:ext uri="{FF2B5EF4-FFF2-40B4-BE49-F238E27FC236}">
                                  <a16:creationId xmlns:a16="http://schemas.microsoft.com/office/drawing/2014/main" id="{22B76C26-AB60-47CD-9DFE-5AD41FA3F78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8" y="3517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46" name="Freeform 462">
                              <a:extLst>
                                <a:ext uri="{FF2B5EF4-FFF2-40B4-BE49-F238E27FC236}">
                                  <a16:creationId xmlns:a16="http://schemas.microsoft.com/office/drawing/2014/main" id="{EF4E7282-D37F-4A88-A898-A04B6515476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22" y="3576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47" name="Freeform 463">
                              <a:extLst>
                                <a:ext uri="{FF2B5EF4-FFF2-40B4-BE49-F238E27FC236}">
                                  <a16:creationId xmlns:a16="http://schemas.microsoft.com/office/drawing/2014/main" id="{F9B8E69F-A110-46B7-AB73-1521CA2E32D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3" y="3521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4848" name="Group 464">
                          <a:extLst>
                            <a:ext uri="{FF2B5EF4-FFF2-40B4-BE49-F238E27FC236}">
                              <a16:creationId xmlns:a16="http://schemas.microsoft.com/office/drawing/2014/main" id="{F80AE988-C108-4460-81CC-039FE49C727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15" y="3312"/>
                          <a:ext cx="195" cy="273"/>
                          <a:chOff x="2815" y="3312"/>
                          <a:chExt cx="195" cy="273"/>
                        </a:xfrm>
                      </p:grpSpPr>
                      <p:grpSp>
                        <p:nvGrpSpPr>
                          <p:cNvPr id="144849" name="Group 465">
                            <a:extLst>
                              <a:ext uri="{FF2B5EF4-FFF2-40B4-BE49-F238E27FC236}">
                                <a16:creationId xmlns:a16="http://schemas.microsoft.com/office/drawing/2014/main" id="{B0543CE9-E93E-465B-AD2B-AA462C75085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15" y="3312"/>
                            <a:ext cx="91" cy="65"/>
                            <a:chOff x="2815" y="3312"/>
                            <a:chExt cx="91" cy="65"/>
                          </a:xfrm>
                        </p:grpSpPr>
                        <p:sp>
                          <p:nvSpPr>
                            <p:cNvPr id="144850" name="Freeform 466">
                              <a:extLst>
                                <a:ext uri="{FF2B5EF4-FFF2-40B4-BE49-F238E27FC236}">
                                  <a16:creationId xmlns:a16="http://schemas.microsoft.com/office/drawing/2014/main" id="{01A123AA-2C2E-48F8-9729-19F83C43038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9" y="3312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1" name="Freeform 467">
                              <a:extLst>
                                <a:ext uri="{FF2B5EF4-FFF2-40B4-BE49-F238E27FC236}">
                                  <a16:creationId xmlns:a16="http://schemas.microsoft.com/office/drawing/2014/main" id="{D9ED4CE6-1B2E-4D7F-BA8A-84F589C13AD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4" y="3371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2" name="Freeform 468">
                              <a:extLst>
                                <a:ext uri="{FF2B5EF4-FFF2-40B4-BE49-F238E27FC236}">
                                  <a16:creationId xmlns:a16="http://schemas.microsoft.com/office/drawing/2014/main" id="{89D01C19-894F-43F9-97DE-7DF95D201F5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5" y="3316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53" name="Group 469">
                            <a:extLst>
                              <a:ext uri="{FF2B5EF4-FFF2-40B4-BE49-F238E27FC236}">
                                <a16:creationId xmlns:a16="http://schemas.microsoft.com/office/drawing/2014/main" id="{7371985E-31A6-4806-894F-EB6F50DEC24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9" y="3381"/>
                            <a:ext cx="92" cy="64"/>
                            <a:chOff x="2849" y="3381"/>
                            <a:chExt cx="92" cy="64"/>
                          </a:xfrm>
                        </p:grpSpPr>
                        <p:sp>
                          <p:nvSpPr>
                            <p:cNvPr id="144854" name="Freeform 470">
                              <a:extLst>
                                <a:ext uri="{FF2B5EF4-FFF2-40B4-BE49-F238E27FC236}">
                                  <a16:creationId xmlns:a16="http://schemas.microsoft.com/office/drawing/2014/main" id="{A9D323DC-ED3A-4906-92C8-FA5B074A958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4" y="338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5" name="Freeform 471">
                              <a:extLst>
                                <a:ext uri="{FF2B5EF4-FFF2-40B4-BE49-F238E27FC236}">
                                  <a16:creationId xmlns:a16="http://schemas.microsoft.com/office/drawing/2014/main" id="{9359FF3F-5B07-4627-8906-407BF65AAF5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8" y="3439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6" name="Freeform 472">
                              <a:extLst>
                                <a:ext uri="{FF2B5EF4-FFF2-40B4-BE49-F238E27FC236}">
                                  <a16:creationId xmlns:a16="http://schemas.microsoft.com/office/drawing/2014/main" id="{21700470-ECA0-47AD-8843-3460A7A9489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9" y="3385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57" name="Group 473">
                            <a:extLst>
                              <a:ext uri="{FF2B5EF4-FFF2-40B4-BE49-F238E27FC236}">
                                <a16:creationId xmlns:a16="http://schemas.microsoft.com/office/drawing/2014/main" id="{B3EA0870-9DB3-44F1-8461-9509F642A9E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4" y="3451"/>
                            <a:ext cx="91" cy="65"/>
                            <a:chOff x="2884" y="3451"/>
                            <a:chExt cx="91" cy="65"/>
                          </a:xfrm>
                        </p:grpSpPr>
                        <p:sp>
                          <p:nvSpPr>
                            <p:cNvPr id="144858" name="Freeform 474">
                              <a:extLst>
                                <a:ext uri="{FF2B5EF4-FFF2-40B4-BE49-F238E27FC236}">
                                  <a16:creationId xmlns:a16="http://schemas.microsoft.com/office/drawing/2014/main" id="{E4EEF147-0B15-4EFE-B202-1AA55873D7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8" y="345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59" name="Freeform 475">
                              <a:extLst>
                                <a:ext uri="{FF2B5EF4-FFF2-40B4-BE49-F238E27FC236}">
                                  <a16:creationId xmlns:a16="http://schemas.microsoft.com/office/drawing/2014/main" id="{58A99DD5-033E-4D8B-95B7-DF1CF970E6E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3" y="3510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0" name="Freeform 476">
                              <a:extLst>
                                <a:ext uri="{FF2B5EF4-FFF2-40B4-BE49-F238E27FC236}">
                                  <a16:creationId xmlns:a16="http://schemas.microsoft.com/office/drawing/2014/main" id="{57E07B13-05EB-48D8-951C-3FFAE60927F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4" y="3455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61" name="Group 477">
                            <a:extLst>
                              <a:ext uri="{FF2B5EF4-FFF2-40B4-BE49-F238E27FC236}">
                                <a16:creationId xmlns:a16="http://schemas.microsoft.com/office/drawing/2014/main" id="{C02039F6-5AD9-4E27-ABF0-162E2D8AFD3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18" y="3520"/>
                            <a:ext cx="92" cy="65"/>
                            <a:chOff x="2918" y="3520"/>
                            <a:chExt cx="92" cy="65"/>
                          </a:xfrm>
                        </p:grpSpPr>
                        <p:sp>
                          <p:nvSpPr>
                            <p:cNvPr id="144862" name="Freeform 478">
                              <a:extLst>
                                <a:ext uri="{FF2B5EF4-FFF2-40B4-BE49-F238E27FC236}">
                                  <a16:creationId xmlns:a16="http://schemas.microsoft.com/office/drawing/2014/main" id="{3CDACD02-DFF3-4F35-8944-C7294C59ED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3" y="3520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3" name="Freeform 479">
                              <a:extLst>
                                <a:ext uri="{FF2B5EF4-FFF2-40B4-BE49-F238E27FC236}">
                                  <a16:creationId xmlns:a16="http://schemas.microsoft.com/office/drawing/2014/main" id="{2BD45736-57D1-4D47-8708-3154A987561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47" y="3579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4" name="Freeform 480">
                              <a:extLst>
                                <a:ext uri="{FF2B5EF4-FFF2-40B4-BE49-F238E27FC236}">
                                  <a16:creationId xmlns:a16="http://schemas.microsoft.com/office/drawing/2014/main" id="{16C571FE-B17B-4CFD-AD71-AF18053224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8" y="3524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4865" name="Group 481">
                          <a:extLst>
                            <a:ext uri="{FF2B5EF4-FFF2-40B4-BE49-F238E27FC236}">
                              <a16:creationId xmlns:a16="http://schemas.microsoft.com/office/drawing/2014/main" id="{49654F1F-71B2-4E8E-86B9-F2D63BA9619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37" y="3315"/>
                          <a:ext cx="195" cy="273"/>
                          <a:chOff x="2737" y="3315"/>
                          <a:chExt cx="195" cy="273"/>
                        </a:xfrm>
                      </p:grpSpPr>
                      <p:grpSp>
                        <p:nvGrpSpPr>
                          <p:cNvPr id="144866" name="Group 482">
                            <a:extLst>
                              <a:ext uri="{FF2B5EF4-FFF2-40B4-BE49-F238E27FC236}">
                                <a16:creationId xmlns:a16="http://schemas.microsoft.com/office/drawing/2014/main" id="{EE5C0238-0743-4F18-8625-4331CB7D30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37" y="3315"/>
                            <a:ext cx="91" cy="65"/>
                            <a:chOff x="2737" y="3315"/>
                            <a:chExt cx="91" cy="65"/>
                          </a:xfrm>
                        </p:grpSpPr>
                        <p:sp>
                          <p:nvSpPr>
                            <p:cNvPr id="144867" name="Freeform 483">
                              <a:extLst>
                                <a:ext uri="{FF2B5EF4-FFF2-40B4-BE49-F238E27FC236}">
                                  <a16:creationId xmlns:a16="http://schemas.microsoft.com/office/drawing/2014/main" id="{AE17585F-4131-4E68-B32D-3000010E0E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42" y="3315"/>
                              <a:ext cx="86" cy="56"/>
                            </a:xfrm>
                            <a:custGeom>
                              <a:avLst/>
                              <a:gdLst>
                                <a:gd name="T0" fmla="*/ 58 w 86"/>
                                <a:gd name="T1" fmla="*/ 0 h 56"/>
                                <a:gd name="T2" fmla="*/ 85 w 86"/>
                                <a:gd name="T3" fmla="*/ 52 h 56"/>
                                <a:gd name="T4" fmla="*/ 26 w 86"/>
                                <a:gd name="T5" fmla="*/ 55 h 56"/>
                                <a:gd name="T6" fmla="*/ 0 w 86"/>
                                <a:gd name="T7" fmla="*/ 3 h 56"/>
                                <a:gd name="T8" fmla="*/ 58 w 86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6" h="56">
                                  <a:moveTo>
                                    <a:pt x="58" y="0"/>
                                  </a:moveTo>
                                  <a:lnTo>
                                    <a:pt x="85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8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8" name="Freeform 484">
                              <a:extLst>
                                <a:ext uri="{FF2B5EF4-FFF2-40B4-BE49-F238E27FC236}">
                                  <a16:creationId xmlns:a16="http://schemas.microsoft.com/office/drawing/2014/main" id="{2343D99B-10F7-4576-925A-A21EB7F3097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6" y="3374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69" name="Freeform 485">
                              <a:extLst>
                                <a:ext uri="{FF2B5EF4-FFF2-40B4-BE49-F238E27FC236}">
                                  <a16:creationId xmlns:a16="http://schemas.microsoft.com/office/drawing/2014/main" id="{CF798C66-62FB-4CAB-A295-F8378D1517E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7" y="3319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70" name="Group 486">
                            <a:extLst>
                              <a:ext uri="{FF2B5EF4-FFF2-40B4-BE49-F238E27FC236}">
                                <a16:creationId xmlns:a16="http://schemas.microsoft.com/office/drawing/2014/main" id="{13172B79-8948-4DF5-8C59-09F5320C55F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71" y="3384"/>
                            <a:ext cx="92" cy="64"/>
                            <a:chOff x="2771" y="3384"/>
                            <a:chExt cx="92" cy="64"/>
                          </a:xfrm>
                        </p:grpSpPr>
                        <p:sp>
                          <p:nvSpPr>
                            <p:cNvPr id="144871" name="Freeform 487">
                              <a:extLst>
                                <a:ext uri="{FF2B5EF4-FFF2-40B4-BE49-F238E27FC236}">
                                  <a16:creationId xmlns:a16="http://schemas.microsoft.com/office/drawing/2014/main" id="{2904DFC5-7424-491D-B66C-A99B3BAFD93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6" y="338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72" name="Freeform 488">
                              <a:extLst>
                                <a:ext uri="{FF2B5EF4-FFF2-40B4-BE49-F238E27FC236}">
                                  <a16:creationId xmlns:a16="http://schemas.microsoft.com/office/drawing/2014/main" id="{28F818F8-EF36-4C98-A424-68638101F73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0" y="3442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73" name="Freeform 489">
                              <a:extLst>
                                <a:ext uri="{FF2B5EF4-FFF2-40B4-BE49-F238E27FC236}">
                                  <a16:creationId xmlns:a16="http://schemas.microsoft.com/office/drawing/2014/main" id="{C73DD918-5A5C-4504-B6B8-CAC83810606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1" y="3388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74" name="Group 490">
                            <a:extLst>
                              <a:ext uri="{FF2B5EF4-FFF2-40B4-BE49-F238E27FC236}">
                                <a16:creationId xmlns:a16="http://schemas.microsoft.com/office/drawing/2014/main" id="{E074A03D-C257-4F55-8B62-627DB945F70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06" y="3454"/>
                            <a:ext cx="91" cy="65"/>
                            <a:chOff x="2806" y="3454"/>
                            <a:chExt cx="91" cy="65"/>
                          </a:xfrm>
                        </p:grpSpPr>
                        <p:sp>
                          <p:nvSpPr>
                            <p:cNvPr id="144875" name="Freeform 491">
                              <a:extLst>
                                <a:ext uri="{FF2B5EF4-FFF2-40B4-BE49-F238E27FC236}">
                                  <a16:creationId xmlns:a16="http://schemas.microsoft.com/office/drawing/2014/main" id="{84DFC811-5D7D-47C2-848E-754A3449A3A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0" y="345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76" name="Freeform 492">
                              <a:extLst>
                                <a:ext uri="{FF2B5EF4-FFF2-40B4-BE49-F238E27FC236}">
                                  <a16:creationId xmlns:a16="http://schemas.microsoft.com/office/drawing/2014/main" id="{36DF5B93-27B5-4258-BC1A-4549825FE64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5" y="3513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77" name="Freeform 493">
                              <a:extLst>
                                <a:ext uri="{FF2B5EF4-FFF2-40B4-BE49-F238E27FC236}">
                                  <a16:creationId xmlns:a16="http://schemas.microsoft.com/office/drawing/2014/main" id="{3466E801-1CF7-4376-8A0A-79B2D4E8868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6" y="3458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4878" name="Group 494">
                            <a:extLst>
                              <a:ext uri="{FF2B5EF4-FFF2-40B4-BE49-F238E27FC236}">
                                <a16:creationId xmlns:a16="http://schemas.microsoft.com/office/drawing/2014/main" id="{4C647CE0-B58C-4EC7-B017-4AD5E8F7C0D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0" y="3523"/>
                            <a:ext cx="92" cy="65"/>
                            <a:chOff x="2840" y="3523"/>
                            <a:chExt cx="92" cy="65"/>
                          </a:xfrm>
                        </p:grpSpPr>
                        <p:sp>
                          <p:nvSpPr>
                            <p:cNvPr id="144879" name="Freeform 495">
                              <a:extLst>
                                <a:ext uri="{FF2B5EF4-FFF2-40B4-BE49-F238E27FC236}">
                                  <a16:creationId xmlns:a16="http://schemas.microsoft.com/office/drawing/2014/main" id="{0CCE8E52-DE95-4A87-8698-624D8BA975D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5" y="3523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80" name="Freeform 496">
                              <a:extLst>
                                <a:ext uri="{FF2B5EF4-FFF2-40B4-BE49-F238E27FC236}">
                                  <a16:creationId xmlns:a16="http://schemas.microsoft.com/office/drawing/2014/main" id="{59C7B7CF-C7E6-46F8-8889-CDADF1DFE7D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69" y="3582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4881" name="Freeform 497">
                              <a:extLst>
                                <a:ext uri="{FF2B5EF4-FFF2-40B4-BE49-F238E27FC236}">
                                  <a16:creationId xmlns:a16="http://schemas.microsoft.com/office/drawing/2014/main" id="{1FDC0E90-E0DF-4115-8D46-9C6EAE08F2F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0" y="3527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4882" name="Freeform 498">
                      <a:extLst>
                        <a:ext uri="{FF2B5EF4-FFF2-40B4-BE49-F238E27FC236}">
                          <a16:creationId xmlns:a16="http://schemas.microsoft.com/office/drawing/2014/main" id="{09DA72F6-2A77-4DA5-8862-905E620B9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36" y="3649"/>
                      <a:ext cx="28" cy="49"/>
                    </a:xfrm>
                    <a:custGeom>
                      <a:avLst/>
                      <a:gdLst>
                        <a:gd name="T0" fmla="*/ 14 w 28"/>
                        <a:gd name="T1" fmla="*/ 0 h 49"/>
                        <a:gd name="T2" fmla="*/ 25 w 28"/>
                        <a:gd name="T3" fmla="*/ 19 h 49"/>
                        <a:gd name="T4" fmla="*/ 27 w 28"/>
                        <a:gd name="T5" fmla="*/ 25 h 49"/>
                        <a:gd name="T6" fmla="*/ 26 w 28"/>
                        <a:gd name="T7" fmla="*/ 31 h 49"/>
                        <a:gd name="T8" fmla="*/ 25 w 28"/>
                        <a:gd name="T9" fmla="*/ 36 h 49"/>
                        <a:gd name="T10" fmla="*/ 22 w 28"/>
                        <a:gd name="T11" fmla="*/ 40 h 49"/>
                        <a:gd name="T12" fmla="*/ 18 w 28"/>
                        <a:gd name="T13" fmla="*/ 43 h 49"/>
                        <a:gd name="T14" fmla="*/ 13 w 28"/>
                        <a:gd name="T15" fmla="*/ 46 h 49"/>
                        <a:gd name="T16" fmla="*/ 7 w 28"/>
                        <a:gd name="T17" fmla="*/ 48 h 49"/>
                        <a:gd name="T18" fmla="*/ 0 w 28"/>
                        <a:gd name="T19" fmla="*/ 48 h 49"/>
                        <a:gd name="T20" fmla="*/ 4 w 28"/>
                        <a:gd name="T21" fmla="*/ 46 h 49"/>
                        <a:gd name="T22" fmla="*/ 9 w 28"/>
                        <a:gd name="T23" fmla="*/ 35 h 49"/>
                        <a:gd name="T24" fmla="*/ 10 w 28"/>
                        <a:gd name="T25" fmla="*/ 31 h 49"/>
                        <a:gd name="T26" fmla="*/ 10 w 28"/>
                        <a:gd name="T27" fmla="*/ 28 h 49"/>
                        <a:gd name="T28" fmla="*/ 11 w 28"/>
                        <a:gd name="T29" fmla="*/ 9 h 49"/>
                        <a:gd name="T30" fmla="*/ 14 w 28"/>
                        <a:gd name="T31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8" h="49">
                          <a:moveTo>
                            <a:pt x="14" y="0"/>
                          </a:moveTo>
                          <a:lnTo>
                            <a:pt x="25" y="19"/>
                          </a:lnTo>
                          <a:lnTo>
                            <a:pt x="27" y="25"/>
                          </a:lnTo>
                          <a:lnTo>
                            <a:pt x="26" y="31"/>
                          </a:lnTo>
                          <a:lnTo>
                            <a:pt x="25" y="36"/>
                          </a:lnTo>
                          <a:lnTo>
                            <a:pt x="22" y="40"/>
                          </a:lnTo>
                          <a:lnTo>
                            <a:pt x="18" y="43"/>
                          </a:lnTo>
                          <a:lnTo>
                            <a:pt x="13" y="46"/>
                          </a:lnTo>
                          <a:lnTo>
                            <a:pt x="7" y="48"/>
                          </a:lnTo>
                          <a:lnTo>
                            <a:pt x="0" y="48"/>
                          </a:lnTo>
                          <a:lnTo>
                            <a:pt x="4" y="46"/>
                          </a:lnTo>
                          <a:lnTo>
                            <a:pt x="9" y="35"/>
                          </a:lnTo>
                          <a:lnTo>
                            <a:pt x="10" y="31"/>
                          </a:lnTo>
                          <a:lnTo>
                            <a:pt x="10" y="28"/>
                          </a:lnTo>
                          <a:lnTo>
                            <a:pt x="11" y="9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4883" name="Freeform 499">
                    <a:extLst>
                      <a:ext uri="{FF2B5EF4-FFF2-40B4-BE49-F238E27FC236}">
                        <a16:creationId xmlns:a16="http://schemas.microsoft.com/office/drawing/2014/main" id="{ABB11C16-17D6-4BA3-BC8C-6943DBC51E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477"/>
                    <a:ext cx="27" cy="55"/>
                  </a:xfrm>
                  <a:custGeom>
                    <a:avLst/>
                    <a:gdLst>
                      <a:gd name="T0" fmla="*/ 26 w 27"/>
                      <a:gd name="T1" fmla="*/ 0 h 55"/>
                      <a:gd name="T2" fmla="*/ 12 w 27"/>
                      <a:gd name="T3" fmla="*/ 2 h 55"/>
                      <a:gd name="T4" fmla="*/ 6 w 27"/>
                      <a:gd name="T5" fmla="*/ 3 h 55"/>
                      <a:gd name="T6" fmla="*/ 3 w 27"/>
                      <a:gd name="T7" fmla="*/ 6 h 55"/>
                      <a:gd name="T8" fmla="*/ 1 w 27"/>
                      <a:gd name="T9" fmla="*/ 10 h 55"/>
                      <a:gd name="T10" fmla="*/ 0 w 27"/>
                      <a:gd name="T11" fmla="*/ 13 h 55"/>
                      <a:gd name="T12" fmla="*/ 1 w 27"/>
                      <a:gd name="T13" fmla="*/ 18 h 55"/>
                      <a:gd name="T14" fmla="*/ 17 w 27"/>
                      <a:gd name="T15" fmla="*/ 54 h 55"/>
                      <a:gd name="T16" fmla="*/ 26 w 27"/>
                      <a:gd name="T17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55">
                        <a:moveTo>
                          <a:pt x="26" y="0"/>
                        </a:moveTo>
                        <a:lnTo>
                          <a:pt x="12" y="2"/>
                        </a:lnTo>
                        <a:lnTo>
                          <a:pt x="6" y="3"/>
                        </a:lnTo>
                        <a:lnTo>
                          <a:pt x="3" y="6"/>
                        </a:lnTo>
                        <a:lnTo>
                          <a:pt x="1" y="10"/>
                        </a:lnTo>
                        <a:lnTo>
                          <a:pt x="0" y="13"/>
                        </a:lnTo>
                        <a:lnTo>
                          <a:pt x="1" y="18"/>
                        </a:lnTo>
                        <a:lnTo>
                          <a:pt x="17" y="54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884" name="Group 500">
                  <a:extLst>
                    <a:ext uri="{FF2B5EF4-FFF2-40B4-BE49-F238E27FC236}">
                      <a16:creationId xmlns:a16="http://schemas.microsoft.com/office/drawing/2014/main" id="{A00880B4-AF9E-4D4C-BCA6-0D4995A6F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2920"/>
                  <a:ext cx="567" cy="794"/>
                  <a:chOff x="2897" y="2920"/>
                  <a:chExt cx="567" cy="794"/>
                </a:xfrm>
              </p:grpSpPr>
              <p:sp>
                <p:nvSpPr>
                  <p:cNvPr id="144885" name="Freeform 501">
                    <a:extLst>
                      <a:ext uri="{FF2B5EF4-FFF2-40B4-BE49-F238E27FC236}">
                        <a16:creationId xmlns:a16="http://schemas.microsoft.com/office/drawing/2014/main" id="{7A9F723F-DC10-406D-80D6-0C8E5091C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9" y="3464"/>
                    <a:ext cx="290" cy="250"/>
                  </a:xfrm>
                  <a:custGeom>
                    <a:avLst/>
                    <a:gdLst>
                      <a:gd name="T0" fmla="*/ 280 w 290"/>
                      <a:gd name="T1" fmla="*/ 233 h 250"/>
                      <a:gd name="T2" fmla="*/ 285 w 290"/>
                      <a:gd name="T3" fmla="*/ 223 h 250"/>
                      <a:gd name="T4" fmla="*/ 287 w 290"/>
                      <a:gd name="T5" fmla="*/ 216 h 250"/>
                      <a:gd name="T6" fmla="*/ 288 w 290"/>
                      <a:gd name="T7" fmla="*/ 208 h 250"/>
                      <a:gd name="T8" fmla="*/ 288 w 290"/>
                      <a:gd name="T9" fmla="*/ 201 h 250"/>
                      <a:gd name="T10" fmla="*/ 288 w 290"/>
                      <a:gd name="T11" fmla="*/ 192 h 250"/>
                      <a:gd name="T12" fmla="*/ 289 w 290"/>
                      <a:gd name="T13" fmla="*/ 186 h 250"/>
                      <a:gd name="T14" fmla="*/ 282 w 290"/>
                      <a:gd name="T15" fmla="*/ 196 h 250"/>
                      <a:gd name="T16" fmla="*/ 278 w 290"/>
                      <a:gd name="T17" fmla="*/ 201 h 250"/>
                      <a:gd name="T18" fmla="*/ 271 w 290"/>
                      <a:gd name="T19" fmla="*/ 206 h 250"/>
                      <a:gd name="T20" fmla="*/ 175 w 290"/>
                      <a:gd name="T21" fmla="*/ 215 h 250"/>
                      <a:gd name="T22" fmla="*/ 161 w 290"/>
                      <a:gd name="T23" fmla="*/ 215 h 250"/>
                      <a:gd name="T24" fmla="*/ 152 w 290"/>
                      <a:gd name="T25" fmla="*/ 214 h 250"/>
                      <a:gd name="T26" fmla="*/ 145 w 290"/>
                      <a:gd name="T27" fmla="*/ 213 h 250"/>
                      <a:gd name="T28" fmla="*/ 135 w 290"/>
                      <a:gd name="T29" fmla="*/ 210 h 250"/>
                      <a:gd name="T30" fmla="*/ 127 w 290"/>
                      <a:gd name="T31" fmla="*/ 206 h 250"/>
                      <a:gd name="T32" fmla="*/ 119 w 290"/>
                      <a:gd name="T33" fmla="*/ 202 h 250"/>
                      <a:gd name="T34" fmla="*/ 110 w 290"/>
                      <a:gd name="T35" fmla="*/ 196 h 250"/>
                      <a:gd name="T36" fmla="*/ 104 w 290"/>
                      <a:gd name="T37" fmla="*/ 188 h 250"/>
                      <a:gd name="T38" fmla="*/ 97 w 290"/>
                      <a:gd name="T39" fmla="*/ 178 h 250"/>
                      <a:gd name="T40" fmla="*/ 31 w 290"/>
                      <a:gd name="T41" fmla="*/ 0 h 250"/>
                      <a:gd name="T42" fmla="*/ 25 w 290"/>
                      <a:gd name="T43" fmla="*/ 1 h 250"/>
                      <a:gd name="T44" fmla="*/ 21 w 290"/>
                      <a:gd name="T45" fmla="*/ 4 h 250"/>
                      <a:gd name="T46" fmla="*/ 15 w 290"/>
                      <a:gd name="T47" fmla="*/ 8 h 250"/>
                      <a:gd name="T48" fmla="*/ 12 w 290"/>
                      <a:gd name="T49" fmla="*/ 12 h 250"/>
                      <a:gd name="T50" fmla="*/ 10 w 290"/>
                      <a:gd name="T51" fmla="*/ 17 h 250"/>
                      <a:gd name="T52" fmla="*/ 0 w 290"/>
                      <a:gd name="T53" fmla="*/ 64 h 250"/>
                      <a:gd name="T54" fmla="*/ 81 w 290"/>
                      <a:gd name="T55" fmla="*/ 243 h 250"/>
                      <a:gd name="T56" fmla="*/ 88 w 290"/>
                      <a:gd name="T57" fmla="*/ 247 h 250"/>
                      <a:gd name="T58" fmla="*/ 96 w 290"/>
                      <a:gd name="T59" fmla="*/ 249 h 250"/>
                      <a:gd name="T60" fmla="*/ 104 w 290"/>
                      <a:gd name="T61" fmla="*/ 249 h 250"/>
                      <a:gd name="T62" fmla="*/ 280 w 290"/>
                      <a:gd name="T63" fmla="*/ 233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90" h="250">
                        <a:moveTo>
                          <a:pt x="280" y="233"/>
                        </a:moveTo>
                        <a:lnTo>
                          <a:pt x="285" y="223"/>
                        </a:lnTo>
                        <a:lnTo>
                          <a:pt x="287" y="216"/>
                        </a:lnTo>
                        <a:lnTo>
                          <a:pt x="288" y="208"/>
                        </a:lnTo>
                        <a:lnTo>
                          <a:pt x="288" y="201"/>
                        </a:lnTo>
                        <a:lnTo>
                          <a:pt x="288" y="192"/>
                        </a:lnTo>
                        <a:lnTo>
                          <a:pt x="289" y="186"/>
                        </a:lnTo>
                        <a:lnTo>
                          <a:pt x="282" y="196"/>
                        </a:lnTo>
                        <a:lnTo>
                          <a:pt x="278" y="201"/>
                        </a:lnTo>
                        <a:lnTo>
                          <a:pt x="271" y="206"/>
                        </a:lnTo>
                        <a:lnTo>
                          <a:pt x="175" y="215"/>
                        </a:lnTo>
                        <a:lnTo>
                          <a:pt x="161" y="215"/>
                        </a:lnTo>
                        <a:lnTo>
                          <a:pt x="152" y="214"/>
                        </a:lnTo>
                        <a:lnTo>
                          <a:pt x="145" y="213"/>
                        </a:lnTo>
                        <a:lnTo>
                          <a:pt x="135" y="210"/>
                        </a:lnTo>
                        <a:lnTo>
                          <a:pt x="127" y="206"/>
                        </a:lnTo>
                        <a:lnTo>
                          <a:pt x="119" y="202"/>
                        </a:lnTo>
                        <a:lnTo>
                          <a:pt x="110" y="196"/>
                        </a:lnTo>
                        <a:lnTo>
                          <a:pt x="104" y="188"/>
                        </a:lnTo>
                        <a:lnTo>
                          <a:pt x="97" y="178"/>
                        </a:lnTo>
                        <a:lnTo>
                          <a:pt x="31" y="0"/>
                        </a:lnTo>
                        <a:lnTo>
                          <a:pt x="25" y="1"/>
                        </a:lnTo>
                        <a:lnTo>
                          <a:pt x="21" y="4"/>
                        </a:lnTo>
                        <a:lnTo>
                          <a:pt x="15" y="8"/>
                        </a:lnTo>
                        <a:lnTo>
                          <a:pt x="12" y="12"/>
                        </a:lnTo>
                        <a:lnTo>
                          <a:pt x="10" y="17"/>
                        </a:lnTo>
                        <a:lnTo>
                          <a:pt x="0" y="64"/>
                        </a:lnTo>
                        <a:lnTo>
                          <a:pt x="81" y="243"/>
                        </a:lnTo>
                        <a:lnTo>
                          <a:pt x="88" y="247"/>
                        </a:lnTo>
                        <a:lnTo>
                          <a:pt x="96" y="249"/>
                        </a:lnTo>
                        <a:lnTo>
                          <a:pt x="104" y="249"/>
                        </a:lnTo>
                        <a:lnTo>
                          <a:pt x="280" y="233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86" name="Freeform 502">
                    <a:extLst>
                      <a:ext uri="{FF2B5EF4-FFF2-40B4-BE49-F238E27FC236}">
                        <a16:creationId xmlns:a16="http://schemas.microsoft.com/office/drawing/2014/main" id="{6E5D0C14-9753-48D5-B54F-AAB2068C8E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7" y="2921"/>
                    <a:ext cx="567" cy="759"/>
                  </a:xfrm>
                  <a:custGeom>
                    <a:avLst/>
                    <a:gdLst>
                      <a:gd name="T0" fmla="*/ 551 w 567"/>
                      <a:gd name="T1" fmla="*/ 730 h 759"/>
                      <a:gd name="T2" fmla="*/ 555 w 567"/>
                      <a:gd name="T3" fmla="*/ 717 h 759"/>
                      <a:gd name="T4" fmla="*/ 559 w 567"/>
                      <a:gd name="T5" fmla="*/ 704 h 759"/>
                      <a:gd name="T6" fmla="*/ 562 w 567"/>
                      <a:gd name="T7" fmla="*/ 691 h 759"/>
                      <a:gd name="T8" fmla="*/ 563 w 567"/>
                      <a:gd name="T9" fmla="*/ 677 h 759"/>
                      <a:gd name="T10" fmla="*/ 565 w 567"/>
                      <a:gd name="T11" fmla="*/ 660 h 759"/>
                      <a:gd name="T12" fmla="*/ 566 w 567"/>
                      <a:gd name="T13" fmla="*/ 639 h 759"/>
                      <a:gd name="T14" fmla="*/ 566 w 567"/>
                      <a:gd name="T15" fmla="*/ 625 h 759"/>
                      <a:gd name="T16" fmla="*/ 464 w 567"/>
                      <a:gd name="T17" fmla="*/ 626 h 759"/>
                      <a:gd name="T18" fmla="*/ 443 w 567"/>
                      <a:gd name="T19" fmla="*/ 562 h 759"/>
                      <a:gd name="T20" fmla="*/ 407 w 567"/>
                      <a:gd name="T21" fmla="*/ 476 h 759"/>
                      <a:gd name="T22" fmla="*/ 337 w 567"/>
                      <a:gd name="T23" fmla="*/ 317 h 759"/>
                      <a:gd name="T24" fmla="*/ 305 w 567"/>
                      <a:gd name="T25" fmla="*/ 253 h 759"/>
                      <a:gd name="T26" fmla="*/ 264 w 567"/>
                      <a:gd name="T27" fmla="*/ 189 h 759"/>
                      <a:gd name="T28" fmla="*/ 187 w 567"/>
                      <a:gd name="T29" fmla="*/ 99 h 759"/>
                      <a:gd name="T30" fmla="*/ 135 w 567"/>
                      <a:gd name="T31" fmla="*/ 42 h 759"/>
                      <a:gd name="T32" fmla="*/ 91 w 567"/>
                      <a:gd name="T33" fmla="*/ 0 h 759"/>
                      <a:gd name="T34" fmla="*/ 35 w 567"/>
                      <a:gd name="T35" fmla="*/ 35 h 759"/>
                      <a:gd name="T36" fmla="*/ 11 w 567"/>
                      <a:gd name="T37" fmla="*/ 49 h 759"/>
                      <a:gd name="T38" fmla="*/ 6 w 567"/>
                      <a:gd name="T39" fmla="*/ 52 h 759"/>
                      <a:gd name="T40" fmla="*/ 3 w 567"/>
                      <a:gd name="T41" fmla="*/ 56 h 759"/>
                      <a:gd name="T42" fmla="*/ 0 w 567"/>
                      <a:gd name="T43" fmla="*/ 62 h 759"/>
                      <a:gd name="T44" fmla="*/ 0 w 567"/>
                      <a:gd name="T45" fmla="*/ 69 h 759"/>
                      <a:gd name="T46" fmla="*/ 2 w 567"/>
                      <a:gd name="T47" fmla="*/ 76 h 759"/>
                      <a:gd name="T48" fmla="*/ 7 w 567"/>
                      <a:gd name="T49" fmla="*/ 83 h 759"/>
                      <a:gd name="T50" fmla="*/ 50 w 567"/>
                      <a:gd name="T51" fmla="*/ 121 h 759"/>
                      <a:gd name="T52" fmla="*/ 73 w 567"/>
                      <a:gd name="T53" fmla="*/ 147 h 759"/>
                      <a:gd name="T54" fmla="*/ 116 w 567"/>
                      <a:gd name="T55" fmla="*/ 193 h 759"/>
                      <a:gd name="T56" fmla="*/ 121 w 567"/>
                      <a:gd name="T57" fmla="*/ 196 h 759"/>
                      <a:gd name="T58" fmla="*/ 129 w 567"/>
                      <a:gd name="T59" fmla="*/ 196 h 759"/>
                      <a:gd name="T60" fmla="*/ 161 w 567"/>
                      <a:gd name="T61" fmla="*/ 194 h 759"/>
                      <a:gd name="T62" fmla="*/ 171 w 567"/>
                      <a:gd name="T63" fmla="*/ 192 h 759"/>
                      <a:gd name="T64" fmla="*/ 181 w 567"/>
                      <a:gd name="T65" fmla="*/ 193 h 759"/>
                      <a:gd name="T66" fmla="*/ 191 w 567"/>
                      <a:gd name="T67" fmla="*/ 195 h 759"/>
                      <a:gd name="T68" fmla="*/ 200 w 567"/>
                      <a:gd name="T69" fmla="*/ 200 h 759"/>
                      <a:gd name="T70" fmla="*/ 208 w 567"/>
                      <a:gd name="T71" fmla="*/ 206 h 759"/>
                      <a:gd name="T72" fmla="*/ 226 w 567"/>
                      <a:gd name="T73" fmla="*/ 228 h 759"/>
                      <a:gd name="T74" fmla="*/ 258 w 567"/>
                      <a:gd name="T75" fmla="*/ 286 h 759"/>
                      <a:gd name="T76" fmla="*/ 277 w 567"/>
                      <a:gd name="T77" fmla="*/ 325 h 759"/>
                      <a:gd name="T78" fmla="*/ 297 w 567"/>
                      <a:gd name="T79" fmla="*/ 369 h 759"/>
                      <a:gd name="T80" fmla="*/ 313 w 567"/>
                      <a:gd name="T81" fmla="*/ 405 h 759"/>
                      <a:gd name="T82" fmla="*/ 326 w 567"/>
                      <a:gd name="T83" fmla="*/ 438 h 759"/>
                      <a:gd name="T84" fmla="*/ 293 w 567"/>
                      <a:gd name="T85" fmla="*/ 541 h 759"/>
                      <a:gd name="T86" fmla="*/ 360 w 567"/>
                      <a:gd name="T87" fmla="*/ 720 h 759"/>
                      <a:gd name="T88" fmla="*/ 366 w 567"/>
                      <a:gd name="T89" fmla="*/ 732 h 759"/>
                      <a:gd name="T90" fmla="*/ 376 w 567"/>
                      <a:gd name="T91" fmla="*/ 742 h 759"/>
                      <a:gd name="T92" fmla="*/ 396 w 567"/>
                      <a:gd name="T93" fmla="*/ 753 h 759"/>
                      <a:gd name="T94" fmla="*/ 414 w 567"/>
                      <a:gd name="T95" fmla="*/ 757 h 759"/>
                      <a:gd name="T96" fmla="*/ 438 w 567"/>
                      <a:gd name="T97" fmla="*/ 758 h 759"/>
                      <a:gd name="T98" fmla="*/ 535 w 567"/>
                      <a:gd name="T99" fmla="*/ 748 h 759"/>
                      <a:gd name="T100" fmla="*/ 541 w 567"/>
                      <a:gd name="T101" fmla="*/ 742 h 759"/>
                      <a:gd name="T102" fmla="*/ 546 w 567"/>
                      <a:gd name="T103" fmla="*/ 736 h 759"/>
                      <a:gd name="T104" fmla="*/ 551 w 567"/>
                      <a:gd name="T105" fmla="*/ 730 h 7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67" h="759">
                        <a:moveTo>
                          <a:pt x="551" y="730"/>
                        </a:moveTo>
                        <a:lnTo>
                          <a:pt x="555" y="717"/>
                        </a:lnTo>
                        <a:lnTo>
                          <a:pt x="559" y="704"/>
                        </a:lnTo>
                        <a:lnTo>
                          <a:pt x="562" y="691"/>
                        </a:lnTo>
                        <a:lnTo>
                          <a:pt x="563" y="677"/>
                        </a:lnTo>
                        <a:lnTo>
                          <a:pt x="565" y="660"/>
                        </a:lnTo>
                        <a:lnTo>
                          <a:pt x="566" y="639"/>
                        </a:lnTo>
                        <a:lnTo>
                          <a:pt x="566" y="625"/>
                        </a:lnTo>
                        <a:lnTo>
                          <a:pt x="464" y="626"/>
                        </a:lnTo>
                        <a:lnTo>
                          <a:pt x="443" y="562"/>
                        </a:lnTo>
                        <a:lnTo>
                          <a:pt x="407" y="476"/>
                        </a:lnTo>
                        <a:lnTo>
                          <a:pt x="337" y="317"/>
                        </a:lnTo>
                        <a:lnTo>
                          <a:pt x="305" y="253"/>
                        </a:lnTo>
                        <a:lnTo>
                          <a:pt x="264" y="189"/>
                        </a:lnTo>
                        <a:lnTo>
                          <a:pt x="187" y="99"/>
                        </a:lnTo>
                        <a:lnTo>
                          <a:pt x="135" y="42"/>
                        </a:lnTo>
                        <a:lnTo>
                          <a:pt x="91" y="0"/>
                        </a:lnTo>
                        <a:lnTo>
                          <a:pt x="35" y="35"/>
                        </a:lnTo>
                        <a:lnTo>
                          <a:pt x="11" y="49"/>
                        </a:lnTo>
                        <a:lnTo>
                          <a:pt x="6" y="52"/>
                        </a:lnTo>
                        <a:lnTo>
                          <a:pt x="3" y="56"/>
                        </a:lnTo>
                        <a:lnTo>
                          <a:pt x="0" y="62"/>
                        </a:lnTo>
                        <a:lnTo>
                          <a:pt x="0" y="69"/>
                        </a:lnTo>
                        <a:lnTo>
                          <a:pt x="2" y="76"/>
                        </a:lnTo>
                        <a:lnTo>
                          <a:pt x="7" y="83"/>
                        </a:lnTo>
                        <a:lnTo>
                          <a:pt x="50" y="121"/>
                        </a:lnTo>
                        <a:lnTo>
                          <a:pt x="73" y="147"/>
                        </a:lnTo>
                        <a:lnTo>
                          <a:pt x="116" y="193"/>
                        </a:lnTo>
                        <a:lnTo>
                          <a:pt x="121" y="196"/>
                        </a:lnTo>
                        <a:lnTo>
                          <a:pt x="129" y="196"/>
                        </a:lnTo>
                        <a:lnTo>
                          <a:pt x="161" y="194"/>
                        </a:lnTo>
                        <a:lnTo>
                          <a:pt x="171" y="192"/>
                        </a:lnTo>
                        <a:lnTo>
                          <a:pt x="181" y="193"/>
                        </a:lnTo>
                        <a:lnTo>
                          <a:pt x="191" y="195"/>
                        </a:lnTo>
                        <a:lnTo>
                          <a:pt x="200" y="200"/>
                        </a:lnTo>
                        <a:lnTo>
                          <a:pt x="208" y="206"/>
                        </a:lnTo>
                        <a:lnTo>
                          <a:pt x="226" y="228"/>
                        </a:lnTo>
                        <a:lnTo>
                          <a:pt x="258" y="286"/>
                        </a:lnTo>
                        <a:lnTo>
                          <a:pt x="277" y="325"/>
                        </a:lnTo>
                        <a:lnTo>
                          <a:pt x="297" y="369"/>
                        </a:lnTo>
                        <a:lnTo>
                          <a:pt x="313" y="405"/>
                        </a:lnTo>
                        <a:lnTo>
                          <a:pt x="326" y="438"/>
                        </a:lnTo>
                        <a:lnTo>
                          <a:pt x="293" y="541"/>
                        </a:lnTo>
                        <a:lnTo>
                          <a:pt x="360" y="720"/>
                        </a:lnTo>
                        <a:lnTo>
                          <a:pt x="366" y="732"/>
                        </a:lnTo>
                        <a:lnTo>
                          <a:pt x="376" y="742"/>
                        </a:lnTo>
                        <a:lnTo>
                          <a:pt x="396" y="753"/>
                        </a:lnTo>
                        <a:lnTo>
                          <a:pt x="414" y="757"/>
                        </a:lnTo>
                        <a:lnTo>
                          <a:pt x="438" y="758"/>
                        </a:lnTo>
                        <a:lnTo>
                          <a:pt x="535" y="748"/>
                        </a:lnTo>
                        <a:lnTo>
                          <a:pt x="541" y="742"/>
                        </a:lnTo>
                        <a:lnTo>
                          <a:pt x="546" y="736"/>
                        </a:lnTo>
                        <a:lnTo>
                          <a:pt x="551" y="73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87" name="Freeform 503">
                    <a:extLst>
                      <a:ext uri="{FF2B5EF4-FFF2-40B4-BE49-F238E27FC236}">
                        <a16:creationId xmlns:a16="http://schemas.microsoft.com/office/drawing/2014/main" id="{0C7786A1-F1D0-48A4-ADC2-48C4603BFB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3005"/>
                    <a:ext cx="319" cy="374"/>
                  </a:xfrm>
                  <a:custGeom>
                    <a:avLst/>
                    <a:gdLst>
                      <a:gd name="T0" fmla="*/ 318 w 319"/>
                      <a:gd name="T1" fmla="*/ 354 h 374"/>
                      <a:gd name="T2" fmla="*/ 305 w 319"/>
                      <a:gd name="T3" fmla="*/ 320 h 374"/>
                      <a:gd name="T4" fmla="*/ 285 w 319"/>
                      <a:gd name="T5" fmla="*/ 276 h 374"/>
                      <a:gd name="T6" fmla="*/ 259 w 319"/>
                      <a:gd name="T7" fmla="*/ 221 h 374"/>
                      <a:gd name="T8" fmla="*/ 250 w 319"/>
                      <a:gd name="T9" fmla="*/ 200 h 374"/>
                      <a:gd name="T10" fmla="*/ 217 w 319"/>
                      <a:gd name="T11" fmla="*/ 144 h 374"/>
                      <a:gd name="T12" fmla="*/ 200 w 319"/>
                      <a:gd name="T13" fmla="*/ 122 h 374"/>
                      <a:gd name="T14" fmla="*/ 189 w 319"/>
                      <a:gd name="T15" fmla="*/ 114 h 374"/>
                      <a:gd name="T16" fmla="*/ 182 w 319"/>
                      <a:gd name="T17" fmla="*/ 111 h 374"/>
                      <a:gd name="T18" fmla="*/ 175 w 319"/>
                      <a:gd name="T19" fmla="*/ 109 h 374"/>
                      <a:gd name="T20" fmla="*/ 165 w 319"/>
                      <a:gd name="T21" fmla="*/ 108 h 374"/>
                      <a:gd name="T22" fmla="*/ 133 w 319"/>
                      <a:gd name="T23" fmla="*/ 111 h 374"/>
                      <a:gd name="T24" fmla="*/ 121 w 319"/>
                      <a:gd name="T25" fmla="*/ 112 h 374"/>
                      <a:gd name="T26" fmla="*/ 114 w 319"/>
                      <a:gd name="T27" fmla="*/ 112 h 374"/>
                      <a:gd name="T28" fmla="*/ 111 w 319"/>
                      <a:gd name="T29" fmla="*/ 111 h 374"/>
                      <a:gd name="T30" fmla="*/ 107 w 319"/>
                      <a:gd name="T31" fmla="*/ 108 h 374"/>
                      <a:gd name="T32" fmla="*/ 72 w 319"/>
                      <a:gd name="T33" fmla="*/ 71 h 374"/>
                      <a:gd name="T34" fmla="*/ 43 w 319"/>
                      <a:gd name="T35" fmla="*/ 37 h 374"/>
                      <a:gd name="T36" fmla="*/ 0 w 319"/>
                      <a:gd name="T37" fmla="*/ 0 h 374"/>
                      <a:gd name="T38" fmla="*/ 78 w 319"/>
                      <a:gd name="T39" fmla="*/ 135 h 374"/>
                      <a:gd name="T40" fmla="*/ 81 w 319"/>
                      <a:gd name="T41" fmla="*/ 139 h 374"/>
                      <a:gd name="T42" fmla="*/ 85 w 319"/>
                      <a:gd name="T43" fmla="*/ 143 h 374"/>
                      <a:gd name="T44" fmla="*/ 90 w 319"/>
                      <a:gd name="T45" fmla="*/ 146 h 374"/>
                      <a:gd name="T46" fmla="*/ 103 w 319"/>
                      <a:gd name="T47" fmla="*/ 147 h 374"/>
                      <a:gd name="T48" fmla="*/ 123 w 319"/>
                      <a:gd name="T49" fmla="*/ 150 h 374"/>
                      <a:gd name="T50" fmla="*/ 140 w 319"/>
                      <a:gd name="T51" fmla="*/ 151 h 374"/>
                      <a:gd name="T52" fmla="*/ 158 w 319"/>
                      <a:gd name="T53" fmla="*/ 151 h 374"/>
                      <a:gd name="T54" fmla="*/ 171 w 319"/>
                      <a:gd name="T55" fmla="*/ 151 h 374"/>
                      <a:gd name="T56" fmla="*/ 182 w 319"/>
                      <a:gd name="T57" fmla="*/ 150 h 374"/>
                      <a:gd name="T58" fmla="*/ 196 w 319"/>
                      <a:gd name="T59" fmla="*/ 149 h 374"/>
                      <a:gd name="T60" fmla="*/ 202 w 319"/>
                      <a:gd name="T61" fmla="*/ 152 h 374"/>
                      <a:gd name="T62" fmla="*/ 205 w 319"/>
                      <a:gd name="T63" fmla="*/ 157 h 374"/>
                      <a:gd name="T64" fmla="*/ 208 w 319"/>
                      <a:gd name="T65" fmla="*/ 162 h 374"/>
                      <a:gd name="T66" fmla="*/ 233 w 319"/>
                      <a:gd name="T67" fmla="*/ 210 h 374"/>
                      <a:gd name="T68" fmla="*/ 261 w 319"/>
                      <a:gd name="T69" fmla="*/ 264 h 374"/>
                      <a:gd name="T70" fmla="*/ 280 w 319"/>
                      <a:gd name="T71" fmla="*/ 304 h 374"/>
                      <a:gd name="T72" fmla="*/ 312 w 319"/>
                      <a:gd name="T73" fmla="*/ 373 h 374"/>
                      <a:gd name="T74" fmla="*/ 318 w 319"/>
                      <a:gd name="T75" fmla="*/ 35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19" h="374">
                        <a:moveTo>
                          <a:pt x="318" y="354"/>
                        </a:moveTo>
                        <a:lnTo>
                          <a:pt x="305" y="320"/>
                        </a:lnTo>
                        <a:lnTo>
                          <a:pt x="285" y="276"/>
                        </a:lnTo>
                        <a:lnTo>
                          <a:pt x="259" y="221"/>
                        </a:lnTo>
                        <a:lnTo>
                          <a:pt x="250" y="200"/>
                        </a:lnTo>
                        <a:lnTo>
                          <a:pt x="217" y="144"/>
                        </a:lnTo>
                        <a:lnTo>
                          <a:pt x="200" y="122"/>
                        </a:lnTo>
                        <a:lnTo>
                          <a:pt x="189" y="114"/>
                        </a:lnTo>
                        <a:lnTo>
                          <a:pt x="182" y="111"/>
                        </a:lnTo>
                        <a:lnTo>
                          <a:pt x="175" y="109"/>
                        </a:lnTo>
                        <a:lnTo>
                          <a:pt x="165" y="108"/>
                        </a:lnTo>
                        <a:lnTo>
                          <a:pt x="133" y="111"/>
                        </a:lnTo>
                        <a:lnTo>
                          <a:pt x="121" y="112"/>
                        </a:lnTo>
                        <a:lnTo>
                          <a:pt x="114" y="112"/>
                        </a:lnTo>
                        <a:lnTo>
                          <a:pt x="111" y="111"/>
                        </a:lnTo>
                        <a:lnTo>
                          <a:pt x="107" y="108"/>
                        </a:lnTo>
                        <a:lnTo>
                          <a:pt x="72" y="71"/>
                        </a:lnTo>
                        <a:lnTo>
                          <a:pt x="43" y="37"/>
                        </a:lnTo>
                        <a:lnTo>
                          <a:pt x="0" y="0"/>
                        </a:lnTo>
                        <a:lnTo>
                          <a:pt x="78" y="135"/>
                        </a:lnTo>
                        <a:lnTo>
                          <a:pt x="81" y="139"/>
                        </a:lnTo>
                        <a:lnTo>
                          <a:pt x="85" y="143"/>
                        </a:lnTo>
                        <a:lnTo>
                          <a:pt x="90" y="146"/>
                        </a:lnTo>
                        <a:lnTo>
                          <a:pt x="103" y="147"/>
                        </a:lnTo>
                        <a:lnTo>
                          <a:pt x="123" y="150"/>
                        </a:lnTo>
                        <a:lnTo>
                          <a:pt x="140" y="151"/>
                        </a:lnTo>
                        <a:lnTo>
                          <a:pt x="158" y="151"/>
                        </a:lnTo>
                        <a:lnTo>
                          <a:pt x="171" y="151"/>
                        </a:lnTo>
                        <a:lnTo>
                          <a:pt x="182" y="150"/>
                        </a:lnTo>
                        <a:lnTo>
                          <a:pt x="196" y="149"/>
                        </a:lnTo>
                        <a:lnTo>
                          <a:pt x="202" y="152"/>
                        </a:lnTo>
                        <a:lnTo>
                          <a:pt x="205" y="157"/>
                        </a:lnTo>
                        <a:lnTo>
                          <a:pt x="208" y="162"/>
                        </a:lnTo>
                        <a:lnTo>
                          <a:pt x="233" y="210"/>
                        </a:lnTo>
                        <a:lnTo>
                          <a:pt x="261" y="264"/>
                        </a:lnTo>
                        <a:lnTo>
                          <a:pt x="280" y="304"/>
                        </a:lnTo>
                        <a:lnTo>
                          <a:pt x="312" y="373"/>
                        </a:lnTo>
                        <a:lnTo>
                          <a:pt x="318" y="354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88" name="Freeform 504">
                    <a:extLst>
                      <a:ext uri="{FF2B5EF4-FFF2-40B4-BE49-F238E27FC236}">
                        <a16:creationId xmlns:a16="http://schemas.microsoft.com/office/drawing/2014/main" id="{C024EA6E-049E-49CF-9A30-52B39E76BE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2920"/>
                    <a:ext cx="477" cy="627"/>
                  </a:xfrm>
                  <a:custGeom>
                    <a:avLst/>
                    <a:gdLst>
                      <a:gd name="T0" fmla="*/ 476 w 477"/>
                      <a:gd name="T1" fmla="*/ 626 h 627"/>
                      <a:gd name="T2" fmla="*/ 474 w 477"/>
                      <a:gd name="T3" fmla="*/ 607 h 627"/>
                      <a:gd name="T4" fmla="*/ 469 w 477"/>
                      <a:gd name="T5" fmla="*/ 590 h 627"/>
                      <a:gd name="T6" fmla="*/ 465 w 477"/>
                      <a:gd name="T7" fmla="*/ 575 h 627"/>
                      <a:gd name="T8" fmla="*/ 459 w 477"/>
                      <a:gd name="T9" fmla="*/ 558 h 627"/>
                      <a:gd name="T10" fmla="*/ 442 w 477"/>
                      <a:gd name="T11" fmla="*/ 513 h 627"/>
                      <a:gd name="T12" fmla="*/ 427 w 477"/>
                      <a:gd name="T13" fmla="*/ 478 h 627"/>
                      <a:gd name="T14" fmla="*/ 401 w 477"/>
                      <a:gd name="T15" fmla="*/ 420 h 627"/>
                      <a:gd name="T16" fmla="*/ 370 w 477"/>
                      <a:gd name="T17" fmla="*/ 359 h 627"/>
                      <a:gd name="T18" fmla="*/ 337 w 477"/>
                      <a:gd name="T19" fmla="*/ 292 h 627"/>
                      <a:gd name="T20" fmla="*/ 289 w 477"/>
                      <a:gd name="T21" fmla="*/ 213 h 627"/>
                      <a:gd name="T22" fmla="*/ 275 w 477"/>
                      <a:gd name="T23" fmla="*/ 192 h 627"/>
                      <a:gd name="T24" fmla="*/ 258 w 477"/>
                      <a:gd name="T25" fmla="*/ 167 h 627"/>
                      <a:gd name="T26" fmla="*/ 234 w 477"/>
                      <a:gd name="T27" fmla="*/ 133 h 627"/>
                      <a:gd name="T28" fmla="*/ 209 w 477"/>
                      <a:gd name="T29" fmla="*/ 105 h 627"/>
                      <a:gd name="T30" fmla="*/ 179 w 477"/>
                      <a:gd name="T31" fmla="*/ 72 h 627"/>
                      <a:gd name="T32" fmla="*/ 109 w 477"/>
                      <a:gd name="T33" fmla="*/ 1 h 627"/>
                      <a:gd name="T34" fmla="*/ 0 w 477"/>
                      <a:gd name="T35" fmla="*/ 0 h 627"/>
                      <a:gd name="T36" fmla="*/ 45 w 477"/>
                      <a:gd name="T37" fmla="*/ 43 h 627"/>
                      <a:gd name="T38" fmla="*/ 77 w 477"/>
                      <a:gd name="T39" fmla="*/ 78 h 627"/>
                      <a:gd name="T40" fmla="*/ 140 w 477"/>
                      <a:gd name="T41" fmla="*/ 149 h 627"/>
                      <a:gd name="T42" fmla="*/ 174 w 477"/>
                      <a:gd name="T43" fmla="*/ 189 h 627"/>
                      <a:gd name="T44" fmla="*/ 214 w 477"/>
                      <a:gd name="T45" fmla="*/ 253 h 627"/>
                      <a:gd name="T46" fmla="*/ 250 w 477"/>
                      <a:gd name="T47" fmla="*/ 321 h 627"/>
                      <a:gd name="T48" fmla="*/ 318 w 477"/>
                      <a:gd name="T49" fmla="*/ 477 h 627"/>
                      <a:gd name="T50" fmla="*/ 352 w 477"/>
                      <a:gd name="T51" fmla="*/ 559 h 627"/>
                      <a:gd name="T52" fmla="*/ 374 w 477"/>
                      <a:gd name="T53" fmla="*/ 626 h 627"/>
                      <a:gd name="T54" fmla="*/ 476 w 477"/>
                      <a:gd name="T55" fmla="*/ 626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77" h="627">
                        <a:moveTo>
                          <a:pt x="476" y="626"/>
                        </a:moveTo>
                        <a:lnTo>
                          <a:pt x="474" y="607"/>
                        </a:lnTo>
                        <a:lnTo>
                          <a:pt x="469" y="590"/>
                        </a:lnTo>
                        <a:lnTo>
                          <a:pt x="465" y="575"/>
                        </a:lnTo>
                        <a:lnTo>
                          <a:pt x="459" y="558"/>
                        </a:lnTo>
                        <a:lnTo>
                          <a:pt x="442" y="513"/>
                        </a:lnTo>
                        <a:lnTo>
                          <a:pt x="427" y="478"/>
                        </a:lnTo>
                        <a:lnTo>
                          <a:pt x="401" y="420"/>
                        </a:lnTo>
                        <a:lnTo>
                          <a:pt x="370" y="359"/>
                        </a:lnTo>
                        <a:lnTo>
                          <a:pt x="337" y="292"/>
                        </a:lnTo>
                        <a:lnTo>
                          <a:pt x="289" y="213"/>
                        </a:lnTo>
                        <a:lnTo>
                          <a:pt x="275" y="192"/>
                        </a:lnTo>
                        <a:lnTo>
                          <a:pt x="258" y="167"/>
                        </a:lnTo>
                        <a:lnTo>
                          <a:pt x="234" y="133"/>
                        </a:lnTo>
                        <a:lnTo>
                          <a:pt x="209" y="105"/>
                        </a:lnTo>
                        <a:lnTo>
                          <a:pt x="179" y="72"/>
                        </a:lnTo>
                        <a:lnTo>
                          <a:pt x="109" y="1"/>
                        </a:lnTo>
                        <a:lnTo>
                          <a:pt x="0" y="0"/>
                        </a:lnTo>
                        <a:lnTo>
                          <a:pt x="45" y="43"/>
                        </a:lnTo>
                        <a:lnTo>
                          <a:pt x="77" y="78"/>
                        </a:lnTo>
                        <a:lnTo>
                          <a:pt x="140" y="149"/>
                        </a:lnTo>
                        <a:lnTo>
                          <a:pt x="174" y="189"/>
                        </a:lnTo>
                        <a:lnTo>
                          <a:pt x="214" y="253"/>
                        </a:lnTo>
                        <a:lnTo>
                          <a:pt x="250" y="321"/>
                        </a:lnTo>
                        <a:lnTo>
                          <a:pt x="318" y="477"/>
                        </a:lnTo>
                        <a:lnTo>
                          <a:pt x="352" y="559"/>
                        </a:lnTo>
                        <a:lnTo>
                          <a:pt x="374" y="626"/>
                        </a:lnTo>
                        <a:lnTo>
                          <a:pt x="476" y="626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889" name="Group 505">
                  <a:extLst>
                    <a:ext uri="{FF2B5EF4-FFF2-40B4-BE49-F238E27FC236}">
                      <a16:creationId xmlns:a16="http://schemas.microsoft.com/office/drawing/2014/main" id="{586794F1-F60F-4E7B-BE8A-6A24C87628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58" y="3249"/>
                  <a:ext cx="157" cy="136"/>
                  <a:chOff x="3058" y="3249"/>
                  <a:chExt cx="157" cy="136"/>
                </a:xfrm>
              </p:grpSpPr>
              <p:sp>
                <p:nvSpPr>
                  <p:cNvPr id="144890" name="Freeform 506">
                    <a:extLst>
                      <a:ext uri="{FF2B5EF4-FFF2-40B4-BE49-F238E27FC236}">
                        <a16:creationId xmlns:a16="http://schemas.microsoft.com/office/drawing/2014/main" id="{266BCD17-416B-430E-A67E-AA5E820DA7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8" y="3249"/>
                    <a:ext cx="100" cy="5"/>
                  </a:xfrm>
                  <a:custGeom>
                    <a:avLst/>
                    <a:gdLst>
                      <a:gd name="T0" fmla="*/ 99 w 100"/>
                      <a:gd name="T1" fmla="*/ 0 h 5"/>
                      <a:gd name="T2" fmla="*/ 0 w 100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00" h="5">
                        <a:moveTo>
                          <a:pt x="99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1" name="Freeform 507">
                    <a:extLst>
                      <a:ext uri="{FF2B5EF4-FFF2-40B4-BE49-F238E27FC236}">
                        <a16:creationId xmlns:a16="http://schemas.microsoft.com/office/drawing/2014/main" id="{A319F346-25DC-49AE-B8DF-D8F9CB0DEF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69"/>
                    <a:ext cx="97" cy="6"/>
                  </a:xfrm>
                  <a:custGeom>
                    <a:avLst/>
                    <a:gdLst>
                      <a:gd name="T0" fmla="*/ 96 w 97"/>
                      <a:gd name="T1" fmla="*/ 0 h 6"/>
                      <a:gd name="T2" fmla="*/ 0 w 97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7" h="6">
                        <a:moveTo>
                          <a:pt x="96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2" name="Freeform 508">
                    <a:extLst>
                      <a:ext uri="{FF2B5EF4-FFF2-40B4-BE49-F238E27FC236}">
                        <a16:creationId xmlns:a16="http://schemas.microsoft.com/office/drawing/2014/main" id="{98C4871B-A971-422B-B5B1-498ABAB61E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3290"/>
                    <a:ext cx="95" cy="7"/>
                  </a:xfrm>
                  <a:custGeom>
                    <a:avLst/>
                    <a:gdLst>
                      <a:gd name="T0" fmla="*/ 94 w 95"/>
                      <a:gd name="T1" fmla="*/ 0 h 7"/>
                      <a:gd name="T2" fmla="*/ 0 w 95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5" h="7">
                        <a:moveTo>
                          <a:pt x="94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3" name="Freeform 509">
                    <a:extLst>
                      <a:ext uri="{FF2B5EF4-FFF2-40B4-BE49-F238E27FC236}">
                        <a16:creationId xmlns:a16="http://schemas.microsoft.com/office/drawing/2014/main" id="{BBB2E2A1-414F-4D11-BC17-C05B18C6C6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3" y="3312"/>
                    <a:ext cx="94" cy="6"/>
                  </a:xfrm>
                  <a:custGeom>
                    <a:avLst/>
                    <a:gdLst>
                      <a:gd name="T0" fmla="*/ 93 w 94"/>
                      <a:gd name="T1" fmla="*/ 0 h 6"/>
                      <a:gd name="T2" fmla="*/ 0 w 94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4" h="6">
                        <a:moveTo>
                          <a:pt x="93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4" name="Freeform 510">
                    <a:extLst>
                      <a:ext uri="{FF2B5EF4-FFF2-40B4-BE49-F238E27FC236}">
                        <a16:creationId xmlns:a16="http://schemas.microsoft.com/office/drawing/2014/main" id="{F0389BDE-89A6-44CC-BD9D-A11DD43C0F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5" y="3333"/>
                    <a:ext cx="91" cy="7"/>
                  </a:xfrm>
                  <a:custGeom>
                    <a:avLst/>
                    <a:gdLst>
                      <a:gd name="T0" fmla="*/ 90 w 91"/>
                      <a:gd name="T1" fmla="*/ 0 h 7"/>
                      <a:gd name="T2" fmla="*/ 0 w 91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1" h="7">
                        <a:moveTo>
                          <a:pt x="90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5" name="Freeform 511">
                    <a:extLst>
                      <a:ext uri="{FF2B5EF4-FFF2-40B4-BE49-F238E27FC236}">
                        <a16:creationId xmlns:a16="http://schemas.microsoft.com/office/drawing/2014/main" id="{D09E5E20-B756-4EF0-AC5F-3098610735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5" y="3354"/>
                    <a:ext cx="90" cy="9"/>
                  </a:xfrm>
                  <a:custGeom>
                    <a:avLst/>
                    <a:gdLst>
                      <a:gd name="T0" fmla="*/ 89 w 90"/>
                      <a:gd name="T1" fmla="*/ 0 h 9"/>
                      <a:gd name="T2" fmla="*/ 0 w 90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0" h="9">
                        <a:moveTo>
                          <a:pt x="89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896" name="Freeform 512">
                    <a:extLst>
                      <a:ext uri="{FF2B5EF4-FFF2-40B4-BE49-F238E27FC236}">
                        <a16:creationId xmlns:a16="http://schemas.microsoft.com/office/drawing/2014/main" id="{FD836AA0-10E4-4876-BFC6-C62EA2AFFF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7" y="3376"/>
                    <a:ext cx="88" cy="9"/>
                  </a:xfrm>
                  <a:custGeom>
                    <a:avLst/>
                    <a:gdLst>
                      <a:gd name="T0" fmla="*/ 87 w 88"/>
                      <a:gd name="T1" fmla="*/ 0 h 9"/>
                      <a:gd name="T2" fmla="*/ 0 w 88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88" h="9">
                        <a:moveTo>
                          <a:pt x="87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4897" name="Group 513">
                <a:extLst>
                  <a:ext uri="{FF2B5EF4-FFF2-40B4-BE49-F238E27FC236}">
                    <a16:creationId xmlns:a16="http://schemas.microsoft.com/office/drawing/2014/main" id="{EDB8A3FF-94C0-45E7-8A59-B5D2D6DF7F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" y="3585"/>
                <a:ext cx="45" cy="29"/>
                <a:chOff x="3383" y="3585"/>
                <a:chExt cx="45" cy="29"/>
              </a:xfrm>
            </p:grpSpPr>
            <p:sp>
              <p:nvSpPr>
                <p:cNvPr id="144898" name="Freeform 514">
                  <a:extLst>
                    <a:ext uri="{FF2B5EF4-FFF2-40B4-BE49-F238E27FC236}">
                      <a16:creationId xmlns:a16="http://schemas.microsoft.com/office/drawing/2014/main" id="{83776F3B-B927-471D-B7E4-F177C79A6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3" y="3585"/>
                  <a:ext cx="45" cy="29"/>
                </a:xfrm>
                <a:custGeom>
                  <a:avLst/>
                  <a:gdLst>
                    <a:gd name="T0" fmla="*/ 44 w 45"/>
                    <a:gd name="T1" fmla="*/ 0 h 29"/>
                    <a:gd name="T2" fmla="*/ 6 w 45"/>
                    <a:gd name="T3" fmla="*/ 0 h 29"/>
                    <a:gd name="T4" fmla="*/ 0 w 45"/>
                    <a:gd name="T5" fmla="*/ 28 h 29"/>
                    <a:gd name="T6" fmla="*/ 38 w 45"/>
                    <a:gd name="T7" fmla="*/ 26 h 29"/>
                    <a:gd name="T8" fmla="*/ 44 w 45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9">
                      <a:moveTo>
                        <a:pt x="44" y="0"/>
                      </a:moveTo>
                      <a:lnTo>
                        <a:pt x="6" y="0"/>
                      </a:lnTo>
                      <a:lnTo>
                        <a:pt x="0" y="28"/>
                      </a:lnTo>
                      <a:lnTo>
                        <a:pt x="38" y="2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4899" name="Freeform 515">
                  <a:extLst>
                    <a:ext uri="{FF2B5EF4-FFF2-40B4-BE49-F238E27FC236}">
                      <a16:creationId xmlns:a16="http://schemas.microsoft.com/office/drawing/2014/main" id="{B21D356C-B8D0-4F0D-B38E-979768FD7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" y="3594"/>
                  <a:ext cx="38" cy="16"/>
                </a:xfrm>
                <a:custGeom>
                  <a:avLst/>
                  <a:gdLst>
                    <a:gd name="T0" fmla="*/ 37 w 38"/>
                    <a:gd name="T1" fmla="*/ 1 h 16"/>
                    <a:gd name="T2" fmla="*/ 34 w 38"/>
                    <a:gd name="T3" fmla="*/ 14 h 16"/>
                    <a:gd name="T4" fmla="*/ 0 w 38"/>
                    <a:gd name="T5" fmla="*/ 15 h 16"/>
                    <a:gd name="T6" fmla="*/ 4 w 38"/>
                    <a:gd name="T7" fmla="*/ 0 h 16"/>
                    <a:gd name="T8" fmla="*/ 37 w 38"/>
                    <a:gd name="T9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6">
                      <a:moveTo>
                        <a:pt x="37" y="1"/>
                      </a:moveTo>
                      <a:lnTo>
                        <a:pt x="34" y="14"/>
                      </a:lnTo>
                      <a:lnTo>
                        <a:pt x="0" y="15"/>
                      </a:lnTo>
                      <a:lnTo>
                        <a:pt x="4" y="0"/>
                      </a:lnTo>
                      <a:lnTo>
                        <a:pt x="37" y="1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4900" name="Group 516">
              <a:extLst>
                <a:ext uri="{FF2B5EF4-FFF2-40B4-BE49-F238E27FC236}">
                  <a16:creationId xmlns:a16="http://schemas.microsoft.com/office/drawing/2014/main" id="{CC3B580A-9B53-401E-A77C-F2B126651B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5" y="3594"/>
              <a:ext cx="81" cy="326"/>
              <a:chOff x="3375" y="3594"/>
              <a:chExt cx="81" cy="326"/>
            </a:xfrm>
          </p:grpSpPr>
          <p:grpSp>
            <p:nvGrpSpPr>
              <p:cNvPr id="144901" name="Group 517">
                <a:extLst>
                  <a:ext uri="{FF2B5EF4-FFF2-40B4-BE49-F238E27FC236}">
                    <a16:creationId xmlns:a16="http://schemas.microsoft.com/office/drawing/2014/main" id="{63072C29-B345-496B-BB10-5F1BF11B11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7" y="3746"/>
                <a:ext cx="59" cy="174"/>
                <a:chOff x="3397" y="3746"/>
                <a:chExt cx="59" cy="174"/>
              </a:xfrm>
            </p:grpSpPr>
            <p:grpSp>
              <p:nvGrpSpPr>
                <p:cNvPr id="144902" name="Group 518">
                  <a:extLst>
                    <a:ext uri="{FF2B5EF4-FFF2-40B4-BE49-F238E27FC236}">
                      <a16:creationId xmlns:a16="http://schemas.microsoft.com/office/drawing/2014/main" id="{A64D8486-2B28-4A84-B7A8-E8EB8A8069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2" y="3848"/>
                  <a:ext cx="44" cy="72"/>
                  <a:chOff x="3412" y="3848"/>
                  <a:chExt cx="44" cy="72"/>
                </a:xfrm>
              </p:grpSpPr>
              <p:sp>
                <p:nvSpPr>
                  <p:cNvPr id="144903" name="Freeform 519">
                    <a:extLst>
                      <a:ext uri="{FF2B5EF4-FFF2-40B4-BE49-F238E27FC236}">
                        <a16:creationId xmlns:a16="http://schemas.microsoft.com/office/drawing/2014/main" id="{B8B67370-BB55-4BF2-A3C6-21B75B87BB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0" y="3849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04" name="Freeform 520">
                    <a:extLst>
                      <a:ext uri="{FF2B5EF4-FFF2-40B4-BE49-F238E27FC236}">
                        <a16:creationId xmlns:a16="http://schemas.microsoft.com/office/drawing/2014/main" id="{AA2264C9-FE83-4E85-97E4-30D6A6DAF7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2" y="3848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2 h 72"/>
                      <a:gd name="T10" fmla="*/ 3 w 44"/>
                      <a:gd name="T11" fmla="*/ 15 h 72"/>
                      <a:gd name="T12" fmla="*/ 0 w 44"/>
                      <a:gd name="T13" fmla="*/ 20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7 h 72"/>
                      <a:gd name="T20" fmla="*/ 3 w 44"/>
                      <a:gd name="T21" fmla="*/ 49 h 72"/>
                      <a:gd name="T22" fmla="*/ 6 w 44"/>
                      <a:gd name="T23" fmla="*/ 54 h 72"/>
                      <a:gd name="T24" fmla="*/ 10 w 44"/>
                      <a:gd name="T25" fmla="*/ 58 h 72"/>
                      <a:gd name="T26" fmla="*/ 15 w 44"/>
                      <a:gd name="T27" fmla="*/ 61 h 72"/>
                      <a:gd name="T28" fmla="*/ 22 w 44"/>
                      <a:gd name="T29" fmla="*/ 65 h 72"/>
                      <a:gd name="T30" fmla="*/ 30 w 44"/>
                      <a:gd name="T31" fmla="*/ 68 h 72"/>
                      <a:gd name="T32" fmla="*/ 38 w 44"/>
                      <a:gd name="T33" fmla="*/ 71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4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7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9 w 44"/>
                      <a:gd name="T51" fmla="*/ 25 h 72"/>
                      <a:gd name="T52" fmla="*/ 8 w 44"/>
                      <a:gd name="T53" fmla="*/ 19 h 72"/>
                      <a:gd name="T54" fmla="*/ 8 w 44"/>
                      <a:gd name="T55" fmla="*/ 14 h 72"/>
                      <a:gd name="T56" fmla="*/ 12 w 44"/>
                      <a:gd name="T57" fmla="*/ 11 h 72"/>
                      <a:gd name="T58" fmla="*/ 19 w 44"/>
                      <a:gd name="T59" fmla="*/ 6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905" name="Group 521">
                  <a:extLst>
                    <a:ext uri="{FF2B5EF4-FFF2-40B4-BE49-F238E27FC236}">
                      <a16:creationId xmlns:a16="http://schemas.microsoft.com/office/drawing/2014/main" id="{9C3F1807-E3B7-45F9-99E7-6C193B4562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3797"/>
                  <a:ext cx="44" cy="73"/>
                  <a:chOff x="3407" y="3797"/>
                  <a:chExt cx="44" cy="73"/>
                </a:xfrm>
              </p:grpSpPr>
              <p:sp>
                <p:nvSpPr>
                  <p:cNvPr id="144906" name="Freeform 522">
                    <a:extLst>
                      <a:ext uri="{FF2B5EF4-FFF2-40B4-BE49-F238E27FC236}">
                        <a16:creationId xmlns:a16="http://schemas.microsoft.com/office/drawing/2014/main" id="{CCCEBC79-6F30-481D-86C3-42BC80E9EB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4" y="3798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6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4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07" name="Freeform 523">
                    <a:extLst>
                      <a:ext uri="{FF2B5EF4-FFF2-40B4-BE49-F238E27FC236}">
                        <a16:creationId xmlns:a16="http://schemas.microsoft.com/office/drawing/2014/main" id="{89BEA3C3-7190-4B8F-ADC4-A0B3C05B49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7" y="3797"/>
                    <a:ext cx="44" cy="73"/>
                  </a:xfrm>
                  <a:custGeom>
                    <a:avLst/>
                    <a:gdLst>
                      <a:gd name="T0" fmla="*/ 35 w 44"/>
                      <a:gd name="T1" fmla="*/ 0 h 73"/>
                      <a:gd name="T2" fmla="*/ 27 w 44"/>
                      <a:gd name="T3" fmla="*/ 2 h 73"/>
                      <a:gd name="T4" fmla="*/ 19 w 44"/>
                      <a:gd name="T5" fmla="*/ 5 h 73"/>
                      <a:gd name="T6" fmla="*/ 11 w 44"/>
                      <a:gd name="T7" fmla="*/ 8 h 73"/>
                      <a:gd name="T8" fmla="*/ 6 w 44"/>
                      <a:gd name="T9" fmla="*/ 12 h 73"/>
                      <a:gd name="T10" fmla="*/ 2 w 44"/>
                      <a:gd name="T11" fmla="*/ 15 h 73"/>
                      <a:gd name="T12" fmla="*/ 0 w 44"/>
                      <a:gd name="T13" fmla="*/ 20 h 73"/>
                      <a:gd name="T14" fmla="*/ 0 w 44"/>
                      <a:gd name="T15" fmla="*/ 32 h 73"/>
                      <a:gd name="T16" fmla="*/ 0 w 44"/>
                      <a:gd name="T17" fmla="*/ 43 h 73"/>
                      <a:gd name="T18" fmla="*/ 1 w 44"/>
                      <a:gd name="T19" fmla="*/ 47 h 73"/>
                      <a:gd name="T20" fmla="*/ 2 w 44"/>
                      <a:gd name="T21" fmla="*/ 50 h 73"/>
                      <a:gd name="T22" fmla="*/ 6 w 44"/>
                      <a:gd name="T23" fmla="*/ 54 h 73"/>
                      <a:gd name="T24" fmla="*/ 10 w 44"/>
                      <a:gd name="T25" fmla="*/ 58 h 73"/>
                      <a:gd name="T26" fmla="*/ 14 w 44"/>
                      <a:gd name="T27" fmla="*/ 61 h 73"/>
                      <a:gd name="T28" fmla="*/ 21 w 44"/>
                      <a:gd name="T29" fmla="*/ 65 h 73"/>
                      <a:gd name="T30" fmla="*/ 30 w 44"/>
                      <a:gd name="T31" fmla="*/ 68 h 73"/>
                      <a:gd name="T32" fmla="*/ 37 w 44"/>
                      <a:gd name="T33" fmla="*/ 71 h 73"/>
                      <a:gd name="T34" fmla="*/ 43 w 44"/>
                      <a:gd name="T35" fmla="*/ 72 h 73"/>
                      <a:gd name="T36" fmla="*/ 43 w 44"/>
                      <a:gd name="T37" fmla="*/ 46 h 73"/>
                      <a:gd name="T38" fmla="*/ 35 w 44"/>
                      <a:gd name="T39" fmla="*/ 44 h 73"/>
                      <a:gd name="T40" fmla="*/ 28 w 44"/>
                      <a:gd name="T41" fmla="*/ 41 h 73"/>
                      <a:gd name="T42" fmla="*/ 23 w 44"/>
                      <a:gd name="T43" fmla="*/ 40 h 73"/>
                      <a:gd name="T44" fmla="*/ 19 w 44"/>
                      <a:gd name="T45" fmla="*/ 37 h 73"/>
                      <a:gd name="T46" fmla="*/ 14 w 44"/>
                      <a:gd name="T47" fmla="*/ 33 h 73"/>
                      <a:gd name="T48" fmla="*/ 11 w 44"/>
                      <a:gd name="T49" fmla="*/ 30 h 73"/>
                      <a:gd name="T50" fmla="*/ 8 w 44"/>
                      <a:gd name="T51" fmla="*/ 25 h 73"/>
                      <a:gd name="T52" fmla="*/ 7 w 44"/>
                      <a:gd name="T53" fmla="*/ 20 h 73"/>
                      <a:gd name="T54" fmla="*/ 8 w 44"/>
                      <a:gd name="T55" fmla="*/ 15 h 73"/>
                      <a:gd name="T56" fmla="*/ 11 w 44"/>
                      <a:gd name="T57" fmla="*/ 11 h 73"/>
                      <a:gd name="T58" fmla="*/ 19 w 44"/>
                      <a:gd name="T59" fmla="*/ 6 h 73"/>
                      <a:gd name="T60" fmla="*/ 28 w 44"/>
                      <a:gd name="T61" fmla="*/ 4 h 73"/>
                      <a:gd name="T62" fmla="*/ 35 w 44"/>
                      <a:gd name="T63" fmla="*/ 2 h 73"/>
                      <a:gd name="T64" fmla="*/ 35 w 44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3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2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2" y="50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4" y="61"/>
                        </a:lnTo>
                        <a:lnTo>
                          <a:pt x="21" y="65"/>
                        </a:lnTo>
                        <a:lnTo>
                          <a:pt x="30" y="68"/>
                        </a:lnTo>
                        <a:lnTo>
                          <a:pt x="37" y="71"/>
                        </a:lnTo>
                        <a:lnTo>
                          <a:pt x="43" y="72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40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30"/>
                        </a:lnTo>
                        <a:lnTo>
                          <a:pt x="8" y="25"/>
                        </a:lnTo>
                        <a:lnTo>
                          <a:pt x="7" y="20"/>
                        </a:lnTo>
                        <a:lnTo>
                          <a:pt x="8" y="15"/>
                        </a:lnTo>
                        <a:lnTo>
                          <a:pt x="11" y="11"/>
                        </a:lnTo>
                        <a:lnTo>
                          <a:pt x="19" y="6"/>
                        </a:lnTo>
                        <a:lnTo>
                          <a:pt x="28" y="4"/>
                        </a:lnTo>
                        <a:lnTo>
                          <a:pt x="35" y="2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908" name="Group 524">
                  <a:extLst>
                    <a:ext uri="{FF2B5EF4-FFF2-40B4-BE49-F238E27FC236}">
                      <a16:creationId xmlns:a16="http://schemas.microsoft.com/office/drawing/2014/main" id="{B828A797-579D-4EFA-BF40-EE6CCD5A8B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7" y="3746"/>
                  <a:ext cx="45" cy="72"/>
                  <a:chOff x="3397" y="3746"/>
                  <a:chExt cx="45" cy="72"/>
                </a:xfrm>
              </p:grpSpPr>
              <p:sp>
                <p:nvSpPr>
                  <p:cNvPr id="144909" name="Freeform 525">
                    <a:extLst>
                      <a:ext uri="{FF2B5EF4-FFF2-40B4-BE49-F238E27FC236}">
                        <a16:creationId xmlns:a16="http://schemas.microsoft.com/office/drawing/2014/main" id="{C11D4144-9E66-477A-8122-4119F4D304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" y="3747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7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7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10" name="Freeform 526">
                    <a:extLst>
                      <a:ext uri="{FF2B5EF4-FFF2-40B4-BE49-F238E27FC236}">
                        <a16:creationId xmlns:a16="http://schemas.microsoft.com/office/drawing/2014/main" id="{82464532-BE14-43B9-9624-01D6F694D7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74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7 w 45"/>
                      <a:gd name="T3" fmla="*/ 2 h 72"/>
                      <a:gd name="T4" fmla="*/ 19 w 45"/>
                      <a:gd name="T5" fmla="*/ 4 h 72"/>
                      <a:gd name="T6" fmla="*/ 11 w 45"/>
                      <a:gd name="T7" fmla="*/ 8 h 72"/>
                      <a:gd name="T8" fmla="*/ 6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1 w 45"/>
                      <a:gd name="T19" fmla="*/ 46 h 72"/>
                      <a:gd name="T20" fmla="*/ 3 w 45"/>
                      <a:gd name="T21" fmla="*/ 49 h 72"/>
                      <a:gd name="T22" fmla="*/ 6 w 45"/>
                      <a:gd name="T23" fmla="*/ 54 h 72"/>
                      <a:gd name="T24" fmla="*/ 10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7 h 72"/>
                      <a:gd name="T32" fmla="*/ 38 w 45"/>
                      <a:gd name="T33" fmla="*/ 70 h 72"/>
                      <a:gd name="T34" fmla="*/ 43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8 w 45"/>
                      <a:gd name="T41" fmla="*/ 41 h 72"/>
                      <a:gd name="T42" fmla="*/ 23 w 45"/>
                      <a:gd name="T43" fmla="*/ 39 h 72"/>
                      <a:gd name="T44" fmla="*/ 19 w 45"/>
                      <a:gd name="T45" fmla="*/ 36 h 72"/>
                      <a:gd name="T46" fmla="*/ 14 w 45"/>
                      <a:gd name="T47" fmla="*/ 33 h 72"/>
                      <a:gd name="T48" fmla="*/ 11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19 w 45"/>
                      <a:gd name="T59" fmla="*/ 5 h 72"/>
                      <a:gd name="T60" fmla="*/ 28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7"/>
                        </a:lnTo>
                        <a:lnTo>
                          <a:pt x="38" y="70"/>
                        </a:lnTo>
                        <a:lnTo>
                          <a:pt x="43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4911" name="Group 527">
                <a:extLst>
                  <a:ext uri="{FF2B5EF4-FFF2-40B4-BE49-F238E27FC236}">
                    <a16:creationId xmlns:a16="http://schemas.microsoft.com/office/drawing/2014/main" id="{968D481A-AAEE-41D8-AA3E-B10EEB3191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3594"/>
                <a:ext cx="59" cy="174"/>
                <a:chOff x="3375" y="3594"/>
                <a:chExt cx="59" cy="174"/>
              </a:xfrm>
            </p:grpSpPr>
            <p:grpSp>
              <p:nvGrpSpPr>
                <p:cNvPr id="144912" name="Group 528">
                  <a:extLst>
                    <a:ext uri="{FF2B5EF4-FFF2-40B4-BE49-F238E27FC236}">
                      <a16:creationId xmlns:a16="http://schemas.microsoft.com/office/drawing/2014/main" id="{8F042EDD-FDF9-4794-BA66-D52D6F0296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9" y="3696"/>
                  <a:ext cx="45" cy="72"/>
                  <a:chOff x="3389" y="3696"/>
                  <a:chExt cx="45" cy="72"/>
                </a:xfrm>
              </p:grpSpPr>
              <p:sp>
                <p:nvSpPr>
                  <p:cNvPr id="144913" name="Freeform 529">
                    <a:extLst>
                      <a:ext uri="{FF2B5EF4-FFF2-40B4-BE49-F238E27FC236}">
                        <a16:creationId xmlns:a16="http://schemas.microsoft.com/office/drawing/2014/main" id="{5D618C49-76FE-4B9A-8E5D-60B812820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697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5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3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5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14" name="Freeform 530">
                    <a:extLst>
                      <a:ext uri="{FF2B5EF4-FFF2-40B4-BE49-F238E27FC236}">
                        <a16:creationId xmlns:a16="http://schemas.microsoft.com/office/drawing/2014/main" id="{9BC81B1C-911E-4335-8328-22DB61EE60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9" y="369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8 w 45"/>
                      <a:gd name="T3" fmla="*/ 2 h 72"/>
                      <a:gd name="T4" fmla="*/ 19 w 45"/>
                      <a:gd name="T5" fmla="*/ 4 h 72"/>
                      <a:gd name="T6" fmla="*/ 12 w 45"/>
                      <a:gd name="T7" fmla="*/ 8 h 72"/>
                      <a:gd name="T8" fmla="*/ 7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2 w 45"/>
                      <a:gd name="T19" fmla="*/ 46 h 72"/>
                      <a:gd name="T20" fmla="*/ 3 w 45"/>
                      <a:gd name="T21" fmla="*/ 49 h 72"/>
                      <a:gd name="T22" fmla="*/ 7 w 45"/>
                      <a:gd name="T23" fmla="*/ 54 h 72"/>
                      <a:gd name="T24" fmla="*/ 11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8 h 72"/>
                      <a:gd name="T32" fmla="*/ 38 w 45"/>
                      <a:gd name="T33" fmla="*/ 70 h 72"/>
                      <a:gd name="T34" fmla="*/ 44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9 w 45"/>
                      <a:gd name="T41" fmla="*/ 41 h 72"/>
                      <a:gd name="T42" fmla="*/ 24 w 45"/>
                      <a:gd name="T43" fmla="*/ 39 h 72"/>
                      <a:gd name="T44" fmla="*/ 19 w 45"/>
                      <a:gd name="T45" fmla="*/ 37 h 72"/>
                      <a:gd name="T46" fmla="*/ 15 w 45"/>
                      <a:gd name="T47" fmla="*/ 33 h 72"/>
                      <a:gd name="T48" fmla="*/ 12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20 w 45"/>
                      <a:gd name="T59" fmla="*/ 5 h 72"/>
                      <a:gd name="T60" fmla="*/ 29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4"/>
                        </a:lnTo>
                        <a:lnTo>
                          <a:pt x="12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2" y="46"/>
                        </a:lnTo>
                        <a:lnTo>
                          <a:pt x="3" y="49"/>
                        </a:lnTo>
                        <a:lnTo>
                          <a:pt x="7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0"/>
                        </a:lnTo>
                        <a:lnTo>
                          <a:pt x="44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9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2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20" y="5"/>
                        </a:lnTo>
                        <a:lnTo>
                          <a:pt x="29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915" name="Group 531">
                  <a:extLst>
                    <a:ext uri="{FF2B5EF4-FFF2-40B4-BE49-F238E27FC236}">
                      <a16:creationId xmlns:a16="http://schemas.microsoft.com/office/drawing/2014/main" id="{2706E11D-2B03-4942-B931-FBCA2562BE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4" y="3645"/>
                  <a:ext cx="45" cy="73"/>
                  <a:chOff x="3384" y="3645"/>
                  <a:chExt cx="45" cy="73"/>
                </a:xfrm>
              </p:grpSpPr>
              <p:sp>
                <p:nvSpPr>
                  <p:cNvPr id="144916" name="Freeform 532">
                    <a:extLst>
                      <a:ext uri="{FF2B5EF4-FFF2-40B4-BE49-F238E27FC236}">
                        <a16:creationId xmlns:a16="http://schemas.microsoft.com/office/drawing/2014/main" id="{25457ABB-FE27-466F-AD12-A05A4DC398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2" y="3646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3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3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17" name="Freeform 533">
                    <a:extLst>
                      <a:ext uri="{FF2B5EF4-FFF2-40B4-BE49-F238E27FC236}">
                        <a16:creationId xmlns:a16="http://schemas.microsoft.com/office/drawing/2014/main" id="{326CF727-CCDC-4139-8462-C272DBA972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4" y="3645"/>
                    <a:ext cx="45" cy="73"/>
                  </a:xfrm>
                  <a:custGeom>
                    <a:avLst/>
                    <a:gdLst>
                      <a:gd name="T0" fmla="*/ 36 w 45"/>
                      <a:gd name="T1" fmla="*/ 0 h 73"/>
                      <a:gd name="T2" fmla="*/ 28 w 45"/>
                      <a:gd name="T3" fmla="*/ 2 h 73"/>
                      <a:gd name="T4" fmla="*/ 19 w 45"/>
                      <a:gd name="T5" fmla="*/ 5 h 73"/>
                      <a:gd name="T6" fmla="*/ 11 w 45"/>
                      <a:gd name="T7" fmla="*/ 8 h 73"/>
                      <a:gd name="T8" fmla="*/ 7 w 45"/>
                      <a:gd name="T9" fmla="*/ 12 h 73"/>
                      <a:gd name="T10" fmla="*/ 3 w 45"/>
                      <a:gd name="T11" fmla="*/ 15 h 73"/>
                      <a:gd name="T12" fmla="*/ 0 w 45"/>
                      <a:gd name="T13" fmla="*/ 20 h 73"/>
                      <a:gd name="T14" fmla="*/ 0 w 45"/>
                      <a:gd name="T15" fmla="*/ 32 h 73"/>
                      <a:gd name="T16" fmla="*/ 0 w 45"/>
                      <a:gd name="T17" fmla="*/ 42 h 73"/>
                      <a:gd name="T18" fmla="*/ 1 w 45"/>
                      <a:gd name="T19" fmla="*/ 47 h 73"/>
                      <a:gd name="T20" fmla="*/ 3 w 45"/>
                      <a:gd name="T21" fmla="*/ 50 h 73"/>
                      <a:gd name="T22" fmla="*/ 6 w 45"/>
                      <a:gd name="T23" fmla="*/ 54 h 73"/>
                      <a:gd name="T24" fmla="*/ 11 w 45"/>
                      <a:gd name="T25" fmla="*/ 58 h 73"/>
                      <a:gd name="T26" fmla="*/ 15 w 45"/>
                      <a:gd name="T27" fmla="*/ 61 h 73"/>
                      <a:gd name="T28" fmla="*/ 22 w 45"/>
                      <a:gd name="T29" fmla="*/ 65 h 73"/>
                      <a:gd name="T30" fmla="*/ 30 w 45"/>
                      <a:gd name="T31" fmla="*/ 68 h 73"/>
                      <a:gd name="T32" fmla="*/ 38 w 45"/>
                      <a:gd name="T33" fmla="*/ 71 h 73"/>
                      <a:gd name="T34" fmla="*/ 43 w 45"/>
                      <a:gd name="T35" fmla="*/ 72 h 73"/>
                      <a:gd name="T36" fmla="*/ 44 w 45"/>
                      <a:gd name="T37" fmla="*/ 46 h 73"/>
                      <a:gd name="T38" fmla="*/ 36 w 45"/>
                      <a:gd name="T39" fmla="*/ 44 h 73"/>
                      <a:gd name="T40" fmla="*/ 28 w 45"/>
                      <a:gd name="T41" fmla="*/ 41 h 73"/>
                      <a:gd name="T42" fmla="*/ 24 w 45"/>
                      <a:gd name="T43" fmla="*/ 39 h 73"/>
                      <a:gd name="T44" fmla="*/ 19 w 45"/>
                      <a:gd name="T45" fmla="*/ 37 h 73"/>
                      <a:gd name="T46" fmla="*/ 15 w 45"/>
                      <a:gd name="T47" fmla="*/ 33 h 73"/>
                      <a:gd name="T48" fmla="*/ 11 w 45"/>
                      <a:gd name="T49" fmla="*/ 30 h 73"/>
                      <a:gd name="T50" fmla="*/ 9 w 45"/>
                      <a:gd name="T51" fmla="*/ 25 h 73"/>
                      <a:gd name="T52" fmla="*/ 8 w 45"/>
                      <a:gd name="T53" fmla="*/ 19 h 73"/>
                      <a:gd name="T54" fmla="*/ 8 w 45"/>
                      <a:gd name="T55" fmla="*/ 14 h 73"/>
                      <a:gd name="T56" fmla="*/ 12 w 45"/>
                      <a:gd name="T57" fmla="*/ 11 h 73"/>
                      <a:gd name="T58" fmla="*/ 19 w 45"/>
                      <a:gd name="T59" fmla="*/ 6 h 73"/>
                      <a:gd name="T60" fmla="*/ 28 w 45"/>
                      <a:gd name="T61" fmla="*/ 3 h 73"/>
                      <a:gd name="T62" fmla="*/ 36 w 45"/>
                      <a:gd name="T63" fmla="*/ 1 h 73"/>
                      <a:gd name="T64" fmla="*/ 36 w 45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3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50"/>
                        </a:lnTo>
                        <a:lnTo>
                          <a:pt x="6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2"/>
                        </a:lnTo>
                        <a:lnTo>
                          <a:pt x="44" y="46"/>
                        </a:lnTo>
                        <a:lnTo>
                          <a:pt x="36" y="44"/>
                        </a:lnTo>
                        <a:lnTo>
                          <a:pt x="28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1" y="30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4918" name="Group 534">
                  <a:extLst>
                    <a:ext uri="{FF2B5EF4-FFF2-40B4-BE49-F238E27FC236}">
                      <a16:creationId xmlns:a16="http://schemas.microsoft.com/office/drawing/2014/main" id="{2E24F844-C2EE-429B-974E-86061B4319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3594"/>
                  <a:ext cx="44" cy="72"/>
                  <a:chOff x="3375" y="3594"/>
                  <a:chExt cx="44" cy="72"/>
                </a:xfrm>
              </p:grpSpPr>
              <p:sp>
                <p:nvSpPr>
                  <p:cNvPr id="144919" name="Freeform 535">
                    <a:extLst>
                      <a:ext uri="{FF2B5EF4-FFF2-40B4-BE49-F238E27FC236}">
                        <a16:creationId xmlns:a16="http://schemas.microsoft.com/office/drawing/2014/main" id="{C5A5D1C9-1DB1-4852-956F-8AB8A26A5D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2" y="3594"/>
                    <a:ext cx="27" cy="29"/>
                  </a:xfrm>
                  <a:custGeom>
                    <a:avLst/>
                    <a:gdLst>
                      <a:gd name="T0" fmla="*/ 26 w 27"/>
                      <a:gd name="T1" fmla="*/ 0 h 29"/>
                      <a:gd name="T2" fmla="*/ 26 w 27"/>
                      <a:gd name="T3" fmla="*/ 16 h 29"/>
                      <a:gd name="T4" fmla="*/ 21 w 27"/>
                      <a:gd name="T5" fmla="*/ 18 h 29"/>
                      <a:gd name="T6" fmla="*/ 16 w 27"/>
                      <a:gd name="T7" fmla="*/ 19 h 29"/>
                      <a:gd name="T8" fmla="*/ 13 w 27"/>
                      <a:gd name="T9" fmla="*/ 21 h 29"/>
                      <a:gd name="T10" fmla="*/ 10 w 27"/>
                      <a:gd name="T11" fmla="*/ 23 h 29"/>
                      <a:gd name="T12" fmla="*/ 7 w 27"/>
                      <a:gd name="T13" fmla="*/ 28 h 29"/>
                      <a:gd name="T14" fmla="*/ 2 w 27"/>
                      <a:gd name="T15" fmla="*/ 23 h 29"/>
                      <a:gd name="T16" fmla="*/ 2 w 27"/>
                      <a:gd name="T17" fmla="*/ 19 h 29"/>
                      <a:gd name="T18" fmla="*/ 1 w 27"/>
                      <a:gd name="T19" fmla="*/ 17 h 29"/>
                      <a:gd name="T20" fmla="*/ 0 w 27"/>
                      <a:gd name="T21" fmla="*/ 13 h 29"/>
                      <a:gd name="T22" fmla="*/ 3 w 27"/>
                      <a:gd name="T23" fmla="*/ 9 h 29"/>
                      <a:gd name="T24" fmla="*/ 6 w 27"/>
                      <a:gd name="T25" fmla="*/ 7 h 29"/>
                      <a:gd name="T26" fmla="*/ 13 w 27"/>
                      <a:gd name="T27" fmla="*/ 4 h 29"/>
                      <a:gd name="T28" fmla="*/ 18 w 27"/>
                      <a:gd name="T29" fmla="*/ 2 h 29"/>
                      <a:gd name="T30" fmla="*/ 26 w 27"/>
                      <a:gd name="T3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9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8"/>
                        </a:lnTo>
                        <a:lnTo>
                          <a:pt x="2" y="23"/>
                        </a:lnTo>
                        <a:lnTo>
                          <a:pt x="2" y="19"/>
                        </a:lnTo>
                        <a:lnTo>
                          <a:pt x="1" y="17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4920" name="Freeform 536">
                    <a:extLst>
                      <a:ext uri="{FF2B5EF4-FFF2-40B4-BE49-F238E27FC236}">
                        <a16:creationId xmlns:a16="http://schemas.microsoft.com/office/drawing/2014/main" id="{7B34BF08-C15C-4F89-A5E1-2C3B688A8A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5" y="3594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1 h 72"/>
                      <a:gd name="T10" fmla="*/ 2 w 44"/>
                      <a:gd name="T11" fmla="*/ 15 h 72"/>
                      <a:gd name="T12" fmla="*/ 0 w 44"/>
                      <a:gd name="T13" fmla="*/ 19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6 h 72"/>
                      <a:gd name="T20" fmla="*/ 2 w 44"/>
                      <a:gd name="T21" fmla="*/ 49 h 72"/>
                      <a:gd name="T22" fmla="*/ 6 w 44"/>
                      <a:gd name="T23" fmla="*/ 53 h 72"/>
                      <a:gd name="T24" fmla="*/ 10 w 44"/>
                      <a:gd name="T25" fmla="*/ 58 h 72"/>
                      <a:gd name="T26" fmla="*/ 14 w 44"/>
                      <a:gd name="T27" fmla="*/ 60 h 72"/>
                      <a:gd name="T28" fmla="*/ 21 w 44"/>
                      <a:gd name="T29" fmla="*/ 64 h 72"/>
                      <a:gd name="T30" fmla="*/ 30 w 44"/>
                      <a:gd name="T31" fmla="*/ 67 h 72"/>
                      <a:gd name="T32" fmla="*/ 37 w 44"/>
                      <a:gd name="T33" fmla="*/ 70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3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6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8 w 44"/>
                      <a:gd name="T51" fmla="*/ 24 h 72"/>
                      <a:gd name="T52" fmla="*/ 7 w 44"/>
                      <a:gd name="T53" fmla="*/ 19 h 72"/>
                      <a:gd name="T54" fmla="*/ 8 w 44"/>
                      <a:gd name="T55" fmla="*/ 14 h 72"/>
                      <a:gd name="T56" fmla="*/ 11 w 44"/>
                      <a:gd name="T57" fmla="*/ 11 h 72"/>
                      <a:gd name="T58" fmla="*/ 19 w 44"/>
                      <a:gd name="T59" fmla="*/ 5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1"/>
                        </a:lnTo>
                        <a:lnTo>
                          <a:pt x="2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2" y="49"/>
                        </a:lnTo>
                        <a:lnTo>
                          <a:pt x="6" y="53"/>
                        </a:lnTo>
                        <a:lnTo>
                          <a:pt x="10" y="58"/>
                        </a:lnTo>
                        <a:lnTo>
                          <a:pt x="14" y="60"/>
                        </a:lnTo>
                        <a:lnTo>
                          <a:pt x="21" y="64"/>
                        </a:lnTo>
                        <a:lnTo>
                          <a:pt x="30" y="67"/>
                        </a:lnTo>
                        <a:lnTo>
                          <a:pt x="37" y="70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8" y="24"/>
                        </a:lnTo>
                        <a:lnTo>
                          <a:pt x="7" y="19"/>
                        </a:lnTo>
                        <a:lnTo>
                          <a:pt x="8" y="14"/>
                        </a:lnTo>
                        <a:lnTo>
                          <a:pt x="11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4921" name="Rectangle 537">
            <a:extLst>
              <a:ext uri="{FF2B5EF4-FFF2-40B4-BE49-F238E27FC236}">
                <a16:creationId xmlns:a16="http://schemas.microsoft.com/office/drawing/2014/main" id="{7E6F3E44-385A-4045-B20E-A57C831E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3148014"/>
            <a:ext cx="1341901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Three</a:t>
            </a:r>
          </a:p>
        </p:txBody>
      </p:sp>
      <p:sp>
        <p:nvSpPr>
          <p:cNvPr id="144922" name="Rectangle 538">
            <a:extLst>
              <a:ext uri="{FF2B5EF4-FFF2-40B4-BE49-F238E27FC236}">
                <a16:creationId xmlns:a16="http://schemas.microsoft.com/office/drawing/2014/main" id="{DEA6994A-8FCF-47A4-833F-7943F49E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9" y="3168651"/>
            <a:ext cx="89466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EIR</a:t>
            </a:r>
          </a:p>
        </p:txBody>
      </p:sp>
      <p:sp>
        <p:nvSpPr>
          <p:cNvPr id="144923" name="Rectangle 539">
            <a:extLst>
              <a:ext uri="{FF2B5EF4-FFF2-40B4-BE49-F238E27FC236}">
                <a16:creationId xmlns:a16="http://schemas.microsoft.com/office/drawing/2014/main" id="{42CE6457-A710-4B81-8313-E14CF6C46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4" y="3148014"/>
            <a:ext cx="208473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Vodafone</a:t>
            </a:r>
          </a:p>
        </p:txBody>
      </p:sp>
      <p:sp>
        <p:nvSpPr>
          <p:cNvPr id="144924" name="Line 540">
            <a:extLst>
              <a:ext uri="{FF2B5EF4-FFF2-40B4-BE49-F238E27FC236}">
                <a16:creationId xmlns:a16="http://schemas.microsoft.com/office/drawing/2014/main" id="{5382E760-F8D6-4EE2-9924-062993F23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4073525"/>
            <a:ext cx="1085850" cy="414338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4925" name="Line 541">
            <a:extLst>
              <a:ext uri="{FF2B5EF4-FFF2-40B4-BE49-F238E27FC236}">
                <a16:creationId xmlns:a16="http://schemas.microsoft.com/office/drawing/2014/main" id="{E8C749C5-7C32-42FF-878F-D34B3DAFB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954464"/>
            <a:ext cx="0" cy="43497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4926" name="Line 542">
            <a:extLst>
              <a:ext uri="{FF2B5EF4-FFF2-40B4-BE49-F238E27FC236}">
                <a16:creationId xmlns:a16="http://schemas.microsoft.com/office/drawing/2014/main" id="{44851BF2-0C84-4E93-AD06-FE2ABB6C1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2301" y="3994151"/>
            <a:ext cx="1795463" cy="45402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4927" name="Rectangle 543">
            <a:extLst>
              <a:ext uri="{FF2B5EF4-FFF2-40B4-BE49-F238E27FC236}">
                <a16:creationId xmlns:a16="http://schemas.microsoft.com/office/drawing/2014/main" id="{F38342ED-D105-47DA-A92B-86B7F524A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9" y="3919538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4928" name="Rectangle 544">
            <a:extLst>
              <a:ext uri="{FF2B5EF4-FFF2-40B4-BE49-F238E27FC236}">
                <a16:creationId xmlns:a16="http://schemas.microsoft.com/office/drawing/2014/main" id="{89571219-2253-4207-9C05-53003E0DA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39" y="4256088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4929" name="Rectangle 545">
            <a:extLst>
              <a:ext uri="{FF2B5EF4-FFF2-40B4-BE49-F238E27FC236}">
                <a16:creationId xmlns:a16="http://schemas.microsoft.com/office/drawing/2014/main" id="{EE220B61-F2B3-4381-AE57-8E4C1C98B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4" y="4176713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</p:spTree>
    <p:extLst>
      <p:ext uri="{BB962C8B-B14F-4D97-AF65-F5344CB8AC3E}">
        <p14:creationId xmlns:p14="http://schemas.microsoft.com/office/powerpoint/2010/main" val="20566266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1189F117-B6F7-4238-8FFA-A96DE3BEDB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40" tIns="41121" rIns="82240" bIns="41121" anchor="ctr">
            <a:normAutofit/>
          </a:bodyPr>
          <a:lstStyle/>
          <a:p>
            <a:r>
              <a:rPr lang="en-US" altLang="en-US"/>
              <a:t>Attributes of the Mechanism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936D15-4983-E24D-ADDA-8083F930614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r>
              <a:rPr lang="en-US" altLang="en-US" dirty="0"/>
              <a:t>Carriers have an incentive to invest effort in strategic behavior…</a:t>
            </a:r>
          </a:p>
        </p:txBody>
      </p:sp>
      <p:grpSp>
        <p:nvGrpSpPr>
          <p:cNvPr id="145412" name="Group 4">
            <a:extLst>
              <a:ext uri="{FF2B5EF4-FFF2-40B4-BE49-F238E27FC236}">
                <a16:creationId xmlns:a16="http://schemas.microsoft.com/office/drawing/2014/main" id="{C03102B6-E59E-43F8-8165-1D06B9B29772}"/>
              </a:ext>
            </a:extLst>
          </p:cNvPr>
          <p:cNvGrpSpPr>
            <a:grpSpLocks/>
          </p:cNvGrpSpPr>
          <p:nvPr/>
        </p:nvGrpSpPr>
        <p:grpSpPr bwMode="auto">
          <a:xfrm>
            <a:off x="5915025" y="4245189"/>
            <a:ext cx="1276350" cy="847725"/>
            <a:chOff x="2940" y="3469"/>
            <a:chExt cx="776" cy="516"/>
          </a:xfrm>
        </p:grpSpPr>
        <p:grpSp>
          <p:nvGrpSpPr>
            <p:cNvPr id="145413" name="Group 5">
              <a:extLst>
                <a:ext uri="{FF2B5EF4-FFF2-40B4-BE49-F238E27FC236}">
                  <a16:creationId xmlns:a16="http://schemas.microsoft.com/office/drawing/2014/main" id="{8A63FFCA-E44A-4393-A573-F630B8B86D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" y="3891"/>
              <a:ext cx="56" cy="94"/>
              <a:chOff x="3657" y="3891"/>
              <a:chExt cx="56" cy="94"/>
            </a:xfrm>
          </p:grpSpPr>
          <p:grpSp>
            <p:nvGrpSpPr>
              <p:cNvPr id="145414" name="Group 6">
                <a:extLst>
                  <a:ext uri="{FF2B5EF4-FFF2-40B4-BE49-F238E27FC236}">
                    <a16:creationId xmlns:a16="http://schemas.microsoft.com/office/drawing/2014/main" id="{44449E4D-25C8-4E1C-A1EA-BF8DBC4905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7" y="3959"/>
                <a:ext cx="45" cy="26"/>
                <a:chOff x="3657" y="3959"/>
                <a:chExt cx="45" cy="26"/>
              </a:xfrm>
            </p:grpSpPr>
            <p:sp>
              <p:nvSpPr>
                <p:cNvPr id="145415" name="Freeform 7">
                  <a:extLst>
                    <a:ext uri="{FF2B5EF4-FFF2-40B4-BE49-F238E27FC236}">
                      <a16:creationId xmlns:a16="http://schemas.microsoft.com/office/drawing/2014/main" id="{B2544A2C-5F5F-46F5-ABF3-73E0839B6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4" y="3968"/>
                  <a:ext cx="28" cy="16"/>
                </a:xfrm>
                <a:custGeom>
                  <a:avLst/>
                  <a:gdLst>
                    <a:gd name="T0" fmla="*/ 5 w 28"/>
                    <a:gd name="T1" fmla="*/ 2 h 16"/>
                    <a:gd name="T2" fmla="*/ 4 w 28"/>
                    <a:gd name="T3" fmla="*/ 2 h 16"/>
                    <a:gd name="T4" fmla="*/ 3 w 28"/>
                    <a:gd name="T5" fmla="*/ 2 h 16"/>
                    <a:gd name="T6" fmla="*/ 1 w 28"/>
                    <a:gd name="T7" fmla="*/ 4 h 16"/>
                    <a:gd name="T8" fmla="*/ 0 w 28"/>
                    <a:gd name="T9" fmla="*/ 6 h 16"/>
                    <a:gd name="T10" fmla="*/ 0 w 28"/>
                    <a:gd name="T11" fmla="*/ 8 h 16"/>
                    <a:gd name="T12" fmla="*/ 0 w 28"/>
                    <a:gd name="T13" fmla="*/ 9 h 16"/>
                    <a:gd name="T14" fmla="*/ 1 w 28"/>
                    <a:gd name="T15" fmla="*/ 11 h 16"/>
                    <a:gd name="T16" fmla="*/ 7 w 28"/>
                    <a:gd name="T17" fmla="*/ 14 h 16"/>
                    <a:gd name="T18" fmla="*/ 9 w 28"/>
                    <a:gd name="T19" fmla="*/ 15 h 16"/>
                    <a:gd name="T20" fmla="*/ 12 w 28"/>
                    <a:gd name="T21" fmla="*/ 15 h 16"/>
                    <a:gd name="T22" fmla="*/ 14 w 28"/>
                    <a:gd name="T23" fmla="*/ 15 h 16"/>
                    <a:gd name="T24" fmla="*/ 17 w 28"/>
                    <a:gd name="T25" fmla="*/ 15 h 16"/>
                    <a:gd name="T26" fmla="*/ 20 w 28"/>
                    <a:gd name="T27" fmla="*/ 14 h 16"/>
                    <a:gd name="T28" fmla="*/ 23 w 28"/>
                    <a:gd name="T29" fmla="*/ 13 h 16"/>
                    <a:gd name="T30" fmla="*/ 24 w 28"/>
                    <a:gd name="T31" fmla="*/ 12 h 16"/>
                    <a:gd name="T32" fmla="*/ 25 w 28"/>
                    <a:gd name="T33" fmla="*/ 11 h 16"/>
                    <a:gd name="T34" fmla="*/ 26 w 28"/>
                    <a:gd name="T35" fmla="*/ 9 h 16"/>
                    <a:gd name="T36" fmla="*/ 27 w 28"/>
                    <a:gd name="T37" fmla="*/ 8 h 16"/>
                    <a:gd name="T38" fmla="*/ 27 w 28"/>
                    <a:gd name="T39" fmla="*/ 4 h 16"/>
                    <a:gd name="T40" fmla="*/ 26 w 28"/>
                    <a:gd name="T41" fmla="*/ 0 h 16"/>
                    <a:gd name="T42" fmla="*/ 20 w 28"/>
                    <a:gd name="T43" fmla="*/ 1 h 16"/>
                    <a:gd name="T44" fmla="*/ 20 w 28"/>
                    <a:gd name="T45" fmla="*/ 5 h 16"/>
                    <a:gd name="T46" fmla="*/ 20 w 28"/>
                    <a:gd name="T47" fmla="*/ 8 h 16"/>
                    <a:gd name="T48" fmla="*/ 18 w 28"/>
                    <a:gd name="T49" fmla="*/ 9 h 16"/>
                    <a:gd name="T50" fmla="*/ 16 w 28"/>
                    <a:gd name="T51" fmla="*/ 10 h 16"/>
                    <a:gd name="T52" fmla="*/ 14 w 28"/>
                    <a:gd name="T53" fmla="*/ 10 h 16"/>
                    <a:gd name="T54" fmla="*/ 11 w 28"/>
                    <a:gd name="T55" fmla="*/ 10 h 16"/>
                    <a:gd name="T56" fmla="*/ 10 w 28"/>
                    <a:gd name="T57" fmla="*/ 8 h 16"/>
                    <a:gd name="T58" fmla="*/ 9 w 28"/>
                    <a:gd name="T59" fmla="*/ 3 h 16"/>
                    <a:gd name="T60" fmla="*/ 5 w 28"/>
                    <a:gd name="T61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8" h="16">
                      <a:moveTo>
                        <a:pt x="5" y="2"/>
                      </a:move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7" y="14"/>
                      </a:lnTo>
                      <a:lnTo>
                        <a:pt x="9" y="15"/>
                      </a:ln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7" y="15"/>
                      </a:lnTo>
                      <a:lnTo>
                        <a:pt x="20" y="14"/>
                      </a:lnTo>
                      <a:lnTo>
                        <a:pt x="23" y="13"/>
                      </a:lnTo>
                      <a:lnTo>
                        <a:pt x="24" y="12"/>
                      </a:lnTo>
                      <a:lnTo>
                        <a:pt x="25" y="11"/>
                      </a:lnTo>
                      <a:lnTo>
                        <a:pt x="26" y="9"/>
                      </a:lnTo>
                      <a:lnTo>
                        <a:pt x="27" y="8"/>
                      </a:lnTo>
                      <a:lnTo>
                        <a:pt x="27" y="4"/>
                      </a:lnTo>
                      <a:lnTo>
                        <a:pt x="26" y="0"/>
                      </a:lnTo>
                      <a:lnTo>
                        <a:pt x="20" y="1"/>
                      </a:lnTo>
                      <a:lnTo>
                        <a:pt x="20" y="5"/>
                      </a:lnTo>
                      <a:lnTo>
                        <a:pt x="20" y="8"/>
                      </a:lnTo>
                      <a:lnTo>
                        <a:pt x="18" y="9"/>
                      </a:lnTo>
                      <a:lnTo>
                        <a:pt x="16" y="10"/>
                      </a:lnTo>
                      <a:lnTo>
                        <a:pt x="14" y="10"/>
                      </a:lnTo>
                      <a:lnTo>
                        <a:pt x="11" y="10"/>
                      </a:lnTo>
                      <a:lnTo>
                        <a:pt x="10" y="8"/>
                      </a:lnTo>
                      <a:lnTo>
                        <a:pt x="9" y="3"/>
                      </a:lnTo>
                      <a:lnTo>
                        <a:pt x="5" y="2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16" name="Freeform 8">
                  <a:extLst>
                    <a:ext uri="{FF2B5EF4-FFF2-40B4-BE49-F238E27FC236}">
                      <a16:creationId xmlns:a16="http://schemas.microsoft.com/office/drawing/2014/main" id="{A4A06E0A-E2EC-4C56-AFB4-9079B4A1A8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7" y="3959"/>
                  <a:ext cx="30" cy="26"/>
                </a:xfrm>
                <a:custGeom>
                  <a:avLst/>
                  <a:gdLst>
                    <a:gd name="T0" fmla="*/ 15 w 30"/>
                    <a:gd name="T1" fmla="*/ 0 h 26"/>
                    <a:gd name="T2" fmla="*/ 6 w 30"/>
                    <a:gd name="T3" fmla="*/ 2 h 26"/>
                    <a:gd name="T4" fmla="*/ 2 w 30"/>
                    <a:gd name="T5" fmla="*/ 5 h 26"/>
                    <a:gd name="T6" fmla="*/ 0 w 30"/>
                    <a:gd name="T7" fmla="*/ 7 h 26"/>
                    <a:gd name="T8" fmla="*/ 0 w 30"/>
                    <a:gd name="T9" fmla="*/ 11 h 26"/>
                    <a:gd name="T10" fmla="*/ 0 w 30"/>
                    <a:gd name="T11" fmla="*/ 15 h 26"/>
                    <a:gd name="T12" fmla="*/ 1 w 30"/>
                    <a:gd name="T13" fmla="*/ 18 h 26"/>
                    <a:gd name="T14" fmla="*/ 2 w 30"/>
                    <a:gd name="T15" fmla="*/ 20 h 26"/>
                    <a:gd name="T16" fmla="*/ 4 w 30"/>
                    <a:gd name="T17" fmla="*/ 22 h 26"/>
                    <a:gd name="T18" fmla="*/ 8 w 30"/>
                    <a:gd name="T19" fmla="*/ 24 h 26"/>
                    <a:gd name="T20" fmla="*/ 12 w 30"/>
                    <a:gd name="T21" fmla="*/ 25 h 26"/>
                    <a:gd name="T22" fmla="*/ 16 w 30"/>
                    <a:gd name="T23" fmla="*/ 25 h 26"/>
                    <a:gd name="T24" fmla="*/ 22 w 30"/>
                    <a:gd name="T25" fmla="*/ 24 h 26"/>
                    <a:gd name="T26" fmla="*/ 25 w 30"/>
                    <a:gd name="T27" fmla="*/ 21 h 26"/>
                    <a:gd name="T28" fmla="*/ 29 w 30"/>
                    <a:gd name="T29" fmla="*/ 18 h 26"/>
                    <a:gd name="T30" fmla="*/ 23 w 30"/>
                    <a:gd name="T31" fmla="*/ 15 h 26"/>
                    <a:gd name="T32" fmla="*/ 21 w 30"/>
                    <a:gd name="T33" fmla="*/ 18 h 26"/>
                    <a:gd name="T34" fmla="*/ 17 w 30"/>
                    <a:gd name="T35" fmla="*/ 19 h 26"/>
                    <a:gd name="T36" fmla="*/ 12 w 30"/>
                    <a:gd name="T37" fmla="*/ 20 h 26"/>
                    <a:gd name="T38" fmla="*/ 8 w 30"/>
                    <a:gd name="T39" fmla="*/ 18 h 26"/>
                    <a:gd name="T40" fmla="*/ 7 w 30"/>
                    <a:gd name="T41" fmla="*/ 18 h 26"/>
                    <a:gd name="T42" fmla="*/ 7 w 30"/>
                    <a:gd name="T43" fmla="*/ 16 h 26"/>
                    <a:gd name="T44" fmla="*/ 7 w 30"/>
                    <a:gd name="T45" fmla="*/ 14 h 26"/>
                    <a:gd name="T46" fmla="*/ 9 w 30"/>
                    <a:gd name="T47" fmla="*/ 13 h 26"/>
                    <a:gd name="T48" fmla="*/ 11 w 30"/>
                    <a:gd name="T49" fmla="*/ 11 h 26"/>
                    <a:gd name="T50" fmla="*/ 15 w 30"/>
                    <a:gd name="T51" fmla="*/ 11 h 26"/>
                    <a:gd name="T52" fmla="*/ 15 w 30"/>
                    <a:gd name="T5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" h="26">
                      <a:moveTo>
                        <a:pt x="15" y="0"/>
                      </a:moveTo>
                      <a:lnTo>
                        <a:pt x="6" y="2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1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5"/>
                      </a:lnTo>
                      <a:lnTo>
                        <a:pt x="16" y="25"/>
                      </a:lnTo>
                      <a:lnTo>
                        <a:pt x="22" y="24"/>
                      </a:lnTo>
                      <a:lnTo>
                        <a:pt x="25" y="21"/>
                      </a:lnTo>
                      <a:lnTo>
                        <a:pt x="29" y="18"/>
                      </a:lnTo>
                      <a:lnTo>
                        <a:pt x="23" y="15"/>
                      </a:lnTo>
                      <a:lnTo>
                        <a:pt x="21" y="18"/>
                      </a:lnTo>
                      <a:lnTo>
                        <a:pt x="17" y="19"/>
                      </a:lnTo>
                      <a:lnTo>
                        <a:pt x="12" y="20"/>
                      </a:lnTo>
                      <a:lnTo>
                        <a:pt x="8" y="18"/>
                      </a:lnTo>
                      <a:lnTo>
                        <a:pt x="7" y="18"/>
                      </a:lnTo>
                      <a:lnTo>
                        <a:pt x="7" y="16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1" y="11"/>
                      </a:lnTo>
                      <a:lnTo>
                        <a:pt x="15" y="11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17" name="Freeform 9">
                  <a:extLst>
                    <a:ext uri="{FF2B5EF4-FFF2-40B4-BE49-F238E27FC236}">
                      <a16:creationId xmlns:a16="http://schemas.microsoft.com/office/drawing/2014/main" id="{84D79CC8-8C06-4B46-911A-B730BD75D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9" y="3970"/>
                  <a:ext cx="29" cy="15"/>
                </a:xfrm>
                <a:custGeom>
                  <a:avLst/>
                  <a:gdLst>
                    <a:gd name="T0" fmla="*/ 0 w 29"/>
                    <a:gd name="T1" fmla="*/ 9 h 15"/>
                    <a:gd name="T2" fmla="*/ 5 w 29"/>
                    <a:gd name="T3" fmla="*/ 9 h 15"/>
                    <a:gd name="T4" fmla="*/ 12 w 29"/>
                    <a:gd name="T5" fmla="*/ 9 h 15"/>
                    <a:gd name="T6" fmla="*/ 17 w 29"/>
                    <a:gd name="T7" fmla="*/ 8 h 15"/>
                    <a:gd name="T8" fmla="*/ 20 w 29"/>
                    <a:gd name="T9" fmla="*/ 7 h 15"/>
                    <a:gd name="T10" fmla="*/ 21 w 29"/>
                    <a:gd name="T11" fmla="*/ 5 h 15"/>
                    <a:gd name="T12" fmla="*/ 21 w 29"/>
                    <a:gd name="T13" fmla="*/ 3 h 15"/>
                    <a:gd name="T14" fmla="*/ 19 w 29"/>
                    <a:gd name="T15" fmla="*/ 0 h 15"/>
                    <a:gd name="T16" fmla="*/ 17 w 29"/>
                    <a:gd name="T17" fmla="*/ 0 h 15"/>
                    <a:gd name="T18" fmla="*/ 25 w 29"/>
                    <a:gd name="T19" fmla="*/ 2 h 15"/>
                    <a:gd name="T20" fmla="*/ 27 w 29"/>
                    <a:gd name="T21" fmla="*/ 4 h 15"/>
                    <a:gd name="T22" fmla="*/ 28 w 29"/>
                    <a:gd name="T23" fmla="*/ 7 h 15"/>
                    <a:gd name="T24" fmla="*/ 28 w 29"/>
                    <a:gd name="T25" fmla="*/ 9 h 15"/>
                    <a:gd name="T26" fmla="*/ 26 w 29"/>
                    <a:gd name="T27" fmla="*/ 12 h 15"/>
                    <a:gd name="T28" fmla="*/ 23 w 29"/>
                    <a:gd name="T29" fmla="*/ 13 h 15"/>
                    <a:gd name="T30" fmla="*/ 18 w 29"/>
                    <a:gd name="T31" fmla="*/ 14 h 15"/>
                    <a:gd name="T32" fmla="*/ 13 w 29"/>
                    <a:gd name="T33" fmla="*/ 14 h 15"/>
                    <a:gd name="T34" fmla="*/ 8 w 29"/>
                    <a:gd name="T35" fmla="*/ 14 h 15"/>
                    <a:gd name="T36" fmla="*/ 3 w 29"/>
                    <a:gd name="T37" fmla="*/ 12 h 15"/>
                    <a:gd name="T38" fmla="*/ 0 w 29"/>
                    <a:gd name="T3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9" h="15">
                      <a:moveTo>
                        <a:pt x="0" y="9"/>
                      </a:moveTo>
                      <a:lnTo>
                        <a:pt x="5" y="9"/>
                      </a:lnTo>
                      <a:lnTo>
                        <a:pt x="12" y="9"/>
                      </a:lnTo>
                      <a:lnTo>
                        <a:pt x="17" y="8"/>
                      </a:lnTo>
                      <a:lnTo>
                        <a:pt x="20" y="7"/>
                      </a:ln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27" y="4"/>
                      </a:lnTo>
                      <a:lnTo>
                        <a:pt x="28" y="7"/>
                      </a:lnTo>
                      <a:lnTo>
                        <a:pt x="28" y="9"/>
                      </a:lnTo>
                      <a:lnTo>
                        <a:pt x="26" y="12"/>
                      </a:lnTo>
                      <a:lnTo>
                        <a:pt x="23" y="13"/>
                      </a:lnTo>
                      <a:lnTo>
                        <a:pt x="18" y="14"/>
                      </a:lnTo>
                      <a:lnTo>
                        <a:pt x="13" y="14"/>
                      </a:lnTo>
                      <a:lnTo>
                        <a:pt x="8" y="14"/>
                      </a:lnTo>
                      <a:lnTo>
                        <a:pt x="3" y="12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5418" name="Group 10">
                <a:extLst>
                  <a:ext uri="{FF2B5EF4-FFF2-40B4-BE49-F238E27FC236}">
                    <a16:creationId xmlns:a16="http://schemas.microsoft.com/office/drawing/2014/main" id="{889B80F1-9E17-4A54-B012-0D16C56B9D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1" y="3891"/>
                <a:ext cx="17" cy="28"/>
                <a:chOff x="3691" y="3891"/>
                <a:chExt cx="17" cy="28"/>
              </a:xfrm>
            </p:grpSpPr>
            <p:sp>
              <p:nvSpPr>
                <p:cNvPr id="145419" name="Freeform 11">
                  <a:extLst>
                    <a:ext uri="{FF2B5EF4-FFF2-40B4-BE49-F238E27FC236}">
                      <a16:creationId xmlns:a16="http://schemas.microsoft.com/office/drawing/2014/main" id="{108D05FF-83C5-4E0A-9F97-D16E751962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4" y="3908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4 h 10"/>
                    <a:gd name="T4" fmla="*/ 7 w 10"/>
                    <a:gd name="T5" fmla="*/ 3 h 10"/>
                    <a:gd name="T6" fmla="*/ 6 w 10"/>
                    <a:gd name="T7" fmla="*/ 3 h 10"/>
                    <a:gd name="T8" fmla="*/ 5 w 10"/>
                    <a:gd name="T9" fmla="*/ 2 h 10"/>
                    <a:gd name="T10" fmla="*/ 3 w 10"/>
                    <a:gd name="T11" fmla="*/ 1 h 10"/>
                    <a:gd name="T12" fmla="*/ 2 w 10"/>
                    <a:gd name="T13" fmla="*/ 0 h 10"/>
                    <a:gd name="T14" fmla="*/ 1 w 10"/>
                    <a:gd name="T15" fmla="*/ 2 h 10"/>
                    <a:gd name="T16" fmla="*/ 0 w 10"/>
                    <a:gd name="T17" fmla="*/ 3 h 10"/>
                    <a:gd name="T18" fmla="*/ 0 w 10"/>
                    <a:gd name="T19" fmla="*/ 4 h 10"/>
                    <a:gd name="T20" fmla="*/ 0 w 10"/>
                    <a:gd name="T21" fmla="*/ 5 h 10"/>
                    <a:gd name="T22" fmla="*/ 1 w 10"/>
                    <a:gd name="T23" fmla="*/ 6 h 10"/>
                    <a:gd name="T24" fmla="*/ 2 w 10"/>
                    <a:gd name="T25" fmla="*/ 7 h 10"/>
                    <a:gd name="T26" fmla="*/ 5 w 10"/>
                    <a:gd name="T27" fmla="*/ 8 h 10"/>
                    <a:gd name="T28" fmla="*/ 6 w 10"/>
                    <a:gd name="T29" fmla="*/ 8 h 10"/>
                    <a:gd name="T30" fmla="*/ 9 w 10"/>
                    <a:gd name="T3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6" y="8"/>
                      </a:lnTo>
                      <a:lnTo>
                        <a:pt x="9" y="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20" name="Freeform 12">
                  <a:extLst>
                    <a:ext uri="{FF2B5EF4-FFF2-40B4-BE49-F238E27FC236}">
                      <a16:creationId xmlns:a16="http://schemas.microsoft.com/office/drawing/2014/main" id="{1CD3A1F7-40D9-40C1-B459-128C2BF71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1" y="3891"/>
                  <a:ext cx="17" cy="28"/>
                </a:xfrm>
                <a:custGeom>
                  <a:avLst/>
                  <a:gdLst>
                    <a:gd name="T0" fmla="*/ 13 w 17"/>
                    <a:gd name="T1" fmla="*/ 27 h 28"/>
                    <a:gd name="T2" fmla="*/ 10 w 17"/>
                    <a:gd name="T3" fmla="*/ 26 h 28"/>
                    <a:gd name="T4" fmla="*/ 7 w 17"/>
                    <a:gd name="T5" fmla="*/ 25 h 28"/>
                    <a:gd name="T6" fmla="*/ 4 w 17"/>
                    <a:gd name="T7" fmla="*/ 24 h 28"/>
                    <a:gd name="T8" fmla="*/ 2 w 17"/>
                    <a:gd name="T9" fmla="*/ 23 h 28"/>
                    <a:gd name="T10" fmla="*/ 1 w 17"/>
                    <a:gd name="T11" fmla="*/ 21 h 28"/>
                    <a:gd name="T12" fmla="*/ 0 w 17"/>
                    <a:gd name="T13" fmla="*/ 20 h 28"/>
                    <a:gd name="T14" fmla="*/ 0 w 17"/>
                    <a:gd name="T15" fmla="*/ 15 h 28"/>
                    <a:gd name="T16" fmla="*/ 0 w 17"/>
                    <a:gd name="T17" fmla="*/ 11 h 28"/>
                    <a:gd name="T18" fmla="*/ 0 w 17"/>
                    <a:gd name="T19" fmla="*/ 9 h 28"/>
                    <a:gd name="T20" fmla="*/ 1 w 17"/>
                    <a:gd name="T21" fmla="*/ 8 h 28"/>
                    <a:gd name="T22" fmla="*/ 2 w 17"/>
                    <a:gd name="T23" fmla="*/ 7 h 28"/>
                    <a:gd name="T24" fmla="*/ 4 w 17"/>
                    <a:gd name="T25" fmla="*/ 5 h 28"/>
                    <a:gd name="T26" fmla="*/ 6 w 17"/>
                    <a:gd name="T27" fmla="*/ 4 h 28"/>
                    <a:gd name="T28" fmla="*/ 8 w 17"/>
                    <a:gd name="T29" fmla="*/ 3 h 28"/>
                    <a:gd name="T30" fmla="*/ 11 w 17"/>
                    <a:gd name="T31" fmla="*/ 1 h 28"/>
                    <a:gd name="T32" fmla="*/ 14 w 17"/>
                    <a:gd name="T33" fmla="*/ 0 h 28"/>
                    <a:gd name="T34" fmla="*/ 16 w 17"/>
                    <a:gd name="T35" fmla="*/ 0 h 28"/>
                    <a:gd name="T36" fmla="*/ 16 w 17"/>
                    <a:gd name="T37" fmla="*/ 10 h 28"/>
                    <a:gd name="T38" fmla="*/ 13 w 17"/>
                    <a:gd name="T39" fmla="*/ 11 h 28"/>
                    <a:gd name="T40" fmla="*/ 10 w 17"/>
                    <a:gd name="T41" fmla="*/ 12 h 28"/>
                    <a:gd name="T42" fmla="*/ 8 w 17"/>
                    <a:gd name="T43" fmla="*/ 12 h 28"/>
                    <a:gd name="T44" fmla="*/ 7 w 17"/>
                    <a:gd name="T45" fmla="*/ 13 h 28"/>
                    <a:gd name="T46" fmla="*/ 5 w 17"/>
                    <a:gd name="T47" fmla="*/ 15 h 28"/>
                    <a:gd name="T48" fmla="*/ 4 w 17"/>
                    <a:gd name="T49" fmla="*/ 16 h 28"/>
                    <a:gd name="T50" fmla="*/ 3 w 17"/>
                    <a:gd name="T51" fmla="*/ 18 h 28"/>
                    <a:gd name="T52" fmla="*/ 3 w 17"/>
                    <a:gd name="T53" fmla="*/ 20 h 28"/>
                    <a:gd name="T54" fmla="*/ 3 w 17"/>
                    <a:gd name="T55" fmla="*/ 22 h 28"/>
                    <a:gd name="T56" fmla="*/ 4 w 17"/>
                    <a:gd name="T57" fmla="*/ 23 h 28"/>
                    <a:gd name="T58" fmla="*/ 7 w 17"/>
                    <a:gd name="T59" fmla="*/ 25 h 28"/>
                    <a:gd name="T60" fmla="*/ 10 w 17"/>
                    <a:gd name="T61" fmla="*/ 26 h 28"/>
                    <a:gd name="T62" fmla="*/ 13 w 17"/>
                    <a:gd name="T63" fmla="*/ 27 h 28"/>
                    <a:gd name="T64" fmla="*/ 13 w 17"/>
                    <a:gd name="T65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" h="28">
                      <a:moveTo>
                        <a:pt x="13" y="27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4"/>
                      </a:lnTo>
                      <a:lnTo>
                        <a:pt x="2" y="23"/>
                      </a:lnTo>
                      <a:lnTo>
                        <a:pt x="1" y="21"/>
                      </a:lnTo>
                      <a:lnTo>
                        <a:pt x="0" y="20"/>
                      </a:lnTo>
                      <a:lnTo>
                        <a:pt x="0" y="15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6" y="4"/>
                      </a:lnTo>
                      <a:lnTo>
                        <a:pt x="8" y="3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10"/>
                      </a:lnTo>
                      <a:lnTo>
                        <a:pt x="13" y="11"/>
                      </a:lnTo>
                      <a:lnTo>
                        <a:pt x="10" y="12"/>
                      </a:lnTo>
                      <a:lnTo>
                        <a:pt x="8" y="12"/>
                      </a:lnTo>
                      <a:lnTo>
                        <a:pt x="7" y="13"/>
                      </a:lnTo>
                      <a:lnTo>
                        <a:pt x="5" y="15"/>
                      </a:lnTo>
                      <a:lnTo>
                        <a:pt x="4" y="16"/>
                      </a:lnTo>
                      <a:lnTo>
                        <a:pt x="3" y="18"/>
                      </a:lnTo>
                      <a:lnTo>
                        <a:pt x="3" y="20"/>
                      </a:lnTo>
                      <a:lnTo>
                        <a:pt x="3" y="22"/>
                      </a:lnTo>
                      <a:lnTo>
                        <a:pt x="4" y="23"/>
                      </a:lnTo>
                      <a:lnTo>
                        <a:pt x="7" y="25"/>
                      </a:lnTo>
                      <a:lnTo>
                        <a:pt x="10" y="26"/>
                      </a:lnTo>
                      <a:lnTo>
                        <a:pt x="13" y="27"/>
                      </a:lnTo>
                      <a:lnTo>
                        <a:pt x="13" y="2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5421" name="Group 13">
                <a:extLst>
                  <a:ext uri="{FF2B5EF4-FFF2-40B4-BE49-F238E27FC236}">
                    <a16:creationId xmlns:a16="http://schemas.microsoft.com/office/drawing/2014/main" id="{47DC29E4-DAAD-4E0A-8159-F5896CD46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9" y="3911"/>
                <a:ext cx="17" cy="27"/>
                <a:chOff x="3689" y="3911"/>
                <a:chExt cx="17" cy="27"/>
              </a:xfrm>
            </p:grpSpPr>
            <p:sp>
              <p:nvSpPr>
                <p:cNvPr id="145422" name="Freeform 14">
                  <a:extLst>
                    <a:ext uri="{FF2B5EF4-FFF2-40B4-BE49-F238E27FC236}">
                      <a16:creationId xmlns:a16="http://schemas.microsoft.com/office/drawing/2014/main" id="{AA30B9A2-8B41-45E9-8124-E079A94BFA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" y="3927"/>
                  <a:ext cx="10" cy="11"/>
                </a:xfrm>
                <a:custGeom>
                  <a:avLst/>
                  <a:gdLst>
                    <a:gd name="T0" fmla="*/ 9 w 10"/>
                    <a:gd name="T1" fmla="*/ 10 h 11"/>
                    <a:gd name="T2" fmla="*/ 9 w 10"/>
                    <a:gd name="T3" fmla="*/ 4 h 11"/>
                    <a:gd name="T4" fmla="*/ 7 w 10"/>
                    <a:gd name="T5" fmla="*/ 3 h 11"/>
                    <a:gd name="T6" fmla="*/ 6 w 10"/>
                    <a:gd name="T7" fmla="*/ 3 h 11"/>
                    <a:gd name="T8" fmla="*/ 4 w 10"/>
                    <a:gd name="T9" fmla="*/ 2 h 11"/>
                    <a:gd name="T10" fmla="*/ 4 w 10"/>
                    <a:gd name="T11" fmla="*/ 1 h 11"/>
                    <a:gd name="T12" fmla="*/ 2 w 10"/>
                    <a:gd name="T13" fmla="*/ 0 h 11"/>
                    <a:gd name="T14" fmla="*/ 0 w 10"/>
                    <a:gd name="T15" fmla="*/ 2 h 11"/>
                    <a:gd name="T16" fmla="*/ 0 w 10"/>
                    <a:gd name="T17" fmla="*/ 3 h 11"/>
                    <a:gd name="T18" fmla="*/ 0 w 10"/>
                    <a:gd name="T19" fmla="*/ 4 h 11"/>
                    <a:gd name="T20" fmla="*/ 0 w 10"/>
                    <a:gd name="T21" fmla="*/ 5 h 11"/>
                    <a:gd name="T22" fmla="*/ 1 w 10"/>
                    <a:gd name="T23" fmla="*/ 7 h 11"/>
                    <a:gd name="T24" fmla="*/ 2 w 10"/>
                    <a:gd name="T25" fmla="*/ 7 h 11"/>
                    <a:gd name="T26" fmla="*/ 4 w 10"/>
                    <a:gd name="T27" fmla="*/ 9 h 11"/>
                    <a:gd name="T28" fmla="*/ 6 w 10"/>
                    <a:gd name="T29" fmla="*/ 9 h 11"/>
                    <a:gd name="T30" fmla="*/ 9 w 10"/>
                    <a:gd name="T3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1">
                      <a:moveTo>
                        <a:pt x="9" y="10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2" y="7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9" y="1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23" name="Freeform 15">
                  <a:extLst>
                    <a:ext uri="{FF2B5EF4-FFF2-40B4-BE49-F238E27FC236}">
                      <a16:creationId xmlns:a16="http://schemas.microsoft.com/office/drawing/2014/main" id="{C8F35954-2979-4EBF-BAAE-B3D8E8909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9" y="3911"/>
                  <a:ext cx="17" cy="27"/>
                </a:xfrm>
                <a:custGeom>
                  <a:avLst/>
                  <a:gdLst>
                    <a:gd name="T0" fmla="*/ 13 w 17"/>
                    <a:gd name="T1" fmla="*/ 26 h 27"/>
                    <a:gd name="T2" fmla="*/ 10 w 17"/>
                    <a:gd name="T3" fmla="*/ 26 h 27"/>
                    <a:gd name="T4" fmla="*/ 7 w 17"/>
                    <a:gd name="T5" fmla="*/ 25 h 27"/>
                    <a:gd name="T6" fmla="*/ 4 w 17"/>
                    <a:gd name="T7" fmla="*/ 23 h 27"/>
                    <a:gd name="T8" fmla="*/ 2 w 17"/>
                    <a:gd name="T9" fmla="*/ 22 h 27"/>
                    <a:gd name="T10" fmla="*/ 1 w 17"/>
                    <a:gd name="T11" fmla="*/ 20 h 27"/>
                    <a:gd name="T12" fmla="*/ 0 w 17"/>
                    <a:gd name="T13" fmla="*/ 19 h 27"/>
                    <a:gd name="T14" fmla="*/ 0 w 17"/>
                    <a:gd name="T15" fmla="*/ 15 h 27"/>
                    <a:gd name="T16" fmla="*/ 0 w 17"/>
                    <a:gd name="T17" fmla="*/ 10 h 27"/>
                    <a:gd name="T18" fmla="*/ 0 w 17"/>
                    <a:gd name="T19" fmla="*/ 9 h 27"/>
                    <a:gd name="T20" fmla="*/ 1 w 17"/>
                    <a:gd name="T21" fmla="*/ 8 h 27"/>
                    <a:gd name="T22" fmla="*/ 2 w 17"/>
                    <a:gd name="T23" fmla="*/ 6 h 27"/>
                    <a:gd name="T24" fmla="*/ 4 w 17"/>
                    <a:gd name="T25" fmla="*/ 5 h 27"/>
                    <a:gd name="T26" fmla="*/ 5 w 17"/>
                    <a:gd name="T27" fmla="*/ 3 h 27"/>
                    <a:gd name="T28" fmla="*/ 8 w 17"/>
                    <a:gd name="T29" fmla="*/ 2 h 27"/>
                    <a:gd name="T30" fmla="*/ 11 w 17"/>
                    <a:gd name="T31" fmla="*/ 1 h 27"/>
                    <a:gd name="T32" fmla="*/ 14 w 17"/>
                    <a:gd name="T33" fmla="*/ 0 h 27"/>
                    <a:gd name="T34" fmla="*/ 16 w 17"/>
                    <a:gd name="T35" fmla="*/ 0 h 27"/>
                    <a:gd name="T36" fmla="*/ 16 w 17"/>
                    <a:gd name="T37" fmla="*/ 9 h 27"/>
                    <a:gd name="T38" fmla="*/ 13 w 17"/>
                    <a:gd name="T39" fmla="*/ 10 h 27"/>
                    <a:gd name="T40" fmla="*/ 10 w 17"/>
                    <a:gd name="T41" fmla="*/ 11 h 27"/>
                    <a:gd name="T42" fmla="*/ 9 w 17"/>
                    <a:gd name="T43" fmla="*/ 12 h 27"/>
                    <a:gd name="T44" fmla="*/ 7 w 17"/>
                    <a:gd name="T45" fmla="*/ 13 h 27"/>
                    <a:gd name="T46" fmla="*/ 5 w 17"/>
                    <a:gd name="T47" fmla="*/ 14 h 27"/>
                    <a:gd name="T48" fmla="*/ 4 w 17"/>
                    <a:gd name="T49" fmla="*/ 16 h 27"/>
                    <a:gd name="T50" fmla="*/ 3 w 17"/>
                    <a:gd name="T51" fmla="*/ 17 h 27"/>
                    <a:gd name="T52" fmla="*/ 2 w 17"/>
                    <a:gd name="T53" fmla="*/ 19 h 27"/>
                    <a:gd name="T54" fmla="*/ 3 w 17"/>
                    <a:gd name="T55" fmla="*/ 21 h 27"/>
                    <a:gd name="T56" fmla="*/ 4 w 17"/>
                    <a:gd name="T57" fmla="*/ 22 h 27"/>
                    <a:gd name="T58" fmla="*/ 7 w 17"/>
                    <a:gd name="T59" fmla="*/ 24 h 27"/>
                    <a:gd name="T60" fmla="*/ 10 w 17"/>
                    <a:gd name="T61" fmla="*/ 25 h 27"/>
                    <a:gd name="T62" fmla="*/ 13 w 17"/>
                    <a:gd name="T6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" h="27">
                      <a:moveTo>
                        <a:pt x="13" y="26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5" y="3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1"/>
                      </a:lnTo>
                      <a:lnTo>
                        <a:pt x="9" y="12"/>
                      </a:lnTo>
                      <a:lnTo>
                        <a:pt x="7" y="13"/>
                      </a:lnTo>
                      <a:lnTo>
                        <a:pt x="5" y="14"/>
                      </a:lnTo>
                      <a:lnTo>
                        <a:pt x="4" y="16"/>
                      </a:lnTo>
                      <a:lnTo>
                        <a:pt x="3" y="17"/>
                      </a:lnTo>
                      <a:lnTo>
                        <a:pt x="2" y="19"/>
                      </a:lnTo>
                      <a:lnTo>
                        <a:pt x="3" y="21"/>
                      </a:lnTo>
                      <a:lnTo>
                        <a:pt x="4" y="22"/>
                      </a:lnTo>
                      <a:lnTo>
                        <a:pt x="7" y="24"/>
                      </a:lnTo>
                      <a:lnTo>
                        <a:pt x="10" y="25"/>
                      </a:lnTo>
                      <a:lnTo>
                        <a:pt x="13" y="2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5424" name="Group 16">
                <a:extLst>
                  <a:ext uri="{FF2B5EF4-FFF2-40B4-BE49-F238E27FC236}">
                    <a16:creationId xmlns:a16="http://schemas.microsoft.com/office/drawing/2014/main" id="{CB403EDA-3051-41FB-96CB-6DEBFE40ED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3949"/>
                <a:ext cx="17" cy="28"/>
                <a:chOff x="3696" y="3949"/>
                <a:chExt cx="17" cy="28"/>
              </a:xfrm>
            </p:grpSpPr>
            <p:sp>
              <p:nvSpPr>
                <p:cNvPr id="145425" name="Freeform 17">
                  <a:extLst>
                    <a:ext uri="{FF2B5EF4-FFF2-40B4-BE49-F238E27FC236}">
                      <a16:creationId xmlns:a16="http://schemas.microsoft.com/office/drawing/2014/main" id="{CB98327A-8435-49E9-BBC2-5ED6559735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00" y="3950"/>
                  <a:ext cx="10" cy="10"/>
                </a:xfrm>
                <a:custGeom>
                  <a:avLst/>
                  <a:gdLst>
                    <a:gd name="T0" fmla="*/ 0 w 10"/>
                    <a:gd name="T1" fmla="*/ 0 h 10"/>
                    <a:gd name="T2" fmla="*/ 0 w 10"/>
                    <a:gd name="T3" fmla="*/ 5 h 10"/>
                    <a:gd name="T4" fmla="*/ 2 w 10"/>
                    <a:gd name="T5" fmla="*/ 6 h 10"/>
                    <a:gd name="T6" fmla="*/ 3 w 10"/>
                    <a:gd name="T7" fmla="*/ 6 h 10"/>
                    <a:gd name="T8" fmla="*/ 5 w 10"/>
                    <a:gd name="T9" fmla="*/ 7 h 10"/>
                    <a:gd name="T10" fmla="*/ 5 w 10"/>
                    <a:gd name="T11" fmla="*/ 8 h 10"/>
                    <a:gd name="T12" fmla="*/ 7 w 10"/>
                    <a:gd name="T13" fmla="*/ 9 h 10"/>
                    <a:gd name="T14" fmla="*/ 9 w 10"/>
                    <a:gd name="T15" fmla="*/ 7 h 10"/>
                    <a:gd name="T16" fmla="*/ 9 w 10"/>
                    <a:gd name="T17" fmla="*/ 6 h 10"/>
                    <a:gd name="T18" fmla="*/ 9 w 10"/>
                    <a:gd name="T19" fmla="*/ 5 h 10"/>
                    <a:gd name="T20" fmla="*/ 9 w 10"/>
                    <a:gd name="T21" fmla="*/ 4 h 10"/>
                    <a:gd name="T22" fmla="*/ 8 w 10"/>
                    <a:gd name="T23" fmla="*/ 3 h 10"/>
                    <a:gd name="T24" fmla="*/ 7 w 10"/>
                    <a:gd name="T25" fmla="*/ 2 h 10"/>
                    <a:gd name="T26" fmla="*/ 5 w 10"/>
                    <a:gd name="T27" fmla="*/ 1 h 10"/>
                    <a:gd name="T28" fmla="*/ 3 w 10"/>
                    <a:gd name="T29" fmla="*/ 1 h 10"/>
                    <a:gd name="T30" fmla="*/ 0 w 10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5" y="7"/>
                      </a:lnTo>
                      <a:lnTo>
                        <a:pt x="5" y="8"/>
                      </a:lnTo>
                      <a:lnTo>
                        <a:pt x="7" y="9"/>
                      </a:lnTo>
                      <a:lnTo>
                        <a:pt x="9" y="7"/>
                      </a:lnTo>
                      <a:lnTo>
                        <a:pt x="9" y="6"/>
                      </a:lnTo>
                      <a:lnTo>
                        <a:pt x="9" y="5"/>
                      </a:lnTo>
                      <a:lnTo>
                        <a:pt x="9" y="4"/>
                      </a:lnTo>
                      <a:lnTo>
                        <a:pt x="8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3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26" name="Freeform 18">
                  <a:extLst>
                    <a:ext uri="{FF2B5EF4-FFF2-40B4-BE49-F238E27FC236}">
                      <a16:creationId xmlns:a16="http://schemas.microsoft.com/office/drawing/2014/main" id="{7FE0A41C-1666-40A8-97AB-EB402C588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6" y="3949"/>
                  <a:ext cx="17" cy="28"/>
                </a:xfrm>
                <a:custGeom>
                  <a:avLst/>
                  <a:gdLst>
                    <a:gd name="T0" fmla="*/ 3 w 17"/>
                    <a:gd name="T1" fmla="*/ 0 h 28"/>
                    <a:gd name="T2" fmla="*/ 6 w 17"/>
                    <a:gd name="T3" fmla="*/ 1 h 28"/>
                    <a:gd name="T4" fmla="*/ 9 w 17"/>
                    <a:gd name="T5" fmla="*/ 2 h 28"/>
                    <a:gd name="T6" fmla="*/ 12 w 17"/>
                    <a:gd name="T7" fmla="*/ 3 h 28"/>
                    <a:gd name="T8" fmla="*/ 14 w 17"/>
                    <a:gd name="T9" fmla="*/ 4 h 28"/>
                    <a:gd name="T10" fmla="*/ 15 w 17"/>
                    <a:gd name="T11" fmla="*/ 6 h 28"/>
                    <a:gd name="T12" fmla="*/ 16 w 17"/>
                    <a:gd name="T13" fmla="*/ 7 h 28"/>
                    <a:gd name="T14" fmla="*/ 16 w 17"/>
                    <a:gd name="T15" fmla="*/ 12 h 28"/>
                    <a:gd name="T16" fmla="*/ 16 w 17"/>
                    <a:gd name="T17" fmla="*/ 16 h 28"/>
                    <a:gd name="T18" fmla="*/ 16 w 17"/>
                    <a:gd name="T19" fmla="*/ 18 h 28"/>
                    <a:gd name="T20" fmla="*/ 15 w 17"/>
                    <a:gd name="T21" fmla="*/ 19 h 28"/>
                    <a:gd name="T22" fmla="*/ 14 w 17"/>
                    <a:gd name="T23" fmla="*/ 20 h 28"/>
                    <a:gd name="T24" fmla="*/ 12 w 17"/>
                    <a:gd name="T25" fmla="*/ 22 h 28"/>
                    <a:gd name="T26" fmla="*/ 11 w 17"/>
                    <a:gd name="T27" fmla="*/ 23 h 28"/>
                    <a:gd name="T28" fmla="*/ 8 w 17"/>
                    <a:gd name="T29" fmla="*/ 24 h 28"/>
                    <a:gd name="T30" fmla="*/ 5 w 17"/>
                    <a:gd name="T31" fmla="*/ 26 h 28"/>
                    <a:gd name="T32" fmla="*/ 2 w 17"/>
                    <a:gd name="T33" fmla="*/ 27 h 28"/>
                    <a:gd name="T34" fmla="*/ 0 w 17"/>
                    <a:gd name="T35" fmla="*/ 27 h 28"/>
                    <a:gd name="T36" fmla="*/ 0 w 17"/>
                    <a:gd name="T37" fmla="*/ 17 h 28"/>
                    <a:gd name="T38" fmla="*/ 3 w 17"/>
                    <a:gd name="T39" fmla="*/ 16 h 28"/>
                    <a:gd name="T40" fmla="*/ 6 w 17"/>
                    <a:gd name="T41" fmla="*/ 15 h 28"/>
                    <a:gd name="T42" fmla="*/ 7 w 17"/>
                    <a:gd name="T43" fmla="*/ 15 h 28"/>
                    <a:gd name="T44" fmla="*/ 9 w 17"/>
                    <a:gd name="T45" fmla="*/ 14 h 28"/>
                    <a:gd name="T46" fmla="*/ 11 w 17"/>
                    <a:gd name="T47" fmla="*/ 12 h 28"/>
                    <a:gd name="T48" fmla="*/ 12 w 17"/>
                    <a:gd name="T49" fmla="*/ 11 h 28"/>
                    <a:gd name="T50" fmla="*/ 13 w 17"/>
                    <a:gd name="T51" fmla="*/ 9 h 28"/>
                    <a:gd name="T52" fmla="*/ 14 w 17"/>
                    <a:gd name="T53" fmla="*/ 7 h 28"/>
                    <a:gd name="T54" fmla="*/ 13 w 17"/>
                    <a:gd name="T55" fmla="*/ 5 h 28"/>
                    <a:gd name="T56" fmla="*/ 12 w 17"/>
                    <a:gd name="T57" fmla="*/ 4 h 28"/>
                    <a:gd name="T58" fmla="*/ 9 w 17"/>
                    <a:gd name="T59" fmla="*/ 2 h 28"/>
                    <a:gd name="T60" fmla="*/ 6 w 17"/>
                    <a:gd name="T61" fmla="*/ 1 h 28"/>
                    <a:gd name="T62" fmla="*/ 3 w 17"/>
                    <a:gd name="T63" fmla="*/ 0 h 28"/>
                    <a:gd name="T64" fmla="*/ 3 w 17"/>
                    <a:gd name="T6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" h="28">
                      <a:moveTo>
                        <a:pt x="3" y="0"/>
                      </a:moveTo>
                      <a:lnTo>
                        <a:pt x="6" y="1"/>
                      </a:lnTo>
                      <a:lnTo>
                        <a:pt x="9" y="2"/>
                      </a:lnTo>
                      <a:lnTo>
                        <a:pt x="12" y="3"/>
                      </a:lnTo>
                      <a:lnTo>
                        <a:pt x="14" y="4"/>
                      </a:lnTo>
                      <a:lnTo>
                        <a:pt x="15" y="6"/>
                      </a:lnTo>
                      <a:lnTo>
                        <a:pt x="16" y="7"/>
                      </a:lnTo>
                      <a:lnTo>
                        <a:pt x="16" y="12"/>
                      </a:lnTo>
                      <a:lnTo>
                        <a:pt x="16" y="16"/>
                      </a:lnTo>
                      <a:lnTo>
                        <a:pt x="16" y="18"/>
                      </a:lnTo>
                      <a:lnTo>
                        <a:pt x="15" y="19"/>
                      </a:lnTo>
                      <a:lnTo>
                        <a:pt x="14" y="20"/>
                      </a:lnTo>
                      <a:lnTo>
                        <a:pt x="12" y="22"/>
                      </a:lnTo>
                      <a:lnTo>
                        <a:pt x="11" y="23"/>
                      </a:lnTo>
                      <a:lnTo>
                        <a:pt x="8" y="24"/>
                      </a:lnTo>
                      <a:lnTo>
                        <a:pt x="5" y="26"/>
                      </a:lnTo>
                      <a:lnTo>
                        <a:pt x="2" y="27"/>
                      </a:lnTo>
                      <a:lnTo>
                        <a:pt x="0" y="27"/>
                      </a:lnTo>
                      <a:lnTo>
                        <a:pt x="0" y="17"/>
                      </a:lnTo>
                      <a:lnTo>
                        <a:pt x="3" y="16"/>
                      </a:lnTo>
                      <a:lnTo>
                        <a:pt x="6" y="15"/>
                      </a:lnTo>
                      <a:lnTo>
                        <a:pt x="7" y="15"/>
                      </a:ln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2" y="11"/>
                      </a:lnTo>
                      <a:lnTo>
                        <a:pt x="13" y="9"/>
                      </a:lnTo>
                      <a:lnTo>
                        <a:pt x="14" y="7"/>
                      </a:lnTo>
                      <a:lnTo>
                        <a:pt x="13" y="5"/>
                      </a:lnTo>
                      <a:lnTo>
                        <a:pt x="12" y="4"/>
                      </a:lnTo>
                      <a:lnTo>
                        <a:pt x="9" y="2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5427" name="Group 19">
                <a:extLst>
                  <a:ext uri="{FF2B5EF4-FFF2-40B4-BE49-F238E27FC236}">
                    <a16:creationId xmlns:a16="http://schemas.microsoft.com/office/drawing/2014/main" id="{C012B852-FA14-4EF9-BE5A-262934EF62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89" y="3929"/>
                <a:ext cx="17" cy="27"/>
                <a:chOff x="3689" y="3929"/>
                <a:chExt cx="17" cy="27"/>
              </a:xfrm>
            </p:grpSpPr>
            <p:sp>
              <p:nvSpPr>
                <p:cNvPr id="145428" name="Freeform 20">
                  <a:extLst>
                    <a:ext uri="{FF2B5EF4-FFF2-40B4-BE49-F238E27FC236}">
                      <a16:creationId xmlns:a16="http://schemas.microsoft.com/office/drawing/2014/main" id="{FEAF6E75-56F7-476D-8075-261C78F1C9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92" y="3946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4 h 10"/>
                    <a:gd name="T4" fmla="*/ 7 w 10"/>
                    <a:gd name="T5" fmla="*/ 3 h 10"/>
                    <a:gd name="T6" fmla="*/ 6 w 10"/>
                    <a:gd name="T7" fmla="*/ 3 h 10"/>
                    <a:gd name="T8" fmla="*/ 5 w 10"/>
                    <a:gd name="T9" fmla="*/ 2 h 10"/>
                    <a:gd name="T10" fmla="*/ 3 w 10"/>
                    <a:gd name="T11" fmla="*/ 1 h 10"/>
                    <a:gd name="T12" fmla="*/ 2 w 10"/>
                    <a:gd name="T13" fmla="*/ 0 h 10"/>
                    <a:gd name="T14" fmla="*/ 1 w 10"/>
                    <a:gd name="T15" fmla="*/ 2 h 10"/>
                    <a:gd name="T16" fmla="*/ 0 w 10"/>
                    <a:gd name="T17" fmla="*/ 3 h 10"/>
                    <a:gd name="T18" fmla="*/ 0 w 10"/>
                    <a:gd name="T19" fmla="*/ 4 h 10"/>
                    <a:gd name="T20" fmla="*/ 0 w 10"/>
                    <a:gd name="T21" fmla="*/ 5 h 10"/>
                    <a:gd name="T22" fmla="*/ 1 w 10"/>
                    <a:gd name="T23" fmla="*/ 6 h 10"/>
                    <a:gd name="T24" fmla="*/ 2 w 10"/>
                    <a:gd name="T25" fmla="*/ 7 h 10"/>
                    <a:gd name="T26" fmla="*/ 5 w 10"/>
                    <a:gd name="T27" fmla="*/ 8 h 10"/>
                    <a:gd name="T28" fmla="*/ 6 w 10"/>
                    <a:gd name="T29" fmla="*/ 8 h 10"/>
                    <a:gd name="T30" fmla="*/ 9 w 10"/>
                    <a:gd name="T3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6" y="8"/>
                      </a:lnTo>
                      <a:lnTo>
                        <a:pt x="9" y="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429" name="Freeform 21">
                  <a:extLst>
                    <a:ext uri="{FF2B5EF4-FFF2-40B4-BE49-F238E27FC236}">
                      <a16:creationId xmlns:a16="http://schemas.microsoft.com/office/drawing/2014/main" id="{B30B1339-359B-45C2-9B21-E8AAC6D5C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9" y="3929"/>
                  <a:ext cx="17" cy="27"/>
                </a:xfrm>
                <a:custGeom>
                  <a:avLst/>
                  <a:gdLst>
                    <a:gd name="T0" fmla="*/ 13 w 17"/>
                    <a:gd name="T1" fmla="*/ 26 h 27"/>
                    <a:gd name="T2" fmla="*/ 10 w 17"/>
                    <a:gd name="T3" fmla="*/ 26 h 27"/>
                    <a:gd name="T4" fmla="*/ 7 w 17"/>
                    <a:gd name="T5" fmla="*/ 25 h 27"/>
                    <a:gd name="T6" fmla="*/ 4 w 17"/>
                    <a:gd name="T7" fmla="*/ 23 h 27"/>
                    <a:gd name="T8" fmla="*/ 2 w 17"/>
                    <a:gd name="T9" fmla="*/ 22 h 27"/>
                    <a:gd name="T10" fmla="*/ 1 w 17"/>
                    <a:gd name="T11" fmla="*/ 20 h 27"/>
                    <a:gd name="T12" fmla="*/ 0 w 17"/>
                    <a:gd name="T13" fmla="*/ 19 h 27"/>
                    <a:gd name="T14" fmla="*/ 0 w 17"/>
                    <a:gd name="T15" fmla="*/ 15 h 27"/>
                    <a:gd name="T16" fmla="*/ 0 w 17"/>
                    <a:gd name="T17" fmla="*/ 10 h 27"/>
                    <a:gd name="T18" fmla="*/ 0 w 17"/>
                    <a:gd name="T19" fmla="*/ 9 h 27"/>
                    <a:gd name="T20" fmla="*/ 1 w 17"/>
                    <a:gd name="T21" fmla="*/ 8 h 27"/>
                    <a:gd name="T22" fmla="*/ 2 w 17"/>
                    <a:gd name="T23" fmla="*/ 6 h 27"/>
                    <a:gd name="T24" fmla="*/ 4 w 17"/>
                    <a:gd name="T25" fmla="*/ 5 h 27"/>
                    <a:gd name="T26" fmla="*/ 6 w 17"/>
                    <a:gd name="T27" fmla="*/ 3 h 27"/>
                    <a:gd name="T28" fmla="*/ 8 w 17"/>
                    <a:gd name="T29" fmla="*/ 2 h 27"/>
                    <a:gd name="T30" fmla="*/ 11 w 17"/>
                    <a:gd name="T31" fmla="*/ 1 h 27"/>
                    <a:gd name="T32" fmla="*/ 14 w 17"/>
                    <a:gd name="T33" fmla="*/ 0 h 27"/>
                    <a:gd name="T34" fmla="*/ 16 w 17"/>
                    <a:gd name="T35" fmla="*/ 0 h 27"/>
                    <a:gd name="T36" fmla="*/ 16 w 17"/>
                    <a:gd name="T37" fmla="*/ 9 h 27"/>
                    <a:gd name="T38" fmla="*/ 13 w 17"/>
                    <a:gd name="T39" fmla="*/ 10 h 27"/>
                    <a:gd name="T40" fmla="*/ 10 w 17"/>
                    <a:gd name="T41" fmla="*/ 11 h 27"/>
                    <a:gd name="T42" fmla="*/ 8 w 17"/>
                    <a:gd name="T43" fmla="*/ 12 h 27"/>
                    <a:gd name="T44" fmla="*/ 7 w 17"/>
                    <a:gd name="T45" fmla="*/ 13 h 27"/>
                    <a:gd name="T46" fmla="*/ 5 w 17"/>
                    <a:gd name="T47" fmla="*/ 14 h 27"/>
                    <a:gd name="T48" fmla="*/ 4 w 17"/>
                    <a:gd name="T49" fmla="*/ 16 h 27"/>
                    <a:gd name="T50" fmla="*/ 3 w 17"/>
                    <a:gd name="T51" fmla="*/ 17 h 27"/>
                    <a:gd name="T52" fmla="*/ 3 w 17"/>
                    <a:gd name="T53" fmla="*/ 19 h 27"/>
                    <a:gd name="T54" fmla="*/ 3 w 17"/>
                    <a:gd name="T55" fmla="*/ 21 h 27"/>
                    <a:gd name="T56" fmla="*/ 4 w 17"/>
                    <a:gd name="T57" fmla="*/ 22 h 27"/>
                    <a:gd name="T58" fmla="*/ 7 w 17"/>
                    <a:gd name="T59" fmla="*/ 24 h 27"/>
                    <a:gd name="T60" fmla="*/ 10 w 17"/>
                    <a:gd name="T61" fmla="*/ 25 h 27"/>
                    <a:gd name="T62" fmla="*/ 13 w 17"/>
                    <a:gd name="T6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" h="27">
                      <a:moveTo>
                        <a:pt x="13" y="26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6" y="3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1"/>
                      </a:lnTo>
                      <a:lnTo>
                        <a:pt x="8" y="12"/>
                      </a:lnTo>
                      <a:lnTo>
                        <a:pt x="7" y="13"/>
                      </a:lnTo>
                      <a:lnTo>
                        <a:pt x="5" y="14"/>
                      </a:lnTo>
                      <a:lnTo>
                        <a:pt x="4" y="16"/>
                      </a:lnTo>
                      <a:lnTo>
                        <a:pt x="3" y="17"/>
                      </a:lnTo>
                      <a:lnTo>
                        <a:pt x="3" y="19"/>
                      </a:lnTo>
                      <a:lnTo>
                        <a:pt x="3" y="21"/>
                      </a:lnTo>
                      <a:lnTo>
                        <a:pt x="4" y="22"/>
                      </a:lnTo>
                      <a:lnTo>
                        <a:pt x="7" y="24"/>
                      </a:lnTo>
                      <a:lnTo>
                        <a:pt x="10" y="25"/>
                      </a:lnTo>
                      <a:lnTo>
                        <a:pt x="13" y="2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5430" name="Group 22">
              <a:extLst>
                <a:ext uri="{FF2B5EF4-FFF2-40B4-BE49-F238E27FC236}">
                  <a16:creationId xmlns:a16="http://schemas.microsoft.com/office/drawing/2014/main" id="{2334D3DC-598D-4F9E-B5D7-A50CAB3915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0" y="3469"/>
              <a:ext cx="776" cy="504"/>
              <a:chOff x="2940" y="3469"/>
              <a:chExt cx="776" cy="504"/>
            </a:xfrm>
          </p:grpSpPr>
          <p:grpSp>
            <p:nvGrpSpPr>
              <p:cNvPr id="145431" name="Group 23">
                <a:extLst>
                  <a:ext uri="{FF2B5EF4-FFF2-40B4-BE49-F238E27FC236}">
                    <a16:creationId xmlns:a16="http://schemas.microsoft.com/office/drawing/2014/main" id="{209649E3-B61A-4813-9F0D-13F39D9C63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0" y="3469"/>
                <a:ext cx="776" cy="504"/>
                <a:chOff x="2940" y="3469"/>
                <a:chExt cx="776" cy="504"/>
              </a:xfrm>
            </p:grpSpPr>
            <p:grpSp>
              <p:nvGrpSpPr>
                <p:cNvPr id="145432" name="Group 24">
                  <a:extLst>
                    <a:ext uri="{FF2B5EF4-FFF2-40B4-BE49-F238E27FC236}">
                      <a16:creationId xmlns:a16="http://schemas.microsoft.com/office/drawing/2014/main" id="{C1976EA4-FBD1-4EA8-94D6-5ADF9C1A61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0" y="3477"/>
                  <a:ext cx="776" cy="496"/>
                  <a:chOff x="2940" y="3477"/>
                  <a:chExt cx="776" cy="496"/>
                </a:xfrm>
              </p:grpSpPr>
              <p:grpSp>
                <p:nvGrpSpPr>
                  <p:cNvPr id="145433" name="Group 25">
                    <a:extLst>
                      <a:ext uri="{FF2B5EF4-FFF2-40B4-BE49-F238E27FC236}">
                        <a16:creationId xmlns:a16="http://schemas.microsoft.com/office/drawing/2014/main" id="{8943A6EB-C9F5-4BE6-9602-0C9146D3D0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40" y="3477"/>
                    <a:ext cx="776" cy="496"/>
                    <a:chOff x="2940" y="3477"/>
                    <a:chExt cx="776" cy="496"/>
                  </a:xfrm>
                </p:grpSpPr>
                <p:grpSp>
                  <p:nvGrpSpPr>
                    <p:cNvPr id="145434" name="Group 26">
                      <a:extLst>
                        <a:ext uri="{FF2B5EF4-FFF2-40B4-BE49-F238E27FC236}">
                          <a16:creationId xmlns:a16="http://schemas.microsoft.com/office/drawing/2014/main" id="{3A080DF6-D7C4-416F-B085-267ECF471BB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40" y="3477"/>
                      <a:ext cx="776" cy="496"/>
                      <a:chOff x="2940" y="3477"/>
                      <a:chExt cx="776" cy="496"/>
                    </a:xfrm>
                  </p:grpSpPr>
                  <p:grpSp>
                    <p:nvGrpSpPr>
                      <p:cNvPr id="145435" name="Group 27">
                        <a:extLst>
                          <a:ext uri="{FF2B5EF4-FFF2-40B4-BE49-F238E27FC236}">
                            <a16:creationId xmlns:a16="http://schemas.microsoft.com/office/drawing/2014/main" id="{BA45008A-8F6B-473F-B758-8700AE767E0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40" y="3477"/>
                        <a:ext cx="776" cy="496"/>
                        <a:chOff x="2940" y="3477"/>
                        <a:chExt cx="776" cy="496"/>
                      </a:xfrm>
                    </p:grpSpPr>
                    <p:sp>
                      <p:nvSpPr>
                        <p:cNvPr id="145436" name="Freeform 28">
                          <a:extLst>
                            <a:ext uri="{FF2B5EF4-FFF2-40B4-BE49-F238E27FC236}">
                              <a16:creationId xmlns:a16="http://schemas.microsoft.com/office/drawing/2014/main" id="{5969B843-ED0C-410A-8E9E-21FEAFD9D777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40" y="3504"/>
                          <a:ext cx="758" cy="469"/>
                        </a:xfrm>
                        <a:custGeom>
                          <a:avLst/>
                          <a:gdLst>
                            <a:gd name="T0" fmla="*/ 757 w 758"/>
                            <a:gd name="T1" fmla="*/ 386 h 469"/>
                            <a:gd name="T2" fmla="*/ 743 w 758"/>
                            <a:gd name="T3" fmla="*/ 404 h 469"/>
                            <a:gd name="T4" fmla="*/ 186 w 758"/>
                            <a:gd name="T5" fmla="*/ 468 h 469"/>
                            <a:gd name="T6" fmla="*/ 0 w 758"/>
                            <a:gd name="T7" fmla="*/ 95 h 469"/>
                            <a:gd name="T8" fmla="*/ 11 w 758"/>
                            <a:gd name="T9" fmla="*/ 0 h 469"/>
                            <a:gd name="T10" fmla="*/ 194 w 758"/>
                            <a:gd name="T11" fmla="*/ 437 h 469"/>
                            <a:gd name="T12" fmla="*/ 757 w 758"/>
                            <a:gd name="T13" fmla="*/ 386 h 46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58" h="469">
                              <a:moveTo>
                                <a:pt x="757" y="386"/>
                              </a:moveTo>
                              <a:lnTo>
                                <a:pt x="743" y="404"/>
                              </a:lnTo>
                              <a:lnTo>
                                <a:pt x="186" y="468"/>
                              </a:lnTo>
                              <a:lnTo>
                                <a:pt x="0" y="95"/>
                              </a:lnTo>
                              <a:lnTo>
                                <a:pt x="11" y="0"/>
                              </a:lnTo>
                              <a:lnTo>
                                <a:pt x="194" y="437"/>
                              </a:lnTo>
                              <a:lnTo>
                                <a:pt x="757" y="386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5437" name="Freeform 29">
                          <a:extLst>
                            <a:ext uri="{FF2B5EF4-FFF2-40B4-BE49-F238E27FC236}">
                              <a16:creationId xmlns:a16="http://schemas.microsoft.com/office/drawing/2014/main" id="{6EF5249D-F436-454A-813F-A99DD104BE6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40" y="3477"/>
                          <a:ext cx="204" cy="478"/>
                        </a:xfrm>
                        <a:custGeom>
                          <a:avLst/>
                          <a:gdLst>
                            <a:gd name="T0" fmla="*/ 10 w 204"/>
                            <a:gd name="T1" fmla="*/ 0 h 478"/>
                            <a:gd name="T2" fmla="*/ 0 w 204"/>
                            <a:gd name="T3" fmla="*/ 17 h 478"/>
                            <a:gd name="T4" fmla="*/ 194 w 204"/>
                            <a:gd name="T5" fmla="*/ 477 h 478"/>
                            <a:gd name="T6" fmla="*/ 203 w 204"/>
                            <a:gd name="T7" fmla="*/ 459 h 478"/>
                            <a:gd name="T8" fmla="*/ 10 w 204"/>
                            <a:gd name="T9" fmla="*/ 0 h 47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4" h="478">
                              <a:moveTo>
                                <a:pt x="10" y="0"/>
                              </a:moveTo>
                              <a:lnTo>
                                <a:pt x="0" y="17"/>
                              </a:lnTo>
                              <a:lnTo>
                                <a:pt x="194" y="477"/>
                              </a:lnTo>
                              <a:lnTo>
                                <a:pt x="203" y="459"/>
                              </a:lnTo>
                              <a:lnTo>
                                <a:pt x="1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5438" name="Freeform 30">
                          <a:extLst>
                            <a:ext uri="{FF2B5EF4-FFF2-40B4-BE49-F238E27FC236}">
                              <a16:creationId xmlns:a16="http://schemas.microsoft.com/office/drawing/2014/main" id="{7F6EEC85-BD0E-4478-85E3-8AC21EC8D9A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50" y="3477"/>
                          <a:ext cx="766" cy="460"/>
                        </a:xfrm>
                        <a:custGeom>
                          <a:avLst/>
                          <a:gdLst>
                            <a:gd name="T0" fmla="*/ 765 w 766"/>
                            <a:gd name="T1" fmla="*/ 399 h 460"/>
                            <a:gd name="T2" fmla="*/ 194 w 766"/>
                            <a:gd name="T3" fmla="*/ 459 h 460"/>
                            <a:gd name="T4" fmla="*/ 0 w 766"/>
                            <a:gd name="T5" fmla="*/ 0 h 460"/>
                            <a:gd name="T6" fmla="*/ 410 w 766"/>
                            <a:gd name="T7" fmla="*/ 0 h 460"/>
                            <a:gd name="T8" fmla="*/ 422 w 766"/>
                            <a:gd name="T9" fmla="*/ 13 h 460"/>
                            <a:gd name="T10" fmla="*/ 550 w 766"/>
                            <a:gd name="T11" fmla="*/ 12 h 460"/>
                            <a:gd name="T12" fmla="*/ 765 w 766"/>
                            <a:gd name="T13" fmla="*/ 399 h 46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66" h="460">
                              <a:moveTo>
                                <a:pt x="765" y="399"/>
                              </a:moveTo>
                              <a:lnTo>
                                <a:pt x="194" y="459"/>
                              </a:lnTo>
                              <a:lnTo>
                                <a:pt x="0" y="0"/>
                              </a:lnTo>
                              <a:lnTo>
                                <a:pt x="410" y="0"/>
                              </a:lnTo>
                              <a:lnTo>
                                <a:pt x="422" y="13"/>
                              </a:lnTo>
                              <a:lnTo>
                                <a:pt x="550" y="12"/>
                              </a:lnTo>
                              <a:lnTo>
                                <a:pt x="765" y="399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5439" name="Freeform 31">
                          <a:extLst>
                            <a:ext uri="{FF2B5EF4-FFF2-40B4-BE49-F238E27FC236}">
                              <a16:creationId xmlns:a16="http://schemas.microsoft.com/office/drawing/2014/main" id="{2156DF91-E3CC-49E9-9861-DBAEE177414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33" y="3876"/>
                          <a:ext cx="583" cy="80"/>
                        </a:xfrm>
                        <a:custGeom>
                          <a:avLst/>
                          <a:gdLst>
                            <a:gd name="T0" fmla="*/ 582 w 583"/>
                            <a:gd name="T1" fmla="*/ 0 h 80"/>
                            <a:gd name="T2" fmla="*/ 574 w 583"/>
                            <a:gd name="T3" fmla="*/ 17 h 80"/>
                            <a:gd name="T4" fmla="*/ 0 w 583"/>
                            <a:gd name="T5" fmla="*/ 79 h 80"/>
                            <a:gd name="T6" fmla="*/ 11 w 583"/>
                            <a:gd name="T7" fmla="*/ 59 h 80"/>
                            <a:gd name="T8" fmla="*/ 582 w 583"/>
                            <a:gd name="T9" fmla="*/ 0 h 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83" h="80">
                              <a:moveTo>
                                <a:pt x="582" y="0"/>
                              </a:moveTo>
                              <a:lnTo>
                                <a:pt x="574" y="17"/>
                              </a:lnTo>
                              <a:lnTo>
                                <a:pt x="0" y="79"/>
                              </a:lnTo>
                              <a:lnTo>
                                <a:pt x="11" y="59"/>
                              </a:lnTo>
                              <a:lnTo>
                                <a:pt x="582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5440" name="Group 32">
                          <a:extLst>
                            <a:ext uri="{FF2B5EF4-FFF2-40B4-BE49-F238E27FC236}">
                              <a16:creationId xmlns:a16="http://schemas.microsoft.com/office/drawing/2014/main" id="{7D594254-5C86-457C-9135-D2C6D8B6D47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86" y="3488"/>
                          <a:ext cx="565" cy="423"/>
                          <a:chOff x="2986" y="3488"/>
                          <a:chExt cx="565" cy="423"/>
                        </a:xfrm>
                      </p:grpSpPr>
                      <p:sp>
                        <p:nvSpPr>
                          <p:cNvPr id="145441" name="Freeform 33">
                            <a:extLst>
                              <a:ext uri="{FF2B5EF4-FFF2-40B4-BE49-F238E27FC236}">
                                <a16:creationId xmlns:a16="http://schemas.microsoft.com/office/drawing/2014/main" id="{42FC8C86-8CD2-47BE-ADB2-6B0CD635DE42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86" y="3488"/>
                            <a:ext cx="407" cy="83"/>
                          </a:xfrm>
                          <a:custGeom>
                            <a:avLst/>
                            <a:gdLst>
                              <a:gd name="T0" fmla="*/ 372 w 407"/>
                              <a:gd name="T1" fmla="*/ 0 h 83"/>
                              <a:gd name="T2" fmla="*/ 0 w 407"/>
                              <a:gd name="T3" fmla="*/ 0 h 83"/>
                              <a:gd name="T4" fmla="*/ 38 w 407"/>
                              <a:gd name="T5" fmla="*/ 82 h 83"/>
                              <a:gd name="T6" fmla="*/ 406 w 407"/>
                              <a:gd name="T7" fmla="*/ 75 h 83"/>
                              <a:gd name="T8" fmla="*/ 372 w 407"/>
                              <a:gd name="T9" fmla="*/ 0 h 8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407" h="83">
                                <a:moveTo>
                                  <a:pt x="372" y="0"/>
                                </a:moveTo>
                                <a:lnTo>
                                  <a:pt x="0" y="0"/>
                                </a:lnTo>
                                <a:lnTo>
                                  <a:pt x="38" y="82"/>
                                </a:lnTo>
                                <a:lnTo>
                                  <a:pt x="406" y="75"/>
                                </a:lnTo>
                                <a:lnTo>
                                  <a:pt x="372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5442" name="Group 34">
                            <a:extLst>
                              <a:ext uri="{FF2B5EF4-FFF2-40B4-BE49-F238E27FC236}">
                                <a16:creationId xmlns:a16="http://schemas.microsoft.com/office/drawing/2014/main" id="{492B62BF-F419-444F-8F96-99DE9AD9B51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49" y="3504"/>
                            <a:ext cx="288" cy="39"/>
                            <a:chOff x="3049" y="3504"/>
                            <a:chExt cx="288" cy="39"/>
                          </a:xfrm>
                        </p:grpSpPr>
                        <p:sp>
                          <p:nvSpPr>
                            <p:cNvPr id="145443" name="Freeform 35">
                              <a:extLst>
                                <a:ext uri="{FF2B5EF4-FFF2-40B4-BE49-F238E27FC236}">
                                  <a16:creationId xmlns:a16="http://schemas.microsoft.com/office/drawing/2014/main" id="{8E3BDE47-F892-413E-B6E8-1CB5395F224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49" y="3504"/>
                              <a:ext cx="271" cy="11"/>
                            </a:xfrm>
                            <a:custGeom>
                              <a:avLst/>
                              <a:gdLst>
                                <a:gd name="T0" fmla="*/ 270 w 271"/>
                                <a:gd name="T1" fmla="*/ 0 h 11"/>
                                <a:gd name="T2" fmla="*/ 261 w 271"/>
                                <a:gd name="T3" fmla="*/ 10 h 11"/>
                                <a:gd name="T4" fmla="*/ 5 w 271"/>
                                <a:gd name="T5" fmla="*/ 10 h 11"/>
                                <a:gd name="T6" fmla="*/ 0 w 271"/>
                                <a:gd name="T7" fmla="*/ 0 h 11"/>
                                <a:gd name="T8" fmla="*/ 270 w 271"/>
                                <a:gd name="T9" fmla="*/ 0 h 1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1" h="11">
                                  <a:moveTo>
                                    <a:pt x="270" y="0"/>
                                  </a:moveTo>
                                  <a:lnTo>
                                    <a:pt x="261" y="10"/>
                                  </a:lnTo>
                                  <a:lnTo>
                                    <a:pt x="5" y="1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27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44" name="Freeform 36">
                              <a:extLst>
                                <a:ext uri="{FF2B5EF4-FFF2-40B4-BE49-F238E27FC236}">
                                  <a16:creationId xmlns:a16="http://schemas.microsoft.com/office/drawing/2014/main" id="{EB060E90-BFA2-4627-981A-46DEA43A741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09" y="3504"/>
                              <a:ext cx="28" cy="37"/>
                            </a:xfrm>
                            <a:custGeom>
                              <a:avLst/>
                              <a:gdLst>
                                <a:gd name="T0" fmla="*/ 10 w 28"/>
                                <a:gd name="T1" fmla="*/ 0 h 37"/>
                                <a:gd name="T2" fmla="*/ 27 w 28"/>
                                <a:gd name="T3" fmla="*/ 36 h 37"/>
                                <a:gd name="T4" fmla="*/ 8 w 28"/>
                                <a:gd name="T5" fmla="*/ 27 h 37"/>
                                <a:gd name="T6" fmla="*/ 0 w 28"/>
                                <a:gd name="T7" fmla="*/ 10 h 37"/>
                                <a:gd name="T8" fmla="*/ 10 w 28"/>
                                <a:gd name="T9" fmla="*/ 0 h 3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8" h="37">
                                  <a:moveTo>
                                    <a:pt x="10" y="0"/>
                                  </a:moveTo>
                                  <a:lnTo>
                                    <a:pt x="27" y="36"/>
                                  </a:lnTo>
                                  <a:lnTo>
                                    <a:pt x="8" y="27"/>
                                  </a:lnTo>
                                  <a:lnTo>
                                    <a:pt x="0" y="10"/>
                                  </a:lnTo>
                                  <a:lnTo>
                                    <a:pt x="10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45" name="Freeform 37">
                              <a:extLst>
                                <a:ext uri="{FF2B5EF4-FFF2-40B4-BE49-F238E27FC236}">
                                  <a16:creationId xmlns:a16="http://schemas.microsoft.com/office/drawing/2014/main" id="{2B59BCEA-7F1E-41AD-BFE9-93B8E92445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63" y="3531"/>
                              <a:ext cx="274" cy="12"/>
                            </a:xfrm>
                            <a:custGeom>
                              <a:avLst/>
                              <a:gdLst>
                                <a:gd name="T0" fmla="*/ 273 w 274"/>
                                <a:gd name="T1" fmla="*/ 10 h 12"/>
                                <a:gd name="T2" fmla="*/ 253 w 274"/>
                                <a:gd name="T3" fmla="*/ 0 h 12"/>
                                <a:gd name="T4" fmla="*/ 0 w 274"/>
                                <a:gd name="T5" fmla="*/ 0 h 12"/>
                                <a:gd name="T6" fmla="*/ 5 w 274"/>
                                <a:gd name="T7" fmla="*/ 11 h 12"/>
                                <a:gd name="T8" fmla="*/ 273 w 274"/>
                                <a:gd name="T9" fmla="*/ 10 h 12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4" h="12">
                                  <a:moveTo>
                                    <a:pt x="273" y="10"/>
                                  </a:moveTo>
                                  <a:lnTo>
                                    <a:pt x="253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" y="11"/>
                                  </a:lnTo>
                                  <a:lnTo>
                                    <a:pt x="273" y="1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46" name="Freeform 38">
                              <a:extLst>
                                <a:ext uri="{FF2B5EF4-FFF2-40B4-BE49-F238E27FC236}">
                                  <a16:creationId xmlns:a16="http://schemas.microsoft.com/office/drawing/2014/main" id="{A0094F30-EEFC-45EE-B982-ABD9032886D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54" y="3514"/>
                              <a:ext cx="264" cy="18"/>
                            </a:xfrm>
                            <a:custGeom>
                              <a:avLst/>
                              <a:gdLst>
                                <a:gd name="T0" fmla="*/ 0 w 264"/>
                                <a:gd name="T1" fmla="*/ 0 h 18"/>
                                <a:gd name="T2" fmla="*/ 256 w 264"/>
                                <a:gd name="T3" fmla="*/ 0 h 18"/>
                                <a:gd name="T4" fmla="*/ 263 w 264"/>
                                <a:gd name="T5" fmla="*/ 17 h 18"/>
                                <a:gd name="T6" fmla="*/ 9 w 264"/>
                                <a:gd name="T7" fmla="*/ 17 h 18"/>
                                <a:gd name="T8" fmla="*/ 0 w 264"/>
                                <a:gd name="T9" fmla="*/ 0 h 1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4" h="18">
                                  <a:moveTo>
                                    <a:pt x="0" y="0"/>
                                  </a:moveTo>
                                  <a:lnTo>
                                    <a:pt x="256" y="0"/>
                                  </a:lnTo>
                                  <a:lnTo>
                                    <a:pt x="263" y="17"/>
                                  </a:lnTo>
                                  <a:lnTo>
                                    <a:pt x="9" y="17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5447" name="Freeform 39">
                            <a:extLst>
                              <a:ext uri="{FF2B5EF4-FFF2-40B4-BE49-F238E27FC236}">
                                <a16:creationId xmlns:a16="http://schemas.microsoft.com/office/drawing/2014/main" id="{65775ED8-AC0B-40E7-A85E-E183626A238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26" y="3583"/>
                            <a:ext cx="525" cy="328"/>
                          </a:xfrm>
                          <a:custGeom>
                            <a:avLst/>
                            <a:gdLst>
                              <a:gd name="T0" fmla="*/ 372 w 525"/>
                              <a:gd name="T1" fmla="*/ 0 h 328"/>
                              <a:gd name="T2" fmla="*/ 0 w 525"/>
                              <a:gd name="T3" fmla="*/ 12 h 328"/>
                              <a:gd name="T4" fmla="*/ 139 w 525"/>
                              <a:gd name="T5" fmla="*/ 327 h 328"/>
                              <a:gd name="T6" fmla="*/ 524 w 525"/>
                              <a:gd name="T7" fmla="*/ 292 h 328"/>
                              <a:gd name="T8" fmla="*/ 372 w 525"/>
                              <a:gd name="T9" fmla="*/ 0 h 32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25" h="328">
                                <a:moveTo>
                                  <a:pt x="372" y="0"/>
                                </a:moveTo>
                                <a:lnTo>
                                  <a:pt x="0" y="12"/>
                                </a:lnTo>
                                <a:lnTo>
                                  <a:pt x="139" y="327"/>
                                </a:lnTo>
                                <a:lnTo>
                                  <a:pt x="524" y="292"/>
                                </a:lnTo>
                                <a:lnTo>
                                  <a:pt x="372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5448" name="Group 40">
                          <a:extLst>
                            <a:ext uri="{FF2B5EF4-FFF2-40B4-BE49-F238E27FC236}">
                              <a16:creationId xmlns:a16="http://schemas.microsoft.com/office/drawing/2014/main" id="{91903F85-57F4-4A0B-A4A0-D90BBA502C9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71" y="3489"/>
                          <a:ext cx="181" cy="387"/>
                          <a:chOff x="3371" y="3489"/>
                          <a:chExt cx="181" cy="387"/>
                        </a:xfrm>
                      </p:grpSpPr>
                      <p:sp>
                        <p:nvSpPr>
                          <p:cNvPr id="145449" name="Freeform 41">
                            <a:extLst>
                              <a:ext uri="{FF2B5EF4-FFF2-40B4-BE49-F238E27FC236}">
                                <a16:creationId xmlns:a16="http://schemas.microsoft.com/office/drawing/2014/main" id="{64FC808C-B5BB-4C97-B31D-EDFC41A738F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98" y="3568"/>
                            <a:ext cx="154" cy="308"/>
                          </a:xfrm>
                          <a:custGeom>
                            <a:avLst/>
                            <a:gdLst>
                              <a:gd name="T0" fmla="*/ 12 w 154"/>
                              <a:gd name="T1" fmla="*/ 0 h 308"/>
                              <a:gd name="T2" fmla="*/ 0 w 154"/>
                              <a:gd name="T3" fmla="*/ 15 h 308"/>
                              <a:gd name="T4" fmla="*/ 153 w 154"/>
                              <a:gd name="T5" fmla="*/ 307 h 308"/>
                              <a:gd name="T6" fmla="*/ 12 w 154"/>
                              <a:gd name="T7" fmla="*/ 0 h 3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154" h="308">
                                <a:moveTo>
                                  <a:pt x="12" y="0"/>
                                </a:moveTo>
                                <a:lnTo>
                                  <a:pt x="0" y="15"/>
                                </a:lnTo>
                                <a:lnTo>
                                  <a:pt x="153" y="307"/>
                                </a:lnTo>
                                <a:lnTo>
                                  <a:pt x="12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5450" name="Freeform 42">
                            <a:extLst>
                              <a:ext uri="{FF2B5EF4-FFF2-40B4-BE49-F238E27FC236}">
                                <a16:creationId xmlns:a16="http://schemas.microsoft.com/office/drawing/2014/main" id="{D69CF70C-BC37-4D1C-9155-3E9F3B1C5E4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71" y="3489"/>
                            <a:ext cx="40" cy="80"/>
                          </a:xfrm>
                          <a:custGeom>
                            <a:avLst/>
                            <a:gdLst>
                              <a:gd name="T0" fmla="*/ 0 w 40"/>
                              <a:gd name="T1" fmla="*/ 0 h 80"/>
                              <a:gd name="T2" fmla="*/ 39 w 40"/>
                              <a:gd name="T3" fmla="*/ 79 h 8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40" h="80">
                                <a:moveTo>
                                  <a:pt x="0" y="0"/>
                                </a:moveTo>
                                <a:lnTo>
                                  <a:pt x="39" y="7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5451" name="Group 43">
                        <a:extLst>
                          <a:ext uri="{FF2B5EF4-FFF2-40B4-BE49-F238E27FC236}">
                            <a16:creationId xmlns:a16="http://schemas.microsoft.com/office/drawing/2014/main" id="{2CB30DA5-8C3D-489A-BA5D-9A09441D2E1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66" y="3616"/>
                        <a:ext cx="247" cy="258"/>
                        <a:chOff x="3066" y="3616"/>
                        <a:chExt cx="247" cy="258"/>
                      </a:xfrm>
                    </p:grpSpPr>
                    <p:grpSp>
                      <p:nvGrpSpPr>
                        <p:cNvPr id="145452" name="Group 44">
                          <a:extLst>
                            <a:ext uri="{FF2B5EF4-FFF2-40B4-BE49-F238E27FC236}">
                              <a16:creationId xmlns:a16="http://schemas.microsoft.com/office/drawing/2014/main" id="{124153D3-DD74-4501-BA34-4756BF78CD2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34" y="3616"/>
                          <a:ext cx="179" cy="253"/>
                          <a:chOff x="3134" y="3616"/>
                          <a:chExt cx="179" cy="253"/>
                        </a:xfrm>
                      </p:grpSpPr>
                      <p:grpSp>
                        <p:nvGrpSpPr>
                          <p:cNvPr id="145453" name="Group 45">
                            <a:extLst>
                              <a:ext uri="{FF2B5EF4-FFF2-40B4-BE49-F238E27FC236}">
                                <a16:creationId xmlns:a16="http://schemas.microsoft.com/office/drawing/2014/main" id="{8BD3B35C-59A7-4EA7-882E-66CFDE471C8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34" y="3616"/>
                            <a:ext cx="78" cy="35"/>
                            <a:chOff x="3134" y="3616"/>
                            <a:chExt cx="78" cy="35"/>
                          </a:xfrm>
                        </p:grpSpPr>
                        <p:grpSp>
                          <p:nvGrpSpPr>
                            <p:cNvPr id="145454" name="Group 46">
                              <a:extLst>
                                <a:ext uri="{FF2B5EF4-FFF2-40B4-BE49-F238E27FC236}">
                                  <a16:creationId xmlns:a16="http://schemas.microsoft.com/office/drawing/2014/main" id="{C2E72674-1E85-4616-BA5A-EA07AFF7C89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34" y="3616"/>
                              <a:ext cx="78" cy="35"/>
                              <a:chOff x="3134" y="3616"/>
                              <a:chExt cx="78" cy="35"/>
                            </a:xfrm>
                          </p:grpSpPr>
                          <p:sp>
                            <p:nvSpPr>
                              <p:cNvPr id="145455" name="Freeform 47">
                                <a:extLst>
                                  <a:ext uri="{FF2B5EF4-FFF2-40B4-BE49-F238E27FC236}">
                                    <a16:creationId xmlns:a16="http://schemas.microsoft.com/office/drawing/2014/main" id="{14CE73B2-F309-4578-8763-E50EA8A6889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8" y="3616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56" name="Freeform 48">
                                <a:extLst>
                                  <a:ext uri="{FF2B5EF4-FFF2-40B4-BE49-F238E27FC236}">
                                    <a16:creationId xmlns:a16="http://schemas.microsoft.com/office/drawing/2014/main" id="{8059C2A8-D8C8-4299-803F-3FC96861B2C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6" y="3641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57" name="Freeform 49">
                                <a:extLst>
                                  <a:ext uri="{FF2B5EF4-FFF2-40B4-BE49-F238E27FC236}">
                                    <a16:creationId xmlns:a16="http://schemas.microsoft.com/office/drawing/2014/main" id="{A91C93D2-91B4-4196-BFE8-1C8C6F0E79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4" y="3619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58" name="Freeform 50">
                              <a:extLst>
                                <a:ext uri="{FF2B5EF4-FFF2-40B4-BE49-F238E27FC236}">
                                  <a16:creationId xmlns:a16="http://schemas.microsoft.com/office/drawing/2014/main" id="{111FBCA3-4C4C-4FA2-AEFA-685CF0F57B0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85" y="3617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59" name="Oval 51">
                              <a:extLst>
                                <a:ext uri="{FF2B5EF4-FFF2-40B4-BE49-F238E27FC236}">
                                  <a16:creationId xmlns:a16="http://schemas.microsoft.com/office/drawing/2014/main" id="{5B07AC0D-ED75-426C-AFF2-0C11564041E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5" y="362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60" name="Oval 52">
                              <a:extLst>
                                <a:ext uri="{FF2B5EF4-FFF2-40B4-BE49-F238E27FC236}">
                                  <a16:creationId xmlns:a16="http://schemas.microsoft.com/office/drawing/2014/main" id="{D1D7ECCC-E5B3-4A05-AC28-EB900B4D358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0" y="363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61" name="Group 53">
                            <a:extLst>
                              <a:ext uri="{FF2B5EF4-FFF2-40B4-BE49-F238E27FC236}">
                                <a16:creationId xmlns:a16="http://schemas.microsoft.com/office/drawing/2014/main" id="{9D776B99-45C2-4C69-ADF6-320A69099F5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48" y="3647"/>
                            <a:ext cx="78" cy="35"/>
                            <a:chOff x="3148" y="3647"/>
                            <a:chExt cx="78" cy="35"/>
                          </a:xfrm>
                        </p:grpSpPr>
                        <p:grpSp>
                          <p:nvGrpSpPr>
                            <p:cNvPr id="145462" name="Group 54">
                              <a:extLst>
                                <a:ext uri="{FF2B5EF4-FFF2-40B4-BE49-F238E27FC236}">
                                  <a16:creationId xmlns:a16="http://schemas.microsoft.com/office/drawing/2014/main" id="{92CF3E44-FD8D-40A0-BB3A-3654514749F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48" y="3647"/>
                              <a:ext cx="78" cy="35"/>
                              <a:chOff x="3148" y="3647"/>
                              <a:chExt cx="78" cy="35"/>
                            </a:xfrm>
                          </p:grpSpPr>
                          <p:sp>
                            <p:nvSpPr>
                              <p:cNvPr id="145463" name="Freeform 55">
                                <a:extLst>
                                  <a:ext uri="{FF2B5EF4-FFF2-40B4-BE49-F238E27FC236}">
                                    <a16:creationId xmlns:a16="http://schemas.microsoft.com/office/drawing/2014/main" id="{8E145C39-AC63-497C-AA01-710848278A0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2" y="3647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64" name="Freeform 56">
                                <a:extLst>
                                  <a:ext uri="{FF2B5EF4-FFF2-40B4-BE49-F238E27FC236}">
                                    <a16:creationId xmlns:a16="http://schemas.microsoft.com/office/drawing/2014/main" id="{C4B1A7BA-E2FD-4B00-9D04-0D34645BA84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0" y="3671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65" name="Freeform 57">
                                <a:extLst>
                                  <a:ext uri="{FF2B5EF4-FFF2-40B4-BE49-F238E27FC236}">
                                    <a16:creationId xmlns:a16="http://schemas.microsoft.com/office/drawing/2014/main" id="{1E22558A-F071-4AA9-B959-7FDC47AF726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8" y="3649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66" name="Freeform 58">
                              <a:extLst>
                                <a:ext uri="{FF2B5EF4-FFF2-40B4-BE49-F238E27FC236}">
                                  <a16:creationId xmlns:a16="http://schemas.microsoft.com/office/drawing/2014/main" id="{5307F67D-7153-4DEA-BCAC-C16BE77D3C3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00" y="3648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67" name="Oval 59">
                              <a:extLst>
                                <a:ext uri="{FF2B5EF4-FFF2-40B4-BE49-F238E27FC236}">
                                  <a16:creationId xmlns:a16="http://schemas.microsoft.com/office/drawing/2014/main" id="{5CCE8D4D-0904-40EE-8BF3-454ACAED4E9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9" y="3653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68" name="Oval 60">
                              <a:extLst>
                                <a:ext uri="{FF2B5EF4-FFF2-40B4-BE49-F238E27FC236}">
                                  <a16:creationId xmlns:a16="http://schemas.microsoft.com/office/drawing/2014/main" id="{5E663EBF-410E-42F7-9249-00A90C67477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15" y="3662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69" name="Group 61">
                            <a:extLst>
                              <a:ext uri="{FF2B5EF4-FFF2-40B4-BE49-F238E27FC236}">
                                <a16:creationId xmlns:a16="http://schemas.microsoft.com/office/drawing/2014/main" id="{EECBE166-8A6F-4E04-A45D-560FA261918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63" y="3678"/>
                            <a:ext cx="78" cy="36"/>
                            <a:chOff x="3163" y="3678"/>
                            <a:chExt cx="78" cy="36"/>
                          </a:xfrm>
                        </p:grpSpPr>
                        <p:grpSp>
                          <p:nvGrpSpPr>
                            <p:cNvPr id="145470" name="Group 62">
                              <a:extLst>
                                <a:ext uri="{FF2B5EF4-FFF2-40B4-BE49-F238E27FC236}">
                                  <a16:creationId xmlns:a16="http://schemas.microsoft.com/office/drawing/2014/main" id="{BCE918A8-D266-4127-8AB3-AD3FEEC6582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3" y="3678"/>
                              <a:ext cx="78" cy="36"/>
                              <a:chOff x="3163" y="3678"/>
                              <a:chExt cx="78" cy="36"/>
                            </a:xfrm>
                          </p:grpSpPr>
                          <p:sp>
                            <p:nvSpPr>
                              <p:cNvPr id="145471" name="Freeform 63">
                                <a:extLst>
                                  <a:ext uri="{FF2B5EF4-FFF2-40B4-BE49-F238E27FC236}">
                                    <a16:creationId xmlns:a16="http://schemas.microsoft.com/office/drawing/2014/main" id="{BDEDB3C2-0DC7-43A8-920C-A40C0DBA7F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7" y="3678"/>
                                <a:ext cx="74" cy="29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5 h 29"/>
                                  <a:gd name="T2" fmla="*/ 13 w 74"/>
                                  <a:gd name="T3" fmla="*/ 28 h 29"/>
                                  <a:gd name="T4" fmla="*/ 0 w 74"/>
                                  <a:gd name="T5" fmla="*/ 3 h 29"/>
                                  <a:gd name="T6" fmla="*/ 61 w 74"/>
                                  <a:gd name="T7" fmla="*/ 0 h 29"/>
                                  <a:gd name="T8" fmla="*/ 73 w 74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9">
                                    <a:moveTo>
                                      <a:pt x="73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72" name="Freeform 64">
                                <a:extLst>
                                  <a:ext uri="{FF2B5EF4-FFF2-40B4-BE49-F238E27FC236}">
                                    <a16:creationId xmlns:a16="http://schemas.microsoft.com/office/drawing/2014/main" id="{FE2F87CA-B1CE-4CB0-A3B7-F4D50756496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5" y="370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73" name="Freeform 65">
                                <a:extLst>
                                  <a:ext uri="{FF2B5EF4-FFF2-40B4-BE49-F238E27FC236}">
                                    <a16:creationId xmlns:a16="http://schemas.microsoft.com/office/drawing/2014/main" id="{2AC4E14A-B115-4663-92CC-7CEC4CF74AD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3" y="3681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74" name="Freeform 66">
                              <a:extLst>
                                <a:ext uri="{FF2B5EF4-FFF2-40B4-BE49-F238E27FC236}">
                                  <a16:creationId xmlns:a16="http://schemas.microsoft.com/office/drawing/2014/main" id="{2528D8AB-0727-4530-B39F-43BFF6DDE9E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15" y="3679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75" name="Oval 67">
                              <a:extLst>
                                <a:ext uri="{FF2B5EF4-FFF2-40B4-BE49-F238E27FC236}">
                                  <a16:creationId xmlns:a16="http://schemas.microsoft.com/office/drawing/2014/main" id="{8AB29165-97A9-4E51-B663-9780F4DC516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4" y="368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76" name="Oval 68">
                              <a:extLst>
                                <a:ext uri="{FF2B5EF4-FFF2-40B4-BE49-F238E27FC236}">
                                  <a16:creationId xmlns:a16="http://schemas.microsoft.com/office/drawing/2014/main" id="{3B37E8EE-EE69-4426-A956-3D5FBAA5D04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0" y="3694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77" name="Group 69">
                            <a:extLst>
                              <a:ext uri="{FF2B5EF4-FFF2-40B4-BE49-F238E27FC236}">
                                <a16:creationId xmlns:a16="http://schemas.microsoft.com/office/drawing/2014/main" id="{42DEE962-183D-4578-903F-90144AEB02A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77" y="3709"/>
                            <a:ext cx="79" cy="35"/>
                            <a:chOff x="3177" y="3709"/>
                            <a:chExt cx="79" cy="35"/>
                          </a:xfrm>
                        </p:grpSpPr>
                        <p:grpSp>
                          <p:nvGrpSpPr>
                            <p:cNvPr id="145478" name="Group 70">
                              <a:extLst>
                                <a:ext uri="{FF2B5EF4-FFF2-40B4-BE49-F238E27FC236}">
                                  <a16:creationId xmlns:a16="http://schemas.microsoft.com/office/drawing/2014/main" id="{25A696DD-8D20-41DE-AF2A-5FCE9778290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77" y="3709"/>
                              <a:ext cx="79" cy="35"/>
                              <a:chOff x="3177" y="3709"/>
                              <a:chExt cx="79" cy="35"/>
                            </a:xfrm>
                          </p:grpSpPr>
                          <p:sp>
                            <p:nvSpPr>
                              <p:cNvPr id="145479" name="Freeform 71">
                                <a:extLst>
                                  <a:ext uri="{FF2B5EF4-FFF2-40B4-BE49-F238E27FC236}">
                                    <a16:creationId xmlns:a16="http://schemas.microsoft.com/office/drawing/2014/main" id="{256AEF82-A887-4C8C-8972-9C5FCBB5866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1" y="3709"/>
                                <a:ext cx="75" cy="28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4 h 28"/>
                                  <a:gd name="T2" fmla="*/ 13 w 75"/>
                                  <a:gd name="T3" fmla="*/ 27 h 28"/>
                                  <a:gd name="T4" fmla="*/ 0 w 75"/>
                                  <a:gd name="T5" fmla="*/ 3 h 28"/>
                                  <a:gd name="T6" fmla="*/ 61 w 75"/>
                                  <a:gd name="T7" fmla="*/ 0 h 28"/>
                                  <a:gd name="T8" fmla="*/ 74 w 75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8">
                                    <a:moveTo>
                                      <a:pt x="74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80" name="Freeform 72">
                                <a:extLst>
                                  <a:ext uri="{FF2B5EF4-FFF2-40B4-BE49-F238E27FC236}">
                                    <a16:creationId xmlns:a16="http://schemas.microsoft.com/office/drawing/2014/main" id="{7E723EA6-B32A-4C44-896D-6C7B19F3DE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0" y="373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81" name="Freeform 73">
                                <a:extLst>
                                  <a:ext uri="{FF2B5EF4-FFF2-40B4-BE49-F238E27FC236}">
                                    <a16:creationId xmlns:a16="http://schemas.microsoft.com/office/drawing/2014/main" id="{7D5AB55B-68A7-4C88-BC3C-F8B0F16C11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7" y="3712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82" name="Freeform 74">
                              <a:extLst>
                                <a:ext uri="{FF2B5EF4-FFF2-40B4-BE49-F238E27FC236}">
                                  <a16:creationId xmlns:a16="http://schemas.microsoft.com/office/drawing/2014/main" id="{CBA49CBA-CC88-4907-B54B-98A6E24D9F7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29" y="3710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83" name="Oval 75">
                              <a:extLst>
                                <a:ext uri="{FF2B5EF4-FFF2-40B4-BE49-F238E27FC236}">
                                  <a16:creationId xmlns:a16="http://schemas.microsoft.com/office/drawing/2014/main" id="{E892328D-AD1E-45FE-8120-0315D93AFB6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9" y="3715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84" name="Oval 76">
                              <a:extLst>
                                <a:ext uri="{FF2B5EF4-FFF2-40B4-BE49-F238E27FC236}">
                                  <a16:creationId xmlns:a16="http://schemas.microsoft.com/office/drawing/2014/main" id="{1481D911-41B5-4555-BBD0-D8C60BF6C94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44" y="372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85" name="Group 77">
                            <a:extLst>
                              <a:ext uri="{FF2B5EF4-FFF2-40B4-BE49-F238E27FC236}">
                                <a16:creationId xmlns:a16="http://schemas.microsoft.com/office/drawing/2014/main" id="{77FDA37E-D10F-4478-968E-8844EC5B6B8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91" y="3740"/>
                            <a:ext cx="79" cy="35"/>
                            <a:chOff x="3191" y="3740"/>
                            <a:chExt cx="79" cy="35"/>
                          </a:xfrm>
                        </p:grpSpPr>
                        <p:grpSp>
                          <p:nvGrpSpPr>
                            <p:cNvPr id="145486" name="Group 78">
                              <a:extLst>
                                <a:ext uri="{FF2B5EF4-FFF2-40B4-BE49-F238E27FC236}">
                                  <a16:creationId xmlns:a16="http://schemas.microsoft.com/office/drawing/2014/main" id="{2DE0EDE1-380E-4726-A729-D47C90E6831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91" y="3740"/>
                              <a:ext cx="79" cy="35"/>
                              <a:chOff x="3191" y="3740"/>
                              <a:chExt cx="79" cy="35"/>
                            </a:xfrm>
                          </p:grpSpPr>
                          <p:sp>
                            <p:nvSpPr>
                              <p:cNvPr id="145487" name="Freeform 79">
                                <a:extLst>
                                  <a:ext uri="{FF2B5EF4-FFF2-40B4-BE49-F238E27FC236}">
                                    <a16:creationId xmlns:a16="http://schemas.microsoft.com/office/drawing/2014/main" id="{D10FD038-FE65-41BD-B5FC-32EF42BBFB9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6" y="3740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88" name="Freeform 80">
                                <a:extLst>
                                  <a:ext uri="{FF2B5EF4-FFF2-40B4-BE49-F238E27FC236}">
                                    <a16:creationId xmlns:a16="http://schemas.microsoft.com/office/drawing/2014/main" id="{DFDEC93E-A369-49B8-92AD-43700477CB0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4" y="3764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89" name="Freeform 81">
                                <a:extLst>
                                  <a:ext uri="{FF2B5EF4-FFF2-40B4-BE49-F238E27FC236}">
                                    <a16:creationId xmlns:a16="http://schemas.microsoft.com/office/drawing/2014/main" id="{74A74194-CCE4-4DB5-97BC-4FA61B0BEB2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1" y="3742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90" name="Freeform 82">
                              <a:extLst>
                                <a:ext uri="{FF2B5EF4-FFF2-40B4-BE49-F238E27FC236}">
                                  <a16:creationId xmlns:a16="http://schemas.microsoft.com/office/drawing/2014/main" id="{9FBB0BE1-FEE0-47F0-A737-CEBB32EC34E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43" y="3740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91" name="Oval 83">
                              <a:extLst>
                                <a:ext uri="{FF2B5EF4-FFF2-40B4-BE49-F238E27FC236}">
                                  <a16:creationId xmlns:a16="http://schemas.microsoft.com/office/drawing/2014/main" id="{37D1CA0E-8616-4160-90D9-25A03789FBF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53" y="3746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92" name="Oval 84">
                              <a:extLst>
                                <a:ext uri="{FF2B5EF4-FFF2-40B4-BE49-F238E27FC236}">
                                  <a16:creationId xmlns:a16="http://schemas.microsoft.com/office/drawing/2014/main" id="{FC681324-81ED-480D-906C-BDFE02CE37E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58" y="375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493" name="Group 85">
                            <a:extLst>
                              <a:ext uri="{FF2B5EF4-FFF2-40B4-BE49-F238E27FC236}">
                                <a16:creationId xmlns:a16="http://schemas.microsoft.com/office/drawing/2014/main" id="{2CC5301B-565D-4EC5-99CF-15E746530E1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06" y="3771"/>
                            <a:ext cx="78" cy="35"/>
                            <a:chOff x="3206" y="3771"/>
                            <a:chExt cx="78" cy="35"/>
                          </a:xfrm>
                        </p:grpSpPr>
                        <p:grpSp>
                          <p:nvGrpSpPr>
                            <p:cNvPr id="145494" name="Group 86">
                              <a:extLst>
                                <a:ext uri="{FF2B5EF4-FFF2-40B4-BE49-F238E27FC236}">
                                  <a16:creationId xmlns:a16="http://schemas.microsoft.com/office/drawing/2014/main" id="{B7107B07-B694-4ACB-8D44-758B1272270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06" y="3771"/>
                              <a:ext cx="78" cy="35"/>
                              <a:chOff x="3206" y="3771"/>
                              <a:chExt cx="78" cy="35"/>
                            </a:xfrm>
                          </p:grpSpPr>
                          <p:sp>
                            <p:nvSpPr>
                              <p:cNvPr id="145495" name="Freeform 87">
                                <a:extLst>
                                  <a:ext uri="{FF2B5EF4-FFF2-40B4-BE49-F238E27FC236}">
                                    <a16:creationId xmlns:a16="http://schemas.microsoft.com/office/drawing/2014/main" id="{5A9A1EF6-3361-4526-86FD-CA16F9E4B0A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0" y="3771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96" name="Freeform 88">
                                <a:extLst>
                                  <a:ext uri="{FF2B5EF4-FFF2-40B4-BE49-F238E27FC236}">
                                    <a16:creationId xmlns:a16="http://schemas.microsoft.com/office/drawing/2014/main" id="{07D1E59F-2833-4798-96A8-677D58587BF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8" y="3796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497" name="Freeform 89">
                                <a:extLst>
                                  <a:ext uri="{FF2B5EF4-FFF2-40B4-BE49-F238E27FC236}">
                                    <a16:creationId xmlns:a16="http://schemas.microsoft.com/office/drawing/2014/main" id="{D143DE00-E3A2-4D36-9371-37843B981C4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6" y="3774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498" name="Freeform 90">
                              <a:extLst>
                                <a:ext uri="{FF2B5EF4-FFF2-40B4-BE49-F238E27FC236}">
                                  <a16:creationId xmlns:a16="http://schemas.microsoft.com/office/drawing/2014/main" id="{326D3D19-ABD5-43D8-B0AD-AD81C1C9F9D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57" y="3772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499" name="Oval 91">
                              <a:extLst>
                                <a:ext uri="{FF2B5EF4-FFF2-40B4-BE49-F238E27FC236}">
                                  <a16:creationId xmlns:a16="http://schemas.microsoft.com/office/drawing/2014/main" id="{43FC8183-92ED-4082-92A4-511DBF81BB8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7" y="377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00" name="Oval 92">
                              <a:extLst>
                                <a:ext uri="{FF2B5EF4-FFF2-40B4-BE49-F238E27FC236}">
                                  <a16:creationId xmlns:a16="http://schemas.microsoft.com/office/drawing/2014/main" id="{0E5FE22D-C236-4496-8040-880767D74FD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72" y="378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01" name="Group 93">
                            <a:extLst>
                              <a:ext uri="{FF2B5EF4-FFF2-40B4-BE49-F238E27FC236}">
                                <a16:creationId xmlns:a16="http://schemas.microsoft.com/office/drawing/2014/main" id="{0ADB9ABA-3A2D-4668-9299-D519461903A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21" y="3802"/>
                            <a:ext cx="78" cy="35"/>
                            <a:chOff x="3221" y="3802"/>
                            <a:chExt cx="78" cy="35"/>
                          </a:xfrm>
                        </p:grpSpPr>
                        <p:grpSp>
                          <p:nvGrpSpPr>
                            <p:cNvPr id="145502" name="Group 94">
                              <a:extLst>
                                <a:ext uri="{FF2B5EF4-FFF2-40B4-BE49-F238E27FC236}">
                                  <a16:creationId xmlns:a16="http://schemas.microsoft.com/office/drawing/2014/main" id="{8909BA92-B8D8-42A1-80EB-85129669CE3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21" y="3802"/>
                              <a:ext cx="78" cy="35"/>
                              <a:chOff x="3221" y="3802"/>
                              <a:chExt cx="78" cy="35"/>
                            </a:xfrm>
                          </p:grpSpPr>
                          <p:sp>
                            <p:nvSpPr>
                              <p:cNvPr id="145503" name="Freeform 95">
                                <a:extLst>
                                  <a:ext uri="{FF2B5EF4-FFF2-40B4-BE49-F238E27FC236}">
                                    <a16:creationId xmlns:a16="http://schemas.microsoft.com/office/drawing/2014/main" id="{E07FE057-B2E4-43F1-B663-31F511B6A2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25" y="3802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04" name="Freeform 96">
                                <a:extLst>
                                  <a:ext uri="{FF2B5EF4-FFF2-40B4-BE49-F238E27FC236}">
                                    <a16:creationId xmlns:a16="http://schemas.microsoft.com/office/drawing/2014/main" id="{44556873-E5BB-4B55-B976-F3AF55A5E69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33" y="3826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05" name="Freeform 97">
                                <a:extLst>
                                  <a:ext uri="{FF2B5EF4-FFF2-40B4-BE49-F238E27FC236}">
                                    <a16:creationId xmlns:a16="http://schemas.microsoft.com/office/drawing/2014/main" id="{C2CAAF87-35D6-46D0-B527-345606B4F06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21" y="3804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06" name="Freeform 98">
                              <a:extLst>
                                <a:ext uri="{FF2B5EF4-FFF2-40B4-BE49-F238E27FC236}">
                                  <a16:creationId xmlns:a16="http://schemas.microsoft.com/office/drawing/2014/main" id="{74E7AAE1-6A39-41E3-A729-DDF6A3AFD2C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72" y="3803"/>
                              <a:ext cx="14" cy="24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4"/>
                                <a:gd name="T2" fmla="*/ 13 w 14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4">
                                  <a:moveTo>
                                    <a:pt x="0" y="0"/>
                                  </a:moveTo>
                                  <a:lnTo>
                                    <a:pt x="13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07" name="Oval 99">
                              <a:extLst>
                                <a:ext uri="{FF2B5EF4-FFF2-40B4-BE49-F238E27FC236}">
                                  <a16:creationId xmlns:a16="http://schemas.microsoft.com/office/drawing/2014/main" id="{15C7AA57-2DA7-4946-A9CB-6DFC25E7B6C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82" y="380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08" name="Oval 100">
                              <a:extLst>
                                <a:ext uri="{FF2B5EF4-FFF2-40B4-BE49-F238E27FC236}">
                                  <a16:creationId xmlns:a16="http://schemas.microsoft.com/office/drawing/2014/main" id="{23557120-C9E4-4CC8-823C-9D7C8F5CE8F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87" y="381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09" name="Group 101">
                            <a:extLst>
                              <a:ext uri="{FF2B5EF4-FFF2-40B4-BE49-F238E27FC236}">
                                <a16:creationId xmlns:a16="http://schemas.microsoft.com/office/drawing/2014/main" id="{70F5650E-4D8E-40E9-BE53-1144C6DB252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35" y="3833"/>
                            <a:ext cx="78" cy="36"/>
                            <a:chOff x="3235" y="3833"/>
                            <a:chExt cx="78" cy="36"/>
                          </a:xfrm>
                        </p:grpSpPr>
                        <p:grpSp>
                          <p:nvGrpSpPr>
                            <p:cNvPr id="145510" name="Group 102">
                              <a:extLst>
                                <a:ext uri="{FF2B5EF4-FFF2-40B4-BE49-F238E27FC236}">
                                  <a16:creationId xmlns:a16="http://schemas.microsoft.com/office/drawing/2014/main" id="{1B4CB885-901E-4868-A892-B195858BFF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35" y="3833"/>
                              <a:ext cx="78" cy="36"/>
                              <a:chOff x="3235" y="3833"/>
                              <a:chExt cx="78" cy="36"/>
                            </a:xfrm>
                          </p:grpSpPr>
                          <p:sp>
                            <p:nvSpPr>
                              <p:cNvPr id="145511" name="Freeform 103">
                                <a:extLst>
                                  <a:ext uri="{FF2B5EF4-FFF2-40B4-BE49-F238E27FC236}">
                                    <a16:creationId xmlns:a16="http://schemas.microsoft.com/office/drawing/2014/main" id="{AB8FF437-F8B6-4AAB-95ED-587CE13B5E6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39" y="3833"/>
                                <a:ext cx="74" cy="29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5 h 29"/>
                                  <a:gd name="T2" fmla="*/ 13 w 74"/>
                                  <a:gd name="T3" fmla="*/ 28 h 29"/>
                                  <a:gd name="T4" fmla="*/ 0 w 74"/>
                                  <a:gd name="T5" fmla="*/ 3 h 29"/>
                                  <a:gd name="T6" fmla="*/ 61 w 74"/>
                                  <a:gd name="T7" fmla="*/ 0 h 29"/>
                                  <a:gd name="T8" fmla="*/ 73 w 74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9">
                                    <a:moveTo>
                                      <a:pt x="73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12" name="Freeform 104">
                                <a:extLst>
                                  <a:ext uri="{FF2B5EF4-FFF2-40B4-BE49-F238E27FC236}">
                                    <a16:creationId xmlns:a16="http://schemas.microsoft.com/office/drawing/2014/main" id="{28BB5674-02DB-429E-926E-59E57C34790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47" y="3858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13" name="Freeform 105">
                                <a:extLst>
                                  <a:ext uri="{FF2B5EF4-FFF2-40B4-BE49-F238E27FC236}">
                                    <a16:creationId xmlns:a16="http://schemas.microsoft.com/office/drawing/2014/main" id="{B4A1B4CF-04CC-4AED-8E4F-B1C82DF25C9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35" y="3836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14" name="Freeform 106">
                              <a:extLst>
                                <a:ext uri="{FF2B5EF4-FFF2-40B4-BE49-F238E27FC236}">
                                  <a16:creationId xmlns:a16="http://schemas.microsoft.com/office/drawing/2014/main" id="{4D351BC0-211D-4178-9C72-57DAB438FA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87" y="3834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15" name="Oval 107">
                              <a:extLst>
                                <a:ext uri="{FF2B5EF4-FFF2-40B4-BE49-F238E27FC236}">
                                  <a16:creationId xmlns:a16="http://schemas.microsoft.com/office/drawing/2014/main" id="{3A64FE56-3FAA-406D-BC41-3ED18A1F040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96" y="384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16" name="Oval 108">
                              <a:extLst>
                                <a:ext uri="{FF2B5EF4-FFF2-40B4-BE49-F238E27FC236}">
                                  <a16:creationId xmlns:a16="http://schemas.microsoft.com/office/drawing/2014/main" id="{637F44FD-5216-450F-BCFE-8C0AF28808D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02" y="3849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5517" name="Group 109">
                          <a:extLst>
                            <a:ext uri="{FF2B5EF4-FFF2-40B4-BE49-F238E27FC236}">
                              <a16:creationId xmlns:a16="http://schemas.microsoft.com/office/drawing/2014/main" id="{9373E771-A7D4-4F44-80F1-114F5D7C9F8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66" y="3621"/>
                          <a:ext cx="180" cy="253"/>
                          <a:chOff x="3066" y="3621"/>
                          <a:chExt cx="180" cy="253"/>
                        </a:xfrm>
                      </p:grpSpPr>
                      <p:grpSp>
                        <p:nvGrpSpPr>
                          <p:cNvPr id="145518" name="Group 110">
                            <a:extLst>
                              <a:ext uri="{FF2B5EF4-FFF2-40B4-BE49-F238E27FC236}">
                                <a16:creationId xmlns:a16="http://schemas.microsoft.com/office/drawing/2014/main" id="{49E8C435-AEB1-4EA2-8097-2429D7801DA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66" y="3621"/>
                            <a:ext cx="79" cy="36"/>
                            <a:chOff x="3066" y="3621"/>
                            <a:chExt cx="79" cy="36"/>
                          </a:xfrm>
                        </p:grpSpPr>
                        <p:grpSp>
                          <p:nvGrpSpPr>
                            <p:cNvPr id="145519" name="Group 111">
                              <a:extLst>
                                <a:ext uri="{FF2B5EF4-FFF2-40B4-BE49-F238E27FC236}">
                                  <a16:creationId xmlns:a16="http://schemas.microsoft.com/office/drawing/2014/main" id="{D363DEB8-8540-4795-B66D-3E697223B0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66" y="3621"/>
                              <a:ext cx="79" cy="36"/>
                              <a:chOff x="3066" y="3621"/>
                              <a:chExt cx="79" cy="36"/>
                            </a:xfrm>
                          </p:grpSpPr>
                          <p:sp>
                            <p:nvSpPr>
                              <p:cNvPr id="145520" name="Freeform 112">
                                <a:extLst>
                                  <a:ext uri="{FF2B5EF4-FFF2-40B4-BE49-F238E27FC236}">
                                    <a16:creationId xmlns:a16="http://schemas.microsoft.com/office/drawing/2014/main" id="{E8041300-BDB1-467D-8084-DEDA008BA53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0" y="3621"/>
                                <a:ext cx="75" cy="29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5 h 29"/>
                                  <a:gd name="T2" fmla="*/ 13 w 75"/>
                                  <a:gd name="T3" fmla="*/ 28 h 29"/>
                                  <a:gd name="T4" fmla="*/ 0 w 75"/>
                                  <a:gd name="T5" fmla="*/ 3 h 29"/>
                                  <a:gd name="T6" fmla="*/ 61 w 75"/>
                                  <a:gd name="T7" fmla="*/ 0 h 29"/>
                                  <a:gd name="T8" fmla="*/ 74 w 75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9">
                                    <a:moveTo>
                                      <a:pt x="74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21" name="Freeform 113">
                                <a:extLst>
                                  <a:ext uri="{FF2B5EF4-FFF2-40B4-BE49-F238E27FC236}">
                                    <a16:creationId xmlns:a16="http://schemas.microsoft.com/office/drawing/2014/main" id="{548C8F4B-31A5-4E27-8DEB-3AAE8A553DC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9" y="3646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22" name="Freeform 114">
                                <a:extLst>
                                  <a:ext uri="{FF2B5EF4-FFF2-40B4-BE49-F238E27FC236}">
                                    <a16:creationId xmlns:a16="http://schemas.microsoft.com/office/drawing/2014/main" id="{5C4FB15F-A70E-4FA0-9C6E-057621C2EF7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6" y="3624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23" name="Freeform 115">
                              <a:extLst>
                                <a:ext uri="{FF2B5EF4-FFF2-40B4-BE49-F238E27FC236}">
                                  <a16:creationId xmlns:a16="http://schemas.microsoft.com/office/drawing/2014/main" id="{5764F166-9EFC-4D21-BA2B-C78B8B0A5FD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18" y="3622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24" name="Oval 116">
                              <a:extLst>
                                <a:ext uri="{FF2B5EF4-FFF2-40B4-BE49-F238E27FC236}">
                                  <a16:creationId xmlns:a16="http://schemas.microsoft.com/office/drawing/2014/main" id="{1222E3F2-B730-4A5A-87FF-274F77D6E97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28" y="3628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25" name="Oval 117">
                              <a:extLst>
                                <a:ext uri="{FF2B5EF4-FFF2-40B4-BE49-F238E27FC236}">
                                  <a16:creationId xmlns:a16="http://schemas.microsoft.com/office/drawing/2014/main" id="{5F9A290E-BDAF-4116-9480-40026D7C4B0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33" y="363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26" name="Group 118">
                            <a:extLst>
                              <a:ext uri="{FF2B5EF4-FFF2-40B4-BE49-F238E27FC236}">
                                <a16:creationId xmlns:a16="http://schemas.microsoft.com/office/drawing/2014/main" id="{53AC0663-6979-4F4C-A8AF-0ED62A12A36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80" y="3652"/>
                            <a:ext cx="79" cy="35"/>
                            <a:chOff x="3080" y="3652"/>
                            <a:chExt cx="79" cy="35"/>
                          </a:xfrm>
                        </p:grpSpPr>
                        <p:grpSp>
                          <p:nvGrpSpPr>
                            <p:cNvPr id="145527" name="Group 119">
                              <a:extLst>
                                <a:ext uri="{FF2B5EF4-FFF2-40B4-BE49-F238E27FC236}">
                                  <a16:creationId xmlns:a16="http://schemas.microsoft.com/office/drawing/2014/main" id="{8BBAC6DD-FE95-4677-A329-3C04EADEE56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80" y="3652"/>
                              <a:ext cx="79" cy="35"/>
                              <a:chOff x="3080" y="3652"/>
                              <a:chExt cx="79" cy="35"/>
                            </a:xfrm>
                          </p:grpSpPr>
                          <p:sp>
                            <p:nvSpPr>
                              <p:cNvPr id="145528" name="Freeform 120">
                                <a:extLst>
                                  <a:ext uri="{FF2B5EF4-FFF2-40B4-BE49-F238E27FC236}">
                                    <a16:creationId xmlns:a16="http://schemas.microsoft.com/office/drawing/2014/main" id="{83658537-5444-4F76-BACC-E9FF38849E9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5" y="3652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29" name="Freeform 121">
                                <a:extLst>
                                  <a:ext uri="{FF2B5EF4-FFF2-40B4-BE49-F238E27FC236}">
                                    <a16:creationId xmlns:a16="http://schemas.microsoft.com/office/drawing/2014/main" id="{DE725D1B-3892-4AA7-AD58-2480808B59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3" y="3677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30" name="Freeform 122">
                                <a:extLst>
                                  <a:ext uri="{FF2B5EF4-FFF2-40B4-BE49-F238E27FC236}">
                                    <a16:creationId xmlns:a16="http://schemas.microsoft.com/office/drawing/2014/main" id="{6C276626-A5C9-4C87-9374-D312968D7D7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0" y="3655"/>
                                <a:ext cx="19" cy="32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4 h 32"/>
                                  <a:gd name="T2" fmla="*/ 13 w 19"/>
                                  <a:gd name="T3" fmla="*/ 31 h 32"/>
                                  <a:gd name="T4" fmla="*/ 0 w 19"/>
                                  <a:gd name="T5" fmla="*/ 7 h 32"/>
                                  <a:gd name="T6" fmla="*/ 5 w 19"/>
                                  <a:gd name="T7" fmla="*/ 0 h 32"/>
                                  <a:gd name="T8" fmla="*/ 18 w 19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2">
                                    <a:moveTo>
                                      <a:pt x="18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31" name="Freeform 123">
                              <a:extLst>
                                <a:ext uri="{FF2B5EF4-FFF2-40B4-BE49-F238E27FC236}">
                                  <a16:creationId xmlns:a16="http://schemas.microsoft.com/office/drawing/2014/main" id="{E85AD230-2A3E-4CE4-90BF-6FFBD07D244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32" y="3653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32" name="Oval 124">
                              <a:extLst>
                                <a:ext uri="{FF2B5EF4-FFF2-40B4-BE49-F238E27FC236}">
                                  <a16:creationId xmlns:a16="http://schemas.microsoft.com/office/drawing/2014/main" id="{57E833E3-703D-4FD0-8FEF-0204C63B436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42" y="365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33" name="Oval 125">
                              <a:extLst>
                                <a:ext uri="{FF2B5EF4-FFF2-40B4-BE49-F238E27FC236}">
                                  <a16:creationId xmlns:a16="http://schemas.microsoft.com/office/drawing/2014/main" id="{E3206CAE-6649-4675-986E-7019554BA97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47" y="366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34" name="Group 126">
                            <a:extLst>
                              <a:ext uri="{FF2B5EF4-FFF2-40B4-BE49-F238E27FC236}">
                                <a16:creationId xmlns:a16="http://schemas.microsoft.com/office/drawing/2014/main" id="{5395DC89-0718-4EED-81FC-02E68D4D11C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95" y="3684"/>
                            <a:ext cx="79" cy="35"/>
                            <a:chOff x="3095" y="3684"/>
                            <a:chExt cx="79" cy="35"/>
                          </a:xfrm>
                        </p:grpSpPr>
                        <p:grpSp>
                          <p:nvGrpSpPr>
                            <p:cNvPr id="145535" name="Group 127">
                              <a:extLst>
                                <a:ext uri="{FF2B5EF4-FFF2-40B4-BE49-F238E27FC236}">
                                  <a16:creationId xmlns:a16="http://schemas.microsoft.com/office/drawing/2014/main" id="{B71BDEC6-2733-4D59-954F-6D31BF54E6A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95" y="3684"/>
                              <a:ext cx="79" cy="35"/>
                              <a:chOff x="3095" y="3684"/>
                              <a:chExt cx="79" cy="35"/>
                            </a:xfrm>
                          </p:grpSpPr>
                          <p:sp>
                            <p:nvSpPr>
                              <p:cNvPr id="145536" name="Freeform 128">
                                <a:extLst>
                                  <a:ext uri="{FF2B5EF4-FFF2-40B4-BE49-F238E27FC236}">
                                    <a16:creationId xmlns:a16="http://schemas.microsoft.com/office/drawing/2014/main" id="{FB1B2F3F-313B-4581-AF8C-AB9D0C6C34F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0" y="3684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37" name="Freeform 129">
                                <a:extLst>
                                  <a:ext uri="{FF2B5EF4-FFF2-40B4-BE49-F238E27FC236}">
                                    <a16:creationId xmlns:a16="http://schemas.microsoft.com/office/drawing/2014/main" id="{FBA814FE-4152-48A1-AD69-500BEB3287B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8" y="3708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38" name="Freeform 130">
                                <a:extLst>
                                  <a:ext uri="{FF2B5EF4-FFF2-40B4-BE49-F238E27FC236}">
                                    <a16:creationId xmlns:a16="http://schemas.microsoft.com/office/drawing/2014/main" id="{E0704A4A-A2E9-4BD4-AFCD-DAB0AB054ED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5" y="3686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39" name="Freeform 131">
                              <a:extLst>
                                <a:ext uri="{FF2B5EF4-FFF2-40B4-BE49-F238E27FC236}">
                                  <a16:creationId xmlns:a16="http://schemas.microsoft.com/office/drawing/2014/main" id="{77E80D33-2C9C-4521-83DF-E7965187286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47" y="3684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40" name="Oval 132">
                              <a:extLst>
                                <a:ext uri="{FF2B5EF4-FFF2-40B4-BE49-F238E27FC236}">
                                  <a16:creationId xmlns:a16="http://schemas.microsoft.com/office/drawing/2014/main" id="{08258BB9-1A89-46ED-A80E-48969109F9B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57" y="369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41" name="Oval 133">
                              <a:extLst>
                                <a:ext uri="{FF2B5EF4-FFF2-40B4-BE49-F238E27FC236}">
                                  <a16:creationId xmlns:a16="http://schemas.microsoft.com/office/drawing/2014/main" id="{624AEDF7-A35D-4E90-AD5E-83ED34FFA9B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62" y="3699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42" name="Group 134">
                            <a:extLst>
                              <a:ext uri="{FF2B5EF4-FFF2-40B4-BE49-F238E27FC236}">
                                <a16:creationId xmlns:a16="http://schemas.microsoft.com/office/drawing/2014/main" id="{41A36621-6869-41FE-85D5-46ED3157A7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10" y="3714"/>
                            <a:ext cx="78" cy="35"/>
                            <a:chOff x="3110" y="3714"/>
                            <a:chExt cx="78" cy="35"/>
                          </a:xfrm>
                        </p:grpSpPr>
                        <p:grpSp>
                          <p:nvGrpSpPr>
                            <p:cNvPr id="145543" name="Group 135">
                              <a:extLst>
                                <a:ext uri="{FF2B5EF4-FFF2-40B4-BE49-F238E27FC236}">
                                  <a16:creationId xmlns:a16="http://schemas.microsoft.com/office/drawing/2014/main" id="{FBC9D1DC-3E1C-400C-B39E-0F747D29142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10" y="3714"/>
                              <a:ext cx="78" cy="35"/>
                              <a:chOff x="3110" y="3714"/>
                              <a:chExt cx="78" cy="35"/>
                            </a:xfrm>
                          </p:grpSpPr>
                          <p:sp>
                            <p:nvSpPr>
                              <p:cNvPr id="145544" name="Freeform 136">
                                <a:extLst>
                                  <a:ext uri="{FF2B5EF4-FFF2-40B4-BE49-F238E27FC236}">
                                    <a16:creationId xmlns:a16="http://schemas.microsoft.com/office/drawing/2014/main" id="{9B90DA5C-B42F-488C-B2C8-1AEB1C2CBBA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4" y="3714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45" name="Freeform 137">
                                <a:extLst>
                                  <a:ext uri="{FF2B5EF4-FFF2-40B4-BE49-F238E27FC236}">
                                    <a16:creationId xmlns:a16="http://schemas.microsoft.com/office/drawing/2014/main" id="{F6E9E7F7-7A8D-4BD1-AB74-3692F39002A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2" y="3739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46" name="Freeform 138">
                                <a:extLst>
                                  <a:ext uri="{FF2B5EF4-FFF2-40B4-BE49-F238E27FC236}">
                                    <a16:creationId xmlns:a16="http://schemas.microsoft.com/office/drawing/2014/main" id="{8A6E91D5-2634-4ADF-BEE2-C4490125F46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0" y="3717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47" name="Freeform 139">
                              <a:extLst>
                                <a:ext uri="{FF2B5EF4-FFF2-40B4-BE49-F238E27FC236}">
                                  <a16:creationId xmlns:a16="http://schemas.microsoft.com/office/drawing/2014/main" id="{87A757B7-494D-4ADD-A9A9-0482F925516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61" y="3715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48" name="Oval 140">
                              <a:extLst>
                                <a:ext uri="{FF2B5EF4-FFF2-40B4-BE49-F238E27FC236}">
                                  <a16:creationId xmlns:a16="http://schemas.microsoft.com/office/drawing/2014/main" id="{EF023735-56FF-4D2A-A93C-A29D16A1DB0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1" y="3721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49" name="Oval 141">
                              <a:extLst>
                                <a:ext uri="{FF2B5EF4-FFF2-40B4-BE49-F238E27FC236}">
                                  <a16:creationId xmlns:a16="http://schemas.microsoft.com/office/drawing/2014/main" id="{6C728BA9-7E95-49C9-823F-3149964D302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6" y="373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50" name="Group 142">
                            <a:extLst>
                              <a:ext uri="{FF2B5EF4-FFF2-40B4-BE49-F238E27FC236}">
                                <a16:creationId xmlns:a16="http://schemas.microsoft.com/office/drawing/2014/main" id="{BFB7FADD-E957-409D-A62E-A1B446216FE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24" y="3745"/>
                            <a:ext cx="78" cy="35"/>
                            <a:chOff x="3124" y="3745"/>
                            <a:chExt cx="78" cy="35"/>
                          </a:xfrm>
                        </p:grpSpPr>
                        <p:grpSp>
                          <p:nvGrpSpPr>
                            <p:cNvPr id="145551" name="Group 143">
                              <a:extLst>
                                <a:ext uri="{FF2B5EF4-FFF2-40B4-BE49-F238E27FC236}">
                                  <a16:creationId xmlns:a16="http://schemas.microsoft.com/office/drawing/2014/main" id="{C4F1CAC4-18CC-4DDE-AC2C-2D14E0A48FD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4" y="3745"/>
                              <a:ext cx="78" cy="35"/>
                              <a:chOff x="3124" y="3745"/>
                              <a:chExt cx="78" cy="35"/>
                            </a:xfrm>
                          </p:grpSpPr>
                          <p:sp>
                            <p:nvSpPr>
                              <p:cNvPr id="145552" name="Freeform 144">
                                <a:extLst>
                                  <a:ext uri="{FF2B5EF4-FFF2-40B4-BE49-F238E27FC236}">
                                    <a16:creationId xmlns:a16="http://schemas.microsoft.com/office/drawing/2014/main" id="{EF176260-7953-41C4-BC90-AE15A090F0C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8" y="3745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53" name="Freeform 145">
                                <a:extLst>
                                  <a:ext uri="{FF2B5EF4-FFF2-40B4-BE49-F238E27FC236}">
                                    <a16:creationId xmlns:a16="http://schemas.microsoft.com/office/drawing/2014/main" id="{F5DCFB54-0F35-45CE-8ED4-C1DDC15124E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6" y="3769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54" name="Freeform 146">
                                <a:extLst>
                                  <a:ext uri="{FF2B5EF4-FFF2-40B4-BE49-F238E27FC236}">
                                    <a16:creationId xmlns:a16="http://schemas.microsoft.com/office/drawing/2014/main" id="{31D0AE0E-C613-4B0A-889E-1AE01551001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4" y="3747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55" name="Freeform 147">
                              <a:extLst>
                                <a:ext uri="{FF2B5EF4-FFF2-40B4-BE49-F238E27FC236}">
                                  <a16:creationId xmlns:a16="http://schemas.microsoft.com/office/drawing/2014/main" id="{85733956-B3CB-4E6A-9DC6-78EB599444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76" y="3746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56" name="Oval 148">
                              <a:extLst>
                                <a:ext uri="{FF2B5EF4-FFF2-40B4-BE49-F238E27FC236}">
                                  <a16:creationId xmlns:a16="http://schemas.microsoft.com/office/drawing/2014/main" id="{91A9F41F-E118-4966-8FF0-1A6B32B5737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85" y="3751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57" name="Oval 149">
                              <a:extLst>
                                <a:ext uri="{FF2B5EF4-FFF2-40B4-BE49-F238E27FC236}">
                                  <a16:creationId xmlns:a16="http://schemas.microsoft.com/office/drawing/2014/main" id="{2D170F62-B5B3-4CDF-8A9C-0B8478AFA73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1" y="3760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58" name="Group 150">
                            <a:extLst>
                              <a:ext uri="{FF2B5EF4-FFF2-40B4-BE49-F238E27FC236}">
                                <a16:creationId xmlns:a16="http://schemas.microsoft.com/office/drawing/2014/main" id="{96C51F1A-BF2C-4A25-9E7F-8B9DC42B2A4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38" y="3776"/>
                            <a:ext cx="79" cy="36"/>
                            <a:chOff x="3138" y="3776"/>
                            <a:chExt cx="79" cy="36"/>
                          </a:xfrm>
                        </p:grpSpPr>
                        <p:grpSp>
                          <p:nvGrpSpPr>
                            <p:cNvPr id="145559" name="Group 151">
                              <a:extLst>
                                <a:ext uri="{FF2B5EF4-FFF2-40B4-BE49-F238E27FC236}">
                                  <a16:creationId xmlns:a16="http://schemas.microsoft.com/office/drawing/2014/main" id="{DA0B49CE-B6FB-4629-9E77-3FB1FA1E3C8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38" y="3776"/>
                              <a:ext cx="79" cy="36"/>
                              <a:chOff x="3138" y="3776"/>
                              <a:chExt cx="79" cy="36"/>
                            </a:xfrm>
                          </p:grpSpPr>
                          <p:sp>
                            <p:nvSpPr>
                              <p:cNvPr id="145560" name="Freeform 152">
                                <a:extLst>
                                  <a:ext uri="{FF2B5EF4-FFF2-40B4-BE49-F238E27FC236}">
                                    <a16:creationId xmlns:a16="http://schemas.microsoft.com/office/drawing/2014/main" id="{624143B4-A6D6-47DE-AA1C-0B7B8F9A27E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2" y="3776"/>
                                <a:ext cx="75" cy="29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5 h 29"/>
                                  <a:gd name="T2" fmla="*/ 13 w 75"/>
                                  <a:gd name="T3" fmla="*/ 28 h 29"/>
                                  <a:gd name="T4" fmla="*/ 0 w 75"/>
                                  <a:gd name="T5" fmla="*/ 3 h 29"/>
                                  <a:gd name="T6" fmla="*/ 61 w 75"/>
                                  <a:gd name="T7" fmla="*/ 0 h 29"/>
                                  <a:gd name="T8" fmla="*/ 74 w 75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9">
                                    <a:moveTo>
                                      <a:pt x="74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61" name="Freeform 153">
                                <a:extLst>
                                  <a:ext uri="{FF2B5EF4-FFF2-40B4-BE49-F238E27FC236}">
                                    <a16:creationId xmlns:a16="http://schemas.microsoft.com/office/drawing/2014/main" id="{4C289219-B16F-4402-89E5-6318A6E7CAB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1" y="3801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62" name="Freeform 154">
                                <a:extLst>
                                  <a:ext uri="{FF2B5EF4-FFF2-40B4-BE49-F238E27FC236}">
                                    <a16:creationId xmlns:a16="http://schemas.microsoft.com/office/drawing/2014/main" id="{AEB6E68B-D5DA-4D04-99BE-EE632B05E8C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8" y="3779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63" name="Freeform 155">
                              <a:extLst>
                                <a:ext uri="{FF2B5EF4-FFF2-40B4-BE49-F238E27FC236}">
                                  <a16:creationId xmlns:a16="http://schemas.microsoft.com/office/drawing/2014/main" id="{9BFDFD80-BC83-4513-A2AD-E9C4410CA2E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90" y="3777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64" name="Oval 156">
                              <a:extLst>
                                <a:ext uri="{FF2B5EF4-FFF2-40B4-BE49-F238E27FC236}">
                                  <a16:creationId xmlns:a16="http://schemas.microsoft.com/office/drawing/2014/main" id="{57B33095-D2D9-49D3-B580-55B08FAADD1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0" y="3783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65" name="Oval 157">
                              <a:extLst>
                                <a:ext uri="{FF2B5EF4-FFF2-40B4-BE49-F238E27FC236}">
                                  <a16:creationId xmlns:a16="http://schemas.microsoft.com/office/drawing/2014/main" id="{6EEE547F-781B-429D-9EE7-07E9A9F3634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5" y="379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66" name="Group 158">
                            <a:extLst>
                              <a:ext uri="{FF2B5EF4-FFF2-40B4-BE49-F238E27FC236}">
                                <a16:creationId xmlns:a16="http://schemas.microsoft.com/office/drawing/2014/main" id="{22419EEC-F659-43D3-B4E9-C16D519EDF3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53" y="3807"/>
                            <a:ext cx="79" cy="35"/>
                            <a:chOff x="3153" y="3807"/>
                            <a:chExt cx="79" cy="35"/>
                          </a:xfrm>
                        </p:grpSpPr>
                        <p:grpSp>
                          <p:nvGrpSpPr>
                            <p:cNvPr id="145567" name="Group 159">
                              <a:extLst>
                                <a:ext uri="{FF2B5EF4-FFF2-40B4-BE49-F238E27FC236}">
                                  <a16:creationId xmlns:a16="http://schemas.microsoft.com/office/drawing/2014/main" id="{F9CF1AC3-301F-4330-9D46-B8C57A9AF93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53" y="3807"/>
                              <a:ext cx="79" cy="35"/>
                              <a:chOff x="3153" y="3807"/>
                              <a:chExt cx="79" cy="35"/>
                            </a:xfrm>
                          </p:grpSpPr>
                          <p:sp>
                            <p:nvSpPr>
                              <p:cNvPr id="145568" name="Freeform 160">
                                <a:extLst>
                                  <a:ext uri="{FF2B5EF4-FFF2-40B4-BE49-F238E27FC236}">
                                    <a16:creationId xmlns:a16="http://schemas.microsoft.com/office/drawing/2014/main" id="{44AEF7B3-BB11-41A3-A393-3B858534316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7" y="3807"/>
                                <a:ext cx="75" cy="28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4 h 28"/>
                                  <a:gd name="T2" fmla="*/ 13 w 75"/>
                                  <a:gd name="T3" fmla="*/ 27 h 28"/>
                                  <a:gd name="T4" fmla="*/ 0 w 75"/>
                                  <a:gd name="T5" fmla="*/ 3 h 28"/>
                                  <a:gd name="T6" fmla="*/ 61 w 75"/>
                                  <a:gd name="T7" fmla="*/ 0 h 28"/>
                                  <a:gd name="T8" fmla="*/ 74 w 75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8">
                                    <a:moveTo>
                                      <a:pt x="74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69" name="Freeform 161">
                                <a:extLst>
                                  <a:ext uri="{FF2B5EF4-FFF2-40B4-BE49-F238E27FC236}">
                                    <a16:creationId xmlns:a16="http://schemas.microsoft.com/office/drawing/2014/main" id="{168763CF-7693-4675-83F3-54E7AE2B363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6" y="3832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70" name="Freeform 162">
                                <a:extLst>
                                  <a:ext uri="{FF2B5EF4-FFF2-40B4-BE49-F238E27FC236}">
                                    <a16:creationId xmlns:a16="http://schemas.microsoft.com/office/drawing/2014/main" id="{D4C1522F-AB3D-4FAE-B618-9A78542CD2E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3" y="3810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71" name="Freeform 163">
                              <a:extLst>
                                <a:ext uri="{FF2B5EF4-FFF2-40B4-BE49-F238E27FC236}">
                                  <a16:creationId xmlns:a16="http://schemas.microsoft.com/office/drawing/2014/main" id="{939C17CD-6BE4-4DA3-BF18-077760A850E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05" y="3808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72" name="Oval 164">
                              <a:extLst>
                                <a:ext uri="{FF2B5EF4-FFF2-40B4-BE49-F238E27FC236}">
                                  <a16:creationId xmlns:a16="http://schemas.microsoft.com/office/drawing/2014/main" id="{F99F08C6-0187-4328-9768-FD49A320BF0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15" y="3813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73" name="Oval 165">
                              <a:extLst>
                                <a:ext uri="{FF2B5EF4-FFF2-40B4-BE49-F238E27FC236}">
                                  <a16:creationId xmlns:a16="http://schemas.microsoft.com/office/drawing/2014/main" id="{D6DD6256-2EC9-4F66-8C48-51C2A87F4D6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0" y="3823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74" name="Group 166">
                            <a:extLst>
                              <a:ext uri="{FF2B5EF4-FFF2-40B4-BE49-F238E27FC236}">
                                <a16:creationId xmlns:a16="http://schemas.microsoft.com/office/drawing/2014/main" id="{CA166525-DE9B-4603-9D0A-6370F788F0F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67" y="3839"/>
                            <a:ext cx="79" cy="35"/>
                            <a:chOff x="3167" y="3839"/>
                            <a:chExt cx="79" cy="35"/>
                          </a:xfrm>
                        </p:grpSpPr>
                        <p:grpSp>
                          <p:nvGrpSpPr>
                            <p:cNvPr id="145575" name="Group 167">
                              <a:extLst>
                                <a:ext uri="{FF2B5EF4-FFF2-40B4-BE49-F238E27FC236}">
                                  <a16:creationId xmlns:a16="http://schemas.microsoft.com/office/drawing/2014/main" id="{431196D4-4128-4D86-883C-9240E877A59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7" y="3839"/>
                              <a:ext cx="79" cy="35"/>
                              <a:chOff x="3167" y="3839"/>
                              <a:chExt cx="79" cy="35"/>
                            </a:xfrm>
                          </p:grpSpPr>
                          <p:sp>
                            <p:nvSpPr>
                              <p:cNvPr id="145576" name="Freeform 168">
                                <a:extLst>
                                  <a:ext uri="{FF2B5EF4-FFF2-40B4-BE49-F238E27FC236}">
                                    <a16:creationId xmlns:a16="http://schemas.microsoft.com/office/drawing/2014/main" id="{31C9FE83-C47C-48CF-AC27-852FC48C25D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2" y="3839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77" name="Freeform 169">
                                <a:extLst>
                                  <a:ext uri="{FF2B5EF4-FFF2-40B4-BE49-F238E27FC236}">
                                    <a16:creationId xmlns:a16="http://schemas.microsoft.com/office/drawing/2014/main" id="{26AC8287-651E-445D-BC74-0B4F0BE68BB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0" y="386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5578" name="Freeform 170">
                                <a:extLst>
                                  <a:ext uri="{FF2B5EF4-FFF2-40B4-BE49-F238E27FC236}">
                                    <a16:creationId xmlns:a16="http://schemas.microsoft.com/office/drawing/2014/main" id="{4A18057D-E66E-484A-AB51-3CB601EA02D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7" y="3841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5579" name="Freeform 171">
                              <a:extLst>
                                <a:ext uri="{FF2B5EF4-FFF2-40B4-BE49-F238E27FC236}">
                                  <a16:creationId xmlns:a16="http://schemas.microsoft.com/office/drawing/2014/main" id="{3BCEABB6-3DEA-48A1-90AA-5A9CD3F0B58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19" y="3839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80" name="Oval 172">
                              <a:extLst>
                                <a:ext uri="{FF2B5EF4-FFF2-40B4-BE49-F238E27FC236}">
                                  <a16:creationId xmlns:a16="http://schemas.microsoft.com/office/drawing/2014/main" id="{ED441CF0-74F4-4BCE-BC79-B8CA6CCDDDE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9" y="384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81" name="Oval 173">
                              <a:extLst>
                                <a:ext uri="{FF2B5EF4-FFF2-40B4-BE49-F238E27FC236}">
                                  <a16:creationId xmlns:a16="http://schemas.microsoft.com/office/drawing/2014/main" id="{3C03082D-72DB-4DA9-89D2-EE909B94F17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4" y="3854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5582" name="Group 174">
                        <a:extLst>
                          <a:ext uri="{FF2B5EF4-FFF2-40B4-BE49-F238E27FC236}">
                            <a16:creationId xmlns:a16="http://schemas.microsoft.com/office/drawing/2014/main" id="{D7A5DBAF-BD15-4FEB-85FC-5B34C78D8EB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14" y="3664"/>
                        <a:ext cx="174" cy="140"/>
                        <a:chOff x="3314" y="3664"/>
                        <a:chExt cx="174" cy="140"/>
                      </a:xfrm>
                    </p:grpSpPr>
                    <p:grpSp>
                      <p:nvGrpSpPr>
                        <p:cNvPr id="145583" name="Group 175">
                          <a:extLst>
                            <a:ext uri="{FF2B5EF4-FFF2-40B4-BE49-F238E27FC236}">
                              <a16:creationId xmlns:a16="http://schemas.microsoft.com/office/drawing/2014/main" id="{CA5781B2-1058-4A93-B788-B5E9CC84FB8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90" y="3664"/>
                          <a:ext cx="98" cy="137"/>
                          <a:chOff x="3390" y="3664"/>
                          <a:chExt cx="98" cy="137"/>
                        </a:xfrm>
                      </p:grpSpPr>
                      <p:grpSp>
                        <p:nvGrpSpPr>
                          <p:cNvPr id="145584" name="Group 176">
                            <a:extLst>
                              <a:ext uri="{FF2B5EF4-FFF2-40B4-BE49-F238E27FC236}">
                                <a16:creationId xmlns:a16="http://schemas.microsoft.com/office/drawing/2014/main" id="{A54BBCFF-5CD3-41F5-82C7-884D3004C29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90" y="3664"/>
                            <a:ext cx="46" cy="33"/>
                            <a:chOff x="3390" y="3664"/>
                            <a:chExt cx="46" cy="33"/>
                          </a:xfrm>
                        </p:grpSpPr>
                        <p:sp>
                          <p:nvSpPr>
                            <p:cNvPr id="145585" name="Freeform 177">
                              <a:extLst>
                                <a:ext uri="{FF2B5EF4-FFF2-40B4-BE49-F238E27FC236}">
                                  <a16:creationId xmlns:a16="http://schemas.microsoft.com/office/drawing/2014/main" id="{BB6BE948-6747-4D04-BC1C-6CD693DCB0D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92" y="3664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86" name="Freeform 178">
                              <a:extLst>
                                <a:ext uri="{FF2B5EF4-FFF2-40B4-BE49-F238E27FC236}">
                                  <a16:creationId xmlns:a16="http://schemas.microsoft.com/office/drawing/2014/main" id="{3BC6DA92-F4CF-42A7-B0BD-B6499F2E4C0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5" y="3693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87" name="Freeform 179">
                              <a:extLst>
                                <a:ext uri="{FF2B5EF4-FFF2-40B4-BE49-F238E27FC236}">
                                  <a16:creationId xmlns:a16="http://schemas.microsoft.com/office/drawing/2014/main" id="{DBEDA291-56C5-4210-9AAB-F7E9FA6DAF3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90" y="3666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88" name="Group 180">
                            <a:extLst>
                              <a:ext uri="{FF2B5EF4-FFF2-40B4-BE49-F238E27FC236}">
                                <a16:creationId xmlns:a16="http://schemas.microsoft.com/office/drawing/2014/main" id="{91AAE3DE-7E77-4238-9E32-D6B5AC16938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07" y="3698"/>
                            <a:ext cx="47" cy="33"/>
                            <a:chOff x="3407" y="3698"/>
                            <a:chExt cx="47" cy="33"/>
                          </a:xfrm>
                        </p:grpSpPr>
                        <p:sp>
                          <p:nvSpPr>
                            <p:cNvPr id="145589" name="Freeform 181">
                              <a:extLst>
                                <a:ext uri="{FF2B5EF4-FFF2-40B4-BE49-F238E27FC236}">
                                  <a16:creationId xmlns:a16="http://schemas.microsoft.com/office/drawing/2014/main" id="{18AF067F-2671-4A2B-9FFF-D380F5915E9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10" y="3698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0" name="Freeform 182">
                              <a:extLst>
                                <a:ext uri="{FF2B5EF4-FFF2-40B4-BE49-F238E27FC236}">
                                  <a16:creationId xmlns:a16="http://schemas.microsoft.com/office/drawing/2014/main" id="{6A9D6EAE-35DC-4B78-8E0A-BFD474CA459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22" y="3728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1" name="Freeform 183">
                              <a:extLst>
                                <a:ext uri="{FF2B5EF4-FFF2-40B4-BE49-F238E27FC236}">
                                  <a16:creationId xmlns:a16="http://schemas.microsoft.com/office/drawing/2014/main" id="{D63916B8-9882-40BB-A189-EC083495D6C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7" y="3700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92" name="Group 184">
                            <a:extLst>
                              <a:ext uri="{FF2B5EF4-FFF2-40B4-BE49-F238E27FC236}">
                                <a16:creationId xmlns:a16="http://schemas.microsoft.com/office/drawing/2014/main" id="{44203D2A-0572-4E39-9DB6-B114E02F9B0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25" y="3733"/>
                            <a:ext cx="46" cy="33"/>
                            <a:chOff x="3425" y="3733"/>
                            <a:chExt cx="46" cy="33"/>
                          </a:xfrm>
                        </p:grpSpPr>
                        <p:sp>
                          <p:nvSpPr>
                            <p:cNvPr id="145593" name="Freeform 185">
                              <a:extLst>
                                <a:ext uri="{FF2B5EF4-FFF2-40B4-BE49-F238E27FC236}">
                                  <a16:creationId xmlns:a16="http://schemas.microsoft.com/office/drawing/2014/main" id="{5AFDF75A-4E1C-42A7-8B04-42ED07A261B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27" y="3733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4" name="Freeform 186">
                              <a:extLst>
                                <a:ext uri="{FF2B5EF4-FFF2-40B4-BE49-F238E27FC236}">
                                  <a16:creationId xmlns:a16="http://schemas.microsoft.com/office/drawing/2014/main" id="{CAD5BCA0-76CF-47B8-B6B0-4C33ED543DF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39" y="3763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5" name="Freeform 187">
                              <a:extLst>
                                <a:ext uri="{FF2B5EF4-FFF2-40B4-BE49-F238E27FC236}">
                                  <a16:creationId xmlns:a16="http://schemas.microsoft.com/office/drawing/2014/main" id="{83EF462C-0E60-4D25-80CC-C4191D207C7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25" y="3735"/>
                              <a:ext cx="13" cy="31"/>
                            </a:xfrm>
                            <a:custGeom>
                              <a:avLst/>
                              <a:gdLst>
                                <a:gd name="T0" fmla="*/ 2 w 13"/>
                                <a:gd name="T1" fmla="*/ 0 h 31"/>
                                <a:gd name="T2" fmla="*/ 0 w 13"/>
                                <a:gd name="T3" fmla="*/ 4 h 31"/>
                                <a:gd name="T4" fmla="*/ 10 w 13"/>
                                <a:gd name="T5" fmla="*/ 30 h 31"/>
                                <a:gd name="T6" fmla="*/ 12 w 13"/>
                                <a:gd name="T7" fmla="*/ 26 h 31"/>
                                <a:gd name="T8" fmla="*/ 2 w 13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3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0" y="30"/>
                                  </a:lnTo>
                                  <a:lnTo>
                                    <a:pt x="12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596" name="Group 188">
                            <a:extLst>
                              <a:ext uri="{FF2B5EF4-FFF2-40B4-BE49-F238E27FC236}">
                                <a16:creationId xmlns:a16="http://schemas.microsoft.com/office/drawing/2014/main" id="{CB529429-A516-44F4-9F5A-1CD1BC6C727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42" y="3768"/>
                            <a:ext cx="46" cy="33"/>
                            <a:chOff x="3442" y="3768"/>
                            <a:chExt cx="46" cy="33"/>
                          </a:xfrm>
                        </p:grpSpPr>
                        <p:sp>
                          <p:nvSpPr>
                            <p:cNvPr id="145597" name="Freeform 189">
                              <a:extLst>
                                <a:ext uri="{FF2B5EF4-FFF2-40B4-BE49-F238E27FC236}">
                                  <a16:creationId xmlns:a16="http://schemas.microsoft.com/office/drawing/2014/main" id="{D98F32CB-A156-4D7D-B1B3-D546F04978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44" y="3768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8" name="Freeform 190">
                              <a:extLst>
                                <a:ext uri="{FF2B5EF4-FFF2-40B4-BE49-F238E27FC236}">
                                  <a16:creationId xmlns:a16="http://schemas.microsoft.com/office/drawing/2014/main" id="{1A986B47-D61E-4F84-AEFB-1F07ECB3FAE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56" y="3797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599" name="Freeform 191">
                              <a:extLst>
                                <a:ext uri="{FF2B5EF4-FFF2-40B4-BE49-F238E27FC236}">
                                  <a16:creationId xmlns:a16="http://schemas.microsoft.com/office/drawing/2014/main" id="{ED0DEAEE-C610-4E37-A964-B5ABDAF3340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42" y="3770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5600" name="Group 192">
                          <a:extLst>
                            <a:ext uri="{FF2B5EF4-FFF2-40B4-BE49-F238E27FC236}">
                              <a16:creationId xmlns:a16="http://schemas.microsoft.com/office/drawing/2014/main" id="{264783AC-D872-4351-A700-41249C84BEF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53" y="3665"/>
                          <a:ext cx="98" cy="137"/>
                          <a:chOff x="3353" y="3665"/>
                          <a:chExt cx="98" cy="137"/>
                        </a:xfrm>
                      </p:grpSpPr>
                      <p:grpSp>
                        <p:nvGrpSpPr>
                          <p:cNvPr id="145601" name="Group 193">
                            <a:extLst>
                              <a:ext uri="{FF2B5EF4-FFF2-40B4-BE49-F238E27FC236}">
                                <a16:creationId xmlns:a16="http://schemas.microsoft.com/office/drawing/2014/main" id="{80270AA8-44B5-43C4-AE0C-A7B4A0577FE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53" y="3665"/>
                            <a:ext cx="46" cy="33"/>
                            <a:chOff x="3353" y="3665"/>
                            <a:chExt cx="46" cy="33"/>
                          </a:xfrm>
                        </p:grpSpPr>
                        <p:sp>
                          <p:nvSpPr>
                            <p:cNvPr id="145602" name="Freeform 194">
                              <a:extLst>
                                <a:ext uri="{FF2B5EF4-FFF2-40B4-BE49-F238E27FC236}">
                                  <a16:creationId xmlns:a16="http://schemas.microsoft.com/office/drawing/2014/main" id="{16C952BF-2F1A-498C-A6B9-2C259E2BFC2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55" y="3665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03" name="Freeform 195">
                              <a:extLst>
                                <a:ext uri="{FF2B5EF4-FFF2-40B4-BE49-F238E27FC236}">
                                  <a16:creationId xmlns:a16="http://schemas.microsoft.com/office/drawing/2014/main" id="{14E4896E-F982-47B9-ACC1-C03CB82EF7E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7" y="3695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04" name="Freeform 196">
                              <a:extLst>
                                <a:ext uri="{FF2B5EF4-FFF2-40B4-BE49-F238E27FC236}">
                                  <a16:creationId xmlns:a16="http://schemas.microsoft.com/office/drawing/2014/main" id="{8A870F91-C727-44BB-AC2E-D34AD966D2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53" y="3667"/>
                              <a:ext cx="13" cy="31"/>
                            </a:xfrm>
                            <a:custGeom>
                              <a:avLst/>
                              <a:gdLst>
                                <a:gd name="T0" fmla="*/ 2 w 13"/>
                                <a:gd name="T1" fmla="*/ 0 h 31"/>
                                <a:gd name="T2" fmla="*/ 0 w 13"/>
                                <a:gd name="T3" fmla="*/ 4 h 31"/>
                                <a:gd name="T4" fmla="*/ 10 w 13"/>
                                <a:gd name="T5" fmla="*/ 30 h 31"/>
                                <a:gd name="T6" fmla="*/ 12 w 13"/>
                                <a:gd name="T7" fmla="*/ 26 h 31"/>
                                <a:gd name="T8" fmla="*/ 2 w 13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3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0" y="30"/>
                                  </a:lnTo>
                                  <a:lnTo>
                                    <a:pt x="12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05" name="Group 197">
                            <a:extLst>
                              <a:ext uri="{FF2B5EF4-FFF2-40B4-BE49-F238E27FC236}">
                                <a16:creationId xmlns:a16="http://schemas.microsoft.com/office/drawing/2014/main" id="{FE43F1D6-34E8-4BF4-A904-191CAB9FB1D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70" y="3700"/>
                            <a:ext cx="46" cy="32"/>
                            <a:chOff x="3370" y="3700"/>
                            <a:chExt cx="46" cy="32"/>
                          </a:xfrm>
                        </p:grpSpPr>
                        <p:sp>
                          <p:nvSpPr>
                            <p:cNvPr id="145606" name="Freeform 198">
                              <a:extLst>
                                <a:ext uri="{FF2B5EF4-FFF2-40B4-BE49-F238E27FC236}">
                                  <a16:creationId xmlns:a16="http://schemas.microsoft.com/office/drawing/2014/main" id="{06D99AD4-806C-4D6D-BABF-C92D4C16702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72" y="3700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07" name="Freeform 199">
                              <a:extLst>
                                <a:ext uri="{FF2B5EF4-FFF2-40B4-BE49-F238E27FC236}">
                                  <a16:creationId xmlns:a16="http://schemas.microsoft.com/office/drawing/2014/main" id="{FA9C8C22-6186-4094-8D57-471F19CF3FB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4" y="3729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08" name="Freeform 200">
                              <a:extLst>
                                <a:ext uri="{FF2B5EF4-FFF2-40B4-BE49-F238E27FC236}">
                                  <a16:creationId xmlns:a16="http://schemas.microsoft.com/office/drawing/2014/main" id="{E85A8348-1361-4353-8F8B-F945D594677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70" y="3702"/>
                              <a:ext cx="14" cy="30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0"/>
                                <a:gd name="T2" fmla="*/ 0 w 14"/>
                                <a:gd name="T3" fmla="*/ 4 h 30"/>
                                <a:gd name="T4" fmla="*/ 11 w 14"/>
                                <a:gd name="T5" fmla="*/ 29 h 30"/>
                                <a:gd name="T6" fmla="*/ 13 w 14"/>
                                <a:gd name="T7" fmla="*/ 26 h 30"/>
                                <a:gd name="T8" fmla="*/ 2 w 14"/>
                                <a:gd name="T9" fmla="*/ 0 h 3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0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29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09" name="Group 201">
                            <a:extLst>
                              <a:ext uri="{FF2B5EF4-FFF2-40B4-BE49-F238E27FC236}">
                                <a16:creationId xmlns:a16="http://schemas.microsoft.com/office/drawing/2014/main" id="{30A9E78F-8CDC-4AE4-9E2F-CDA1903AF43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87" y="3735"/>
                            <a:ext cx="46" cy="33"/>
                            <a:chOff x="3387" y="3735"/>
                            <a:chExt cx="46" cy="33"/>
                          </a:xfrm>
                        </p:grpSpPr>
                        <p:sp>
                          <p:nvSpPr>
                            <p:cNvPr id="145610" name="Freeform 202">
                              <a:extLst>
                                <a:ext uri="{FF2B5EF4-FFF2-40B4-BE49-F238E27FC236}">
                                  <a16:creationId xmlns:a16="http://schemas.microsoft.com/office/drawing/2014/main" id="{A89F4DC9-5B7F-4C66-8CA0-CB104F8F1E0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9" y="3735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11" name="Freeform 203">
                              <a:extLst>
                                <a:ext uri="{FF2B5EF4-FFF2-40B4-BE49-F238E27FC236}">
                                  <a16:creationId xmlns:a16="http://schemas.microsoft.com/office/drawing/2014/main" id="{F47A0C5B-90EE-4B47-B662-85366ACFEEE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2" y="3764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12" name="Freeform 204">
                              <a:extLst>
                                <a:ext uri="{FF2B5EF4-FFF2-40B4-BE49-F238E27FC236}">
                                  <a16:creationId xmlns:a16="http://schemas.microsoft.com/office/drawing/2014/main" id="{434C48E8-CA37-48AF-80C6-CD54839979C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7" y="3737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13" name="Group 205">
                            <a:extLst>
                              <a:ext uri="{FF2B5EF4-FFF2-40B4-BE49-F238E27FC236}">
                                <a16:creationId xmlns:a16="http://schemas.microsoft.com/office/drawing/2014/main" id="{D7830C0F-74C8-481D-A876-61235A3FC0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04" y="3769"/>
                            <a:ext cx="47" cy="33"/>
                            <a:chOff x="3404" y="3769"/>
                            <a:chExt cx="47" cy="33"/>
                          </a:xfrm>
                        </p:grpSpPr>
                        <p:sp>
                          <p:nvSpPr>
                            <p:cNvPr id="145614" name="Freeform 206">
                              <a:extLst>
                                <a:ext uri="{FF2B5EF4-FFF2-40B4-BE49-F238E27FC236}">
                                  <a16:creationId xmlns:a16="http://schemas.microsoft.com/office/drawing/2014/main" id="{79388A1C-ADE2-4848-AB86-C8E0E48F71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7" y="3769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15" name="Freeform 207">
                              <a:extLst>
                                <a:ext uri="{FF2B5EF4-FFF2-40B4-BE49-F238E27FC236}">
                                  <a16:creationId xmlns:a16="http://schemas.microsoft.com/office/drawing/2014/main" id="{91E120B1-80FF-4E51-8704-EBC4CB0B608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19" y="3799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16" name="Freeform 208">
                              <a:extLst>
                                <a:ext uri="{FF2B5EF4-FFF2-40B4-BE49-F238E27FC236}">
                                  <a16:creationId xmlns:a16="http://schemas.microsoft.com/office/drawing/2014/main" id="{EEBFF277-BEF0-48E7-A379-FCEA8943C9B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4" y="3771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5617" name="Group 209">
                          <a:extLst>
                            <a:ext uri="{FF2B5EF4-FFF2-40B4-BE49-F238E27FC236}">
                              <a16:creationId xmlns:a16="http://schemas.microsoft.com/office/drawing/2014/main" id="{9FFA8A29-427D-4467-BC28-E60609B993C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14" y="3667"/>
                          <a:ext cx="98" cy="137"/>
                          <a:chOff x="3314" y="3667"/>
                          <a:chExt cx="98" cy="137"/>
                        </a:xfrm>
                      </p:grpSpPr>
                      <p:grpSp>
                        <p:nvGrpSpPr>
                          <p:cNvPr id="145618" name="Group 210">
                            <a:extLst>
                              <a:ext uri="{FF2B5EF4-FFF2-40B4-BE49-F238E27FC236}">
                                <a16:creationId xmlns:a16="http://schemas.microsoft.com/office/drawing/2014/main" id="{BCEDA48F-9587-4562-B7A2-8B22134243C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14" y="3667"/>
                            <a:ext cx="46" cy="33"/>
                            <a:chOff x="3314" y="3667"/>
                            <a:chExt cx="46" cy="33"/>
                          </a:xfrm>
                        </p:grpSpPr>
                        <p:sp>
                          <p:nvSpPr>
                            <p:cNvPr id="145619" name="Freeform 211">
                              <a:extLst>
                                <a:ext uri="{FF2B5EF4-FFF2-40B4-BE49-F238E27FC236}">
                                  <a16:creationId xmlns:a16="http://schemas.microsoft.com/office/drawing/2014/main" id="{689E1FB0-C2C4-43A4-B71F-354AFD3B49B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16" y="3667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0" name="Freeform 212">
                              <a:extLst>
                                <a:ext uri="{FF2B5EF4-FFF2-40B4-BE49-F238E27FC236}">
                                  <a16:creationId xmlns:a16="http://schemas.microsoft.com/office/drawing/2014/main" id="{0B1B27B9-5F00-4A6D-B244-345B2BC0847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8" y="3696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1" name="Freeform 213">
                              <a:extLst>
                                <a:ext uri="{FF2B5EF4-FFF2-40B4-BE49-F238E27FC236}">
                                  <a16:creationId xmlns:a16="http://schemas.microsoft.com/office/drawing/2014/main" id="{8C7BC965-882D-4CA9-8ACA-5A183C7570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14" y="3669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22" name="Group 214">
                            <a:extLst>
                              <a:ext uri="{FF2B5EF4-FFF2-40B4-BE49-F238E27FC236}">
                                <a16:creationId xmlns:a16="http://schemas.microsoft.com/office/drawing/2014/main" id="{BA55204A-04B3-4073-8BEE-0A8D271D68B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31" y="3701"/>
                            <a:ext cx="46" cy="33"/>
                            <a:chOff x="3331" y="3701"/>
                            <a:chExt cx="46" cy="33"/>
                          </a:xfrm>
                        </p:grpSpPr>
                        <p:sp>
                          <p:nvSpPr>
                            <p:cNvPr id="145623" name="Freeform 215">
                              <a:extLst>
                                <a:ext uri="{FF2B5EF4-FFF2-40B4-BE49-F238E27FC236}">
                                  <a16:creationId xmlns:a16="http://schemas.microsoft.com/office/drawing/2014/main" id="{B7D49A91-4163-4FED-BC6C-5C16F808A48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33" y="3701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4" name="Freeform 216">
                              <a:extLst>
                                <a:ext uri="{FF2B5EF4-FFF2-40B4-BE49-F238E27FC236}">
                                  <a16:creationId xmlns:a16="http://schemas.microsoft.com/office/drawing/2014/main" id="{02D6C3C4-DE9E-4917-B4C4-F12157FBBF4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5" y="3730"/>
                              <a:ext cx="32" cy="4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4"/>
                                <a:gd name="T2" fmla="*/ 28 w 32"/>
                                <a:gd name="T3" fmla="*/ 2 h 4"/>
                                <a:gd name="T4" fmla="*/ 0 w 32"/>
                                <a:gd name="T5" fmla="*/ 3 h 4"/>
                                <a:gd name="T6" fmla="*/ 2 w 32"/>
                                <a:gd name="T7" fmla="*/ 1 h 4"/>
                                <a:gd name="T8" fmla="*/ 31 w 32"/>
                                <a:gd name="T9" fmla="*/ 0 h 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4">
                                  <a:moveTo>
                                    <a:pt x="31" y="0"/>
                                  </a:moveTo>
                                  <a:lnTo>
                                    <a:pt x="28" y="2"/>
                                  </a:lnTo>
                                  <a:lnTo>
                                    <a:pt x="0" y="3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5" name="Freeform 217">
                              <a:extLst>
                                <a:ext uri="{FF2B5EF4-FFF2-40B4-BE49-F238E27FC236}">
                                  <a16:creationId xmlns:a16="http://schemas.microsoft.com/office/drawing/2014/main" id="{62574375-6667-4A6B-B180-087584B4315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31" y="3703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26" name="Group 218">
                            <a:extLst>
                              <a:ext uri="{FF2B5EF4-FFF2-40B4-BE49-F238E27FC236}">
                                <a16:creationId xmlns:a16="http://schemas.microsoft.com/office/drawing/2014/main" id="{1FDAADC8-2331-4349-AB04-707A14C3224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48" y="3736"/>
                            <a:ext cx="46" cy="33"/>
                            <a:chOff x="3348" y="3736"/>
                            <a:chExt cx="46" cy="33"/>
                          </a:xfrm>
                        </p:grpSpPr>
                        <p:sp>
                          <p:nvSpPr>
                            <p:cNvPr id="145627" name="Freeform 219">
                              <a:extLst>
                                <a:ext uri="{FF2B5EF4-FFF2-40B4-BE49-F238E27FC236}">
                                  <a16:creationId xmlns:a16="http://schemas.microsoft.com/office/drawing/2014/main" id="{95F8BC65-568C-4A23-9A2E-B17631D24FE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50" y="3736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8" name="Freeform 220">
                              <a:extLst>
                                <a:ext uri="{FF2B5EF4-FFF2-40B4-BE49-F238E27FC236}">
                                  <a16:creationId xmlns:a16="http://schemas.microsoft.com/office/drawing/2014/main" id="{03F20E72-9A25-4AEA-9AA9-C393953EAC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3" y="3766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29" name="Freeform 221">
                              <a:extLst>
                                <a:ext uri="{FF2B5EF4-FFF2-40B4-BE49-F238E27FC236}">
                                  <a16:creationId xmlns:a16="http://schemas.microsoft.com/office/drawing/2014/main" id="{483C42C7-6DF5-424A-AAA0-100E21B015C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8" y="3738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5630" name="Group 222">
                            <a:extLst>
                              <a:ext uri="{FF2B5EF4-FFF2-40B4-BE49-F238E27FC236}">
                                <a16:creationId xmlns:a16="http://schemas.microsoft.com/office/drawing/2014/main" id="{2D186E4C-93EE-4764-A8AA-B7BAEB35496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5" y="3771"/>
                            <a:ext cx="47" cy="33"/>
                            <a:chOff x="3365" y="3771"/>
                            <a:chExt cx="47" cy="33"/>
                          </a:xfrm>
                        </p:grpSpPr>
                        <p:sp>
                          <p:nvSpPr>
                            <p:cNvPr id="145631" name="Freeform 223">
                              <a:extLst>
                                <a:ext uri="{FF2B5EF4-FFF2-40B4-BE49-F238E27FC236}">
                                  <a16:creationId xmlns:a16="http://schemas.microsoft.com/office/drawing/2014/main" id="{94EC6481-1744-42B0-B5E9-6C02D3C9D55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8" y="3771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32" name="Freeform 224">
                              <a:extLst>
                                <a:ext uri="{FF2B5EF4-FFF2-40B4-BE49-F238E27FC236}">
                                  <a16:creationId xmlns:a16="http://schemas.microsoft.com/office/drawing/2014/main" id="{9A39F7F1-44EB-4D60-A751-ABC6DFC4A05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0" y="3800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5633" name="Freeform 225">
                              <a:extLst>
                                <a:ext uri="{FF2B5EF4-FFF2-40B4-BE49-F238E27FC236}">
                                  <a16:creationId xmlns:a16="http://schemas.microsoft.com/office/drawing/2014/main" id="{D9534FB7-4791-4CC5-8004-53B63AD9F17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5" y="3773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5634" name="Freeform 226">
                      <a:extLst>
                        <a:ext uri="{FF2B5EF4-FFF2-40B4-BE49-F238E27FC236}">
                          <a16:creationId xmlns:a16="http://schemas.microsoft.com/office/drawing/2014/main" id="{B9116437-6BA9-42CB-AC08-50DCD329781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63" y="3834"/>
                      <a:ext cx="15" cy="25"/>
                    </a:xfrm>
                    <a:custGeom>
                      <a:avLst/>
                      <a:gdLst>
                        <a:gd name="T0" fmla="*/ 7 w 15"/>
                        <a:gd name="T1" fmla="*/ 0 h 25"/>
                        <a:gd name="T2" fmla="*/ 13 w 15"/>
                        <a:gd name="T3" fmla="*/ 10 h 25"/>
                        <a:gd name="T4" fmla="*/ 14 w 15"/>
                        <a:gd name="T5" fmla="*/ 13 h 25"/>
                        <a:gd name="T6" fmla="*/ 13 w 15"/>
                        <a:gd name="T7" fmla="*/ 16 h 25"/>
                        <a:gd name="T8" fmla="*/ 13 w 15"/>
                        <a:gd name="T9" fmla="*/ 18 h 25"/>
                        <a:gd name="T10" fmla="*/ 11 w 15"/>
                        <a:gd name="T11" fmla="*/ 20 h 25"/>
                        <a:gd name="T12" fmla="*/ 9 w 15"/>
                        <a:gd name="T13" fmla="*/ 22 h 25"/>
                        <a:gd name="T14" fmla="*/ 7 w 15"/>
                        <a:gd name="T15" fmla="*/ 23 h 25"/>
                        <a:gd name="T16" fmla="*/ 4 w 15"/>
                        <a:gd name="T17" fmla="*/ 24 h 25"/>
                        <a:gd name="T18" fmla="*/ 0 w 15"/>
                        <a:gd name="T19" fmla="*/ 24 h 25"/>
                        <a:gd name="T20" fmla="*/ 2 w 15"/>
                        <a:gd name="T21" fmla="*/ 23 h 25"/>
                        <a:gd name="T22" fmla="*/ 5 w 15"/>
                        <a:gd name="T23" fmla="*/ 18 h 25"/>
                        <a:gd name="T24" fmla="*/ 5 w 15"/>
                        <a:gd name="T25" fmla="*/ 16 h 25"/>
                        <a:gd name="T26" fmla="*/ 5 w 15"/>
                        <a:gd name="T27" fmla="*/ 14 h 25"/>
                        <a:gd name="T28" fmla="*/ 6 w 15"/>
                        <a:gd name="T29" fmla="*/ 5 h 25"/>
                        <a:gd name="T30" fmla="*/ 7 w 15"/>
                        <a:gd name="T31" fmla="*/ 0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5" h="25">
                          <a:moveTo>
                            <a:pt x="7" y="0"/>
                          </a:moveTo>
                          <a:lnTo>
                            <a:pt x="13" y="10"/>
                          </a:lnTo>
                          <a:lnTo>
                            <a:pt x="14" y="13"/>
                          </a:lnTo>
                          <a:lnTo>
                            <a:pt x="13" y="16"/>
                          </a:lnTo>
                          <a:lnTo>
                            <a:pt x="13" y="18"/>
                          </a:lnTo>
                          <a:lnTo>
                            <a:pt x="11" y="20"/>
                          </a:lnTo>
                          <a:lnTo>
                            <a:pt x="9" y="22"/>
                          </a:lnTo>
                          <a:lnTo>
                            <a:pt x="7" y="23"/>
                          </a:lnTo>
                          <a:lnTo>
                            <a:pt x="4" y="24"/>
                          </a:lnTo>
                          <a:lnTo>
                            <a:pt x="0" y="24"/>
                          </a:lnTo>
                          <a:lnTo>
                            <a:pt x="2" y="23"/>
                          </a:lnTo>
                          <a:lnTo>
                            <a:pt x="5" y="18"/>
                          </a:lnTo>
                          <a:lnTo>
                            <a:pt x="5" y="16"/>
                          </a:lnTo>
                          <a:lnTo>
                            <a:pt x="5" y="14"/>
                          </a:lnTo>
                          <a:lnTo>
                            <a:pt x="6" y="5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5635" name="Freeform 227">
                    <a:extLst>
                      <a:ext uri="{FF2B5EF4-FFF2-40B4-BE49-F238E27FC236}">
                        <a16:creationId xmlns:a16="http://schemas.microsoft.com/office/drawing/2014/main" id="{86E6103D-8927-4E73-A2C0-7BFEA19CE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6" y="3748"/>
                    <a:ext cx="14" cy="28"/>
                  </a:xfrm>
                  <a:custGeom>
                    <a:avLst/>
                    <a:gdLst>
                      <a:gd name="T0" fmla="*/ 13 w 14"/>
                      <a:gd name="T1" fmla="*/ 0 h 28"/>
                      <a:gd name="T2" fmla="*/ 6 w 14"/>
                      <a:gd name="T3" fmla="*/ 1 h 28"/>
                      <a:gd name="T4" fmla="*/ 3 w 14"/>
                      <a:gd name="T5" fmla="*/ 2 h 28"/>
                      <a:gd name="T6" fmla="*/ 2 w 14"/>
                      <a:gd name="T7" fmla="*/ 3 h 28"/>
                      <a:gd name="T8" fmla="*/ 1 w 14"/>
                      <a:gd name="T9" fmla="*/ 5 h 28"/>
                      <a:gd name="T10" fmla="*/ 0 w 14"/>
                      <a:gd name="T11" fmla="*/ 7 h 28"/>
                      <a:gd name="T12" fmla="*/ 1 w 14"/>
                      <a:gd name="T13" fmla="*/ 9 h 28"/>
                      <a:gd name="T14" fmla="*/ 9 w 14"/>
                      <a:gd name="T15" fmla="*/ 27 h 28"/>
                      <a:gd name="T16" fmla="*/ 13 w 14"/>
                      <a:gd name="T1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8">
                        <a:moveTo>
                          <a:pt x="13" y="0"/>
                        </a:moveTo>
                        <a:lnTo>
                          <a:pt x="6" y="1"/>
                        </a:lnTo>
                        <a:lnTo>
                          <a:pt x="3" y="2"/>
                        </a:lnTo>
                        <a:lnTo>
                          <a:pt x="2" y="3"/>
                        </a:lnTo>
                        <a:lnTo>
                          <a:pt x="1" y="5"/>
                        </a:lnTo>
                        <a:lnTo>
                          <a:pt x="0" y="7"/>
                        </a:lnTo>
                        <a:lnTo>
                          <a:pt x="1" y="9"/>
                        </a:lnTo>
                        <a:lnTo>
                          <a:pt x="9" y="27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36" name="Group 228">
                  <a:extLst>
                    <a:ext uri="{FF2B5EF4-FFF2-40B4-BE49-F238E27FC236}">
                      <a16:creationId xmlns:a16="http://schemas.microsoft.com/office/drawing/2014/main" id="{3317D4F2-4E74-4D16-851D-810E839B97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4" y="3469"/>
                  <a:ext cx="284" cy="398"/>
                  <a:chOff x="3394" y="3469"/>
                  <a:chExt cx="284" cy="398"/>
                </a:xfrm>
              </p:grpSpPr>
              <p:sp>
                <p:nvSpPr>
                  <p:cNvPr id="145637" name="Freeform 229">
                    <a:extLst>
                      <a:ext uri="{FF2B5EF4-FFF2-40B4-BE49-F238E27FC236}">
                        <a16:creationId xmlns:a16="http://schemas.microsoft.com/office/drawing/2014/main" id="{557E9DFC-91A6-4389-A5CE-0A86F1E11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5" y="3741"/>
                    <a:ext cx="145" cy="126"/>
                  </a:xfrm>
                  <a:custGeom>
                    <a:avLst/>
                    <a:gdLst>
                      <a:gd name="T0" fmla="*/ 140 w 145"/>
                      <a:gd name="T1" fmla="*/ 117 h 126"/>
                      <a:gd name="T2" fmla="*/ 142 w 145"/>
                      <a:gd name="T3" fmla="*/ 112 h 126"/>
                      <a:gd name="T4" fmla="*/ 143 w 145"/>
                      <a:gd name="T5" fmla="*/ 108 h 126"/>
                      <a:gd name="T6" fmla="*/ 144 w 145"/>
                      <a:gd name="T7" fmla="*/ 104 h 126"/>
                      <a:gd name="T8" fmla="*/ 144 w 145"/>
                      <a:gd name="T9" fmla="*/ 101 h 126"/>
                      <a:gd name="T10" fmla="*/ 144 w 145"/>
                      <a:gd name="T11" fmla="*/ 96 h 126"/>
                      <a:gd name="T12" fmla="*/ 144 w 145"/>
                      <a:gd name="T13" fmla="*/ 93 h 126"/>
                      <a:gd name="T14" fmla="*/ 141 w 145"/>
                      <a:gd name="T15" fmla="*/ 98 h 126"/>
                      <a:gd name="T16" fmla="*/ 139 w 145"/>
                      <a:gd name="T17" fmla="*/ 101 h 126"/>
                      <a:gd name="T18" fmla="*/ 135 w 145"/>
                      <a:gd name="T19" fmla="*/ 103 h 126"/>
                      <a:gd name="T20" fmla="*/ 87 w 145"/>
                      <a:gd name="T21" fmla="*/ 108 h 126"/>
                      <a:gd name="T22" fmla="*/ 80 w 145"/>
                      <a:gd name="T23" fmla="*/ 108 h 126"/>
                      <a:gd name="T24" fmla="*/ 76 w 145"/>
                      <a:gd name="T25" fmla="*/ 107 h 126"/>
                      <a:gd name="T26" fmla="*/ 72 w 145"/>
                      <a:gd name="T27" fmla="*/ 107 h 126"/>
                      <a:gd name="T28" fmla="*/ 67 w 145"/>
                      <a:gd name="T29" fmla="*/ 105 h 126"/>
                      <a:gd name="T30" fmla="*/ 63 w 145"/>
                      <a:gd name="T31" fmla="*/ 103 h 126"/>
                      <a:gd name="T32" fmla="*/ 59 w 145"/>
                      <a:gd name="T33" fmla="*/ 101 h 126"/>
                      <a:gd name="T34" fmla="*/ 55 w 145"/>
                      <a:gd name="T35" fmla="*/ 98 h 126"/>
                      <a:gd name="T36" fmla="*/ 52 w 145"/>
                      <a:gd name="T37" fmla="*/ 94 h 126"/>
                      <a:gd name="T38" fmla="*/ 48 w 145"/>
                      <a:gd name="T39" fmla="*/ 89 h 126"/>
                      <a:gd name="T40" fmla="*/ 15 w 145"/>
                      <a:gd name="T41" fmla="*/ 0 h 126"/>
                      <a:gd name="T42" fmla="*/ 12 w 145"/>
                      <a:gd name="T43" fmla="*/ 1 h 126"/>
                      <a:gd name="T44" fmla="*/ 10 w 145"/>
                      <a:gd name="T45" fmla="*/ 2 h 126"/>
                      <a:gd name="T46" fmla="*/ 7 w 145"/>
                      <a:gd name="T47" fmla="*/ 4 h 126"/>
                      <a:gd name="T48" fmla="*/ 6 w 145"/>
                      <a:gd name="T49" fmla="*/ 6 h 126"/>
                      <a:gd name="T50" fmla="*/ 5 w 145"/>
                      <a:gd name="T51" fmla="*/ 9 h 126"/>
                      <a:gd name="T52" fmla="*/ 0 w 145"/>
                      <a:gd name="T53" fmla="*/ 32 h 126"/>
                      <a:gd name="T54" fmla="*/ 40 w 145"/>
                      <a:gd name="T55" fmla="*/ 122 h 126"/>
                      <a:gd name="T56" fmla="*/ 44 w 145"/>
                      <a:gd name="T57" fmla="*/ 124 h 126"/>
                      <a:gd name="T58" fmla="*/ 48 w 145"/>
                      <a:gd name="T59" fmla="*/ 125 h 126"/>
                      <a:gd name="T60" fmla="*/ 52 w 145"/>
                      <a:gd name="T61" fmla="*/ 125 h 126"/>
                      <a:gd name="T62" fmla="*/ 140 w 145"/>
                      <a:gd name="T63" fmla="*/ 117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45" h="126">
                        <a:moveTo>
                          <a:pt x="140" y="117"/>
                        </a:moveTo>
                        <a:lnTo>
                          <a:pt x="142" y="112"/>
                        </a:lnTo>
                        <a:lnTo>
                          <a:pt x="143" y="108"/>
                        </a:lnTo>
                        <a:lnTo>
                          <a:pt x="144" y="104"/>
                        </a:lnTo>
                        <a:lnTo>
                          <a:pt x="144" y="101"/>
                        </a:lnTo>
                        <a:lnTo>
                          <a:pt x="144" y="96"/>
                        </a:lnTo>
                        <a:lnTo>
                          <a:pt x="144" y="93"/>
                        </a:lnTo>
                        <a:lnTo>
                          <a:pt x="141" y="98"/>
                        </a:lnTo>
                        <a:lnTo>
                          <a:pt x="139" y="101"/>
                        </a:lnTo>
                        <a:lnTo>
                          <a:pt x="135" y="103"/>
                        </a:lnTo>
                        <a:lnTo>
                          <a:pt x="87" y="108"/>
                        </a:lnTo>
                        <a:lnTo>
                          <a:pt x="80" y="108"/>
                        </a:lnTo>
                        <a:lnTo>
                          <a:pt x="76" y="107"/>
                        </a:lnTo>
                        <a:lnTo>
                          <a:pt x="72" y="107"/>
                        </a:lnTo>
                        <a:lnTo>
                          <a:pt x="67" y="105"/>
                        </a:lnTo>
                        <a:lnTo>
                          <a:pt x="63" y="103"/>
                        </a:lnTo>
                        <a:lnTo>
                          <a:pt x="59" y="101"/>
                        </a:lnTo>
                        <a:lnTo>
                          <a:pt x="55" y="98"/>
                        </a:lnTo>
                        <a:lnTo>
                          <a:pt x="52" y="94"/>
                        </a:lnTo>
                        <a:lnTo>
                          <a:pt x="48" y="89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6"/>
                        </a:lnTo>
                        <a:lnTo>
                          <a:pt x="5" y="9"/>
                        </a:lnTo>
                        <a:lnTo>
                          <a:pt x="0" y="32"/>
                        </a:lnTo>
                        <a:lnTo>
                          <a:pt x="40" y="122"/>
                        </a:lnTo>
                        <a:lnTo>
                          <a:pt x="44" y="124"/>
                        </a:lnTo>
                        <a:lnTo>
                          <a:pt x="48" y="125"/>
                        </a:lnTo>
                        <a:lnTo>
                          <a:pt x="52" y="125"/>
                        </a:lnTo>
                        <a:lnTo>
                          <a:pt x="140" y="117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38" name="Freeform 230">
                    <a:extLst>
                      <a:ext uri="{FF2B5EF4-FFF2-40B4-BE49-F238E27FC236}">
                        <a16:creationId xmlns:a16="http://schemas.microsoft.com/office/drawing/2014/main" id="{2F0A825D-B7D5-43B0-9FD2-1A414BAA37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4" y="3470"/>
                    <a:ext cx="284" cy="380"/>
                  </a:xfrm>
                  <a:custGeom>
                    <a:avLst/>
                    <a:gdLst>
                      <a:gd name="T0" fmla="*/ 276 w 284"/>
                      <a:gd name="T1" fmla="*/ 365 h 380"/>
                      <a:gd name="T2" fmla="*/ 278 w 284"/>
                      <a:gd name="T3" fmla="*/ 359 h 380"/>
                      <a:gd name="T4" fmla="*/ 280 w 284"/>
                      <a:gd name="T5" fmla="*/ 352 h 380"/>
                      <a:gd name="T6" fmla="*/ 281 w 284"/>
                      <a:gd name="T7" fmla="*/ 346 h 380"/>
                      <a:gd name="T8" fmla="*/ 282 w 284"/>
                      <a:gd name="T9" fmla="*/ 339 h 380"/>
                      <a:gd name="T10" fmla="*/ 283 w 284"/>
                      <a:gd name="T11" fmla="*/ 330 h 380"/>
                      <a:gd name="T12" fmla="*/ 283 w 284"/>
                      <a:gd name="T13" fmla="*/ 320 h 380"/>
                      <a:gd name="T14" fmla="*/ 283 w 284"/>
                      <a:gd name="T15" fmla="*/ 313 h 380"/>
                      <a:gd name="T16" fmla="*/ 232 w 284"/>
                      <a:gd name="T17" fmla="*/ 313 h 380"/>
                      <a:gd name="T18" fmla="*/ 222 w 284"/>
                      <a:gd name="T19" fmla="*/ 281 h 380"/>
                      <a:gd name="T20" fmla="*/ 204 w 284"/>
                      <a:gd name="T21" fmla="*/ 238 h 380"/>
                      <a:gd name="T22" fmla="*/ 169 w 284"/>
                      <a:gd name="T23" fmla="*/ 159 h 380"/>
                      <a:gd name="T24" fmla="*/ 153 w 284"/>
                      <a:gd name="T25" fmla="*/ 127 h 380"/>
                      <a:gd name="T26" fmla="*/ 132 w 284"/>
                      <a:gd name="T27" fmla="*/ 95 h 380"/>
                      <a:gd name="T28" fmla="*/ 94 w 284"/>
                      <a:gd name="T29" fmla="*/ 50 h 380"/>
                      <a:gd name="T30" fmla="*/ 68 w 284"/>
                      <a:gd name="T31" fmla="*/ 21 h 380"/>
                      <a:gd name="T32" fmla="*/ 46 w 284"/>
                      <a:gd name="T33" fmla="*/ 0 h 380"/>
                      <a:gd name="T34" fmla="*/ 18 w 284"/>
                      <a:gd name="T35" fmla="*/ 18 h 380"/>
                      <a:gd name="T36" fmla="*/ 6 w 284"/>
                      <a:gd name="T37" fmla="*/ 25 h 380"/>
                      <a:gd name="T38" fmla="*/ 3 w 284"/>
                      <a:gd name="T39" fmla="*/ 26 h 380"/>
                      <a:gd name="T40" fmla="*/ 2 w 284"/>
                      <a:gd name="T41" fmla="*/ 28 h 380"/>
                      <a:gd name="T42" fmla="*/ 0 w 284"/>
                      <a:gd name="T43" fmla="*/ 31 h 380"/>
                      <a:gd name="T44" fmla="*/ 0 w 284"/>
                      <a:gd name="T45" fmla="*/ 35 h 380"/>
                      <a:gd name="T46" fmla="*/ 1 w 284"/>
                      <a:gd name="T47" fmla="*/ 38 h 380"/>
                      <a:gd name="T48" fmla="*/ 4 w 284"/>
                      <a:gd name="T49" fmla="*/ 42 h 380"/>
                      <a:gd name="T50" fmla="*/ 25 w 284"/>
                      <a:gd name="T51" fmla="*/ 61 h 380"/>
                      <a:gd name="T52" fmla="*/ 37 w 284"/>
                      <a:gd name="T53" fmla="*/ 74 h 380"/>
                      <a:gd name="T54" fmla="*/ 58 w 284"/>
                      <a:gd name="T55" fmla="*/ 97 h 380"/>
                      <a:gd name="T56" fmla="*/ 61 w 284"/>
                      <a:gd name="T57" fmla="*/ 98 h 380"/>
                      <a:gd name="T58" fmla="*/ 65 w 284"/>
                      <a:gd name="T59" fmla="*/ 98 h 380"/>
                      <a:gd name="T60" fmla="*/ 81 w 284"/>
                      <a:gd name="T61" fmla="*/ 97 h 380"/>
                      <a:gd name="T62" fmla="*/ 86 w 284"/>
                      <a:gd name="T63" fmla="*/ 96 h 380"/>
                      <a:gd name="T64" fmla="*/ 91 w 284"/>
                      <a:gd name="T65" fmla="*/ 97 h 380"/>
                      <a:gd name="T66" fmla="*/ 96 w 284"/>
                      <a:gd name="T67" fmla="*/ 98 h 380"/>
                      <a:gd name="T68" fmla="*/ 100 w 284"/>
                      <a:gd name="T69" fmla="*/ 100 h 380"/>
                      <a:gd name="T70" fmla="*/ 104 w 284"/>
                      <a:gd name="T71" fmla="*/ 103 h 380"/>
                      <a:gd name="T72" fmla="*/ 113 w 284"/>
                      <a:gd name="T73" fmla="*/ 114 h 380"/>
                      <a:gd name="T74" fmla="*/ 129 w 284"/>
                      <a:gd name="T75" fmla="*/ 143 h 380"/>
                      <a:gd name="T76" fmla="*/ 139 w 284"/>
                      <a:gd name="T77" fmla="*/ 163 h 380"/>
                      <a:gd name="T78" fmla="*/ 149 w 284"/>
                      <a:gd name="T79" fmla="*/ 185 h 380"/>
                      <a:gd name="T80" fmla="*/ 157 w 284"/>
                      <a:gd name="T81" fmla="*/ 203 h 380"/>
                      <a:gd name="T82" fmla="*/ 163 w 284"/>
                      <a:gd name="T83" fmla="*/ 219 h 380"/>
                      <a:gd name="T84" fmla="*/ 147 w 284"/>
                      <a:gd name="T85" fmla="*/ 271 h 380"/>
                      <a:gd name="T86" fmla="*/ 180 w 284"/>
                      <a:gd name="T87" fmla="*/ 360 h 380"/>
                      <a:gd name="T88" fmla="*/ 183 w 284"/>
                      <a:gd name="T89" fmla="*/ 366 h 380"/>
                      <a:gd name="T90" fmla="*/ 188 w 284"/>
                      <a:gd name="T91" fmla="*/ 371 h 380"/>
                      <a:gd name="T92" fmla="*/ 198 w 284"/>
                      <a:gd name="T93" fmla="*/ 377 h 380"/>
                      <a:gd name="T94" fmla="*/ 207 w 284"/>
                      <a:gd name="T95" fmla="*/ 379 h 380"/>
                      <a:gd name="T96" fmla="*/ 219 w 284"/>
                      <a:gd name="T97" fmla="*/ 379 h 380"/>
                      <a:gd name="T98" fmla="*/ 268 w 284"/>
                      <a:gd name="T99" fmla="*/ 374 h 380"/>
                      <a:gd name="T100" fmla="*/ 271 w 284"/>
                      <a:gd name="T101" fmla="*/ 371 h 380"/>
                      <a:gd name="T102" fmla="*/ 273 w 284"/>
                      <a:gd name="T103" fmla="*/ 368 h 380"/>
                      <a:gd name="T104" fmla="*/ 276 w 284"/>
                      <a:gd name="T105" fmla="*/ 365 h 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4" h="380">
                        <a:moveTo>
                          <a:pt x="276" y="365"/>
                        </a:moveTo>
                        <a:lnTo>
                          <a:pt x="278" y="359"/>
                        </a:lnTo>
                        <a:lnTo>
                          <a:pt x="280" y="352"/>
                        </a:lnTo>
                        <a:lnTo>
                          <a:pt x="281" y="346"/>
                        </a:lnTo>
                        <a:lnTo>
                          <a:pt x="282" y="339"/>
                        </a:lnTo>
                        <a:lnTo>
                          <a:pt x="283" y="330"/>
                        </a:lnTo>
                        <a:lnTo>
                          <a:pt x="283" y="320"/>
                        </a:lnTo>
                        <a:lnTo>
                          <a:pt x="283" y="313"/>
                        </a:lnTo>
                        <a:lnTo>
                          <a:pt x="232" y="313"/>
                        </a:lnTo>
                        <a:lnTo>
                          <a:pt x="222" y="281"/>
                        </a:lnTo>
                        <a:lnTo>
                          <a:pt x="204" y="238"/>
                        </a:lnTo>
                        <a:lnTo>
                          <a:pt x="169" y="159"/>
                        </a:lnTo>
                        <a:lnTo>
                          <a:pt x="153" y="127"/>
                        </a:lnTo>
                        <a:lnTo>
                          <a:pt x="132" y="95"/>
                        </a:lnTo>
                        <a:lnTo>
                          <a:pt x="94" y="50"/>
                        </a:lnTo>
                        <a:lnTo>
                          <a:pt x="68" y="21"/>
                        </a:lnTo>
                        <a:lnTo>
                          <a:pt x="46" y="0"/>
                        </a:lnTo>
                        <a:lnTo>
                          <a:pt x="18" y="18"/>
                        </a:lnTo>
                        <a:lnTo>
                          <a:pt x="6" y="25"/>
                        </a:lnTo>
                        <a:lnTo>
                          <a:pt x="3" y="26"/>
                        </a:lnTo>
                        <a:lnTo>
                          <a:pt x="2" y="28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1" y="38"/>
                        </a:lnTo>
                        <a:lnTo>
                          <a:pt x="4" y="42"/>
                        </a:lnTo>
                        <a:lnTo>
                          <a:pt x="25" y="61"/>
                        </a:lnTo>
                        <a:lnTo>
                          <a:pt x="37" y="74"/>
                        </a:lnTo>
                        <a:lnTo>
                          <a:pt x="58" y="97"/>
                        </a:lnTo>
                        <a:lnTo>
                          <a:pt x="61" y="98"/>
                        </a:lnTo>
                        <a:lnTo>
                          <a:pt x="65" y="98"/>
                        </a:lnTo>
                        <a:lnTo>
                          <a:pt x="81" y="97"/>
                        </a:lnTo>
                        <a:lnTo>
                          <a:pt x="86" y="96"/>
                        </a:lnTo>
                        <a:lnTo>
                          <a:pt x="91" y="97"/>
                        </a:lnTo>
                        <a:lnTo>
                          <a:pt x="96" y="98"/>
                        </a:lnTo>
                        <a:lnTo>
                          <a:pt x="100" y="100"/>
                        </a:lnTo>
                        <a:lnTo>
                          <a:pt x="104" y="103"/>
                        </a:lnTo>
                        <a:lnTo>
                          <a:pt x="113" y="114"/>
                        </a:lnTo>
                        <a:lnTo>
                          <a:pt x="129" y="143"/>
                        </a:lnTo>
                        <a:lnTo>
                          <a:pt x="139" y="163"/>
                        </a:lnTo>
                        <a:lnTo>
                          <a:pt x="149" y="185"/>
                        </a:lnTo>
                        <a:lnTo>
                          <a:pt x="157" y="203"/>
                        </a:lnTo>
                        <a:lnTo>
                          <a:pt x="163" y="219"/>
                        </a:lnTo>
                        <a:lnTo>
                          <a:pt x="147" y="271"/>
                        </a:lnTo>
                        <a:lnTo>
                          <a:pt x="180" y="360"/>
                        </a:lnTo>
                        <a:lnTo>
                          <a:pt x="183" y="366"/>
                        </a:lnTo>
                        <a:lnTo>
                          <a:pt x="188" y="371"/>
                        </a:lnTo>
                        <a:lnTo>
                          <a:pt x="198" y="377"/>
                        </a:lnTo>
                        <a:lnTo>
                          <a:pt x="207" y="379"/>
                        </a:lnTo>
                        <a:lnTo>
                          <a:pt x="219" y="379"/>
                        </a:lnTo>
                        <a:lnTo>
                          <a:pt x="268" y="374"/>
                        </a:lnTo>
                        <a:lnTo>
                          <a:pt x="271" y="371"/>
                        </a:lnTo>
                        <a:lnTo>
                          <a:pt x="273" y="368"/>
                        </a:lnTo>
                        <a:lnTo>
                          <a:pt x="276" y="365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39" name="Freeform 231">
                    <a:extLst>
                      <a:ext uri="{FF2B5EF4-FFF2-40B4-BE49-F238E27FC236}">
                        <a16:creationId xmlns:a16="http://schemas.microsoft.com/office/drawing/2014/main" id="{7F01B7B3-8F9C-4AAB-820D-1203D56AFE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8" y="3512"/>
                    <a:ext cx="160" cy="187"/>
                  </a:xfrm>
                  <a:custGeom>
                    <a:avLst/>
                    <a:gdLst>
                      <a:gd name="T0" fmla="*/ 159 w 160"/>
                      <a:gd name="T1" fmla="*/ 177 h 187"/>
                      <a:gd name="T2" fmla="*/ 153 w 160"/>
                      <a:gd name="T3" fmla="*/ 160 h 187"/>
                      <a:gd name="T4" fmla="*/ 143 w 160"/>
                      <a:gd name="T5" fmla="*/ 138 h 187"/>
                      <a:gd name="T6" fmla="*/ 130 w 160"/>
                      <a:gd name="T7" fmla="*/ 110 h 187"/>
                      <a:gd name="T8" fmla="*/ 125 w 160"/>
                      <a:gd name="T9" fmla="*/ 100 h 187"/>
                      <a:gd name="T10" fmla="*/ 109 w 160"/>
                      <a:gd name="T11" fmla="*/ 72 h 187"/>
                      <a:gd name="T12" fmla="*/ 100 w 160"/>
                      <a:gd name="T13" fmla="*/ 61 h 187"/>
                      <a:gd name="T14" fmla="*/ 95 w 160"/>
                      <a:gd name="T15" fmla="*/ 57 h 187"/>
                      <a:gd name="T16" fmla="*/ 91 w 160"/>
                      <a:gd name="T17" fmla="*/ 55 h 187"/>
                      <a:gd name="T18" fmla="*/ 88 w 160"/>
                      <a:gd name="T19" fmla="*/ 54 h 187"/>
                      <a:gd name="T20" fmla="*/ 83 w 160"/>
                      <a:gd name="T21" fmla="*/ 54 h 187"/>
                      <a:gd name="T22" fmla="*/ 67 w 160"/>
                      <a:gd name="T23" fmla="*/ 55 h 187"/>
                      <a:gd name="T24" fmla="*/ 61 w 160"/>
                      <a:gd name="T25" fmla="*/ 56 h 187"/>
                      <a:gd name="T26" fmla="*/ 57 w 160"/>
                      <a:gd name="T27" fmla="*/ 56 h 187"/>
                      <a:gd name="T28" fmla="*/ 56 w 160"/>
                      <a:gd name="T29" fmla="*/ 55 h 187"/>
                      <a:gd name="T30" fmla="*/ 54 w 160"/>
                      <a:gd name="T31" fmla="*/ 54 h 187"/>
                      <a:gd name="T32" fmla="*/ 36 w 160"/>
                      <a:gd name="T33" fmla="*/ 35 h 187"/>
                      <a:gd name="T34" fmla="*/ 22 w 160"/>
                      <a:gd name="T35" fmla="*/ 18 h 187"/>
                      <a:gd name="T36" fmla="*/ 0 w 160"/>
                      <a:gd name="T37" fmla="*/ 0 h 187"/>
                      <a:gd name="T38" fmla="*/ 39 w 160"/>
                      <a:gd name="T39" fmla="*/ 67 h 187"/>
                      <a:gd name="T40" fmla="*/ 41 w 160"/>
                      <a:gd name="T41" fmla="*/ 69 h 187"/>
                      <a:gd name="T42" fmla="*/ 43 w 160"/>
                      <a:gd name="T43" fmla="*/ 71 h 187"/>
                      <a:gd name="T44" fmla="*/ 45 w 160"/>
                      <a:gd name="T45" fmla="*/ 73 h 187"/>
                      <a:gd name="T46" fmla="*/ 52 w 160"/>
                      <a:gd name="T47" fmla="*/ 73 h 187"/>
                      <a:gd name="T48" fmla="*/ 62 w 160"/>
                      <a:gd name="T49" fmla="*/ 75 h 187"/>
                      <a:gd name="T50" fmla="*/ 70 w 160"/>
                      <a:gd name="T51" fmla="*/ 75 h 187"/>
                      <a:gd name="T52" fmla="*/ 79 w 160"/>
                      <a:gd name="T53" fmla="*/ 75 h 187"/>
                      <a:gd name="T54" fmla="*/ 86 w 160"/>
                      <a:gd name="T55" fmla="*/ 75 h 187"/>
                      <a:gd name="T56" fmla="*/ 91 w 160"/>
                      <a:gd name="T57" fmla="*/ 75 h 187"/>
                      <a:gd name="T58" fmla="*/ 98 w 160"/>
                      <a:gd name="T59" fmla="*/ 74 h 187"/>
                      <a:gd name="T60" fmla="*/ 101 w 160"/>
                      <a:gd name="T61" fmla="*/ 76 h 187"/>
                      <a:gd name="T62" fmla="*/ 103 w 160"/>
                      <a:gd name="T63" fmla="*/ 78 h 187"/>
                      <a:gd name="T64" fmla="*/ 104 w 160"/>
                      <a:gd name="T65" fmla="*/ 81 h 187"/>
                      <a:gd name="T66" fmla="*/ 117 w 160"/>
                      <a:gd name="T67" fmla="*/ 105 h 187"/>
                      <a:gd name="T68" fmla="*/ 131 w 160"/>
                      <a:gd name="T69" fmla="*/ 132 h 187"/>
                      <a:gd name="T70" fmla="*/ 140 w 160"/>
                      <a:gd name="T71" fmla="*/ 152 h 187"/>
                      <a:gd name="T72" fmla="*/ 156 w 160"/>
                      <a:gd name="T73" fmla="*/ 186 h 187"/>
                      <a:gd name="T74" fmla="*/ 159 w 160"/>
                      <a:gd name="T75" fmla="*/ 17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0" h="187">
                        <a:moveTo>
                          <a:pt x="159" y="177"/>
                        </a:moveTo>
                        <a:lnTo>
                          <a:pt x="153" y="160"/>
                        </a:lnTo>
                        <a:lnTo>
                          <a:pt x="143" y="138"/>
                        </a:lnTo>
                        <a:lnTo>
                          <a:pt x="130" y="110"/>
                        </a:lnTo>
                        <a:lnTo>
                          <a:pt x="125" y="100"/>
                        </a:lnTo>
                        <a:lnTo>
                          <a:pt x="109" y="72"/>
                        </a:lnTo>
                        <a:lnTo>
                          <a:pt x="100" y="61"/>
                        </a:lnTo>
                        <a:lnTo>
                          <a:pt x="95" y="57"/>
                        </a:lnTo>
                        <a:lnTo>
                          <a:pt x="91" y="55"/>
                        </a:lnTo>
                        <a:lnTo>
                          <a:pt x="88" y="54"/>
                        </a:lnTo>
                        <a:lnTo>
                          <a:pt x="83" y="54"/>
                        </a:lnTo>
                        <a:lnTo>
                          <a:pt x="67" y="55"/>
                        </a:lnTo>
                        <a:lnTo>
                          <a:pt x="61" y="56"/>
                        </a:lnTo>
                        <a:lnTo>
                          <a:pt x="57" y="56"/>
                        </a:lnTo>
                        <a:lnTo>
                          <a:pt x="56" y="55"/>
                        </a:lnTo>
                        <a:lnTo>
                          <a:pt x="54" y="54"/>
                        </a:lnTo>
                        <a:lnTo>
                          <a:pt x="36" y="35"/>
                        </a:lnTo>
                        <a:lnTo>
                          <a:pt x="22" y="18"/>
                        </a:lnTo>
                        <a:lnTo>
                          <a:pt x="0" y="0"/>
                        </a:lnTo>
                        <a:lnTo>
                          <a:pt x="39" y="67"/>
                        </a:lnTo>
                        <a:lnTo>
                          <a:pt x="41" y="69"/>
                        </a:lnTo>
                        <a:lnTo>
                          <a:pt x="43" y="71"/>
                        </a:lnTo>
                        <a:lnTo>
                          <a:pt x="45" y="73"/>
                        </a:lnTo>
                        <a:lnTo>
                          <a:pt x="52" y="73"/>
                        </a:lnTo>
                        <a:lnTo>
                          <a:pt x="62" y="75"/>
                        </a:lnTo>
                        <a:lnTo>
                          <a:pt x="70" y="75"/>
                        </a:lnTo>
                        <a:lnTo>
                          <a:pt x="79" y="75"/>
                        </a:lnTo>
                        <a:lnTo>
                          <a:pt x="86" y="75"/>
                        </a:lnTo>
                        <a:lnTo>
                          <a:pt x="91" y="75"/>
                        </a:lnTo>
                        <a:lnTo>
                          <a:pt x="98" y="74"/>
                        </a:lnTo>
                        <a:lnTo>
                          <a:pt x="101" y="76"/>
                        </a:lnTo>
                        <a:lnTo>
                          <a:pt x="103" y="78"/>
                        </a:lnTo>
                        <a:lnTo>
                          <a:pt x="104" y="81"/>
                        </a:lnTo>
                        <a:lnTo>
                          <a:pt x="117" y="105"/>
                        </a:lnTo>
                        <a:lnTo>
                          <a:pt x="131" y="132"/>
                        </a:lnTo>
                        <a:lnTo>
                          <a:pt x="140" y="152"/>
                        </a:lnTo>
                        <a:lnTo>
                          <a:pt x="156" y="186"/>
                        </a:lnTo>
                        <a:lnTo>
                          <a:pt x="159" y="177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0" name="Freeform 232">
                    <a:extLst>
                      <a:ext uri="{FF2B5EF4-FFF2-40B4-BE49-F238E27FC236}">
                        <a16:creationId xmlns:a16="http://schemas.microsoft.com/office/drawing/2014/main" id="{1F8A118A-B677-4DA4-997A-755B239989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39" y="3469"/>
                    <a:ext cx="239" cy="314"/>
                  </a:xfrm>
                  <a:custGeom>
                    <a:avLst/>
                    <a:gdLst>
                      <a:gd name="T0" fmla="*/ 238 w 239"/>
                      <a:gd name="T1" fmla="*/ 313 h 314"/>
                      <a:gd name="T2" fmla="*/ 237 w 239"/>
                      <a:gd name="T3" fmla="*/ 304 h 314"/>
                      <a:gd name="T4" fmla="*/ 235 w 239"/>
                      <a:gd name="T5" fmla="*/ 295 h 314"/>
                      <a:gd name="T6" fmla="*/ 233 w 239"/>
                      <a:gd name="T7" fmla="*/ 288 h 314"/>
                      <a:gd name="T8" fmla="*/ 230 w 239"/>
                      <a:gd name="T9" fmla="*/ 279 h 314"/>
                      <a:gd name="T10" fmla="*/ 221 w 239"/>
                      <a:gd name="T11" fmla="*/ 257 h 314"/>
                      <a:gd name="T12" fmla="*/ 214 w 239"/>
                      <a:gd name="T13" fmla="*/ 239 h 314"/>
                      <a:gd name="T14" fmla="*/ 201 w 239"/>
                      <a:gd name="T15" fmla="*/ 210 h 314"/>
                      <a:gd name="T16" fmla="*/ 185 w 239"/>
                      <a:gd name="T17" fmla="*/ 180 h 314"/>
                      <a:gd name="T18" fmla="*/ 169 w 239"/>
                      <a:gd name="T19" fmla="*/ 146 h 314"/>
                      <a:gd name="T20" fmla="*/ 145 w 239"/>
                      <a:gd name="T21" fmla="*/ 107 h 314"/>
                      <a:gd name="T22" fmla="*/ 138 w 239"/>
                      <a:gd name="T23" fmla="*/ 96 h 314"/>
                      <a:gd name="T24" fmla="*/ 129 w 239"/>
                      <a:gd name="T25" fmla="*/ 84 h 314"/>
                      <a:gd name="T26" fmla="*/ 117 w 239"/>
                      <a:gd name="T27" fmla="*/ 67 h 314"/>
                      <a:gd name="T28" fmla="*/ 105 w 239"/>
                      <a:gd name="T29" fmla="*/ 53 h 314"/>
                      <a:gd name="T30" fmla="*/ 90 w 239"/>
                      <a:gd name="T31" fmla="*/ 36 h 314"/>
                      <a:gd name="T32" fmla="*/ 55 w 239"/>
                      <a:gd name="T33" fmla="*/ 1 h 314"/>
                      <a:gd name="T34" fmla="*/ 0 w 239"/>
                      <a:gd name="T35" fmla="*/ 0 h 314"/>
                      <a:gd name="T36" fmla="*/ 23 w 239"/>
                      <a:gd name="T37" fmla="*/ 22 h 314"/>
                      <a:gd name="T38" fmla="*/ 39 w 239"/>
                      <a:gd name="T39" fmla="*/ 39 h 314"/>
                      <a:gd name="T40" fmla="*/ 70 w 239"/>
                      <a:gd name="T41" fmla="*/ 75 h 314"/>
                      <a:gd name="T42" fmla="*/ 87 w 239"/>
                      <a:gd name="T43" fmla="*/ 95 h 314"/>
                      <a:gd name="T44" fmla="*/ 107 w 239"/>
                      <a:gd name="T45" fmla="*/ 127 h 314"/>
                      <a:gd name="T46" fmla="*/ 125 w 239"/>
                      <a:gd name="T47" fmla="*/ 161 h 314"/>
                      <a:gd name="T48" fmla="*/ 159 w 239"/>
                      <a:gd name="T49" fmla="*/ 239 h 314"/>
                      <a:gd name="T50" fmla="*/ 176 w 239"/>
                      <a:gd name="T51" fmla="*/ 280 h 314"/>
                      <a:gd name="T52" fmla="*/ 187 w 239"/>
                      <a:gd name="T53" fmla="*/ 313 h 314"/>
                      <a:gd name="T54" fmla="*/ 238 w 239"/>
                      <a:gd name="T55" fmla="*/ 313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39" h="314">
                        <a:moveTo>
                          <a:pt x="238" y="313"/>
                        </a:moveTo>
                        <a:lnTo>
                          <a:pt x="237" y="304"/>
                        </a:lnTo>
                        <a:lnTo>
                          <a:pt x="235" y="295"/>
                        </a:lnTo>
                        <a:lnTo>
                          <a:pt x="233" y="288"/>
                        </a:lnTo>
                        <a:lnTo>
                          <a:pt x="230" y="279"/>
                        </a:lnTo>
                        <a:lnTo>
                          <a:pt x="221" y="257"/>
                        </a:lnTo>
                        <a:lnTo>
                          <a:pt x="214" y="239"/>
                        </a:lnTo>
                        <a:lnTo>
                          <a:pt x="201" y="210"/>
                        </a:lnTo>
                        <a:lnTo>
                          <a:pt x="185" y="180"/>
                        </a:lnTo>
                        <a:lnTo>
                          <a:pt x="169" y="146"/>
                        </a:lnTo>
                        <a:lnTo>
                          <a:pt x="145" y="107"/>
                        </a:lnTo>
                        <a:lnTo>
                          <a:pt x="138" y="96"/>
                        </a:lnTo>
                        <a:lnTo>
                          <a:pt x="129" y="84"/>
                        </a:lnTo>
                        <a:lnTo>
                          <a:pt x="117" y="67"/>
                        </a:lnTo>
                        <a:lnTo>
                          <a:pt x="105" y="53"/>
                        </a:lnTo>
                        <a:lnTo>
                          <a:pt x="90" y="36"/>
                        </a:lnTo>
                        <a:lnTo>
                          <a:pt x="55" y="1"/>
                        </a:lnTo>
                        <a:lnTo>
                          <a:pt x="0" y="0"/>
                        </a:lnTo>
                        <a:lnTo>
                          <a:pt x="23" y="22"/>
                        </a:lnTo>
                        <a:lnTo>
                          <a:pt x="39" y="39"/>
                        </a:lnTo>
                        <a:lnTo>
                          <a:pt x="70" y="75"/>
                        </a:lnTo>
                        <a:lnTo>
                          <a:pt x="87" y="95"/>
                        </a:lnTo>
                        <a:lnTo>
                          <a:pt x="107" y="127"/>
                        </a:lnTo>
                        <a:lnTo>
                          <a:pt x="125" y="161"/>
                        </a:lnTo>
                        <a:lnTo>
                          <a:pt x="159" y="239"/>
                        </a:lnTo>
                        <a:lnTo>
                          <a:pt x="176" y="280"/>
                        </a:lnTo>
                        <a:lnTo>
                          <a:pt x="187" y="313"/>
                        </a:lnTo>
                        <a:lnTo>
                          <a:pt x="238" y="31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41" name="Group 233">
                  <a:extLst>
                    <a:ext uri="{FF2B5EF4-FFF2-40B4-BE49-F238E27FC236}">
                      <a16:creationId xmlns:a16="http://schemas.microsoft.com/office/drawing/2014/main" id="{CF51AEE6-1245-4B96-906A-B6E6F064D4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4" y="3634"/>
                  <a:ext cx="79" cy="68"/>
                  <a:chOff x="3474" y="3634"/>
                  <a:chExt cx="79" cy="68"/>
                </a:xfrm>
              </p:grpSpPr>
              <p:sp>
                <p:nvSpPr>
                  <p:cNvPr id="145642" name="Freeform 234">
                    <a:extLst>
                      <a:ext uri="{FF2B5EF4-FFF2-40B4-BE49-F238E27FC236}">
                        <a16:creationId xmlns:a16="http://schemas.microsoft.com/office/drawing/2014/main" id="{365C2486-6A07-411B-BF05-6AE615295F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4" y="3634"/>
                    <a:ext cx="51" cy="3"/>
                  </a:xfrm>
                  <a:custGeom>
                    <a:avLst/>
                    <a:gdLst>
                      <a:gd name="T0" fmla="*/ 50 w 51"/>
                      <a:gd name="T1" fmla="*/ 0 h 3"/>
                      <a:gd name="T2" fmla="*/ 0 w 51"/>
                      <a:gd name="T3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51" h="3">
                        <a:moveTo>
                          <a:pt x="50" y="0"/>
                        </a:moveTo>
                        <a:lnTo>
                          <a:pt x="0" y="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3" name="Freeform 235">
                    <a:extLst>
                      <a:ext uri="{FF2B5EF4-FFF2-40B4-BE49-F238E27FC236}">
                        <a16:creationId xmlns:a16="http://schemas.microsoft.com/office/drawing/2014/main" id="{9D324232-D458-4D00-A77F-7A2B1CF527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0" y="3644"/>
                    <a:ext cx="49" cy="3"/>
                  </a:xfrm>
                  <a:custGeom>
                    <a:avLst/>
                    <a:gdLst>
                      <a:gd name="T0" fmla="*/ 48 w 49"/>
                      <a:gd name="T1" fmla="*/ 0 h 3"/>
                      <a:gd name="T2" fmla="*/ 0 w 49"/>
                      <a:gd name="T3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9" h="3">
                        <a:moveTo>
                          <a:pt x="48" y="0"/>
                        </a:moveTo>
                        <a:lnTo>
                          <a:pt x="0" y="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4" name="Freeform 236">
                    <a:extLst>
                      <a:ext uri="{FF2B5EF4-FFF2-40B4-BE49-F238E27FC236}">
                        <a16:creationId xmlns:a16="http://schemas.microsoft.com/office/drawing/2014/main" id="{B1766800-2949-4FCF-A935-BAB4DABB77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6" y="3654"/>
                    <a:ext cx="48" cy="4"/>
                  </a:xfrm>
                  <a:custGeom>
                    <a:avLst/>
                    <a:gdLst>
                      <a:gd name="T0" fmla="*/ 47 w 48"/>
                      <a:gd name="T1" fmla="*/ 0 h 4"/>
                      <a:gd name="T2" fmla="*/ 0 w 48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8" h="4">
                        <a:moveTo>
                          <a:pt x="47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5" name="Freeform 237">
                    <a:extLst>
                      <a:ext uri="{FF2B5EF4-FFF2-40B4-BE49-F238E27FC236}">
                        <a16:creationId xmlns:a16="http://schemas.microsoft.com/office/drawing/2014/main" id="{D0FB582C-03C5-4D71-A7B1-941200EEA3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2" y="3665"/>
                    <a:ext cx="47" cy="4"/>
                  </a:xfrm>
                  <a:custGeom>
                    <a:avLst/>
                    <a:gdLst>
                      <a:gd name="T0" fmla="*/ 46 w 47"/>
                      <a:gd name="T1" fmla="*/ 0 h 4"/>
                      <a:gd name="T2" fmla="*/ 0 w 47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7" h="4">
                        <a:moveTo>
                          <a:pt x="46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6" name="Freeform 238">
                    <a:extLst>
                      <a:ext uri="{FF2B5EF4-FFF2-40B4-BE49-F238E27FC236}">
                        <a16:creationId xmlns:a16="http://schemas.microsoft.com/office/drawing/2014/main" id="{D47D74B3-4C56-4C41-98C7-C769D86859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8" y="3676"/>
                    <a:ext cx="46" cy="4"/>
                  </a:xfrm>
                  <a:custGeom>
                    <a:avLst/>
                    <a:gdLst>
                      <a:gd name="T0" fmla="*/ 45 w 46"/>
                      <a:gd name="T1" fmla="*/ 0 h 4"/>
                      <a:gd name="T2" fmla="*/ 0 w 46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" h="4">
                        <a:moveTo>
                          <a:pt x="45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7" name="Freeform 239">
                    <a:extLst>
                      <a:ext uri="{FF2B5EF4-FFF2-40B4-BE49-F238E27FC236}">
                        <a16:creationId xmlns:a16="http://schemas.microsoft.com/office/drawing/2014/main" id="{1DBBA461-D877-4A46-BD40-92299C91A0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3" y="3686"/>
                    <a:ext cx="45" cy="5"/>
                  </a:xfrm>
                  <a:custGeom>
                    <a:avLst/>
                    <a:gdLst>
                      <a:gd name="T0" fmla="*/ 44 w 45"/>
                      <a:gd name="T1" fmla="*/ 0 h 5"/>
                      <a:gd name="T2" fmla="*/ 0 w 45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5" h="5">
                        <a:moveTo>
                          <a:pt x="44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48" name="Freeform 240">
                    <a:extLst>
                      <a:ext uri="{FF2B5EF4-FFF2-40B4-BE49-F238E27FC236}">
                        <a16:creationId xmlns:a16="http://schemas.microsoft.com/office/drawing/2014/main" id="{555D4DF4-7931-4C0A-9D34-BD19B23BDA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9" y="3697"/>
                    <a:ext cx="44" cy="5"/>
                  </a:xfrm>
                  <a:custGeom>
                    <a:avLst/>
                    <a:gdLst>
                      <a:gd name="T0" fmla="*/ 43 w 44"/>
                      <a:gd name="T1" fmla="*/ 0 h 5"/>
                      <a:gd name="T2" fmla="*/ 0 w 44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4" h="5">
                        <a:moveTo>
                          <a:pt x="43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5649" name="Group 241">
                <a:extLst>
                  <a:ext uri="{FF2B5EF4-FFF2-40B4-BE49-F238E27FC236}">
                    <a16:creationId xmlns:a16="http://schemas.microsoft.com/office/drawing/2014/main" id="{732A1A0C-A6EB-4999-BF00-C9BA73F211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7" y="3802"/>
                <a:ext cx="23" cy="15"/>
                <a:chOff x="3637" y="3802"/>
                <a:chExt cx="23" cy="15"/>
              </a:xfrm>
            </p:grpSpPr>
            <p:sp>
              <p:nvSpPr>
                <p:cNvPr id="145650" name="Freeform 242">
                  <a:extLst>
                    <a:ext uri="{FF2B5EF4-FFF2-40B4-BE49-F238E27FC236}">
                      <a16:creationId xmlns:a16="http://schemas.microsoft.com/office/drawing/2014/main" id="{AA8BEFC8-38DB-4D50-9920-D6B6A8D75D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7" y="3802"/>
                  <a:ext cx="23" cy="15"/>
                </a:xfrm>
                <a:custGeom>
                  <a:avLst/>
                  <a:gdLst>
                    <a:gd name="T0" fmla="*/ 22 w 23"/>
                    <a:gd name="T1" fmla="*/ 0 h 15"/>
                    <a:gd name="T2" fmla="*/ 3 w 23"/>
                    <a:gd name="T3" fmla="*/ 0 h 15"/>
                    <a:gd name="T4" fmla="*/ 0 w 23"/>
                    <a:gd name="T5" fmla="*/ 14 h 15"/>
                    <a:gd name="T6" fmla="*/ 19 w 23"/>
                    <a:gd name="T7" fmla="*/ 13 h 15"/>
                    <a:gd name="T8" fmla="*/ 22 w 2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22" y="0"/>
                      </a:moveTo>
                      <a:lnTo>
                        <a:pt x="3" y="0"/>
                      </a:lnTo>
                      <a:lnTo>
                        <a:pt x="0" y="14"/>
                      </a:lnTo>
                      <a:lnTo>
                        <a:pt x="19" y="13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5651" name="Freeform 243">
                  <a:extLst>
                    <a:ext uri="{FF2B5EF4-FFF2-40B4-BE49-F238E27FC236}">
                      <a16:creationId xmlns:a16="http://schemas.microsoft.com/office/drawing/2014/main" id="{30CE247E-E2E2-448B-9713-A4607681C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7" y="3806"/>
                  <a:ext cx="20" cy="9"/>
                </a:xfrm>
                <a:custGeom>
                  <a:avLst/>
                  <a:gdLst>
                    <a:gd name="T0" fmla="*/ 19 w 20"/>
                    <a:gd name="T1" fmla="*/ 0 h 9"/>
                    <a:gd name="T2" fmla="*/ 17 w 20"/>
                    <a:gd name="T3" fmla="*/ 8 h 9"/>
                    <a:gd name="T4" fmla="*/ 0 w 20"/>
                    <a:gd name="T5" fmla="*/ 8 h 9"/>
                    <a:gd name="T6" fmla="*/ 2 w 20"/>
                    <a:gd name="T7" fmla="*/ 0 h 9"/>
                    <a:gd name="T8" fmla="*/ 19 w 2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19" y="0"/>
                      </a:move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5652" name="Group 244">
              <a:extLst>
                <a:ext uri="{FF2B5EF4-FFF2-40B4-BE49-F238E27FC236}">
                  <a16:creationId xmlns:a16="http://schemas.microsoft.com/office/drawing/2014/main" id="{07561DE5-6FEA-4961-94BF-76CF45481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3806"/>
              <a:ext cx="41" cy="164"/>
              <a:chOff x="3633" y="3806"/>
              <a:chExt cx="41" cy="164"/>
            </a:xfrm>
          </p:grpSpPr>
          <p:grpSp>
            <p:nvGrpSpPr>
              <p:cNvPr id="145653" name="Group 245">
                <a:extLst>
                  <a:ext uri="{FF2B5EF4-FFF2-40B4-BE49-F238E27FC236}">
                    <a16:creationId xmlns:a16="http://schemas.microsoft.com/office/drawing/2014/main" id="{748E874C-8FEC-4E85-8EB6-AA3081984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4" y="3882"/>
                <a:ext cx="30" cy="88"/>
                <a:chOff x="3644" y="3882"/>
                <a:chExt cx="30" cy="88"/>
              </a:xfrm>
            </p:grpSpPr>
            <p:grpSp>
              <p:nvGrpSpPr>
                <p:cNvPr id="145654" name="Group 246">
                  <a:extLst>
                    <a:ext uri="{FF2B5EF4-FFF2-40B4-BE49-F238E27FC236}">
                      <a16:creationId xmlns:a16="http://schemas.microsoft.com/office/drawing/2014/main" id="{C9BE71D5-7E23-4D7F-92E4-52AA9A1511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1" y="3933"/>
                  <a:ext cx="23" cy="37"/>
                  <a:chOff x="3651" y="3933"/>
                  <a:chExt cx="23" cy="37"/>
                </a:xfrm>
              </p:grpSpPr>
              <p:sp>
                <p:nvSpPr>
                  <p:cNvPr id="145655" name="Freeform 247">
                    <a:extLst>
                      <a:ext uri="{FF2B5EF4-FFF2-40B4-BE49-F238E27FC236}">
                        <a16:creationId xmlns:a16="http://schemas.microsoft.com/office/drawing/2014/main" id="{B4BD842F-7F28-4C49-BD28-93BC55C110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5" y="3934"/>
                    <a:ext cx="14" cy="14"/>
                  </a:xfrm>
                  <a:custGeom>
                    <a:avLst/>
                    <a:gdLst>
                      <a:gd name="T0" fmla="*/ 13 w 14"/>
                      <a:gd name="T1" fmla="*/ 0 h 14"/>
                      <a:gd name="T2" fmla="*/ 13 w 14"/>
                      <a:gd name="T3" fmla="*/ 7 h 14"/>
                      <a:gd name="T4" fmla="*/ 10 w 14"/>
                      <a:gd name="T5" fmla="*/ 9 h 14"/>
                      <a:gd name="T6" fmla="*/ 8 w 14"/>
                      <a:gd name="T7" fmla="*/ 9 h 14"/>
                      <a:gd name="T8" fmla="*/ 6 w 14"/>
                      <a:gd name="T9" fmla="*/ 10 h 14"/>
                      <a:gd name="T10" fmla="*/ 5 w 14"/>
                      <a:gd name="T11" fmla="*/ 11 h 14"/>
                      <a:gd name="T12" fmla="*/ 3 w 14"/>
                      <a:gd name="T13" fmla="*/ 13 h 14"/>
                      <a:gd name="T14" fmla="*/ 1 w 14"/>
                      <a:gd name="T15" fmla="*/ 10 h 14"/>
                      <a:gd name="T16" fmla="*/ 0 w 14"/>
                      <a:gd name="T17" fmla="*/ 9 h 14"/>
                      <a:gd name="T18" fmla="*/ 0 w 14"/>
                      <a:gd name="T19" fmla="*/ 8 h 14"/>
                      <a:gd name="T20" fmla="*/ 0 w 14"/>
                      <a:gd name="T21" fmla="*/ 6 h 14"/>
                      <a:gd name="T22" fmla="*/ 1 w 14"/>
                      <a:gd name="T23" fmla="*/ 4 h 14"/>
                      <a:gd name="T24" fmla="*/ 3 w 14"/>
                      <a:gd name="T25" fmla="*/ 3 h 14"/>
                      <a:gd name="T26" fmla="*/ 6 w 14"/>
                      <a:gd name="T27" fmla="*/ 1 h 14"/>
                      <a:gd name="T28" fmla="*/ 9 w 14"/>
                      <a:gd name="T29" fmla="*/ 1 h 14"/>
                      <a:gd name="T30" fmla="*/ 13 w 14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4">
                        <a:moveTo>
                          <a:pt x="13" y="0"/>
                        </a:moveTo>
                        <a:lnTo>
                          <a:pt x="13" y="7"/>
                        </a:lnTo>
                        <a:lnTo>
                          <a:pt x="10" y="9"/>
                        </a:lnTo>
                        <a:lnTo>
                          <a:pt x="8" y="9"/>
                        </a:lnTo>
                        <a:lnTo>
                          <a:pt x="6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3" y="3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56" name="Freeform 248">
                    <a:extLst>
                      <a:ext uri="{FF2B5EF4-FFF2-40B4-BE49-F238E27FC236}">
                        <a16:creationId xmlns:a16="http://schemas.microsoft.com/office/drawing/2014/main" id="{522A4E90-4308-4F30-A0FC-C9C931217A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1" y="3933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6 h 37"/>
                      <a:gd name="T16" fmla="*/ 0 w 23"/>
                      <a:gd name="T17" fmla="*/ 21 h 37"/>
                      <a:gd name="T18" fmla="*/ 0 w 23"/>
                      <a:gd name="T19" fmla="*/ 24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5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5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20 h 37"/>
                      <a:gd name="T44" fmla="*/ 10 w 23"/>
                      <a:gd name="T45" fmla="*/ 19 h 37"/>
                      <a:gd name="T46" fmla="*/ 7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0" y="24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5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0" y="19"/>
                        </a:lnTo>
                        <a:lnTo>
                          <a:pt x="7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57" name="Group 249">
                  <a:extLst>
                    <a:ext uri="{FF2B5EF4-FFF2-40B4-BE49-F238E27FC236}">
                      <a16:creationId xmlns:a16="http://schemas.microsoft.com/office/drawing/2014/main" id="{E09F2E38-AA06-4C30-A040-CCF1B0A62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9" y="3908"/>
                  <a:ext cx="22" cy="37"/>
                  <a:chOff x="3649" y="3908"/>
                  <a:chExt cx="22" cy="37"/>
                </a:xfrm>
              </p:grpSpPr>
              <p:sp>
                <p:nvSpPr>
                  <p:cNvPr id="145658" name="Freeform 250">
                    <a:extLst>
                      <a:ext uri="{FF2B5EF4-FFF2-40B4-BE49-F238E27FC236}">
                        <a16:creationId xmlns:a16="http://schemas.microsoft.com/office/drawing/2014/main" id="{7F19F651-51B1-49E3-B05D-D6D77E6250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2" y="3908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1 w 14"/>
                      <a:gd name="T17" fmla="*/ 10 h 15"/>
                      <a:gd name="T18" fmla="*/ 0 w 14"/>
                      <a:gd name="T19" fmla="*/ 8 h 15"/>
                      <a:gd name="T20" fmla="*/ 0 w 14"/>
                      <a:gd name="T21" fmla="*/ 7 h 15"/>
                      <a:gd name="T22" fmla="*/ 2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8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59" name="Freeform 251">
                    <a:extLst>
                      <a:ext uri="{FF2B5EF4-FFF2-40B4-BE49-F238E27FC236}">
                        <a16:creationId xmlns:a16="http://schemas.microsoft.com/office/drawing/2014/main" id="{E4AD5996-EB5B-4F82-9841-C1BC506A09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9" y="3908"/>
                    <a:ext cx="22" cy="37"/>
                  </a:xfrm>
                  <a:custGeom>
                    <a:avLst/>
                    <a:gdLst>
                      <a:gd name="T0" fmla="*/ 17 w 22"/>
                      <a:gd name="T1" fmla="*/ 0 h 37"/>
                      <a:gd name="T2" fmla="*/ 13 w 22"/>
                      <a:gd name="T3" fmla="*/ 1 h 37"/>
                      <a:gd name="T4" fmla="*/ 9 w 22"/>
                      <a:gd name="T5" fmla="*/ 2 h 37"/>
                      <a:gd name="T6" fmla="*/ 5 w 22"/>
                      <a:gd name="T7" fmla="*/ 4 h 37"/>
                      <a:gd name="T8" fmla="*/ 3 w 22"/>
                      <a:gd name="T9" fmla="*/ 6 h 37"/>
                      <a:gd name="T10" fmla="*/ 1 w 22"/>
                      <a:gd name="T11" fmla="*/ 8 h 37"/>
                      <a:gd name="T12" fmla="*/ 0 w 22"/>
                      <a:gd name="T13" fmla="*/ 10 h 37"/>
                      <a:gd name="T14" fmla="*/ 0 w 22"/>
                      <a:gd name="T15" fmla="*/ 16 h 37"/>
                      <a:gd name="T16" fmla="*/ 0 w 22"/>
                      <a:gd name="T17" fmla="*/ 22 h 37"/>
                      <a:gd name="T18" fmla="*/ 0 w 22"/>
                      <a:gd name="T19" fmla="*/ 23 h 37"/>
                      <a:gd name="T20" fmla="*/ 1 w 22"/>
                      <a:gd name="T21" fmla="*/ 25 h 37"/>
                      <a:gd name="T22" fmla="*/ 3 w 22"/>
                      <a:gd name="T23" fmla="*/ 27 h 37"/>
                      <a:gd name="T24" fmla="*/ 5 w 22"/>
                      <a:gd name="T25" fmla="*/ 29 h 37"/>
                      <a:gd name="T26" fmla="*/ 7 w 22"/>
                      <a:gd name="T27" fmla="*/ 31 h 37"/>
                      <a:gd name="T28" fmla="*/ 10 w 22"/>
                      <a:gd name="T29" fmla="*/ 32 h 37"/>
                      <a:gd name="T30" fmla="*/ 14 w 22"/>
                      <a:gd name="T31" fmla="*/ 34 h 37"/>
                      <a:gd name="T32" fmla="*/ 18 w 22"/>
                      <a:gd name="T33" fmla="*/ 36 h 37"/>
                      <a:gd name="T34" fmla="*/ 21 w 22"/>
                      <a:gd name="T35" fmla="*/ 36 h 37"/>
                      <a:gd name="T36" fmla="*/ 21 w 22"/>
                      <a:gd name="T37" fmla="*/ 23 h 37"/>
                      <a:gd name="T38" fmla="*/ 17 w 22"/>
                      <a:gd name="T39" fmla="*/ 22 h 37"/>
                      <a:gd name="T40" fmla="*/ 14 w 22"/>
                      <a:gd name="T41" fmla="*/ 21 h 37"/>
                      <a:gd name="T42" fmla="*/ 11 w 22"/>
                      <a:gd name="T43" fmla="*/ 20 h 37"/>
                      <a:gd name="T44" fmla="*/ 9 w 22"/>
                      <a:gd name="T45" fmla="*/ 18 h 37"/>
                      <a:gd name="T46" fmla="*/ 7 w 22"/>
                      <a:gd name="T47" fmla="*/ 17 h 37"/>
                      <a:gd name="T48" fmla="*/ 5 w 22"/>
                      <a:gd name="T49" fmla="*/ 15 h 37"/>
                      <a:gd name="T50" fmla="*/ 4 w 22"/>
                      <a:gd name="T51" fmla="*/ 13 h 37"/>
                      <a:gd name="T52" fmla="*/ 3 w 22"/>
                      <a:gd name="T53" fmla="*/ 10 h 37"/>
                      <a:gd name="T54" fmla="*/ 4 w 22"/>
                      <a:gd name="T55" fmla="*/ 8 h 37"/>
                      <a:gd name="T56" fmla="*/ 5 w 22"/>
                      <a:gd name="T57" fmla="*/ 5 h 37"/>
                      <a:gd name="T58" fmla="*/ 9 w 22"/>
                      <a:gd name="T59" fmla="*/ 3 h 37"/>
                      <a:gd name="T60" fmla="*/ 14 w 22"/>
                      <a:gd name="T61" fmla="*/ 2 h 37"/>
                      <a:gd name="T62" fmla="*/ 17 w 22"/>
                      <a:gd name="T63" fmla="*/ 1 h 37"/>
                      <a:gd name="T64" fmla="*/ 17 w 22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2" h="37">
                        <a:moveTo>
                          <a:pt x="17" y="0"/>
                        </a:moveTo>
                        <a:lnTo>
                          <a:pt x="13" y="1"/>
                        </a:lnTo>
                        <a:lnTo>
                          <a:pt x="9" y="2"/>
                        </a:lnTo>
                        <a:lnTo>
                          <a:pt x="5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2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7" y="31"/>
                        </a:lnTo>
                        <a:lnTo>
                          <a:pt x="10" y="32"/>
                        </a:lnTo>
                        <a:lnTo>
                          <a:pt x="14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23"/>
                        </a:lnTo>
                        <a:lnTo>
                          <a:pt x="17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5" y="15"/>
                        </a:lnTo>
                        <a:lnTo>
                          <a:pt x="4" y="13"/>
                        </a:lnTo>
                        <a:lnTo>
                          <a:pt x="3" y="10"/>
                        </a:lnTo>
                        <a:lnTo>
                          <a:pt x="4" y="8"/>
                        </a:lnTo>
                        <a:lnTo>
                          <a:pt x="5" y="5"/>
                        </a:lnTo>
                        <a:lnTo>
                          <a:pt x="9" y="3"/>
                        </a:lnTo>
                        <a:lnTo>
                          <a:pt x="14" y="2"/>
                        </a:lnTo>
                        <a:lnTo>
                          <a:pt x="17" y="1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60" name="Group 252">
                  <a:extLst>
                    <a:ext uri="{FF2B5EF4-FFF2-40B4-BE49-F238E27FC236}">
                      <a16:creationId xmlns:a16="http://schemas.microsoft.com/office/drawing/2014/main" id="{A5BBB6B5-8476-4845-9AA9-A8472BE620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4" y="3882"/>
                  <a:ext cx="23" cy="37"/>
                  <a:chOff x="3644" y="3882"/>
                  <a:chExt cx="23" cy="37"/>
                </a:xfrm>
              </p:grpSpPr>
              <p:sp>
                <p:nvSpPr>
                  <p:cNvPr id="145661" name="Freeform 253">
                    <a:extLst>
                      <a:ext uri="{FF2B5EF4-FFF2-40B4-BE49-F238E27FC236}">
                        <a16:creationId xmlns:a16="http://schemas.microsoft.com/office/drawing/2014/main" id="{0743CEE5-1F9D-494A-B1A0-D3F4A8215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8" y="3883"/>
                    <a:ext cx="13" cy="14"/>
                  </a:xfrm>
                  <a:custGeom>
                    <a:avLst/>
                    <a:gdLst>
                      <a:gd name="T0" fmla="*/ 12 w 13"/>
                      <a:gd name="T1" fmla="*/ 0 h 14"/>
                      <a:gd name="T2" fmla="*/ 12 w 13"/>
                      <a:gd name="T3" fmla="*/ 7 h 14"/>
                      <a:gd name="T4" fmla="*/ 9 w 13"/>
                      <a:gd name="T5" fmla="*/ 8 h 14"/>
                      <a:gd name="T6" fmla="*/ 8 w 13"/>
                      <a:gd name="T7" fmla="*/ 9 h 14"/>
                      <a:gd name="T8" fmla="*/ 6 w 13"/>
                      <a:gd name="T9" fmla="*/ 10 h 14"/>
                      <a:gd name="T10" fmla="*/ 5 w 13"/>
                      <a:gd name="T11" fmla="*/ 11 h 14"/>
                      <a:gd name="T12" fmla="*/ 3 w 13"/>
                      <a:gd name="T13" fmla="*/ 13 h 14"/>
                      <a:gd name="T14" fmla="*/ 1 w 13"/>
                      <a:gd name="T15" fmla="*/ 10 h 14"/>
                      <a:gd name="T16" fmla="*/ 0 w 13"/>
                      <a:gd name="T17" fmla="*/ 9 h 14"/>
                      <a:gd name="T18" fmla="*/ 0 w 13"/>
                      <a:gd name="T19" fmla="*/ 8 h 14"/>
                      <a:gd name="T20" fmla="*/ 0 w 13"/>
                      <a:gd name="T21" fmla="*/ 6 h 14"/>
                      <a:gd name="T22" fmla="*/ 1 w 13"/>
                      <a:gd name="T23" fmla="*/ 4 h 14"/>
                      <a:gd name="T24" fmla="*/ 3 w 13"/>
                      <a:gd name="T25" fmla="*/ 3 h 14"/>
                      <a:gd name="T26" fmla="*/ 6 w 13"/>
                      <a:gd name="T27" fmla="*/ 1 h 14"/>
                      <a:gd name="T28" fmla="*/ 8 w 13"/>
                      <a:gd name="T29" fmla="*/ 1 h 14"/>
                      <a:gd name="T30" fmla="*/ 12 w 13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3" h="14">
                        <a:moveTo>
                          <a:pt x="12" y="0"/>
                        </a:moveTo>
                        <a:lnTo>
                          <a:pt x="12" y="7"/>
                        </a:lnTo>
                        <a:lnTo>
                          <a:pt x="9" y="8"/>
                        </a:lnTo>
                        <a:lnTo>
                          <a:pt x="8" y="9"/>
                        </a:lnTo>
                        <a:lnTo>
                          <a:pt x="6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3" y="3"/>
                        </a:lnTo>
                        <a:lnTo>
                          <a:pt x="6" y="1"/>
                        </a:lnTo>
                        <a:lnTo>
                          <a:pt x="8" y="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62" name="Freeform 254">
                    <a:extLst>
                      <a:ext uri="{FF2B5EF4-FFF2-40B4-BE49-F238E27FC236}">
                        <a16:creationId xmlns:a16="http://schemas.microsoft.com/office/drawing/2014/main" id="{D73FA9E9-673C-41E3-B5DC-7B69FA8679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4" y="3882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5 h 37"/>
                      <a:gd name="T16" fmla="*/ 0 w 23"/>
                      <a:gd name="T17" fmla="*/ 21 h 37"/>
                      <a:gd name="T18" fmla="*/ 0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5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4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1 w 23"/>
                      <a:gd name="T43" fmla="*/ 20 h 37"/>
                      <a:gd name="T44" fmla="*/ 10 w 23"/>
                      <a:gd name="T45" fmla="*/ 18 h 37"/>
                      <a:gd name="T46" fmla="*/ 7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4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10" y="18"/>
                        </a:lnTo>
                        <a:lnTo>
                          <a:pt x="7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5663" name="Group 255">
                <a:extLst>
                  <a:ext uri="{FF2B5EF4-FFF2-40B4-BE49-F238E27FC236}">
                    <a16:creationId xmlns:a16="http://schemas.microsoft.com/office/drawing/2014/main" id="{2DB66F2D-2C5B-46A4-9989-B25F48B879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3" y="3806"/>
                <a:ext cx="30" cy="88"/>
                <a:chOff x="3633" y="3806"/>
                <a:chExt cx="30" cy="88"/>
              </a:xfrm>
            </p:grpSpPr>
            <p:grpSp>
              <p:nvGrpSpPr>
                <p:cNvPr id="145664" name="Group 256">
                  <a:extLst>
                    <a:ext uri="{FF2B5EF4-FFF2-40B4-BE49-F238E27FC236}">
                      <a16:creationId xmlns:a16="http://schemas.microsoft.com/office/drawing/2014/main" id="{23F01C2B-0F88-4547-B27A-1FBA5D4FD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40" y="3857"/>
                  <a:ext cx="23" cy="37"/>
                  <a:chOff x="3640" y="3857"/>
                  <a:chExt cx="23" cy="37"/>
                </a:xfrm>
              </p:grpSpPr>
              <p:sp>
                <p:nvSpPr>
                  <p:cNvPr id="145665" name="Freeform 257">
                    <a:extLst>
                      <a:ext uri="{FF2B5EF4-FFF2-40B4-BE49-F238E27FC236}">
                        <a16:creationId xmlns:a16="http://schemas.microsoft.com/office/drawing/2014/main" id="{E9FCC4BE-E7DA-41F8-92F3-E6D4C9DEC1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4" y="3858"/>
                    <a:ext cx="14" cy="14"/>
                  </a:xfrm>
                  <a:custGeom>
                    <a:avLst/>
                    <a:gdLst>
                      <a:gd name="T0" fmla="*/ 13 w 14"/>
                      <a:gd name="T1" fmla="*/ 0 h 14"/>
                      <a:gd name="T2" fmla="*/ 13 w 14"/>
                      <a:gd name="T3" fmla="*/ 7 h 14"/>
                      <a:gd name="T4" fmla="*/ 10 w 14"/>
                      <a:gd name="T5" fmla="*/ 9 h 14"/>
                      <a:gd name="T6" fmla="*/ 8 w 14"/>
                      <a:gd name="T7" fmla="*/ 9 h 14"/>
                      <a:gd name="T8" fmla="*/ 7 w 14"/>
                      <a:gd name="T9" fmla="*/ 10 h 14"/>
                      <a:gd name="T10" fmla="*/ 5 w 14"/>
                      <a:gd name="T11" fmla="*/ 11 h 14"/>
                      <a:gd name="T12" fmla="*/ 3 w 14"/>
                      <a:gd name="T13" fmla="*/ 13 h 14"/>
                      <a:gd name="T14" fmla="*/ 1 w 14"/>
                      <a:gd name="T15" fmla="*/ 10 h 14"/>
                      <a:gd name="T16" fmla="*/ 1 w 14"/>
                      <a:gd name="T17" fmla="*/ 9 h 14"/>
                      <a:gd name="T18" fmla="*/ 0 w 14"/>
                      <a:gd name="T19" fmla="*/ 8 h 14"/>
                      <a:gd name="T20" fmla="*/ 0 w 14"/>
                      <a:gd name="T21" fmla="*/ 6 h 14"/>
                      <a:gd name="T22" fmla="*/ 2 w 14"/>
                      <a:gd name="T23" fmla="*/ 4 h 14"/>
                      <a:gd name="T24" fmla="*/ 3 w 14"/>
                      <a:gd name="T25" fmla="*/ 3 h 14"/>
                      <a:gd name="T26" fmla="*/ 7 w 14"/>
                      <a:gd name="T27" fmla="*/ 1 h 14"/>
                      <a:gd name="T28" fmla="*/ 9 w 14"/>
                      <a:gd name="T29" fmla="*/ 1 h 14"/>
                      <a:gd name="T30" fmla="*/ 13 w 14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4">
                        <a:moveTo>
                          <a:pt x="13" y="0"/>
                        </a:moveTo>
                        <a:lnTo>
                          <a:pt x="13" y="7"/>
                        </a:lnTo>
                        <a:lnTo>
                          <a:pt x="10" y="9"/>
                        </a:lnTo>
                        <a:lnTo>
                          <a:pt x="8" y="9"/>
                        </a:lnTo>
                        <a:lnTo>
                          <a:pt x="7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1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2" y="4"/>
                        </a:lnTo>
                        <a:lnTo>
                          <a:pt x="3" y="3"/>
                        </a:lnTo>
                        <a:lnTo>
                          <a:pt x="7" y="1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66" name="Freeform 258">
                    <a:extLst>
                      <a:ext uri="{FF2B5EF4-FFF2-40B4-BE49-F238E27FC236}">
                        <a16:creationId xmlns:a16="http://schemas.microsoft.com/office/drawing/2014/main" id="{8B9F09EE-6EE6-45D1-9D4F-4FAE66CC9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0" y="3857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5 h 37"/>
                      <a:gd name="T16" fmla="*/ 0 w 23"/>
                      <a:gd name="T17" fmla="*/ 21 h 37"/>
                      <a:gd name="T18" fmla="*/ 1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6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5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20 h 37"/>
                      <a:gd name="T44" fmla="*/ 10 w 23"/>
                      <a:gd name="T45" fmla="*/ 19 h 37"/>
                      <a:gd name="T46" fmla="*/ 8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1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6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5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0" y="19"/>
                        </a:lnTo>
                        <a:lnTo>
                          <a:pt x="8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67" name="Group 259">
                  <a:extLst>
                    <a:ext uri="{FF2B5EF4-FFF2-40B4-BE49-F238E27FC236}">
                      <a16:creationId xmlns:a16="http://schemas.microsoft.com/office/drawing/2014/main" id="{6CE66B4C-AC8A-49E3-9043-634F52BD03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7" y="3832"/>
                  <a:ext cx="23" cy="37"/>
                  <a:chOff x="3637" y="3832"/>
                  <a:chExt cx="23" cy="37"/>
                </a:xfrm>
              </p:grpSpPr>
              <p:sp>
                <p:nvSpPr>
                  <p:cNvPr id="145668" name="Freeform 260">
                    <a:extLst>
                      <a:ext uri="{FF2B5EF4-FFF2-40B4-BE49-F238E27FC236}">
                        <a16:creationId xmlns:a16="http://schemas.microsoft.com/office/drawing/2014/main" id="{27B56755-2906-4EE8-A6A1-088C681F4E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1" y="3832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0 w 14"/>
                      <a:gd name="T17" fmla="*/ 10 h 15"/>
                      <a:gd name="T18" fmla="*/ 0 w 14"/>
                      <a:gd name="T19" fmla="*/ 8 h 15"/>
                      <a:gd name="T20" fmla="*/ 0 w 14"/>
                      <a:gd name="T21" fmla="*/ 7 h 15"/>
                      <a:gd name="T22" fmla="*/ 1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0" y="10"/>
                        </a:lnTo>
                        <a:lnTo>
                          <a:pt x="0" y="8"/>
                        </a:lnTo>
                        <a:lnTo>
                          <a:pt x="0" y="7"/>
                        </a:lnTo>
                        <a:lnTo>
                          <a:pt x="1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69" name="Freeform 261">
                    <a:extLst>
                      <a:ext uri="{FF2B5EF4-FFF2-40B4-BE49-F238E27FC236}">
                        <a16:creationId xmlns:a16="http://schemas.microsoft.com/office/drawing/2014/main" id="{D8C94D7A-7152-4421-AAE1-FA1E4985E3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7" y="3832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6 h 37"/>
                      <a:gd name="T16" fmla="*/ 0 w 23"/>
                      <a:gd name="T17" fmla="*/ 21 h 37"/>
                      <a:gd name="T18" fmla="*/ 0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6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2 h 37"/>
                      <a:gd name="T30" fmla="*/ 15 w 23"/>
                      <a:gd name="T31" fmla="*/ 34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19 h 37"/>
                      <a:gd name="T44" fmla="*/ 10 w 23"/>
                      <a:gd name="T45" fmla="*/ 18 h 37"/>
                      <a:gd name="T46" fmla="*/ 8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9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6" y="29"/>
                        </a:lnTo>
                        <a:lnTo>
                          <a:pt x="8" y="31"/>
                        </a:lnTo>
                        <a:lnTo>
                          <a:pt x="11" y="32"/>
                        </a:lnTo>
                        <a:lnTo>
                          <a:pt x="15" y="34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8"/>
                        </a:lnTo>
                        <a:lnTo>
                          <a:pt x="8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9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5670" name="Group 262">
                  <a:extLst>
                    <a:ext uri="{FF2B5EF4-FFF2-40B4-BE49-F238E27FC236}">
                      <a16:creationId xmlns:a16="http://schemas.microsoft.com/office/drawing/2014/main" id="{BCA5F255-5FEA-4496-A457-BE544D4DB2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33" y="3806"/>
                  <a:ext cx="22" cy="37"/>
                  <a:chOff x="3633" y="3806"/>
                  <a:chExt cx="22" cy="37"/>
                </a:xfrm>
              </p:grpSpPr>
              <p:sp>
                <p:nvSpPr>
                  <p:cNvPr id="145671" name="Freeform 263">
                    <a:extLst>
                      <a:ext uri="{FF2B5EF4-FFF2-40B4-BE49-F238E27FC236}">
                        <a16:creationId xmlns:a16="http://schemas.microsoft.com/office/drawing/2014/main" id="{CDCFC9C7-DC57-44B0-9406-158265912A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6" y="3806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1 w 14"/>
                      <a:gd name="T17" fmla="*/ 10 h 15"/>
                      <a:gd name="T18" fmla="*/ 0 w 14"/>
                      <a:gd name="T19" fmla="*/ 9 h 15"/>
                      <a:gd name="T20" fmla="*/ 0 w 14"/>
                      <a:gd name="T21" fmla="*/ 7 h 15"/>
                      <a:gd name="T22" fmla="*/ 2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5672" name="Freeform 264">
                    <a:extLst>
                      <a:ext uri="{FF2B5EF4-FFF2-40B4-BE49-F238E27FC236}">
                        <a16:creationId xmlns:a16="http://schemas.microsoft.com/office/drawing/2014/main" id="{EEAA86C1-61E2-4553-B20E-1C529BC136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3" y="3806"/>
                    <a:ext cx="22" cy="37"/>
                  </a:xfrm>
                  <a:custGeom>
                    <a:avLst/>
                    <a:gdLst>
                      <a:gd name="T0" fmla="*/ 17 w 22"/>
                      <a:gd name="T1" fmla="*/ 0 h 37"/>
                      <a:gd name="T2" fmla="*/ 13 w 22"/>
                      <a:gd name="T3" fmla="*/ 1 h 37"/>
                      <a:gd name="T4" fmla="*/ 9 w 22"/>
                      <a:gd name="T5" fmla="*/ 2 h 37"/>
                      <a:gd name="T6" fmla="*/ 5 w 22"/>
                      <a:gd name="T7" fmla="*/ 4 h 37"/>
                      <a:gd name="T8" fmla="*/ 3 w 22"/>
                      <a:gd name="T9" fmla="*/ 5 h 37"/>
                      <a:gd name="T10" fmla="*/ 1 w 22"/>
                      <a:gd name="T11" fmla="*/ 8 h 37"/>
                      <a:gd name="T12" fmla="*/ 0 w 22"/>
                      <a:gd name="T13" fmla="*/ 10 h 37"/>
                      <a:gd name="T14" fmla="*/ 0 w 22"/>
                      <a:gd name="T15" fmla="*/ 15 h 37"/>
                      <a:gd name="T16" fmla="*/ 0 w 22"/>
                      <a:gd name="T17" fmla="*/ 21 h 37"/>
                      <a:gd name="T18" fmla="*/ 0 w 22"/>
                      <a:gd name="T19" fmla="*/ 23 h 37"/>
                      <a:gd name="T20" fmla="*/ 1 w 22"/>
                      <a:gd name="T21" fmla="*/ 25 h 37"/>
                      <a:gd name="T22" fmla="*/ 3 w 22"/>
                      <a:gd name="T23" fmla="*/ 27 h 37"/>
                      <a:gd name="T24" fmla="*/ 5 w 22"/>
                      <a:gd name="T25" fmla="*/ 29 h 37"/>
                      <a:gd name="T26" fmla="*/ 7 w 22"/>
                      <a:gd name="T27" fmla="*/ 31 h 37"/>
                      <a:gd name="T28" fmla="*/ 10 w 22"/>
                      <a:gd name="T29" fmla="*/ 32 h 37"/>
                      <a:gd name="T30" fmla="*/ 14 w 22"/>
                      <a:gd name="T31" fmla="*/ 34 h 37"/>
                      <a:gd name="T32" fmla="*/ 18 w 22"/>
                      <a:gd name="T33" fmla="*/ 36 h 37"/>
                      <a:gd name="T34" fmla="*/ 21 w 22"/>
                      <a:gd name="T35" fmla="*/ 36 h 37"/>
                      <a:gd name="T36" fmla="*/ 21 w 22"/>
                      <a:gd name="T37" fmla="*/ 23 h 37"/>
                      <a:gd name="T38" fmla="*/ 17 w 22"/>
                      <a:gd name="T39" fmla="*/ 22 h 37"/>
                      <a:gd name="T40" fmla="*/ 14 w 22"/>
                      <a:gd name="T41" fmla="*/ 21 h 37"/>
                      <a:gd name="T42" fmla="*/ 11 w 22"/>
                      <a:gd name="T43" fmla="*/ 20 h 37"/>
                      <a:gd name="T44" fmla="*/ 9 w 22"/>
                      <a:gd name="T45" fmla="*/ 18 h 37"/>
                      <a:gd name="T46" fmla="*/ 7 w 22"/>
                      <a:gd name="T47" fmla="*/ 17 h 37"/>
                      <a:gd name="T48" fmla="*/ 5 w 22"/>
                      <a:gd name="T49" fmla="*/ 15 h 37"/>
                      <a:gd name="T50" fmla="*/ 4 w 22"/>
                      <a:gd name="T51" fmla="*/ 12 h 37"/>
                      <a:gd name="T52" fmla="*/ 3 w 22"/>
                      <a:gd name="T53" fmla="*/ 10 h 37"/>
                      <a:gd name="T54" fmla="*/ 4 w 22"/>
                      <a:gd name="T55" fmla="*/ 7 h 37"/>
                      <a:gd name="T56" fmla="*/ 5 w 22"/>
                      <a:gd name="T57" fmla="*/ 5 h 37"/>
                      <a:gd name="T58" fmla="*/ 9 w 22"/>
                      <a:gd name="T59" fmla="*/ 3 h 37"/>
                      <a:gd name="T60" fmla="*/ 14 w 22"/>
                      <a:gd name="T61" fmla="*/ 1 h 37"/>
                      <a:gd name="T62" fmla="*/ 17 w 22"/>
                      <a:gd name="T63" fmla="*/ 0 h 37"/>
                      <a:gd name="T64" fmla="*/ 17 w 22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2" h="37">
                        <a:moveTo>
                          <a:pt x="17" y="0"/>
                        </a:moveTo>
                        <a:lnTo>
                          <a:pt x="13" y="1"/>
                        </a:lnTo>
                        <a:lnTo>
                          <a:pt x="9" y="2"/>
                        </a:lnTo>
                        <a:lnTo>
                          <a:pt x="5" y="4"/>
                        </a:lnTo>
                        <a:lnTo>
                          <a:pt x="3" y="5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7" y="31"/>
                        </a:lnTo>
                        <a:lnTo>
                          <a:pt x="10" y="32"/>
                        </a:lnTo>
                        <a:lnTo>
                          <a:pt x="14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23"/>
                        </a:lnTo>
                        <a:lnTo>
                          <a:pt x="17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5" y="15"/>
                        </a:lnTo>
                        <a:lnTo>
                          <a:pt x="4" y="12"/>
                        </a:lnTo>
                        <a:lnTo>
                          <a:pt x="3" y="10"/>
                        </a:lnTo>
                        <a:lnTo>
                          <a:pt x="4" y="7"/>
                        </a:lnTo>
                        <a:lnTo>
                          <a:pt x="5" y="5"/>
                        </a:lnTo>
                        <a:lnTo>
                          <a:pt x="9" y="3"/>
                        </a:lnTo>
                        <a:lnTo>
                          <a:pt x="14" y="1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5673" name="Rectangle 265">
            <a:extLst>
              <a:ext uri="{FF2B5EF4-FFF2-40B4-BE49-F238E27FC236}">
                <a16:creationId xmlns:a16="http://schemas.microsoft.com/office/drawing/2014/main" id="{40D129CC-6FC3-4242-85DC-4635194E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211726"/>
            <a:ext cx="968366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Three</a:t>
            </a:r>
          </a:p>
        </p:txBody>
      </p:sp>
      <p:sp>
        <p:nvSpPr>
          <p:cNvPr id="145674" name="Rectangle 266">
            <a:extLst>
              <a:ext uri="{FF2B5EF4-FFF2-40B4-BE49-F238E27FC236}">
                <a16:creationId xmlns:a16="http://schemas.microsoft.com/office/drawing/2014/main" id="{4F0F962A-6F7F-4560-A867-079DFE6D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3457789"/>
            <a:ext cx="630132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EIR</a:t>
            </a:r>
          </a:p>
        </p:txBody>
      </p:sp>
      <p:sp>
        <p:nvSpPr>
          <p:cNvPr id="145675" name="Rectangle 267">
            <a:extLst>
              <a:ext uri="{FF2B5EF4-FFF2-40B4-BE49-F238E27FC236}">
                <a16:creationId xmlns:a16="http://schemas.microsoft.com/office/drawing/2014/main" id="{CBD98824-8EA3-4C9E-AA9F-F3F543FC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0" y="3457789"/>
            <a:ext cx="1531276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Vodafone</a:t>
            </a:r>
          </a:p>
        </p:txBody>
      </p:sp>
      <p:sp>
        <p:nvSpPr>
          <p:cNvPr id="145676" name="Line 268">
            <a:extLst>
              <a:ext uri="{FF2B5EF4-FFF2-40B4-BE49-F238E27FC236}">
                <a16:creationId xmlns:a16="http://schemas.microsoft.com/office/drawing/2014/main" id="{168732C2-191F-4789-9401-05729FF7B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0976" y="4000713"/>
            <a:ext cx="542925" cy="207962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5677" name="Line 269">
            <a:extLst>
              <a:ext uri="{FF2B5EF4-FFF2-40B4-BE49-F238E27FC236}">
                <a16:creationId xmlns:a16="http://schemas.microsoft.com/office/drawing/2014/main" id="{C126448B-97D6-4EE9-A11E-07002827FE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888" y="3764175"/>
            <a:ext cx="0" cy="395288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5678" name="Line 270">
            <a:extLst>
              <a:ext uri="{FF2B5EF4-FFF2-40B4-BE49-F238E27FC236}">
                <a16:creationId xmlns:a16="http://schemas.microsoft.com/office/drawing/2014/main" id="{D23AF946-7ED1-4D4F-83D2-9BB7B3730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8339" y="3961026"/>
            <a:ext cx="898525" cy="227013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5679" name="Rectangle 271">
            <a:extLst>
              <a:ext uri="{FF2B5EF4-FFF2-40B4-BE49-F238E27FC236}">
                <a16:creationId xmlns:a16="http://schemas.microsoft.com/office/drawing/2014/main" id="{D93A838D-FEE5-46F6-AE48-A35B95CBA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3670514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5680" name="Rectangle 272">
            <a:extLst>
              <a:ext uri="{FF2B5EF4-FFF2-40B4-BE49-F238E27FC236}">
                <a16:creationId xmlns:a16="http://schemas.microsoft.com/office/drawing/2014/main" id="{3D9A5372-AC48-4FED-9B0C-D0C8B91A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713" y="4149939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5681" name="Rectangle 273">
            <a:extLst>
              <a:ext uri="{FF2B5EF4-FFF2-40B4-BE49-F238E27FC236}">
                <a16:creationId xmlns:a16="http://schemas.microsoft.com/office/drawing/2014/main" id="{2CE44072-927A-4A76-9899-B981DE23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4094376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  <p:sp>
        <p:nvSpPr>
          <p:cNvPr id="145682" name="Rectangle 274">
            <a:extLst>
              <a:ext uri="{FF2B5EF4-FFF2-40B4-BE49-F238E27FC236}">
                <a16:creationId xmlns:a16="http://schemas.microsoft.com/office/drawing/2014/main" id="{730B05ED-F0BA-4E90-8183-5FECC697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1" y="1600201"/>
            <a:ext cx="3228975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40" tIns="41121" rIns="82240" bIns="41121"/>
          <a:lstStyle>
            <a:lvl1pPr marL="355600" indent="-3556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7863" indent="-204788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7588" indent="-2032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4775" indent="-1524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82763" indent="-1524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99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971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543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115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endParaRPr lang="en-US" altLang="en-US" sz="2900" b="1" dirty="0"/>
          </a:p>
        </p:txBody>
      </p:sp>
      <p:grpSp>
        <p:nvGrpSpPr>
          <p:cNvPr id="145683" name="Group 275">
            <a:extLst>
              <a:ext uri="{FF2B5EF4-FFF2-40B4-BE49-F238E27FC236}">
                <a16:creationId xmlns:a16="http://schemas.microsoft.com/office/drawing/2014/main" id="{53DEC010-BFAB-4426-834D-C615D4286359}"/>
              </a:ext>
            </a:extLst>
          </p:cNvPr>
          <p:cNvGrpSpPr>
            <a:grpSpLocks/>
          </p:cNvGrpSpPr>
          <p:nvPr/>
        </p:nvGrpSpPr>
        <p:grpSpPr bwMode="auto">
          <a:xfrm>
            <a:off x="2389188" y="3399050"/>
            <a:ext cx="2330450" cy="1658938"/>
            <a:chOff x="796" y="2955"/>
            <a:chExt cx="1417" cy="1008"/>
          </a:xfrm>
        </p:grpSpPr>
        <p:sp>
          <p:nvSpPr>
            <p:cNvPr id="145684" name="Freeform 276">
              <a:extLst>
                <a:ext uri="{FF2B5EF4-FFF2-40B4-BE49-F238E27FC236}">
                  <a16:creationId xmlns:a16="http://schemas.microsoft.com/office/drawing/2014/main" id="{35BA3ECC-47FD-4A61-BC87-C662630F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" y="3079"/>
              <a:ext cx="1204" cy="884"/>
            </a:xfrm>
            <a:custGeom>
              <a:avLst/>
              <a:gdLst>
                <a:gd name="T0" fmla="*/ 1002 w 1204"/>
                <a:gd name="T1" fmla="*/ 698 h 884"/>
                <a:gd name="T2" fmla="*/ 963 w 1204"/>
                <a:gd name="T3" fmla="*/ 743 h 884"/>
                <a:gd name="T4" fmla="*/ 908 w 1204"/>
                <a:gd name="T5" fmla="*/ 768 h 884"/>
                <a:gd name="T6" fmla="*/ 831 w 1204"/>
                <a:gd name="T7" fmla="*/ 781 h 884"/>
                <a:gd name="T8" fmla="*/ 744 w 1204"/>
                <a:gd name="T9" fmla="*/ 767 h 884"/>
                <a:gd name="T10" fmla="*/ 695 w 1204"/>
                <a:gd name="T11" fmla="*/ 795 h 884"/>
                <a:gd name="T12" fmla="*/ 640 w 1204"/>
                <a:gd name="T13" fmla="*/ 851 h 884"/>
                <a:gd name="T14" fmla="*/ 547 w 1204"/>
                <a:gd name="T15" fmla="*/ 882 h 884"/>
                <a:gd name="T16" fmla="*/ 452 w 1204"/>
                <a:gd name="T17" fmla="*/ 876 h 884"/>
                <a:gd name="T18" fmla="*/ 363 w 1204"/>
                <a:gd name="T19" fmla="*/ 833 h 884"/>
                <a:gd name="T20" fmla="*/ 317 w 1204"/>
                <a:gd name="T21" fmla="*/ 780 h 884"/>
                <a:gd name="T22" fmla="*/ 278 w 1204"/>
                <a:gd name="T23" fmla="*/ 757 h 884"/>
                <a:gd name="T24" fmla="*/ 202 w 1204"/>
                <a:gd name="T25" fmla="*/ 743 h 884"/>
                <a:gd name="T26" fmla="*/ 151 w 1204"/>
                <a:gd name="T27" fmla="*/ 688 h 884"/>
                <a:gd name="T28" fmla="*/ 144 w 1204"/>
                <a:gd name="T29" fmla="*/ 629 h 884"/>
                <a:gd name="T30" fmla="*/ 99 w 1204"/>
                <a:gd name="T31" fmla="*/ 625 h 884"/>
                <a:gd name="T32" fmla="*/ 53 w 1204"/>
                <a:gd name="T33" fmla="*/ 600 h 884"/>
                <a:gd name="T34" fmla="*/ 29 w 1204"/>
                <a:gd name="T35" fmla="*/ 573 h 884"/>
                <a:gd name="T36" fmla="*/ 8 w 1204"/>
                <a:gd name="T37" fmla="*/ 530 h 884"/>
                <a:gd name="T38" fmla="*/ 11 w 1204"/>
                <a:gd name="T39" fmla="*/ 493 h 884"/>
                <a:gd name="T40" fmla="*/ 8 w 1204"/>
                <a:gd name="T41" fmla="*/ 444 h 884"/>
                <a:gd name="T42" fmla="*/ 1 w 1204"/>
                <a:gd name="T43" fmla="*/ 398 h 884"/>
                <a:gd name="T44" fmla="*/ 12 w 1204"/>
                <a:gd name="T45" fmla="*/ 351 h 884"/>
                <a:gd name="T46" fmla="*/ 7 w 1204"/>
                <a:gd name="T47" fmla="*/ 299 h 884"/>
                <a:gd name="T48" fmla="*/ 0 w 1204"/>
                <a:gd name="T49" fmla="*/ 252 h 884"/>
                <a:gd name="T50" fmla="*/ 14 w 1204"/>
                <a:gd name="T51" fmla="*/ 194 h 884"/>
                <a:gd name="T52" fmla="*/ 50 w 1204"/>
                <a:gd name="T53" fmla="*/ 152 h 884"/>
                <a:gd name="T54" fmla="*/ 124 w 1204"/>
                <a:gd name="T55" fmla="*/ 125 h 884"/>
                <a:gd name="T56" fmla="*/ 181 w 1204"/>
                <a:gd name="T57" fmla="*/ 141 h 884"/>
                <a:gd name="T58" fmla="*/ 213 w 1204"/>
                <a:gd name="T59" fmla="*/ 103 h 884"/>
                <a:gd name="T60" fmla="*/ 254 w 1204"/>
                <a:gd name="T61" fmla="*/ 78 h 884"/>
                <a:gd name="T62" fmla="*/ 314 w 1204"/>
                <a:gd name="T63" fmla="*/ 62 h 884"/>
                <a:gd name="T64" fmla="*/ 383 w 1204"/>
                <a:gd name="T65" fmla="*/ 72 h 884"/>
                <a:gd name="T66" fmla="*/ 432 w 1204"/>
                <a:gd name="T67" fmla="*/ 61 h 884"/>
                <a:gd name="T68" fmla="*/ 470 w 1204"/>
                <a:gd name="T69" fmla="*/ 30 h 884"/>
                <a:gd name="T70" fmla="*/ 523 w 1204"/>
                <a:gd name="T71" fmla="*/ 13 h 884"/>
                <a:gd name="T72" fmla="*/ 574 w 1204"/>
                <a:gd name="T73" fmla="*/ 18 h 884"/>
                <a:gd name="T74" fmla="*/ 623 w 1204"/>
                <a:gd name="T75" fmla="*/ 48 h 884"/>
                <a:gd name="T76" fmla="*/ 657 w 1204"/>
                <a:gd name="T77" fmla="*/ 18 h 884"/>
                <a:gd name="T78" fmla="*/ 710 w 1204"/>
                <a:gd name="T79" fmla="*/ 0 h 884"/>
                <a:gd name="T80" fmla="*/ 775 w 1204"/>
                <a:gd name="T81" fmla="*/ 11 h 884"/>
                <a:gd name="T82" fmla="*/ 824 w 1204"/>
                <a:gd name="T83" fmla="*/ 49 h 884"/>
                <a:gd name="T84" fmla="*/ 863 w 1204"/>
                <a:gd name="T85" fmla="*/ 64 h 884"/>
                <a:gd name="T86" fmla="*/ 926 w 1204"/>
                <a:gd name="T87" fmla="*/ 61 h 884"/>
                <a:gd name="T88" fmla="*/ 978 w 1204"/>
                <a:gd name="T89" fmla="*/ 87 h 884"/>
                <a:gd name="T90" fmla="*/ 1013 w 1204"/>
                <a:gd name="T91" fmla="*/ 127 h 884"/>
                <a:gd name="T92" fmla="*/ 1033 w 1204"/>
                <a:gd name="T93" fmla="*/ 146 h 884"/>
                <a:gd name="T94" fmla="*/ 1091 w 1204"/>
                <a:gd name="T95" fmla="*/ 152 h 884"/>
                <a:gd name="T96" fmla="*/ 1144 w 1204"/>
                <a:gd name="T97" fmla="*/ 191 h 884"/>
                <a:gd name="T98" fmla="*/ 1172 w 1204"/>
                <a:gd name="T99" fmla="*/ 252 h 884"/>
                <a:gd name="T100" fmla="*/ 1174 w 1204"/>
                <a:gd name="T101" fmla="*/ 323 h 884"/>
                <a:gd name="T102" fmla="*/ 1186 w 1204"/>
                <a:gd name="T103" fmla="*/ 389 h 884"/>
                <a:gd name="T104" fmla="*/ 1203 w 1204"/>
                <a:gd name="T105" fmla="*/ 453 h 884"/>
                <a:gd name="T106" fmla="*/ 1196 w 1204"/>
                <a:gd name="T107" fmla="*/ 524 h 884"/>
                <a:gd name="T108" fmla="*/ 1158 w 1204"/>
                <a:gd name="T109" fmla="*/ 581 h 884"/>
                <a:gd name="T110" fmla="*/ 1103 w 1204"/>
                <a:gd name="T111" fmla="*/ 625 h 884"/>
                <a:gd name="T112" fmla="*/ 1029 w 1204"/>
                <a:gd name="T113" fmla="*/ 648 h 884"/>
                <a:gd name="T114" fmla="*/ 1012 w 1204"/>
                <a:gd name="T115" fmla="*/ 67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4" h="884">
                  <a:moveTo>
                    <a:pt x="1012" y="674"/>
                  </a:moveTo>
                  <a:lnTo>
                    <a:pt x="1002" y="698"/>
                  </a:lnTo>
                  <a:lnTo>
                    <a:pt x="987" y="724"/>
                  </a:lnTo>
                  <a:lnTo>
                    <a:pt x="963" y="743"/>
                  </a:lnTo>
                  <a:lnTo>
                    <a:pt x="933" y="759"/>
                  </a:lnTo>
                  <a:lnTo>
                    <a:pt x="908" y="768"/>
                  </a:lnTo>
                  <a:lnTo>
                    <a:pt x="877" y="777"/>
                  </a:lnTo>
                  <a:lnTo>
                    <a:pt x="831" y="781"/>
                  </a:lnTo>
                  <a:lnTo>
                    <a:pt x="786" y="777"/>
                  </a:lnTo>
                  <a:lnTo>
                    <a:pt x="744" y="767"/>
                  </a:lnTo>
                  <a:lnTo>
                    <a:pt x="713" y="755"/>
                  </a:lnTo>
                  <a:lnTo>
                    <a:pt x="695" y="795"/>
                  </a:lnTo>
                  <a:lnTo>
                    <a:pt x="672" y="826"/>
                  </a:lnTo>
                  <a:lnTo>
                    <a:pt x="640" y="851"/>
                  </a:lnTo>
                  <a:lnTo>
                    <a:pt x="598" y="869"/>
                  </a:lnTo>
                  <a:lnTo>
                    <a:pt x="547" y="882"/>
                  </a:lnTo>
                  <a:lnTo>
                    <a:pt x="497" y="883"/>
                  </a:lnTo>
                  <a:lnTo>
                    <a:pt x="452" y="876"/>
                  </a:lnTo>
                  <a:lnTo>
                    <a:pt x="401" y="860"/>
                  </a:lnTo>
                  <a:lnTo>
                    <a:pt x="363" y="833"/>
                  </a:lnTo>
                  <a:lnTo>
                    <a:pt x="335" y="806"/>
                  </a:lnTo>
                  <a:lnTo>
                    <a:pt x="317" y="780"/>
                  </a:lnTo>
                  <a:lnTo>
                    <a:pt x="314" y="746"/>
                  </a:lnTo>
                  <a:lnTo>
                    <a:pt x="278" y="757"/>
                  </a:lnTo>
                  <a:lnTo>
                    <a:pt x="237" y="753"/>
                  </a:lnTo>
                  <a:lnTo>
                    <a:pt x="202" y="743"/>
                  </a:lnTo>
                  <a:lnTo>
                    <a:pt x="172" y="719"/>
                  </a:lnTo>
                  <a:lnTo>
                    <a:pt x="151" y="688"/>
                  </a:lnTo>
                  <a:lnTo>
                    <a:pt x="143" y="654"/>
                  </a:lnTo>
                  <a:lnTo>
                    <a:pt x="144" y="629"/>
                  </a:lnTo>
                  <a:lnTo>
                    <a:pt x="124" y="631"/>
                  </a:lnTo>
                  <a:lnTo>
                    <a:pt x="99" y="625"/>
                  </a:lnTo>
                  <a:lnTo>
                    <a:pt x="74" y="613"/>
                  </a:lnTo>
                  <a:lnTo>
                    <a:pt x="53" y="600"/>
                  </a:lnTo>
                  <a:lnTo>
                    <a:pt x="40" y="588"/>
                  </a:lnTo>
                  <a:lnTo>
                    <a:pt x="29" y="573"/>
                  </a:lnTo>
                  <a:lnTo>
                    <a:pt x="15" y="554"/>
                  </a:lnTo>
                  <a:lnTo>
                    <a:pt x="8" y="530"/>
                  </a:lnTo>
                  <a:lnTo>
                    <a:pt x="7" y="512"/>
                  </a:lnTo>
                  <a:lnTo>
                    <a:pt x="11" y="493"/>
                  </a:lnTo>
                  <a:lnTo>
                    <a:pt x="19" y="469"/>
                  </a:lnTo>
                  <a:lnTo>
                    <a:pt x="8" y="444"/>
                  </a:lnTo>
                  <a:lnTo>
                    <a:pt x="4" y="423"/>
                  </a:lnTo>
                  <a:lnTo>
                    <a:pt x="1" y="398"/>
                  </a:lnTo>
                  <a:lnTo>
                    <a:pt x="7" y="368"/>
                  </a:lnTo>
                  <a:lnTo>
                    <a:pt x="12" y="351"/>
                  </a:lnTo>
                  <a:lnTo>
                    <a:pt x="25" y="329"/>
                  </a:lnTo>
                  <a:lnTo>
                    <a:pt x="7" y="299"/>
                  </a:lnTo>
                  <a:lnTo>
                    <a:pt x="1" y="280"/>
                  </a:lnTo>
                  <a:lnTo>
                    <a:pt x="0" y="252"/>
                  </a:lnTo>
                  <a:lnTo>
                    <a:pt x="4" y="225"/>
                  </a:lnTo>
                  <a:lnTo>
                    <a:pt x="14" y="194"/>
                  </a:lnTo>
                  <a:lnTo>
                    <a:pt x="29" y="172"/>
                  </a:lnTo>
                  <a:lnTo>
                    <a:pt x="50" y="152"/>
                  </a:lnTo>
                  <a:lnTo>
                    <a:pt x="86" y="132"/>
                  </a:lnTo>
                  <a:lnTo>
                    <a:pt x="124" y="125"/>
                  </a:lnTo>
                  <a:lnTo>
                    <a:pt x="158" y="131"/>
                  </a:lnTo>
                  <a:lnTo>
                    <a:pt x="181" y="141"/>
                  </a:lnTo>
                  <a:lnTo>
                    <a:pt x="196" y="120"/>
                  </a:lnTo>
                  <a:lnTo>
                    <a:pt x="213" y="103"/>
                  </a:lnTo>
                  <a:lnTo>
                    <a:pt x="227" y="93"/>
                  </a:lnTo>
                  <a:lnTo>
                    <a:pt x="254" y="78"/>
                  </a:lnTo>
                  <a:lnTo>
                    <a:pt x="278" y="69"/>
                  </a:lnTo>
                  <a:lnTo>
                    <a:pt x="314" y="62"/>
                  </a:lnTo>
                  <a:lnTo>
                    <a:pt x="348" y="63"/>
                  </a:lnTo>
                  <a:lnTo>
                    <a:pt x="383" y="72"/>
                  </a:lnTo>
                  <a:lnTo>
                    <a:pt x="414" y="89"/>
                  </a:lnTo>
                  <a:lnTo>
                    <a:pt x="432" y="61"/>
                  </a:lnTo>
                  <a:lnTo>
                    <a:pt x="448" y="44"/>
                  </a:lnTo>
                  <a:lnTo>
                    <a:pt x="470" y="30"/>
                  </a:lnTo>
                  <a:lnTo>
                    <a:pt x="495" y="18"/>
                  </a:lnTo>
                  <a:lnTo>
                    <a:pt x="523" y="13"/>
                  </a:lnTo>
                  <a:lnTo>
                    <a:pt x="549" y="13"/>
                  </a:lnTo>
                  <a:lnTo>
                    <a:pt x="574" y="18"/>
                  </a:lnTo>
                  <a:lnTo>
                    <a:pt x="605" y="33"/>
                  </a:lnTo>
                  <a:lnTo>
                    <a:pt x="623" y="48"/>
                  </a:lnTo>
                  <a:lnTo>
                    <a:pt x="640" y="30"/>
                  </a:lnTo>
                  <a:lnTo>
                    <a:pt x="657" y="18"/>
                  </a:lnTo>
                  <a:lnTo>
                    <a:pt x="679" y="8"/>
                  </a:lnTo>
                  <a:lnTo>
                    <a:pt x="710" y="0"/>
                  </a:lnTo>
                  <a:lnTo>
                    <a:pt x="742" y="2"/>
                  </a:lnTo>
                  <a:lnTo>
                    <a:pt x="775" y="11"/>
                  </a:lnTo>
                  <a:lnTo>
                    <a:pt x="800" y="25"/>
                  </a:lnTo>
                  <a:lnTo>
                    <a:pt x="824" y="49"/>
                  </a:lnTo>
                  <a:lnTo>
                    <a:pt x="838" y="72"/>
                  </a:lnTo>
                  <a:lnTo>
                    <a:pt x="863" y="64"/>
                  </a:lnTo>
                  <a:lnTo>
                    <a:pt x="892" y="58"/>
                  </a:lnTo>
                  <a:lnTo>
                    <a:pt x="926" y="61"/>
                  </a:lnTo>
                  <a:lnTo>
                    <a:pt x="956" y="71"/>
                  </a:lnTo>
                  <a:lnTo>
                    <a:pt x="978" y="87"/>
                  </a:lnTo>
                  <a:lnTo>
                    <a:pt x="997" y="103"/>
                  </a:lnTo>
                  <a:lnTo>
                    <a:pt x="1013" y="127"/>
                  </a:lnTo>
                  <a:lnTo>
                    <a:pt x="1016" y="152"/>
                  </a:lnTo>
                  <a:lnTo>
                    <a:pt x="1033" y="146"/>
                  </a:lnTo>
                  <a:lnTo>
                    <a:pt x="1060" y="145"/>
                  </a:lnTo>
                  <a:lnTo>
                    <a:pt x="1091" y="152"/>
                  </a:lnTo>
                  <a:lnTo>
                    <a:pt x="1122" y="169"/>
                  </a:lnTo>
                  <a:lnTo>
                    <a:pt x="1144" y="191"/>
                  </a:lnTo>
                  <a:lnTo>
                    <a:pt x="1161" y="221"/>
                  </a:lnTo>
                  <a:lnTo>
                    <a:pt x="1172" y="252"/>
                  </a:lnTo>
                  <a:lnTo>
                    <a:pt x="1176" y="295"/>
                  </a:lnTo>
                  <a:lnTo>
                    <a:pt x="1174" y="323"/>
                  </a:lnTo>
                  <a:lnTo>
                    <a:pt x="1165" y="365"/>
                  </a:lnTo>
                  <a:lnTo>
                    <a:pt x="1186" y="389"/>
                  </a:lnTo>
                  <a:lnTo>
                    <a:pt x="1197" y="420"/>
                  </a:lnTo>
                  <a:lnTo>
                    <a:pt x="1203" y="453"/>
                  </a:lnTo>
                  <a:lnTo>
                    <a:pt x="1203" y="487"/>
                  </a:lnTo>
                  <a:lnTo>
                    <a:pt x="1196" y="524"/>
                  </a:lnTo>
                  <a:lnTo>
                    <a:pt x="1182" y="551"/>
                  </a:lnTo>
                  <a:lnTo>
                    <a:pt x="1158" y="581"/>
                  </a:lnTo>
                  <a:lnTo>
                    <a:pt x="1133" y="604"/>
                  </a:lnTo>
                  <a:lnTo>
                    <a:pt x="1103" y="625"/>
                  </a:lnTo>
                  <a:lnTo>
                    <a:pt x="1065" y="639"/>
                  </a:lnTo>
                  <a:lnTo>
                    <a:pt x="1029" y="648"/>
                  </a:lnTo>
                  <a:lnTo>
                    <a:pt x="1013" y="651"/>
                  </a:lnTo>
                  <a:lnTo>
                    <a:pt x="1012" y="67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 sz="1600">
                <a:solidFill>
                  <a:srgbClr val="FF0000"/>
                </a:solidFill>
              </a:endParaRPr>
            </a:p>
          </p:txBody>
        </p:sp>
        <p:grpSp>
          <p:nvGrpSpPr>
            <p:cNvPr id="145685" name="Group 277">
              <a:extLst>
                <a:ext uri="{FF2B5EF4-FFF2-40B4-BE49-F238E27FC236}">
                  <a16:creationId xmlns:a16="http://schemas.microsoft.com/office/drawing/2014/main" id="{525EB7FC-BBED-466F-8613-2FE92C395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2955"/>
              <a:ext cx="318" cy="274"/>
              <a:chOff x="1895" y="2955"/>
              <a:chExt cx="318" cy="274"/>
            </a:xfrm>
          </p:grpSpPr>
          <p:sp>
            <p:nvSpPr>
              <p:cNvPr id="145686" name="Oval 278">
                <a:extLst>
                  <a:ext uri="{FF2B5EF4-FFF2-40B4-BE49-F238E27FC236}">
                    <a16:creationId xmlns:a16="http://schemas.microsoft.com/office/drawing/2014/main" id="{52465CFF-F4C0-4633-968C-F905089A6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" y="3055"/>
                <a:ext cx="121" cy="17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687" name="Oval 279">
                <a:extLst>
                  <a:ext uri="{FF2B5EF4-FFF2-40B4-BE49-F238E27FC236}">
                    <a16:creationId xmlns:a16="http://schemas.microsoft.com/office/drawing/2014/main" id="{EAF64884-731A-4D0F-984A-3A7968DCB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2976"/>
                <a:ext cx="79" cy="13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160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688" name="Oval 280">
                <a:extLst>
                  <a:ext uri="{FF2B5EF4-FFF2-40B4-BE49-F238E27FC236}">
                    <a16:creationId xmlns:a16="http://schemas.microsoft.com/office/drawing/2014/main" id="{540240B8-20DD-4F87-B455-1FAE4465A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" y="2955"/>
                <a:ext cx="61" cy="7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 sz="16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5689" name="Rectangle 281">
              <a:extLst>
                <a:ext uri="{FF2B5EF4-FFF2-40B4-BE49-F238E27FC236}">
                  <a16:creationId xmlns:a16="http://schemas.microsoft.com/office/drawing/2014/main" id="{CD2228CE-DAB1-4E33-B663-ACACAB117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3236"/>
              <a:ext cx="1025" cy="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5792" tIns="26317" rIns="65792" bIns="26317">
              <a:spAutoFit/>
            </a:bodyPr>
            <a:lstStyle>
              <a:lvl1pPr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73075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47738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420813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95475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3526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8098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2670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7242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en-US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“Maybe I can bid as high as €0.21...”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77789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>
            <a:extLst>
              <a:ext uri="{FF2B5EF4-FFF2-40B4-BE49-F238E27FC236}">
                <a16:creationId xmlns:a16="http://schemas.microsoft.com/office/drawing/2014/main" id="{DF1282D9-67DC-45DB-A5E6-31B648859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40" tIns="41121" rIns="82240" bIns="41121" anchor="ctr">
            <a:normAutofit/>
          </a:bodyPr>
          <a:lstStyle/>
          <a:p>
            <a:r>
              <a:rPr lang="en-US" altLang="en-US"/>
              <a:t>Best Bid Wins, Gets Second Price (Vickrey Auction)</a:t>
            </a:r>
          </a:p>
        </p:txBody>
      </p:sp>
      <p:sp>
        <p:nvSpPr>
          <p:cNvPr id="146437" name="Rectangle 5">
            <a:extLst>
              <a:ext uri="{FF2B5EF4-FFF2-40B4-BE49-F238E27FC236}">
                <a16:creationId xmlns:a16="http://schemas.microsoft.com/office/drawing/2014/main" id="{A51DB5D0-29E9-4C26-B1E2-CECC38C7147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40" tIns="41121" rIns="82240" bIns="41121">
            <a:normAutofit/>
          </a:bodyPr>
          <a:lstStyle/>
          <a:p>
            <a:r>
              <a:rPr lang="en-US" altLang="en-US"/>
              <a:t>Phone chooses carrier with lowest bid</a:t>
            </a:r>
          </a:p>
          <a:p>
            <a:r>
              <a:rPr lang="en-US" altLang="en-US"/>
              <a:t>Carrier gets amount of second-best price</a:t>
            </a:r>
          </a:p>
        </p:txBody>
      </p:sp>
      <p:sp>
        <p:nvSpPr>
          <p:cNvPr id="146708" name="AutoShape 276">
            <a:extLst>
              <a:ext uri="{FF2B5EF4-FFF2-40B4-BE49-F238E27FC236}">
                <a16:creationId xmlns:a16="http://schemas.microsoft.com/office/drawing/2014/main" id="{79CA5B87-76F7-4A37-AF57-0751F673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1" y="2865438"/>
            <a:ext cx="1960563" cy="1249362"/>
          </a:xfrm>
          <a:prstGeom prst="star16">
            <a:avLst>
              <a:gd name="adj" fmla="val 37500"/>
            </a:avLst>
          </a:prstGeom>
          <a:solidFill>
            <a:schemeClr val="accent2">
              <a:alpha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146709" name="AutoShape 277">
            <a:extLst>
              <a:ext uri="{FF2B5EF4-FFF2-40B4-BE49-F238E27FC236}">
                <a16:creationId xmlns:a16="http://schemas.microsoft.com/office/drawing/2014/main" id="{FA9652F2-06A3-424B-8405-FEEB2EE6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1" y="3962400"/>
            <a:ext cx="974725" cy="420688"/>
          </a:xfrm>
          <a:prstGeom prst="plus">
            <a:avLst>
              <a:gd name="adj" fmla="val 24995"/>
            </a:avLst>
          </a:prstGeom>
          <a:solidFill>
            <a:schemeClr val="accent2">
              <a:alpha val="2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46710" name="Group 278">
            <a:extLst>
              <a:ext uri="{FF2B5EF4-FFF2-40B4-BE49-F238E27FC236}">
                <a16:creationId xmlns:a16="http://schemas.microsoft.com/office/drawing/2014/main" id="{C9D98C79-9D25-432B-925C-68855511B090}"/>
              </a:ext>
            </a:extLst>
          </p:cNvPr>
          <p:cNvGrpSpPr>
            <a:grpSpLocks/>
          </p:cNvGrpSpPr>
          <p:nvPr/>
        </p:nvGrpSpPr>
        <p:grpSpPr bwMode="auto">
          <a:xfrm>
            <a:off x="4764089" y="4559300"/>
            <a:ext cx="2549525" cy="1697038"/>
            <a:chOff x="1989" y="2920"/>
            <a:chExt cx="1551" cy="1031"/>
          </a:xfrm>
        </p:grpSpPr>
        <p:grpSp>
          <p:nvGrpSpPr>
            <p:cNvPr id="146711" name="Group 279">
              <a:extLst>
                <a:ext uri="{FF2B5EF4-FFF2-40B4-BE49-F238E27FC236}">
                  <a16:creationId xmlns:a16="http://schemas.microsoft.com/office/drawing/2014/main" id="{10A8339E-F6BF-4B28-A02C-CE4497496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764"/>
              <a:ext cx="110" cy="187"/>
              <a:chOff x="3424" y="3764"/>
              <a:chExt cx="110" cy="187"/>
            </a:xfrm>
          </p:grpSpPr>
          <p:grpSp>
            <p:nvGrpSpPr>
              <p:cNvPr id="146712" name="Group 280">
                <a:extLst>
                  <a:ext uri="{FF2B5EF4-FFF2-40B4-BE49-F238E27FC236}">
                    <a16:creationId xmlns:a16="http://schemas.microsoft.com/office/drawing/2014/main" id="{898D2507-434E-4F8D-8EF9-F3CE228506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4" y="3900"/>
                <a:ext cx="89" cy="51"/>
                <a:chOff x="3424" y="3900"/>
                <a:chExt cx="89" cy="51"/>
              </a:xfrm>
            </p:grpSpPr>
            <p:sp>
              <p:nvSpPr>
                <p:cNvPr id="146713" name="Freeform 281">
                  <a:extLst>
                    <a:ext uri="{FF2B5EF4-FFF2-40B4-BE49-F238E27FC236}">
                      <a16:creationId xmlns:a16="http://schemas.microsoft.com/office/drawing/2014/main" id="{A82F4E97-A8F1-4AF9-84FB-EF51610E89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58" y="3918"/>
                  <a:ext cx="55" cy="31"/>
                </a:xfrm>
                <a:custGeom>
                  <a:avLst/>
                  <a:gdLst>
                    <a:gd name="T0" fmla="*/ 10 w 55"/>
                    <a:gd name="T1" fmla="*/ 3 h 31"/>
                    <a:gd name="T2" fmla="*/ 9 w 55"/>
                    <a:gd name="T3" fmla="*/ 4 h 31"/>
                    <a:gd name="T4" fmla="*/ 6 w 55"/>
                    <a:gd name="T5" fmla="*/ 5 h 31"/>
                    <a:gd name="T6" fmla="*/ 3 w 55"/>
                    <a:gd name="T7" fmla="*/ 9 h 31"/>
                    <a:gd name="T8" fmla="*/ 1 w 55"/>
                    <a:gd name="T9" fmla="*/ 12 h 31"/>
                    <a:gd name="T10" fmla="*/ 0 w 55"/>
                    <a:gd name="T11" fmla="*/ 16 h 31"/>
                    <a:gd name="T12" fmla="*/ 1 w 55"/>
                    <a:gd name="T13" fmla="*/ 19 h 31"/>
                    <a:gd name="T14" fmla="*/ 3 w 55"/>
                    <a:gd name="T15" fmla="*/ 23 h 31"/>
                    <a:gd name="T16" fmla="*/ 13 w 55"/>
                    <a:gd name="T17" fmla="*/ 28 h 31"/>
                    <a:gd name="T18" fmla="*/ 17 w 55"/>
                    <a:gd name="T19" fmla="*/ 30 h 31"/>
                    <a:gd name="T20" fmla="*/ 24 w 55"/>
                    <a:gd name="T21" fmla="*/ 30 h 31"/>
                    <a:gd name="T22" fmla="*/ 29 w 55"/>
                    <a:gd name="T23" fmla="*/ 30 h 31"/>
                    <a:gd name="T24" fmla="*/ 35 w 55"/>
                    <a:gd name="T25" fmla="*/ 29 h 31"/>
                    <a:gd name="T26" fmla="*/ 40 w 55"/>
                    <a:gd name="T27" fmla="*/ 28 h 31"/>
                    <a:gd name="T28" fmla="*/ 45 w 55"/>
                    <a:gd name="T29" fmla="*/ 26 h 31"/>
                    <a:gd name="T30" fmla="*/ 48 w 55"/>
                    <a:gd name="T31" fmla="*/ 24 h 31"/>
                    <a:gd name="T32" fmla="*/ 51 w 55"/>
                    <a:gd name="T33" fmla="*/ 21 h 31"/>
                    <a:gd name="T34" fmla="*/ 52 w 55"/>
                    <a:gd name="T35" fmla="*/ 19 h 31"/>
                    <a:gd name="T36" fmla="*/ 53 w 55"/>
                    <a:gd name="T37" fmla="*/ 15 h 31"/>
                    <a:gd name="T38" fmla="*/ 54 w 55"/>
                    <a:gd name="T39" fmla="*/ 9 h 31"/>
                    <a:gd name="T40" fmla="*/ 52 w 55"/>
                    <a:gd name="T41" fmla="*/ 0 h 31"/>
                    <a:gd name="T42" fmla="*/ 39 w 55"/>
                    <a:gd name="T43" fmla="*/ 2 h 31"/>
                    <a:gd name="T44" fmla="*/ 39 w 55"/>
                    <a:gd name="T45" fmla="*/ 9 h 31"/>
                    <a:gd name="T46" fmla="*/ 39 w 55"/>
                    <a:gd name="T47" fmla="*/ 17 h 31"/>
                    <a:gd name="T48" fmla="*/ 37 w 55"/>
                    <a:gd name="T49" fmla="*/ 19 h 31"/>
                    <a:gd name="T50" fmla="*/ 32 w 55"/>
                    <a:gd name="T51" fmla="*/ 20 h 31"/>
                    <a:gd name="T52" fmla="*/ 28 w 55"/>
                    <a:gd name="T53" fmla="*/ 21 h 31"/>
                    <a:gd name="T54" fmla="*/ 23 w 55"/>
                    <a:gd name="T55" fmla="*/ 20 h 31"/>
                    <a:gd name="T56" fmla="*/ 20 w 55"/>
                    <a:gd name="T57" fmla="*/ 17 h 31"/>
                    <a:gd name="T58" fmla="*/ 17 w 55"/>
                    <a:gd name="T59" fmla="*/ 6 h 31"/>
                    <a:gd name="T60" fmla="*/ 10 w 55"/>
                    <a:gd name="T61" fmla="*/ 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5" h="31">
                      <a:moveTo>
                        <a:pt x="10" y="3"/>
                      </a:moveTo>
                      <a:lnTo>
                        <a:pt x="9" y="4"/>
                      </a:lnTo>
                      <a:lnTo>
                        <a:pt x="6" y="5"/>
                      </a:lnTo>
                      <a:lnTo>
                        <a:pt x="3" y="9"/>
                      </a:lnTo>
                      <a:lnTo>
                        <a:pt x="1" y="12"/>
                      </a:lnTo>
                      <a:lnTo>
                        <a:pt x="0" y="16"/>
                      </a:lnTo>
                      <a:lnTo>
                        <a:pt x="1" y="19"/>
                      </a:lnTo>
                      <a:lnTo>
                        <a:pt x="3" y="23"/>
                      </a:lnTo>
                      <a:lnTo>
                        <a:pt x="13" y="28"/>
                      </a:lnTo>
                      <a:lnTo>
                        <a:pt x="17" y="30"/>
                      </a:lnTo>
                      <a:lnTo>
                        <a:pt x="24" y="30"/>
                      </a:lnTo>
                      <a:lnTo>
                        <a:pt x="29" y="30"/>
                      </a:lnTo>
                      <a:lnTo>
                        <a:pt x="35" y="29"/>
                      </a:lnTo>
                      <a:lnTo>
                        <a:pt x="40" y="28"/>
                      </a:lnTo>
                      <a:lnTo>
                        <a:pt x="45" y="26"/>
                      </a:lnTo>
                      <a:lnTo>
                        <a:pt x="48" y="24"/>
                      </a:lnTo>
                      <a:lnTo>
                        <a:pt x="51" y="21"/>
                      </a:lnTo>
                      <a:lnTo>
                        <a:pt x="52" y="19"/>
                      </a:lnTo>
                      <a:lnTo>
                        <a:pt x="53" y="15"/>
                      </a:lnTo>
                      <a:lnTo>
                        <a:pt x="54" y="9"/>
                      </a:lnTo>
                      <a:lnTo>
                        <a:pt x="52" y="0"/>
                      </a:lnTo>
                      <a:lnTo>
                        <a:pt x="39" y="2"/>
                      </a:lnTo>
                      <a:lnTo>
                        <a:pt x="39" y="9"/>
                      </a:lnTo>
                      <a:lnTo>
                        <a:pt x="39" y="17"/>
                      </a:lnTo>
                      <a:lnTo>
                        <a:pt x="37" y="19"/>
                      </a:lnTo>
                      <a:lnTo>
                        <a:pt x="32" y="20"/>
                      </a:lnTo>
                      <a:lnTo>
                        <a:pt x="28" y="21"/>
                      </a:lnTo>
                      <a:lnTo>
                        <a:pt x="23" y="20"/>
                      </a:lnTo>
                      <a:lnTo>
                        <a:pt x="20" y="17"/>
                      </a:lnTo>
                      <a:lnTo>
                        <a:pt x="17" y="6"/>
                      </a:lnTo>
                      <a:lnTo>
                        <a:pt x="10" y="3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14" name="Freeform 282">
                  <a:extLst>
                    <a:ext uri="{FF2B5EF4-FFF2-40B4-BE49-F238E27FC236}">
                      <a16:creationId xmlns:a16="http://schemas.microsoft.com/office/drawing/2014/main" id="{7D865B56-8FD4-494B-8B0E-BEA64D3048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4" y="3900"/>
                  <a:ext cx="59" cy="50"/>
                </a:xfrm>
                <a:custGeom>
                  <a:avLst/>
                  <a:gdLst>
                    <a:gd name="T0" fmla="*/ 30 w 59"/>
                    <a:gd name="T1" fmla="*/ 0 h 50"/>
                    <a:gd name="T2" fmla="*/ 11 w 59"/>
                    <a:gd name="T3" fmla="*/ 4 h 50"/>
                    <a:gd name="T4" fmla="*/ 4 w 59"/>
                    <a:gd name="T5" fmla="*/ 9 h 50"/>
                    <a:gd name="T6" fmla="*/ 1 w 59"/>
                    <a:gd name="T7" fmla="*/ 15 h 50"/>
                    <a:gd name="T8" fmla="*/ 0 w 59"/>
                    <a:gd name="T9" fmla="*/ 22 h 50"/>
                    <a:gd name="T10" fmla="*/ 1 w 59"/>
                    <a:gd name="T11" fmla="*/ 29 h 50"/>
                    <a:gd name="T12" fmla="*/ 3 w 59"/>
                    <a:gd name="T13" fmla="*/ 35 h 50"/>
                    <a:gd name="T14" fmla="*/ 4 w 59"/>
                    <a:gd name="T15" fmla="*/ 40 h 50"/>
                    <a:gd name="T16" fmla="*/ 9 w 59"/>
                    <a:gd name="T17" fmla="*/ 44 h 50"/>
                    <a:gd name="T18" fmla="*/ 16 w 59"/>
                    <a:gd name="T19" fmla="*/ 46 h 50"/>
                    <a:gd name="T20" fmla="*/ 24 w 59"/>
                    <a:gd name="T21" fmla="*/ 49 h 50"/>
                    <a:gd name="T22" fmla="*/ 32 w 59"/>
                    <a:gd name="T23" fmla="*/ 49 h 50"/>
                    <a:gd name="T24" fmla="*/ 43 w 59"/>
                    <a:gd name="T25" fmla="*/ 46 h 50"/>
                    <a:gd name="T26" fmla="*/ 51 w 59"/>
                    <a:gd name="T27" fmla="*/ 42 h 50"/>
                    <a:gd name="T28" fmla="*/ 58 w 59"/>
                    <a:gd name="T29" fmla="*/ 36 h 50"/>
                    <a:gd name="T30" fmla="*/ 46 w 59"/>
                    <a:gd name="T31" fmla="*/ 30 h 50"/>
                    <a:gd name="T32" fmla="*/ 41 w 59"/>
                    <a:gd name="T33" fmla="*/ 35 h 50"/>
                    <a:gd name="T34" fmla="*/ 34 w 59"/>
                    <a:gd name="T35" fmla="*/ 38 h 50"/>
                    <a:gd name="T36" fmla="*/ 25 w 59"/>
                    <a:gd name="T37" fmla="*/ 39 h 50"/>
                    <a:gd name="T38" fmla="*/ 17 w 59"/>
                    <a:gd name="T39" fmla="*/ 36 h 50"/>
                    <a:gd name="T40" fmla="*/ 15 w 59"/>
                    <a:gd name="T41" fmla="*/ 34 h 50"/>
                    <a:gd name="T42" fmla="*/ 13 w 59"/>
                    <a:gd name="T43" fmla="*/ 31 h 50"/>
                    <a:gd name="T44" fmla="*/ 14 w 59"/>
                    <a:gd name="T45" fmla="*/ 28 h 50"/>
                    <a:gd name="T46" fmla="*/ 18 w 59"/>
                    <a:gd name="T47" fmla="*/ 25 h 50"/>
                    <a:gd name="T48" fmla="*/ 23 w 59"/>
                    <a:gd name="T49" fmla="*/ 22 h 50"/>
                    <a:gd name="T50" fmla="*/ 30 w 59"/>
                    <a:gd name="T51" fmla="*/ 21 h 50"/>
                    <a:gd name="T52" fmla="*/ 30 w 59"/>
                    <a:gd name="T53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59" h="50">
                      <a:moveTo>
                        <a:pt x="30" y="0"/>
                      </a:moveTo>
                      <a:lnTo>
                        <a:pt x="11" y="4"/>
                      </a:lnTo>
                      <a:lnTo>
                        <a:pt x="4" y="9"/>
                      </a:lnTo>
                      <a:lnTo>
                        <a:pt x="1" y="15"/>
                      </a:lnTo>
                      <a:lnTo>
                        <a:pt x="0" y="22"/>
                      </a:lnTo>
                      <a:lnTo>
                        <a:pt x="1" y="29"/>
                      </a:lnTo>
                      <a:lnTo>
                        <a:pt x="3" y="35"/>
                      </a:lnTo>
                      <a:lnTo>
                        <a:pt x="4" y="40"/>
                      </a:lnTo>
                      <a:lnTo>
                        <a:pt x="9" y="44"/>
                      </a:lnTo>
                      <a:lnTo>
                        <a:pt x="16" y="46"/>
                      </a:lnTo>
                      <a:lnTo>
                        <a:pt x="24" y="49"/>
                      </a:lnTo>
                      <a:lnTo>
                        <a:pt x="32" y="49"/>
                      </a:lnTo>
                      <a:lnTo>
                        <a:pt x="43" y="46"/>
                      </a:lnTo>
                      <a:lnTo>
                        <a:pt x="51" y="42"/>
                      </a:lnTo>
                      <a:lnTo>
                        <a:pt x="58" y="36"/>
                      </a:lnTo>
                      <a:lnTo>
                        <a:pt x="46" y="30"/>
                      </a:lnTo>
                      <a:lnTo>
                        <a:pt x="41" y="35"/>
                      </a:lnTo>
                      <a:lnTo>
                        <a:pt x="34" y="38"/>
                      </a:lnTo>
                      <a:lnTo>
                        <a:pt x="25" y="39"/>
                      </a:lnTo>
                      <a:lnTo>
                        <a:pt x="17" y="36"/>
                      </a:lnTo>
                      <a:lnTo>
                        <a:pt x="15" y="34"/>
                      </a:lnTo>
                      <a:lnTo>
                        <a:pt x="13" y="31"/>
                      </a:lnTo>
                      <a:lnTo>
                        <a:pt x="14" y="28"/>
                      </a:lnTo>
                      <a:lnTo>
                        <a:pt x="18" y="25"/>
                      </a:lnTo>
                      <a:lnTo>
                        <a:pt x="23" y="22"/>
                      </a:lnTo>
                      <a:lnTo>
                        <a:pt x="30" y="21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15" name="Freeform 283">
                  <a:extLst>
                    <a:ext uri="{FF2B5EF4-FFF2-40B4-BE49-F238E27FC236}">
                      <a16:creationId xmlns:a16="http://schemas.microsoft.com/office/drawing/2014/main" id="{2FB696C3-D015-49B6-A904-8DF19C0F02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8" y="3922"/>
                  <a:ext cx="56" cy="29"/>
                </a:xfrm>
                <a:custGeom>
                  <a:avLst/>
                  <a:gdLst>
                    <a:gd name="T0" fmla="*/ 0 w 56"/>
                    <a:gd name="T1" fmla="*/ 17 h 29"/>
                    <a:gd name="T2" fmla="*/ 10 w 56"/>
                    <a:gd name="T3" fmla="*/ 18 h 29"/>
                    <a:gd name="T4" fmla="*/ 23 w 56"/>
                    <a:gd name="T5" fmla="*/ 18 h 29"/>
                    <a:gd name="T6" fmla="*/ 33 w 56"/>
                    <a:gd name="T7" fmla="*/ 16 h 29"/>
                    <a:gd name="T8" fmla="*/ 39 w 56"/>
                    <a:gd name="T9" fmla="*/ 13 h 29"/>
                    <a:gd name="T10" fmla="*/ 42 w 56"/>
                    <a:gd name="T11" fmla="*/ 9 h 29"/>
                    <a:gd name="T12" fmla="*/ 42 w 56"/>
                    <a:gd name="T13" fmla="*/ 5 h 29"/>
                    <a:gd name="T14" fmla="*/ 38 w 56"/>
                    <a:gd name="T15" fmla="*/ 1 h 29"/>
                    <a:gd name="T16" fmla="*/ 34 w 56"/>
                    <a:gd name="T17" fmla="*/ 0 h 29"/>
                    <a:gd name="T18" fmla="*/ 50 w 56"/>
                    <a:gd name="T19" fmla="*/ 3 h 29"/>
                    <a:gd name="T20" fmla="*/ 53 w 56"/>
                    <a:gd name="T21" fmla="*/ 8 h 29"/>
                    <a:gd name="T22" fmla="*/ 55 w 56"/>
                    <a:gd name="T23" fmla="*/ 13 h 29"/>
                    <a:gd name="T24" fmla="*/ 55 w 56"/>
                    <a:gd name="T25" fmla="*/ 19 h 29"/>
                    <a:gd name="T26" fmla="*/ 52 w 56"/>
                    <a:gd name="T27" fmla="*/ 23 h 29"/>
                    <a:gd name="T28" fmla="*/ 45 w 56"/>
                    <a:gd name="T29" fmla="*/ 26 h 29"/>
                    <a:gd name="T30" fmla="*/ 35 w 56"/>
                    <a:gd name="T31" fmla="*/ 28 h 29"/>
                    <a:gd name="T32" fmla="*/ 26 w 56"/>
                    <a:gd name="T33" fmla="*/ 28 h 29"/>
                    <a:gd name="T34" fmla="*/ 16 w 56"/>
                    <a:gd name="T35" fmla="*/ 27 h 29"/>
                    <a:gd name="T36" fmla="*/ 5 w 56"/>
                    <a:gd name="T37" fmla="*/ 23 h 29"/>
                    <a:gd name="T38" fmla="*/ 0 w 56"/>
                    <a:gd name="T39" fmla="*/ 17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6" h="29">
                      <a:moveTo>
                        <a:pt x="0" y="17"/>
                      </a:moveTo>
                      <a:lnTo>
                        <a:pt x="10" y="18"/>
                      </a:lnTo>
                      <a:lnTo>
                        <a:pt x="23" y="18"/>
                      </a:lnTo>
                      <a:lnTo>
                        <a:pt x="33" y="16"/>
                      </a:lnTo>
                      <a:lnTo>
                        <a:pt x="39" y="13"/>
                      </a:lnTo>
                      <a:lnTo>
                        <a:pt x="42" y="9"/>
                      </a:lnTo>
                      <a:lnTo>
                        <a:pt x="42" y="5"/>
                      </a:lnTo>
                      <a:lnTo>
                        <a:pt x="38" y="1"/>
                      </a:lnTo>
                      <a:lnTo>
                        <a:pt x="34" y="0"/>
                      </a:lnTo>
                      <a:lnTo>
                        <a:pt x="50" y="3"/>
                      </a:lnTo>
                      <a:lnTo>
                        <a:pt x="53" y="8"/>
                      </a:lnTo>
                      <a:lnTo>
                        <a:pt x="55" y="13"/>
                      </a:lnTo>
                      <a:lnTo>
                        <a:pt x="55" y="19"/>
                      </a:lnTo>
                      <a:lnTo>
                        <a:pt x="52" y="23"/>
                      </a:lnTo>
                      <a:lnTo>
                        <a:pt x="45" y="26"/>
                      </a:lnTo>
                      <a:lnTo>
                        <a:pt x="35" y="28"/>
                      </a:lnTo>
                      <a:lnTo>
                        <a:pt x="26" y="28"/>
                      </a:lnTo>
                      <a:lnTo>
                        <a:pt x="16" y="27"/>
                      </a:lnTo>
                      <a:lnTo>
                        <a:pt x="5" y="23"/>
                      </a:lnTo>
                      <a:lnTo>
                        <a:pt x="0" y="1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6716" name="Group 284">
                <a:extLst>
                  <a:ext uri="{FF2B5EF4-FFF2-40B4-BE49-F238E27FC236}">
                    <a16:creationId xmlns:a16="http://schemas.microsoft.com/office/drawing/2014/main" id="{32DBD45A-8AC4-4440-B7C6-900415651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3764"/>
                <a:ext cx="33" cy="54"/>
                <a:chOff x="3492" y="3764"/>
                <a:chExt cx="33" cy="54"/>
              </a:xfrm>
            </p:grpSpPr>
            <p:sp>
              <p:nvSpPr>
                <p:cNvPr id="146717" name="Freeform 285">
                  <a:extLst>
                    <a:ext uri="{FF2B5EF4-FFF2-40B4-BE49-F238E27FC236}">
                      <a16:creationId xmlns:a16="http://schemas.microsoft.com/office/drawing/2014/main" id="{7B57FDDE-A96B-40A9-8980-864E8F69B9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8" y="3797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7 h 20"/>
                    <a:gd name="T6" fmla="*/ 11 w 19"/>
                    <a:gd name="T7" fmla="*/ 6 h 20"/>
                    <a:gd name="T8" fmla="*/ 9 w 19"/>
                    <a:gd name="T9" fmla="*/ 5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7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7"/>
                      </a:lnTo>
                      <a:lnTo>
                        <a:pt x="11" y="6"/>
                      </a:lnTo>
                      <a:lnTo>
                        <a:pt x="9" y="5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7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18" name="Freeform 286">
                  <a:extLst>
                    <a:ext uri="{FF2B5EF4-FFF2-40B4-BE49-F238E27FC236}">
                      <a16:creationId xmlns:a16="http://schemas.microsoft.com/office/drawing/2014/main" id="{EE7ED27A-7B6E-4273-AA7F-CB8C8F7C99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3764"/>
                  <a:ext cx="33" cy="54"/>
                </a:xfrm>
                <a:custGeom>
                  <a:avLst/>
                  <a:gdLst>
                    <a:gd name="T0" fmla="*/ 26 w 33"/>
                    <a:gd name="T1" fmla="*/ 53 h 54"/>
                    <a:gd name="T2" fmla="*/ 20 w 33"/>
                    <a:gd name="T3" fmla="*/ 51 h 54"/>
                    <a:gd name="T4" fmla="*/ 14 w 33"/>
                    <a:gd name="T5" fmla="*/ 50 h 54"/>
                    <a:gd name="T6" fmla="*/ 8 w 33"/>
                    <a:gd name="T7" fmla="*/ 47 h 54"/>
                    <a:gd name="T8" fmla="*/ 5 w 33"/>
                    <a:gd name="T9" fmla="*/ 44 h 54"/>
                    <a:gd name="T10" fmla="*/ 2 w 33"/>
                    <a:gd name="T11" fmla="*/ 42 h 54"/>
                    <a:gd name="T12" fmla="*/ 0 w 33"/>
                    <a:gd name="T13" fmla="*/ 39 h 54"/>
                    <a:gd name="T14" fmla="*/ 0 w 33"/>
                    <a:gd name="T15" fmla="*/ 30 h 54"/>
                    <a:gd name="T16" fmla="*/ 0 w 33"/>
                    <a:gd name="T17" fmla="*/ 22 h 54"/>
                    <a:gd name="T18" fmla="*/ 1 w 33"/>
                    <a:gd name="T19" fmla="*/ 18 h 54"/>
                    <a:gd name="T20" fmla="*/ 2 w 33"/>
                    <a:gd name="T21" fmla="*/ 16 h 54"/>
                    <a:gd name="T22" fmla="*/ 5 w 33"/>
                    <a:gd name="T23" fmla="*/ 13 h 54"/>
                    <a:gd name="T24" fmla="*/ 8 w 33"/>
                    <a:gd name="T25" fmla="*/ 10 h 54"/>
                    <a:gd name="T26" fmla="*/ 11 w 33"/>
                    <a:gd name="T27" fmla="*/ 8 h 54"/>
                    <a:gd name="T28" fmla="*/ 16 w 33"/>
                    <a:gd name="T29" fmla="*/ 5 h 54"/>
                    <a:gd name="T30" fmla="*/ 22 w 33"/>
                    <a:gd name="T31" fmla="*/ 3 h 54"/>
                    <a:gd name="T32" fmla="*/ 28 w 33"/>
                    <a:gd name="T33" fmla="*/ 1 h 54"/>
                    <a:gd name="T34" fmla="*/ 32 w 33"/>
                    <a:gd name="T35" fmla="*/ 0 h 54"/>
                    <a:gd name="T36" fmla="*/ 32 w 33"/>
                    <a:gd name="T37" fmla="*/ 19 h 54"/>
                    <a:gd name="T38" fmla="*/ 26 w 33"/>
                    <a:gd name="T39" fmla="*/ 21 h 54"/>
                    <a:gd name="T40" fmla="*/ 21 w 33"/>
                    <a:gd name="T41" fmla="*/ 23 h 54"/>
                    <a:gd name="T42" fmla="*/ 17 w 33"/>
                    <a:gd name="T43" fmla="*/ 24 h 54"/>
                    <a:gd name="T44" fmla="*/ 14 w 33"/>
                    <a:gd name="T45" fmla="*/ 26 h 54"/>
                    <a:gd name="T46" fmla="*/ 10 w 33"/>
                    <a:gd name="T47" fmla="*/ 29 h 54"/>
                    <a:gd name="T48" fmla="*/ 8 w 33"/>
                    <a:gd name="T49" fmla="*/ 31 h 54"/>
                    <a:gd name="T50" fmla="*/ 6 w 33"/>
                    <a:gd name="T51" fmla="*/ 35 h 54"/>
                    <a:gd name="T52" fmla="*/ 6 w 33"/>
                    <a:gd name="T53" fmla="*/ 39 h 54"/>
                    <a:gd name="T54" fmla="*/ 6 w 33"/>
                    <a:gd name="T55" fmla="*/ 43 h 54"/>
                    <a:gd name="T56" fmla="*/ 9 w 33"/>
                    <a:gd name="T57" fmla="*/ 45 h 54"/>
                    <a:gd name="T58" fmla="*/ 14 w 33"/>
                    <a:gd name="T59" fmla="*/ 49 h 54"/>
                    <a:gd name="T60" fmla="*/ 21 w 33"/>
                    <a:gd name="T61" fmla="*/ 50 h 54"/>
                    <a:gd name="T62" fmla="*/ 26 w 33"/>
                    <a:gd name="T63" fmla="*/ 52 h 54"/>
                    <a:gd name="T64" fmla="*/ 26 w 33"/>
                    <a:gd name="T65" fmla="*/ 53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3" h="54">
                      <a:moveTo>
                        <a:pt x="26" y="53"/>
                      </a:moveTo>
                      <a:lnTo>
                        <a:pt x="20" y="51"/>
                      </a:lnTo>
                      <a:lnTo>
                        <a:pt x="14" y="50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2"/>
                      </a:lnTo>
                      <a:lnTo>
                        <a:pt x="0" y="39"/>
                      </a:lnTo>
                      <a:lnTo>
                        <a:pt x="0" y="30"/>
                      </a:lnTo>
                      <a:lnTo>
                        <a:pt x="0" y="22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3"/>
                      </a:lnTo>
                      <a:lnTo>
                        <a:pt x="8" y="10"/>
                      </a:lnTo>
                      <a:lnTo>
                        <a:pt x="11" y="8"/>
                      </a:lnTo>
                      <a:lnTo>
                        <a:pt x="16" y="5"/>
                      </a:lnTo>
                      <a:lnTo>
                        <a:pt x="22" y="3"/>
                      </a:lnTo>
                      <a:lnTo>
                        <a:pt x="28" y="1"/>
                      </a:lnTo>
                      <a:lnTo>
                        <a:pt x="32" y="0"/>
                      </a:lnTo>
                      <a:lnTo>
                        <a:pt x="32" y="19"/>
                      </a:lnTo>
                      <a:lnTo>
                        <a:pt x="26" y="21"/>
                      </a:lnTo>
                      <a:lnTo>
                        <a:pt x="21" y="23"/>
                      </a:lnTo>
                      <a:lnTo>
                        <a:pt x="17" y="24"/>
                      </a:lnTo>
                      <a:lnTo>
                        <a:pt x="14" y="26"/>
                      </a:lnTo>
                      <a:lnTo>
                        <a:pt x="10" y="29"/>
                      </a:lnTo>
                      <a:lnTo>
                        <a:pt x="8" y="31"/>
                      </a:lnTo>
                      <a:lnTo>
                        <a:pt x="6" y="35"/>
                      </a:lnTo>
                      <a:lnTo>
                        <a:pt x="6" y="39"/>
                      </a:lnTo>
                      <a:lnTo>
                        <a:pt x="6" y="43"/>
                      </a:lnTo>
                      <a:lnTo>
                        <a:pt x="9" y="45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  <a:lnTo>
                        <a:pt x="26" y="53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6719" name="Group 287">
                <a:extLst>
                  <a:ext uri="{FF2B5EF4-FFF2-40B4-BE49-F238E27FC236}">
                    <a16:creationId xmlns:a16="http://schemas.microsoft.com/office/drawing/2014/main" id="{4554947C-24C5-4E80-B821-AB6773DDE1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03"/>
                <a:ext cx="32" cy="53"/>
                <a:chOff x="3488" y="3803"/>
                <a:chExt cx="32" cy="53"/>
              </a:xfrm>
            </p:grpSpPr>
            <p:sp>
              <p:nvSpPr>
                <p:cNvPr id="146720" name="Freeform 288">
                  <a:extLst>
                    <a:ext uri="{FF2B5EF4-FFF2-40B4-BE49-F238E27FC236}">
                      <a16:creationId xmlns:a16="http://schemas.microsoft.com/office/drawing/2014/main" id="{163FFC7C-B6E4-437D-8170-9FF490A36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36"/>
                  <a:ext cx="18" cy="20"/>
                </a:xfrm>
                <a:custGeom>
                  <a:avLst/>
                  <a:gdLst>
                    <a:gd name="T0" fmla="*/ 17 w 18"/>
                    <a:gd name="T1" fmla="*/ 19 h 20"/>
                    <a:gd name="T2" fmla="*/ 17 w 18"/>
                    <a:gd name="T3" fmla="*/ 8 h 20"/>
                    <a:gd name="T4" fmla="*/ 14 w 18"/>
                    <a:gd name="T5" fmla="*/ 6 h 20"/>
                    <a:gd name="T6" fmla="*/ 11 w 18"/>
                    <a:gd name="T7" fmla="*/ 6 h 20"/>
                    <a:gd name="T8" fmla="*/ 8 w 18"/>
                    <a:gd name="T9" fmla="*/ 4 h 20"/>
                    <a:gd name="T10" fmla="*/ 7 w 18"/>
                    <a:gd name="T11" fmla="*/ 3 h 20"/>
                    <a:gd name="T12" fmla="*/ 4 w 18"/>
                    <a:gd name="T13" fmla="*/ 0 h 20"/>
                    <a:gd name="T14" fmla="*/ 1 w 18"/>
                    <a:gd name="T15" fmla="*/ 4 h 20"/>
                    <a:gd name="T16" fmla="*/ 1 w 18"/>
                    <a:gd name="T17" fmla="*/ 6 h 20"/>
                    <a:gd name="T18" fmla="*/ 0 w 18"/>
                    <a:gd name="T19" fmla="*/ 8 h 20"/>
                    <a:gd name="T20" fmla="*/ 0 w 18"/>
                    <a:gd name="T21" fmla="*/ 10 h 20"/>
                    <a:gd name="T22" fmla="*/ 1 w 18"/>
                    <a:gd name="T23" fmla="*/ 13 h 20"/>
                    <a:gd name="T24" fmla="*/ 4 w 18"/>
                    <a:gd name="T25" fmla="*/ 14 h 20"/>
                    <a:gd name="T26" fmla="*/ 8 w 18"/>
                    <a:gd name="T27" fmla="*/ 16 h 20"/>
                    <a:gd name="T28" fmla="*/ 12 w 18"/>
                    <a:gd name="T29" fmla="*/ 18 h 20"/>
                    <a:gd name="T30" fmla="*/ 17 w 18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17" y="19"/>
                      </a:moveTo>
                      <a:lnTo>
                        <a:pt x="17" y="8"/>
                      </a:lnTo>
                      <a:lnTo>
                        <a:pt x="14" y="6"/>
                      </a:lnTo>
                      <a:lnTo>
                        <a:pt x="11" y="6"/>
                      </a:lnTo>
                      <a:lnTo>
                        <a:pt x="8" y="4"/>
                      </a:lnTo>
                      <a:lnTo>
                        <a:pt x="7" y="3"/>
                      </a:lnTo>
                      <a:lnTo>
                        <a:pt x="4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0" y="8"/>
                      </a:lnTo>
                      <a:lnTo>
                        <a:pt x="0" y="10"/>
                      </a:lnTo>
                      <a:lnTo>
                        <a:pt x="1" y="13"/>
                      </a:lnTo>
                      <a:lnTo>
                        <a:pt x="4" y="14"/>
                      </a:lnTo>
                      <a:lnTo>
                        <a:pt x="8" y="16"/>
                      </a:lnTo>
                      <a:lnTo>
                        <a:pt x="12" y="18"/>
                      </a:lnTo>
                      <a:lnTo>
                        <a:pt x="17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21" name="Freeform 289">
                  <a:extLst>
                    <a:ext uri="{FF2B5EF4-FFF2-40B4-BE49-F238E27FC236}">
                      <a16:creationId xmlns:a16="http://schemas.microsoft.com/office/drawing/2014/main" id="{29CB99E8-A353-4D17-B1DA-F9223A1C96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03"/>
                  <a:ext cx="32" cy="53"/>
                </a:xfrm>
                <a:custGeom>
                  <a:avLst/>
                  <a:gdLst>
                    <a:gd name="T0" fmla="*/ 25 w 32"/>
                    <a:gd name="T1" fmla="*/ 52 h 53"/>
                    <a:gd name="T2" fmla="*/ 19 w 32"/>
                    <a:gd name="T3" fmla="*/ 51 h 53"/>
                    <a:gd name="T4" fmla="*/ 14 w 32"/>
                    <a:gd name="T5" fmla="*/ 49 h 53"/>
                    <a:gd name="T6" fmla="*/ 8 w 32"/>
                    <a:gd name="T7" fmla="*/ 47 h 53"/>
                    <a:gd name="T8" fmla="*/ 4 w 32"/>
                    <a:gd name="T9" fmla="*/ 44 h 53"/>
                    <a:gd name="T10" fmla="*/ 2 w 32"/>
                    <a:gd name="T11" fmla="*/ 41 h 53"/>
                    <a:gd name="T12" fmla="*/ 0 w 32"/>
                    <a:gd name="T13" fmla="*/ 38 h 53"/>
                    <a:gd name="T14" fmla="*/ 0 w 32"/>
                    <a:gd name="T15" fmla="*/ 29 h 53"/>
                    <a:gd name="T16" fmla="*/ 0 w 32"/>
                    <a:gd name="T17" fmla="*/ 21 h 53"/>
                    <a:gd name="T18" fmla="*/ 1 w 32"/>
                    <a:gd name="T19" fmla="*/ 18 h 53"/>
                    <a:gd name="T20" fmla="*/ 2 w 32"/>
                    <a:gd name="T21" fmla="*/ 16 h 53"/>
                    <a:gd name="T22" fmla="*/ 4 w 32"/>
                    <a:gd name="T23" fmla="*/ 12 h 53"/>
                    <a:gd name="T24" fmla="*/ 7 w 32"/>
                    <a:gd name="T25" fmla="*/ 10 h 53"/>
                    <a:gd name="T26" fmla="*/ 10 w 32"/>
                    <a:gd name="T27" fmla="*/ 7 h 53"/>
                    <a:gd name="T28" fmla="*/ 15 w 32"/>
                    <a:gd name="T29" fmla="*/ 4 h 53"/>
                    <a:gd name="T30" fmla="*/ 21 w 32"/>
                    <a:gd name="T31" fmla="*/ 3 h 53"/>
                    <a:gd name="T32" fmla="*/ 27 w 32"/>
                    <a:gd name="T33" fmla="*/ 0 h 53"/>
                    <a:gd name="T34" fmla="*/ 31 w 32"/>
                    <a:gd name="T35" fmla="*/ 0 h 53"/>
                    <a:gd name="T36" fmla="*/ 31 w 32"/>
                    <a:gd name="T37" fmla="*/ 18 h 53"/>
                    <a:gd name="T38" fmla="*/ 25 w 32"/>
                    <a:gd name="T39" fmla="*/ 20 h 53"/>
                    <a:gd name="T40" fmla="*/ 20 w 32"/>
                    <a:gd name="T41" fmla="*/ 22 h 53"/>
                    <a:gd name="T42" fmla="*/ 17 w 32"/>
                    <a:gd name="T43" fmla="*/ 24 h 53"/>
                    <a:gd name="T44" fmla="*/ 14 w 32"/>
                    <a:gd name="T45" fmla="*/ 25 h 53"/>
                    <a:gd name="T46" fmla="*/ 10 w 32"/>
                    <a:gd name="T47" fmla="*/ 28 h 53"/>
                    <a:gd name="T48" fmla="*/ 8 w 32"/>
                    <a:gd name="T49" fmla="*/ 31 h 53"/>
                    <a:gd name="T50" fmla="*/ 6 w 32"/>
                    <a:gd name="T51" fmla="*/ 34 h 53"/>
                    <a:gd name="T52" fmla="*/ 5 w 32"/>
                    <a:gd name="T53" fmla="*/ 38 h 53"/>
                    <a:gd name="T54" fmla="*/ 6 w 32"/>
                    <a:gd name="T55" fmla="*/ 42 h 53"/>
                    <a:gd name="T56" fmla="*/ 8 w 32"/>
                    <a:gd name="T57" fmla="*/ 44 h 53"/>
                    <a:gd name="T58" fmla="*/ 14 w 32"/>
                    <a:gd name="T59" fmla="*/ 49 h 53"/>
                    <a:gd name="T60" fmla="*/ 20 w 32"/>
                    <a:gd name="T61" fmla="*/ 50 h 53"/>
                    <a:gd name="T62" fmla="*/ 25 w 32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" h="53">
                      <a:moveTo>
                        <a:pt x="25" y="52"/>
                      </a:moveTo>
                      <a:lnTo>
                        <a:pt x="19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4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4" y="12"/>
                      </a:lnTo>
                      <a:lnTo>
                        <a:pt x="7" y="10"/>
                      </a:lnTo>
                      <a:lnTo>
                        <a:pt x="10" y="7"/>
                      </a:lnTo>
                      <a:lnTo>
                        <a:pt x="15" y="4"/>
                      </a:lnTo>
                      <a:lnTo>
                        <a:pt x="21" y="3"/>
                      </a:lnTo>
                      <a:lnTo>
                        <a:pt x="27" y="0"/>
                      </a:lnTo>
                      <a:lnTo>
                        <a:pt x="31" y="0"/>
                      </a:lnTo>
                      <a:lnTo>
                        <a:pt x="31" y="18"/>
                      </a:lnTo>
                      <a:lnTo>
                        <a:pt x="25" y="20"/>
                      </a:lnTo>
                      <a:lnTo>
                        <a:pt x="20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5" y="38"/>
                      </a:lnTo>
                      <a:lnTo>
                        <a:pt x="6" y="42"/>
                      </a:lnTo>
                      <a:lnTo>
                        <a:pt x="8" y="44"/>
                      </a:lnTo>
                      <a:lnTo>
                        <a:pt x="14" y="49"/>
                      </a:lnTo>
                      <a:lnTo>
                        <a:pt x="20" y="50"/>
                      </a:lnTo>
                      <a:lnTo>
                        <a:pt x="25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6722" name="Group 290">
                <a:extLst>
                  <a:ext uri="{FF2B5EF4-FFF2-40B4-BE49-F238E27FC236}">
                    <a16:creationId xmlns:a16="http://schemas.microsoft.com/office/drawing/2014/main" id="{865F0213-A4F1-4B4C-BB76-97648C6D61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2" y="3880"/>
                <a:ext cx="32" cy="54"/>
                <a:chOff x="3502" y="3880"/>
                <a:chExt cx="32" cy="54"/>
              </a:xfrm>
            </p:grpSpPr>
            <p:sp>
              <p:nvSpPr>
                <p:cNvPr id="146723" name="Freeform 291">
                  <a:extLst>
                    <a:ext uri="{FF2B5EF4-FFF2-40B4-BE49-F238E27FC236}">
                      <a16:creationId xmlns:a16="http://schemas.microsoft.com/office/drawing/2014/main" id="{F712A5FC-69BA-4BC8-AB6F-0779CB910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10" y="3881"/>
                  <a:ext cx="18" cy="20"/>
                </a:xfrm>
                <a:custGeom>
                  <a:avLst/>
                  <a:gdLst>
                    <a:gd name="T0" fmla="*/ 0 w 18"/>
                    <a:gd name="T1" fmla="*/ 0 h 20"/>
                    <a:gd name="T2" fmla="*/ 0 w 18"/>
                    <a:gd name="T3" fmla="*/ 11 h 20"/>
                    <a:gd name="T4" fmla="*/ 3 w 18"/>
                    <a:gd name="T5" fmla="*/ 12 h 20"/>
                    <a:gd name="T6" fmla="*/ 6 w 18"/>
                    <a:gd name="T7" fmla="*/ 13 h 20"/>
                    <a:gd name="T8" fmla="*/ 9 w 18"/>
                    <a:gd name="T9" fmla="*/ 14 h 20"/>
                    <a:gd name="T10" fmla="*/ 10 w 18"/>
                    <a:gd name="T11" fmla="*/ 16 h 20"/>
                    <a:gd name="T12" fmla="*/ 13 w 18"/>
                    <a:gd name="T13" fmla="*/ 19 h 20"/>
                    <a:gd name="T14" fmla="*/ 16 w 18"/>
                    <a:gd name="T15" fmla="*/ 15 h 20"/>
                    <a:gd name="T16" fmla="*/ 16 w 18"/>
                    <a:gd name="T17" fmla="*/ 13 h 20"/>
                    <a:gd name="T18" fmla="*/ 17 w 18"/>
                    <a:gd name="T19" fmla="*/ 11 h 20"/>
                    <a:gd name="T20" fmla="*/ 17 w 18"/>
                    <a:gd name="T21" fmla="*/ 9 h 20"/>
                    <a:gd name="T22" fmla="*/ 16 w 18"/>
                    <a:gd name="T23" fmla="*/ 6 h 20"/>
                    <a:gd name="T24" fmla="*/ 13 w 18"/>
                    <a:gd name="T25" fmla="*/ 5 h 20"/>
                    <a:gd name="T26" fmla="*/ 9 w 18"/>
                    <a:gd name="T27" fmla="*/ 2 h 20"/>
                    <a:gd name="T28" fmla="*/ 5 w 18"/>
                    <a:gd name="T29" fmla="*/ 1 h 20"/>
                    <a:gd name="T30" fmla="*/ 0 w 18"/>
                    <a:gd name="T31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0">
                      <a:moveTo>
                        <a:pt x="0" y="0"/>
                      </a:moveTo>
                      <a:lnTo>
                        <a:pt x="0" y="11"/>
                      </a:lnTo>
                      <a:lnTo>
                        <a:pt x="3" y="12"/>
                      </a:lnTo>
                      <a:lnTo>
                        <a:pt x="6" y="13"/>
                      </a:lnTo>
                      <a:lnTo>
                        <a:pt x="9" y="14"/>
                      </a:lnTo>
                      <a:lnTo>
                        <a:pt x="10" y="16"/>
                      </a:lnTo>
                      <a:lnTo>
                        <a:pt x="13" y="19"/>
                      </a:lnTo>
                      <a:lnTo>
                        <a:pt x="16" y="15"/>
                      </a:lnTo>
                      <a:lnTo>
                        <a:pt x="16" y="13"/>
                      </a:lnTo>
                      <a:lnTo>
                        <a:pt x="17" y="11"/>
                      </a:lnTo>
                      <a:lnTo>
                        <a:pt x="17" y="9"/>
                      </a:lnTo>
                      <a:lnTo>
                        <a:pt x="16" y="6"/>
                      </a:lnTo>
                      <a:lnTo>
                        <a:pt x="13" y="5"/>
                      </a:lnTo>
                      <a:lnTo>
                        <a:pt x="9" y="2"/>
                      </a:lnTo>
                      <a:lnTo>
                        <a:pt x="5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24" name="Freeform 292">
                  <a:extLst>
                    <a:ext uri="{FF2B5EF4-FFF2-40B4-BE49-F238E27FC236}">
                      <a16:creationId xmlns:a16="http://schemas.microsoft.com/office/drawing/2014/main" id="{17FF4F12-7259-43B6-B35B-BA4BC8B75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2" y="3880"/>
                  <a:ext cx="32" cy="54"/>
                </a:xfrm>
                <a:custGeom>
                  <a:avLst/>
                  <a:gdLst>
                    <a:gd name="T0" fmla="*/ 6 w 32"/>
                    <a:gd name="T1" fmla="*/ 0 h 54"/>
                    <a:gd name="T2" fmla="*/ 12 w 32"/>
                    <a:gd name="T3" fmla="*/ 2 h 54"/>
                    <a:gd name="T4" fmla="*/ 17 w 32"/>
                    <a:gd name="T5" fmla="*/ 3 h 54"/>
                    <a:gd name="T6" fmla="*/ 23 w 32"/>
                    <a:gd name="T7" fmla="*/ 6 h 54"/>
                    <a:gd name="T8" fmla="*/ 27 w 32"/>
                    <a:gd name="T9" fmla="*/ 9 h 54"/>
                    <a:gd name="T10" fmla="*/ 29 w 32"/>
                    <a:gd name="T11" fmla="*/ 11 h 54"/>
                    <a:gd name="T12" fmla="*/ 31 w 32"/>
                    <a:gd name="T13" fmla="*/ 14 h 54"/>
                    <a:gd name="T14" fmla="*/ 31 w 32"/>
                    <a:gd name="T15" fmla="*/ 23 h 54"/>
                    <a:gd name="T16" fmla="*/ 31 w 32"/>
                    <a:gd name="T17" fmla="*/ 31 h 54"/>
                    <a:gd name="T18" fmla="*/ 30 w 32"/>
                    <a:gd name="T19" fmla="*/ 35 h 54"/>
                    <a:gd name="T20" fmla="*/ 29 w 32"/>
                    <a:gd name="T21" fmla="*/ 37 h 54"/>
                    <a:gd name="T22" fmla="*/ 27 w 32"/>
                    <a:gd name="T23" fmla="*/ 40 h 54"/>
                    <a:gd name="T24" fmla="*/ 24 w 32"/>
                    <a:gd name="T25" fmla="*/ 43 h 54"/>
                    <a:gd name="T26" fmla="*/ 21 w 32"/>
                    <a:gd name="T27" fmla="*/ 45 h 54"/>
                    <a:gd name="T28" fmla="*/ 16 w 32"/>
                    <a:gd name="T29" fmla="*/ 48 h 54"/>
                    <a:gd name="T30" fmla="*/ 10 w 32"/>
                    <a:gd name="T31" fmla="*/ 50 h 54"/>
                    <a:gd name="T32" fmla="*/ 4 w 32"/>
                    <a:gd name="T33" fmla="*/ 52 h 54"/>
                    <a:gd name="T34" fmla="*/ 0 w 32"/>
                    <a:gd name="T35" fmla="*/ 53 h 54"/>
                    <a:gd name="T36" fmla="*/ 0 w 32"/>
                    <a:gd name="T37" fmla="*/ 34 h 54"/>
                    <a:gd name="T38" fmla="*/ 6 w 32"/>
                    <a:gd name="T39" fmla="*/ 32 h 54"/>
                    <a:gd name="T40" fmla="*/ 11 w 32"/>
                    <a:gd name="T41" fmla="*/ 30 h 54"/>
                    <a:gd name="T42" fmla="*/ 14 w 32"/>
                    <a:gd name="T43" fmla="*/ 29 h 54"/>
                    <a:gd name="T44" fmla="*/ 17 w 32"/>
                    <a:gd name="T45" fmla="*/ 27 h 54"/>
                    <a:gd name="T46" fmla="*/ 21 w 32"/>
                    <a:gd name="T47" fmla="*/ 24 h 54"/>
                    <a:gd name="T48" fmla="*/ 23 w 32"/>
                    <a:gd name="T49" fmla="*/ 22 h 54"/>
                    <a:gd name="T50" fmla="*/ 25 w 32"/>
                    <a:gd name="T51" fmla="*/ 18 h 54"/>
                    <a:gd name="T52" fmla="*/ 26 w 32"/>
                    <a:gd name="T53" fmla="*/ 14 h 54"/>
                    <a:gd name="T54" fmla="*/ 25 w 32"/>
                    <a:gd name="T55" fmla="*/ 10 h 54"/>
                    <a:gd name="T56" fmla="*/ 23 w 32"/>
                    <a:gd name="T57" fmla="*/ 8 h 54"/>
                    <a:gd name="T58" fmla="*/ 17 w 32"/>
                    <a:gd name="T59" fmla="*/ 4 h 54"/>
                    <a:gd name="T60" fmla="*/ 11 w 32"/>
                    <a:gd name="T61" fmla="*/ 3 h 54"/>
                    <a:gd name="T62" fmla="*/ 6 w 32"/>
                    <a:gd name="T63" fmla="*/ 1 h 54"/>
                    <a:gd name="T64" fmla="*/ 6 w 32"/>
                    <a:gd name="T65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32" h="54">
                      <a:moveTo>
                        <a:pt x="6" y="0"/>
                      </a:moveTo>
                      <a:lnTo>
                        <a:pt x="12" y="2"/>
                      </a:lnTo>
                      <a:lnTo>
                        <a:pt x="17" y="3"/>
                      </a:lnTo>
                      <a:lnTo>
                        <a:pt x="23" y="6"/>
                      </a:lnTo>
                      <a:lnTo>
                        <a:pt x="27" y="9"/>
                      </a:lnTo>
                      <a:lnTo>
                        <a:pt x="29" y="11"/>
                      </a:lnTo>
                      <a:lnTo>
                        <a:pt x="31" y="14"/>
                      </a:lnTo>
                      <a:lnTo>
                        <a:pt x="31" y="23"/>
                      </a:lnTo>
                      <a:lnTo>
                        <a:pt x="31" y="31"/>
                      </a:lnTo>
                      <a:lnTo>
                        <a:pt x="30" y="35"/>
                      </a:lnTo>
                      <a:lnTo>
                        <a:pt x="29" y="37"/>
                      </a:lnTo>
                      <a:lnTo>
                        <a:pt x="27" y="40"/>
                      </a:lnTo>
                      <a:lnTo>
                        <a:pt x="24" y="43"/>
                      </a:lnTo>
                      <a:lnTo>
                        <a:pt x="21" y="45"/>
                      </a:lnTo>
                      <a:lnTo>
                        <a:pt x="16" y="48"/>
                      </a:lnTo>
                      <a:lnTo>
                        <a:pt x="10" y="50"/>
                      </a:lnTo>
                      <a:lnTo>
                        <a:pt x="4" y="52"/>
                      </a:lnTo>
                      <a:lnTo>
                        <a:pt x="0" y="53"/>
                      </a:lnTo>
                      <a:lnTo>
                        <a:pt x="0" y="34"/>
                      </a:lnTo>
                      <a:lnTo>
                        <a:pt x="6" y="32"/>
                      </a:lnTo>
                      <a:lnTo>
                        <a:pt x="11" y="30"/>
                      </a:lnTo>
                      <a:lnTo>
                        <a:pt x="14" y="29"/>
                      </a:lnTo>
                      <a:lnTo>
                        <a:pt x="17" y="27"/>
                      </a:lnTo>
                      <a:lnTo>
                        <a:pt x="21" y="24"/>
                      </a:lnTo>
                      <a:lnTo>
                        <a:pt x="23" y="22"/>
                      </a:lnTo>
                      <a:lnTo>
                        <a:pt x="25" y="18"/>
                      </a:lnTo>
                      <a:lnTo>
                        <a:pt x="26" y="14"/>
                      </a:lnTo>
                      <a:lnTo>
                        <a:pt x="25" y="10"/>
                      </a:lnTo>
                      <a:lnTo>
                        <a:pt x="23" y="8"/>
                      </a:lnTo>
                      <a:lnTo>
                        <a:pt x="17" y="4"/>
                      </a:lnTo>
                      <a:lnTo>
                        <a:pt x="11" y="3"/>
                      </a:lnTo>
                      <a:lnTo>
                        <a:pt x="6" y="1"/>
                      </a:lnTo>
                      <a:lnTo>
                        <a:pt x="6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6725" name="Group 293">
                <a:extLst>
                  <a:ext uri="{FF2B5EF4-FFF2-40B4-BE49-F238E27FC236}">
                    <a16:creationId xmlns:a16="http://schemas.microsoft.com/office/drawing/2014/main" id="{9EA338C0-34DF-447C-AB52-928D9964CA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8" y="3840"/>
                <a:ext cx="33" cy="53"/>
                <a:chOff x="3488" y="3840"/>
                <a:chExt cx="33" cy="53"/>
              </a:xfrm>
            </p:grpSpPr>
            <p:sp>
              <p:nvSpPr>
                <p:cNvPr id="146726" name="Freeform 294">
                  <a:extLst>
                    <a:ext uri="{FF2B5EF4-FFF2-40B4-BE49-F238E27FC236}">
                      <a16:creationId xmlns:a16="http://schemas.microsoft.com/office/drawing/2014/main" id="{27699A20-E312-4634-AA86-07CAE9449F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4" y="3873"/>
                  <a:ext cx="19" cy="20"/>
                </a:xfrm>
                <a:custGeom>
                  <a:avLst/>
                  <a:gdLst>
                    <a:gd name="T0" fmla="*/ 18 w 19"/>
                    <a:gd name="T1" fmla="*/ 19 h 20"/>
                    <a:gd name="T2" fmla="*/ 18 w 19"/>
                    <a:gd name="T3" fmla="*/ 8 h 20"/>
                    <a:gd name="T4" fmla="*/ 15 w 19"/>
                    <a:gd name="T5" fmla="*/ 6 h 20"/>
                    <a:gd name="T6" fmla="*/ 11 w 19"/>
                    <a:gd name="T7" fmla="*/ 6 h 20"/>
                    <a:gd name="T8" fmla="*/ 9 w 19"/>
                    <a:gd name="T9" fmla="*/ 4 h 20"/>
                    <a:gd name="T10" fmla="*/ 7 w 19"/>
                    <a:gd name="T11" fmla="*/ 3 h 20"/>
                    <a:gd name="T12" fmla="*/ 5 w 19"/>
                    <a:gd name="T13" fmla="*/ 0 h 20"/>
                    <a:gd name="T14" fmla="*/ 1 w 19"/>
                    <a:gd name="T15" fmla="*/ 4 h 20"/>
                    <a:gd name="T16" fmla="*/ 1 w 19"/>
                    <a:gd name="T17" fmla="*/ 6 h 20"/>
                    <a:gd name="T18" fmla="*/ 1 w 19"/>
                    <a:gd name="T19" fmla="*/ 8 h 20"/>
                    <a:gd name="T20" fmla="*/ 0 w 19"/>
                    <a:gd name="T21" fmla="*/ 10 h 20"/>
                    <a:gd name="T22" fmla="*/ 2 w 19"/>
                    <a:gd name="T23" fmla="*/ 13 h 20"/>
                    <a:gd name="T24" fmla="*/ 4 w 19"/>
                    <a:gd name="T25" fmla="*/ 14 h 20"/>
                    <a:gd name="T26" fmla="*/ 9 w 19"/>
                    <a:gd name="T27" fmla="*/ 16 h 20"/>
                    <a:gd name="T28" fmla="*/ 12 w 19"/>
                    <a:gd name="T29" fmla="*/ 18 h 20"/>
                    <a:gd name="T30" fmla="*/ 18 w 19"/>
                    <a:gd name="T31" fmla="*/ 19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" h="20">
                      <a:moveTo>
                        <a:pt x="18" y="19"/>
                      </a:moveTo>
                      <a:lnTo>
                        <a:pt x="18" y="8"/>
                      </a:lnTo>
                      <a:lnTo>
                        <a:pt x="15" y="6"/>
                      </a:lnTo>
                      <a:lnTo>
                        <a:pt x="11" y="6"/>
                      </a:ln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5" y="0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1" y="8"/>
                      </a:lnTo>
                      <a:lnTo>
                        <a:pt x="0" y="10"/>
                      </a:lnTo>
                      <a:lnTo>
                        <a:pt x="2" y="13"/>
                      </a:lnTo>
                      <a:lnTo>
                        <a:pt x="4" y="14"/>
                      </a:lnTo>
                      <a:lnTo>
                        <a:pt x="9" y="16"/>
                      </a:lnTo>
                      <a:lnTo>
                        <a:pt x="12" y="18"/>
                      </a:lnTo>
                      <a:lnTo>
                        <a:pt x="18" y="1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727" name="Freeform 295">
                  <a:extLst>
                    <a:ext uri="{FF2B5EF4-FFF2-40B4-BE49-F238E27FC236}">
                      <a16:creationId xmlns:a16="http://schemas.microsoft.com/office/drawing/2014/main" id="{115DF07F-3AF4-4E25-8E52-01DBF12B04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88" y="3840"/>
                  <a:ext cx="33" cy="53"/>
                </a:xfrm>
                <a:custGeom>
                  <a:avLst/>
                  <a:gdLst>
                    <a:gd name="T0" fmla="*/ 26 w 33"/>
                    <a:gd name="T1" fmla="*/ 52 h 53"/>
                    <a:gd name="T2" fmla="*/ 20 w 33"/>
                    <a:gd name="T3" fmla="*/ 51 h 53"/>
                    <a:gd name="T4" fmla="*/ 14 w 33"/>
                    <a:gd name="T5" fmla="*/ 49 h 53"/>
                    <a:gd name="T6" fmla="*/ 8 w 33"/>
                    <a:gd name="T7" fmla="*/ 47 h 53"/>
                    <a:gd name="T8" fmla="*/ 5 w 33"/>
                    <a:gd name="T9" fmla="*/ 44 h 53"/>
                    <a:gd name="T10" fmla="*/ 2 w 33"/>
                    <a:gd name="T11" fmla="*/ 41 h 53"/>
                    <a:gd name="T12" fmla="*/ 0 w 33"/>
                    <a:gd name="T13" fmla="*/ 38 h 53"/>
                    <a:gd name="T14" fmla="*/ 0 w 33"/>
                    <a:gd name="T15" fmla="*/ 29 h 53"/>
                    <a:gd name="T16" fmla="*/ 0 w 33"/>
                    <a:gd name="T17" fmla="*/ 21 h 53"/>
                    <a:gd name="T18" fmla="*/ 1 w 33"/>
                    <a:gd name="T19" fmla="*/ 18 h 53"/>
                    <a:gd name="T20" fmla="*/ 2 w 33"/>
                    <a:gd name="T21" fmla="*/ 16 h 53"/>
                    <a:gd name="T22" fmla="*/ 5 w 33"/>
                    <a:gd name="T23" fmla="*/ 12 h 53"/>
                    <a:gd name="T24" fmla="*/ 8 w 33"/>
                    <a:gd name="T25" fmla="*/ 10 h 53"/>
                    <a:gd name="T26" fmla="*/ 11 w 33"/>
                    <a:gd name="T27" fmla="*/ 7 h 53"/>
                    <a:gd name="T28" fmla="*/ 16 w 33"/>
                    <a:gd name="T29" fmla="*/ 4 h 53"/>
                    <a:gd name="T30" fmla="*/ 22 w 33"/>
                    <a:gd name="T31" fmla="*/ 3 h 53"/>
                    <a:gd name="T32" fmla="*/ 28 w 33"/>
                    <a:gd name="T33" fmla="*/ 0 h 53"/>
                    <a:gd name="T34" fmla="*/ 32 w 33"/>
                    <a:gd name="T35" fmla="*/ 0 h 53"/>
                    <a:gd name="T36" fmla="*/ 32 w 33"/>
                    <a:gd name="T37" fmla="*/ 18 h 53"/>
                    <a:gd name="T38" fmla="*/ 26 w 33"/>
                    <a:gd name="T39" fmla="*/ 20 h 53"/>
                    <a:gd name="T40" fmla="*/ 21 w 33"/>
                    <a:gd name="T41" fmla="*/ 22 h 53"/>
                    <a:gd name="T42" fmla="*/ 17 w 33"/>
                    <a:gd name="T43" fmla="*/ 24 h 53"/>
                    <a:gd name="T44" fmla="*/ 14 w 33"/>
                    <a:gd name="T45" fmla="*/ 25 h 53"/>
                    <a:gd name="T46" fmla="*/ 10 w 33"/>
                    <a:gd name="T47" fmla="*/ 28 h 53"/>
                    <a:gd name="T48" fmla="*/ 8 w 33"/>
                    <a:gd name="T49" fmla="*/ 31 h 53"/>
                    <a:gd name="T50" fmla="*/ 6 w 33"/>
                    <a:gd name="T51" fmla="*/ 34 h 53"/>
                    <a:gd name="T52" fmla="*/ 6 w 33"/>
                    <a:gd name="T53" fmla="*/ 38 h 53"/>
                    <a:gd name="T54" fmla="*/ 6 w 33"/>
                    <a:gd name="T55" fmla="*/ 42 h 53"/>
                    <a:gd name="T56" fmla="*/ 9 w 33"/>
                    <a:gd name="T57" fmla="*/ 44 h 53"/>
                    <a:gd name="T58" fmla="*/ 14 w 33"/>
                    <a:gd name="T59" fmla="*/ 49 h 53"/>
                    <a:gd name="T60" fmla="*/ 21 w 33"/>
                    <a:gd name="T61" fmla="*/ 50 h 53"/>
                    <a:gd name="T62" fmla="*/ 26 w 33"/>
                    <a:gd name="T63" fmla="*/ 52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3" h="53">
                      <a:moveTo>
                        <a:pt x="26" y="52"/>
                      </a:moveTo>
                      <a:lnTo>
                        <a:pt x="20" y="51"/>
                      </a:lnTo>
                      <a:lnTo>
                        <a:pt x="14" y="49"/>
                      </a:lnTo>
                      <a:lnTo>
                        <a:pt x="8" y="47"/>
                      </a:lnTo>
                      <a:lnTo>
                        <a:pt x="5" y="44"/>
                      </a:lnTo>
                      <a:lnTo>
                        <a:pt x="2" y="41"/>
                      </a:lnTo>
                      <a:lnTo>
                        <a:pt x="0" y="38"/>
                      </a:lnTo>
                      <a:lnTo>
                        <a:pt x="0" y="29"/>
                      </a:lnTo>
                      <a:lnTo>
                        <a:pt x="0" y="21"/>
                      </a:lnTo>
                      <a:lnTo>
                        <a:pt x="1" y="18"/>
                      </a:lnTo>
                      <a:lnTo>
                        <a:pt x="2" y="16"/>
                      </a:lnTo>
                      <a:lnTo>
                        <a:pt x="5" y="12"/>
                      </a:lnTo>
                      <a:lnTo>
                        <a:pt x="8" y="10"/>
                      </a:lnTo>
                      <a:lnTo>
                        <a:pt x="11" y="7"/>
                      </a:lnTo>
                      <a:lnTo>
                        <a:pt x="16" y="4"/>
                      </a:lnTo>
                      <a:lnTo>
                        <a:pt x="22" y="3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2" y="18"/>
                      </a:lnTo>
                      <a:lnTo>
                        <a:pt x="26" y="20"/>
                      </a:lnTo>
                      <a:lnTo>
                        <a:pt x="21" y="22"/>
                      </a:lnTo>
                      <a:lnTo>
                        <a:pt x="17" y="24"/>
                      </a:lnTo>
                      <a:lnTo>
                        <a:pt x="14" y="25"/>
                      </a:lnTo>
                      <a:lnTo>
                        <a:pt x="10" y="28"/>
                      </a:lnTo>
                      <a:lnTo>
                        <a:pt x="8" y="31"/>
                      </a:lnTo>
                      <a:lnTo>
                        <a:pt x="6" y="34"/>
                      </a:lnTo>
                      <a:lnTo>
                        <a:pt x="6" y="38"/>
                      </a:lnTo>
                      <a:lnTo>
                        <a:pt x="6" y="42"/>
                      </a:lnTo>
                      <a:lnTo>
                        <a:pt x="9" y="44"/>
                      </a:lnTo>
                      <a:lnTo>
                        <a:pt x="14" y="49"/>
                      </a:lnTo>
                      <a:lnTo>
                        <a:pt x="21" y="50"/>
                      </a:lnTo>
                      <a:lnTo>
                        <a:pt x="26" y="52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6728" name="Group 296">
              <a:extLst>
                <a:ext uri="{FF2B5EF4-FFF2-40B4-BE49-F238E27FC236}">
                  <a16:creationId xmlns:a16="http://schemas.microsoft.com/office/drawing/2014/main" id="{4D58CBA0-64B8-4DC8-9067-B49329ADC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9" y="2920"/>
              <a:ext cx="1551" cy="1007"/>
              <a:chOff x="1989" y="2920"/>
              <a:chExt cx="1551" cy="1007"/>
            </a:xfrm>
          </p:grpSpPr>
          <p:grpSp>
            <p:nvGrpSpPr>
              <p:cNvPr id="146729" name="Group 297">
                <a:extLst>
                  <a:ext uri="{FF2B5EF4-FFF2-40B4-BE49-F238E27FC236}">
                    <a16:creationId xmlns:a16="http://schemas.microsoft.com/office/drawing/2014/main" id="{6E45D6D6-F022-439D-8512-DB6CF679F6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9" y="2920"/>
                <a:ext cx="1551" cy="1007"/>
                <a:chOff x="1989" y="2920"/>
                <a:chExt cx="1551" cy="1007"/>
              </a:xfrm>
            </p:grpSpPr>
            <p:grpSp>
              <p:nvGrpSpPr>
                <p:cNvPr id="146730" name="Group 298">
                  <a:extLst>
                    <a:ext uri="{FF2B5EF4-FFF2-40B4-BE49-F238E27FC236}">
                      <a16:creationId xmlns:a16="http://schemas.microsoft.com/office/drawing/2014/main" id="{4910AE3D-E4C1-4886-A5DB-A27A64BE78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9" y="2936"/>
                  <a:ext cx="1551" cy="991"/>
                  <a:chOff x="1989" y="2936"/>
                  <a:chExt cx="1551" cy="991"/>
                </a:xfrm>
              </p:grpSpPr>
              <p:grpSp>
                <p:nvGrpSpPr>
                  <p:cNvPr id="146731" name="Group 299">
                    <a:extLst>
                      <a:ext uri="{FF2B5EF4-FFF2-40B4-BE49-F238E27FC236}">
                        <a16:creationId xmlns:a16="http://schemas.microsoft.com/office/drawing/2014/main" id="{16019ED2-CAB7-4D22-917D-B00043B9AF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89" y="2936"/>
                    <a:ext cx="1551" cy="991"/>
                    <a:chOff x="1989" y="2936"/>
                    <a:chExt cx="1551" cy="991"/>
                  </a:xfrm>
                </p:grpSpPr>
                <p:grpSp>
                  <p:nvGrpSpPr>
                    <p:cNvPr id="146732" name="Group 300">
                      <a:extLst>
                        <a:ext uri="{FF2B5EF4-FFF2-40B4-BE49-F238E27FC236}">
                          <a16:creationId xmlns:a16="http://schemas.microsoft.com/office/drawing/2014/main" id="{34FAF35E-0063-42AF-B87A-3F99DCE29C6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9" y="2936"/>
                      <a:ext cx="1551" cy="991"/>
                      <a:chOff x="1989" y="2936"/>
                      <a:chExt cx="1551" cy="991"/>
                    </a:xfrm>
                  </p:grpSpPr>
                  <p:grpSp>
                    <p:nvGrpSpPr>
                      <p:cNvPr id="146733" name="Group 301">
                        <a:extLst>
                          <a:ext uri="{FF2B5EF4-FFF2-40B4-BE49-F238E27FC236}">
                            <a16:creationId xmlns:a16="http://schemas.microsoft.com/office/drawing/2014/main" id="{C1D96AE4-ED80-4205-8378-D03A25F563D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89" y="2936"/>
                        <a:ext cx="1551" cy="991"/>
                        <a:chOff x="1989" y="2936"/>
                        <a:chExt cx="1551" cy="991"/>
                      </a:xfrm>
                    </p:grpSpPr>
                    <p:sp>
                      <p:nvSpPr>
                        <p:cNvPr id="146734" name="Freeform 302">
                          <a:extLst>
                            <a:ext uri="{FF2B5EF4-FFF2-40B4-BE49-F238E27FC236}">
                              <a16:creationId xmlns:a16="http://schemas.microsoft.com/office/drawing/2014/main" id="{E565C6B2-4749-4F51-B98D-6C11500AB6D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90" y="2990"/>
                          <a:ext cx="1515" cy="937"/>
                        </a:xfrm>
                        <a:custGeom>
                          <a:avLst/>
                          <a:gdLst>
                            <a:gd name="T0" fmla="*/ 1514 w 1515"/>
                            <a:gd name="T1" fmla="*/ 771 h 937"/>
                            <a:gd name="T2" fmla="*/ 1485 w 1515"/>
                            <a:gd name="T3" fmla="*/ 807 h 937"/>
                            <a:gd name="T4" fmla="*/ 371 w 1515"/>
                            <a:gd name="T5" fmla="*/ 936 h 937"/>
                            <a:gd name="T6" fmla="*/ 0 w 1515"/>
                            <a:gd name="T7" fmla="*/ 189 h 937"/>
                            <a:gd name="T8" fmla="*/ 22 w 1515"/>
                            <a:gd name="T9" fmla="*/ 0 h 937"/>
                            <a:gd name="T10" fmla="*/ 387 w 1515"/>
                            <a:gd name="T11" fmla="*/ 873 h 937"/>
                            <a:gd name="T12" fmla="*/ 1514 w 1515"/>
                            <a:gd name="T13" fmla="*/ 771 h 937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15" h="937">
                              <a:moveTo>
                                <a:pt x="1514" y="771"/>
                              </a:moveTo>
                              <a:lnTo>
                                <a:pt x="1485" y="807"/>
                              </a:lnTo>
                              <a:lnTo>
                                <a:pt x="371" y="936"/>
                              </a:lnTo>
                              <a:lnTo>
                                <a:pt x="0" y="189"/>
                              </a:lnTo>
                              <a:lnTo>
                                <a:pt x="22" y="0"/>
                              </a:lnTo>
                              <a:lnTo>
                                <a:pt x="387" y="873"/>
                              </a:lnTo>
                              <a:lnTo>
                                <a:pt x="1514" y="771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6735" name="Freeform 303">
                          <a:extLst>
                            <a:ext uri="{FF2B5EF4-FFF2-40B4-BE49-F238E27FC236}">
                              <a16:creationId xmlns:a16="http://schemas.microsoft.com/office/drawing/2014/main" id="{C261D681-7026-4AAE-850C-2EC4B63A3F0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989" y="2936"/>
                          <a:ext cx="408" cy="954"/>
                        </a:xfrm>
                        <a:custGeom>
                          <a:avLst/>
                          <a:gdLst>
                            <a:gd name="T0" fmla="*/ 20 w 408"/>
                            <a:gd name="T1" fmla="*/ 0 h 954"/>
                            <a:gd name="T2" fmla="*/ 0 w 408"/>
                            <a:gd name="T3" fmla="*/ 34 h 954"/>
                            <a:gd name="T4" fmla="*/ 388 w 408"/>
                            <a:gd name="T5" fmla="*/ 953 h 954"/>
                            <a:gd name="T6" fmla="*/ 407 w 408"/>
                            <a:gd name="T7" fmla="*/ 917 h 954"/>
                            <a:gd name="T8" fmla="*/ 20 w 408"/>
                            <a:gd name="T9" fmla="*/ 0 h 95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408" h="954">
                              <a:moveTo>
                                <a:pt x="20" y="0"/>
                              </a:moveTo>
                              <a:lnTo>
                                <a:pt x="0" y="34"/>
                              </a:lnTo>
                              <a:lnTo>
                                <a:pt x="388" y="953"/>
                              </a:lnTo>
                              <a:lnTo>
                                <a:pt x="407" y="917"/>
                              </a:lnTo>
                              <a:lnTo>
                                <a:pt x="2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6736" name="Freeform 304">
                          <a:extLst>
                            <a:ext uri="{FF2B5EF4-FFF2-40B4-BE49-F238E27FC236}">
                              <a16:creationId xmlns:a16="http://schemas.microsoft.com/office/drawing/2014/main" id="{6AF1901B-82DB-42EE-80BC-8B23D0D1A816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009" y="2936"/>
                          <a:ext cx="1531" cy="918"/>
                        </a:xfrm>
                        <a:custGeom>
                          <a:avLst/>
                          <a:gdLst>
                            <a:gd name="T0" fmla="*/ 1530 w 1531"/>
                            <a:gd name="T1" fmla="*/ 798 h 918"/>
                            <a:gd name="T2" fmla="*/ 387 w 1531"/>
                            <a:gd name="T3" fmla="*/ 917 h 918"/>
                            <a:gd name="T4" fmla="*/ 0 w 1531"/>
                            <a:gd name="T5" fmla="*/ 0 h 918"/>
                            <a:gd name="T6" fmla="*/ 820 w 1531"/>
                            <a:gd name="T7" fmla="*/ 0 h 918"/>
                            <a:gd name="T8" fmla="*/ 843 w 1531"/>
                            <a:gd name="T9" fmla="*/ 25 h 918"/>
                            <a:gd name="T10" fmla="*/ 1100 w 1531"/>
                            <a:gd name="T11" fmla="*/ 24 h 918"/>
                            <a:gd name="T12" fmla="*/ 1530 w 1531"/>
                            <a:gd name="T13" fmla="*/ 798 h 91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1531" h="918">
                              <a:moveTo>
                                <a:pt x="1530" y="798"/>
                              </a:moveTo>
                              <a:lnTo>
                                <a:pt x="387" y="917"/>
                              </a:lnTo>
                              <a:lnTo>
                                <a:pt x="0" y="0"/>
                              </a:lnTo>
                              <a:lnTo>
                                <a:pt x="820" y="0"/>
                              </a:lnTo>
                              <a:lnTo>
                                <a:pt x="843" y="25"/>
                              </a:lnTo>
                              <a:lnTo>
                                <a:pt x="1100" y="24"/>
                              </a:lnTo>
                              <a:lnTo>
                                <a:pt x="1530" y="798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6737" name="Freeform 305">
                          <a:extLst>
                            <a:ext uri="{FF2B5EF4-FFF2-40B4-BE49-F238E27FC236}">
                              <a16:creationId xmlns:a16="http://schemas.microsoft.com/office/drawing/2014/main" id="{826A4A94-0EB8-4440-85A8-03E5482D556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376" y="3734"/>
                          <a:ext cx="1164" cy="158"/>
                        </a:xfrm>
                        <a:custGeom>
                          <a:avLst/>
                          <a:gdLst>
                            <a:gd name="T0" fmla="*/ 1163 w 1164"/>
                            <a:gd name="T1" fmla="*/ 0 h 158"/>
                            <a:gd name="T2" fmla="*/ 1148 w 1164"/>
                            <a:gd name="T3" fmla="*/ 34 h 158"/>
                            <a:gd name="T4" fmla="*/ 0 w 1164"/>
                            <a:gd name="T5" fmla="*/ 157 h 158"/>
                            <a:gd name="T6" fmla="*/ 22 w 1164"/>
                            <a:gd name="T7" fmla="*/ 117 h 158"/>
                            <a:gd name="T8" fmla="*/ 1163 w 1164"/>
                            <a:gd name="T9" fmla="*/ 0 h 15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1164" h="158">
                              <a:moveTo>
                                <a:pt x="1163" y="0"/>
                              </a:moveTo>
                              <a:lnTo>
                                <a:pt x="1148" y="34"/>
                              </a:lnTo>
                              <a:lnTo>
                                <a:pt x="0" y="157"/>
                              </a:lnTo>
                              <a:lnTo>
                                <a:pt x="22" y="117"/>
                              </a:lnTo>
                              <a:lnTo>
                                <a:pt x="1163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6738" name="Group 306">
                          <a:extLst>
                            <a:ext uri="{FF2B5EF4-FFF2-40B4-BE49-F238E27FC236}">
                              <a16:creationId xmlns:a16="http://schemas.microsoft.com/office/drawing/2014/main" id="{CDF2AEB1-0035-429C-AF6D-0BE85FBFC26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81" y="2957"/>
                          <a:ext cx="1130" cy="845"/>
                          <a:chOff x="2081" y="2957"/>
                          <a:chExt cx="1130" cy="845"/>
                        </a:xfrm>
                      </p:grpSpPr>
                      <p:sp>
                        <p:nvSpPr>
                          <p:cNvPr id="146739" name="Freeform 307">
                            <a:extLst>
                              <a:ext uri="{FF2B5EF4-FFF2-40B4-BE49-F238E27FC236}">
                                <a16:creationId xmlns:a16="http://schemas.microsoft.com/office/drawing/2014/main" id="{246F1FF6-B291-44E1-BDE4-20D9F4F15240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081" y="2957"/>
                            <a:ext cx="813" cy="166"/>
                          </a:xfrm>
                          <a:custGeom>
                            <a:avLst/>
                            <a:gdLst>
                              <a:gd name="T0" fmla="*/ 743 w 813"/>
                              <a:gd name="T1" fmla="*/ 0 h 166"/>
                              <a:gd name="T2" fmla="*/ 0 w 813"/>
                              <a:gd name="T3" fmla="*/ 0 h 166"/>
                              <a:gd name="T4" fmla="*/ 75 w 813"/>
                              <a:gd name="T5" fmla="*/ 165 h 166"/>
                              <a:gd name="T6" fmla="*/ 812 w 813"/>
                              <a:gd name="T7" fmla="*/ 150 h 166"/>
                              <a:gd name="T8" fmla="*/ 743 w 813"/>
                              <a:gd name="T9" fmla="*/ 0 h 166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813" h="166">
                                <a:moveTo>
                                  <a:pt x="743" y="0"/>
                                </a:moveTo>
                                <a:lnTo>
                                  <a:pt x="0" y="0"/>
                                </a:lnTo>
                                <a:lnTo>
                                  <a:pt x="75" y="165"/>
                                </a:lnTo>
                                <a:lnTo>
                                  <a:pt x="812" y="150"/>
                                </a:lnTo>
                                <a:lnTo>
                                  <a:pt x="743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6740" name="Group 308">
                            <a:extLst>
                              <a:ext uri="{FF2B5EF4-FFF2-40B4-BE49-F238E27FC236}">
                                <a16:creationId xmlns:a16="http://schemas.microsoft.com/office/drawing/2014/main" id="{5ACBF957-84B3-41E1-9786-666050B46B4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07" y="2989"/>
                            <a:ext cx="576" cy="77"/>
                            <a:chOff x="2207" y="2989"/>
                            <a:chExt cx="576" cy="77"/>
                          </a:xfrm>
                        </p:grpSpPr>
                        <p:sp>
                          <p:nvSpPr>
                            <p:cNvPr id="146741" name="Freeform 309">
                              <a:extLst>
                                <a:ext uri="{FF2B5EF4-FFF2-40B4-BE49-F238E27FC236}">
                                  <a16:creationId xmlns:a16="http://schemas.microsoft.com/office/drawing/2014/main" id="{E071C9C9-0DD3-487F-9FDE-CA38940368D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07" y="2989"/>
                              <a:ext cx="541" cy="21"/>
                            </a:xfrm>
                            <a:custGeom>
                              <a:avLst/>
                              <a:gdLst>
                                <a:gd name="T0" fmla="*/ 540 w 541"/>
                                <a:gd name="T1" fmla="*/ 0 h 21"/>
                                <a:gd name="T2" fmla="*/ 521 w 541"/>
                                <a:gd name="T3" fmla="*/ 19 h 21"/>
                                <a:gd name="T4" fmla="*/ 10 w 541"/>
                                <a:gd name="T5" fmla="*/ 20 h 21"/>
                                <a:gd name="T6" fmla="*/ 0 w 541"/>
                                <a:gd name="T7" fmla="*/ 0 h 21"/>
                                <a:gd name="T8" fmla="*/ 540 w 541"/>
                                <a:gd name="T9" fmla="*/ 0 h 2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1" h="21">
                                  <a:moveTo>
                                    <a:pt x="540" y="0"/>
                                  </a:moveTo>
                                  <a:lnTo>
                                    <a:pt x="521" y="19"/>
                                  </a:lnTo>
                                  <a:lnTo>
                                    <a:pt x="10" y="2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4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42" name="Freeform 310">
                              <a:extLst>
                                <a:ext uri="{FF2B5EF4-FFF2-40B4-BE49-F238E27FC236}">
                                  <a16:creationId xmlns:a16="http://schemas.microsoft.com/office/drawing/2014/main" id="{31944B5D-1994-42D8-8E4B-6071EF4C8B5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28" y="2989"/>
                              <a:ext cx="54" cy="74"/>
                            </a:xfrm>
                            <a:custGeom>
                              <a:avLst/>
                              <a:gdLst>
                                <a:gd name="T0" fmla="*/ 19 w 54"/>
                                <a:gd name="T1" fmla="*/ 0 h 74"/>
                                <a:gd name="T2" fmla="*/ 53 w 54"/>
                                <a:gd name="T3" fmla="*/ 73 h 74"/>
                                <a:gd name="T4" fmla="*/ 15 w 54"/>
                                <a:gd name="T5" fmla="*/ 54 h 74"/>
                                <a:gd name="T6" fmla="*/ 0 w 54"/>
                                <a:gd name="T7" fmla="*/ 20 h 74"/>
                                <a:gd name="T8" fmla="*/ 19 w 54"/>
                                <a:gd name="T9" fmla="*/ 0 h 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" h="74">
                                  <a:moveTo>
                                    <a:pt x="19" y="0"/>
                                  </a:moveTo>
                                  <a:lnTo>
                                    <a:pt x="53" y="73"/>
                                  </a:lnTo>
                                  <a:lnTo>
                                    <a:pt x="15" y="54"/>
                                  </a:lnTo>
                                  <a:lnTo>
                                    <a:pt x="0" y="20"/>
                                  </a:lnTo>
                                  <a:lnTo>
                                    <a:pt x="19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43" name="Freeform 311">
                              <a:extLst>
                                <a:ext uri="{FF2B5EF4-FFF2-40B4-BE49-F238E27FC236}">
                                  <a16:creationId xmlns:a16="http://schemas.microsoft.com/office/drawing/2014/main" id="{CA80B452-8DC6-4421-AFAE-85277D81564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35" y="3043"/>
                              <a:ext cx="548" cy="23"/>
                            </a:xfrm>
                            <a:custGeom>
                              <a:avLst/>
                              <a:gdLst>
                                <a:gd name="T0" fmla="*/ 547 w 548"/>
                                <a:gd name="T1" fmla="*/ 19 h 23"/>
                                <a:gd name="T2" fmla="*/ 507 w 548"/>
                                <a:gd name="T3" fmla="*/ 0 h 23"/>
                                <a:gd name="T4" fmla="*/ 0 w 548"/>
                                <a:gd name="T5" fmla="*/ 0 h 23"/>
                                <a:gd name="T6" fmla="*/ 10 w 548"/>
                                <a:gd name="T7" fmla="*/ 22 h 23"/>
                                <a:gd name="T8" fmla="*/ 547 w 548"/>
                                <a:gd name="T9" fmla="*/ 19 h 2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48" h="23">
                                  <a:moveTo>
                                    <a:pt x="547" y="19"/>
                                  </a:moveTo>
                                  <a:lnTo>
                                    <a:pt x="507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10" y="22"/>
                                  </a:lnTo>
                                  <a:lnTo>
                                    <a:pt x="547" y="19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44" name="Freeform 312">
                              <a:extLst>
                                <a:ext uri="{FF2B5EF4-FFF2-40B4-BE49-F238E27FC236}">
                                  <a16:creationId xmlns:a16="http://schemas.microsoft.com/office/drawing/2014/main" id="{024E7726-48C5-4734-92D1-80274D4D149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217" y="3009"/>
                              <a:ext cx="527" cy="35"/>
                            </a:xfrm>
                            <a:custGeom>
                              <a:avLst/>
                              <a:gdLst>
                                <a:gd name="T0" fmla="*/ 0 w 527"/>
                                <a:gd name="T1" fmla="*/ 0 h 35"/>
                                <a:gd name="T2" fmla="*/ 511 w 527"/>
                                <a:gd name="T3" fmla="*/ 0 h 35"/>
                                <a:gd name="T4" fmla="*/ 526 w 527"/>
                                <a:gd name="T5" fmla="*/ 34 h 35"/>
                                <a:gd name="T6" fmla="*/ 18 w 527"/>
                                <a:gd name="T7" fmla="*/ 34 h 35"/>
                                <a:gd name="T8" fmla="*/ 0 w 527"/>
                                <a:gd name="T9" fmla="*/ 0 h 3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27" h="35">
                                  <a:moveTo>
                                    <a:pt x="0" y="0"/>
                                  </a:moveTo>
                                  <a:lnTo>
                                    <a:pt x="511" y="0"/>
                                  </a:lnTo>
                                  <a:lnTo>
                                    <a:pt x="526" y="34"/>
                                  </a:lnTo>
                                  <a:lnTo>
                                    <a:pt x="18" y="34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6745" name="Freeform 313">
                            <a:extLst>
                              <a:ext uri="{FF2B5EF4-FFF2-40B4-BE49-F238E27FC236}">
                                <a16:creationId xmlns:a16="http://schemas.microsoft.com/office/drawing/2014/main" id="{60299CFC-53BB-47A5-AA5D-D518D16529E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161" y="3148"/>
                            <a:ext cx="1050" cy="654"/>
                          </a:xfrm>
                          <a:custGeom>
                            <a:avLst/>
                            <a:gdLst>
                              <a:gd name="T0" fmla="*/ 744 w 1050"/>
                              <a:gd name="T1" fmla="*/ 0 h 654"/>
                              <a:gd name="T2" fmla="*/ 0 w 1050"/>
                              <a:gd name="T3" fmla="*/ 23 h 654"/>
                              <a:gd name="T4" fmla="*/ 279 w 1050"/>
                              <a:gd name="T5" fmla="*/ 653 h 654"/>
                              <a:gd name="T6" fmla="*/ 1049 w 1050"/>
                              <a:gd name="T7" fmla="*/ 583 h 654"/>
                              <a:gd name="T8" fmla="*/ 744 w 1050"/>
                              <a:gd name="T9" fmla="*/ 0 h 65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1050" h="654">
                                <a:moveTo>
                                  <a:pt x="744" y="0"/>
                                </a:moveTo>
                                <a:lnTo>
                                  <a:pt x="0" y="23"/>
                                </a:lnTo>
                                <a:lnTo>
                                  <a:pt x="279" y="653"/>
                                </a:lnTo>
                                <a:lnTo>
                                  <a:pt x="1049" y="583"/>
                                </a:lnTo>
                                <a:lnTo>
                                  <a:pt x="744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6746" name="Group 314">
                          <a:extLst>
                            <a:ext uri="{FF2B5EF4-FFF2-40B4-BE49-F238E27FC236}">
                              <a16:creationId xmlns:a16="http://schemas.microsoft.com/office/drawing/2014/main" id="{228D7AAD-0F0E-4093-B336-070D2D8AE47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52" y="2959"/>
                          <a:ext cx="360" cy="773"/>
                          <a:chOff x="2852" y="2959"/>
                          <a:chExt cx="360" cy="773"/>
                        </a:xfrm>
                      </p:grpSpPr>
                      <p:sp>
                        <p:nvSpPr>
                          <p:cNvPr id="146747" name="Freeform 315">
                            <a:extLst>
                              <a:ext uri="{FF2B5EF4-FFF2-40B4-BE49-F238E27FC236}">
                                <a16:creationId xmlns:a16="http://schemas.microsoft.com/office/drawing/2014/main" id="{172BC73D-FE1F-4A30-B5D8-BE501E8B003C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05" y="3118"/>
                            <a:ext cx="307" cy="614"/>
                          </a:xfrm>
                          <a:custGeom>
                            <a:avLst/>
                            <a:gdLst>
                              <a:gd name="T0" fmla="*/ 24 w 307"/>
                              <a:gd name="T1" fmla="*/ 0 h 614"/>
                              <a:gd name="T2" fmla="*/ 0 w 307"/>
                              <a:gd name="T3" fmla="*/ 29 h 614"/>
                              <a:gd name="T4" fmla="*/ 306 w 307"/>
                              <a:gd name="T5" fmla="*/ 613 h 614"/>
                              <a:gd name="T6" fmla="*/ 24 w 307"/>
                              <a:gd name="T7" fmla="*/ 0 h 614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307" h="614">
                                <a:moveTo>
                                  <a:pt x="24" y="0"/>
                                </a:moveTo>
                                <a:lnTo>
                                  <a:pt x="0" y="29"/>
                                </a:lnTo>
                                <a:lnTo>
                                  <a:pt x="306" y="613"/>
                                </a:lnTo>
                                <a:lnTo>
                                  <a:pt x="24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6748" name="Freeform 316">
                            <a:extLst>
                              <a:ext uri="{FF2B5EF4-FFF2-40B4-BE49-F238E27FC236}">
                                <a16:creationId xmlns:a16="http://schemas.microsoft.com/office/drawing/2014/main" id="{186E2E1C-9F8B-4B7A-A957-D8724588EF2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852" y="2959"/>
                            <a:ext cx="78" cy="160"/>
                          </a:xfrm>
                          <a:custGeom>
                            <a:avLst/>
                            <a:gdLst>
                              <a:gd name="T0" fmla="*/ 0 w 78"/>
                              <a:gd name="T1" fmla="*/ 0 h 160"/>
                              <a:gd name="T2" fmla="*/ 77 w 78"/>
                              <a:gd name="T3" fmla="*/ 159 h 16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78" h="160">
                                <a:moveTo>
                                  <a:pt x="0" y="0"/>
                                </a:moveTo>
                                <a:lnTo>
                                  <a:pt x="77" y="15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6749" name="Group 317">
                        <a:extLst>
                          <a:ext uri="{FF2B5EF4-FFF2-40B4-BE49-F238E27FC236}">
                            <a16:creationId xmlns:a16="http://schemas.microsoft.com/office/drawing/2014/main" id="{A121B5CD-475D-441C-BEEE-6FA1B31426D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42" y="3214"/>
                        <a:ext cx="493" cy="514"/>
                        <a:chOff x="2242" y="3214"/>
                        <a:chExt cx="493" cy="514"/>
                      </a:xfrm>
                    </p:grpSpPr>
                    <p:grpSp>
                      <p:nvGrpSpPr>
                        <p:cNvPr id="146750" name="Group 318">
                          <a:extLst>
                            <a:ext uri="{FF2B5EF4-FFF2-40B4-BE49-F238E27FC236}">
                              <a16:creationId xmlns:a16="http://schemas.microsoft.com/office/drawing/2014/main" id="{B603CF0C-0377-4993-ADC4-FA0E6F33425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77" y="3214"/>
                          <a:ext cx="358" cy="504"/>
                          <a:chOff x="2377" y="3214"/>
                          <a:chExt cx="358" cy="504"/>
                        </a:xfrm>
                      </p:grpSpPr>
                      <p:grpSp>
                        <p:nvGrpSpPr>
                          <p:cNvPr id="146751" name="Group 319">
                            <a:extLst>
                              <a:ext uri="{FF2B5EF4-FFF2-40B4-BE49-F238E27FC236}">
                                <a16:creationId xmlns:a16="http://schemas.microsoft.com/office/drawing/2014/main" id="{8BB144B7-AE2B-47B2-8B76-55C910C7F83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77" y="3214"/>
                            <a:ext cx="156" cy="69"/>
                            <a:chOff x="2377" y="3214"/>
                            <a:chExt cx="156" cy="69"/>
                          </a:xfrm>
                        </p:grpSpPr>
                        <p:grpSp>
                          <p:nvGrpSpPr>
                            <p:cNvPr id="146752" name="Group 320">
                              <a:extLst>
                                <a:ext uri="{FF2B5EF4-FFF2-40B4-BE49-F238E27FC236}">
                                  <a16:creationId xmlns:a16="http://schemas.microsoft.com/office/drawing/2014/main" id="{AF25A5DE-83BE-4450-888D-E5E10726BDA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77" y="3214"/>
                              <a:ext cx="156" cy="69"/>
                              <a:chOff x="2377" y="3214"/>
                              <a:chExt cx="156" cy="69"/>
                            </a:xfrm>
                          </p:grpSpPr>
                          <p:sp>
                            <p:nvSpPr>
                              <p:cNvPr id="146753" name="Freeform 321">
                                <a:extLst>
                                  <a:ext uri="{FF2B5EF4-FFF2-40B4-BE49-F238E27FC236}">
                                    <a16:creationId xmlns:a16="http://schemas.microsoft.com/office/drawing/2014/main" id="{A157B32A-C914-4CBF-829E-EFB5BEA229A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5" y="321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54" name="Freeform 322">
                                <a:extLst>
                                  <a:ext uri="{FF2B5EF4-FFF2-40B4-BE49-F238E27FC236}">
                                    <a16:creationId xmlns:a16="http://schemas.microsoft.com/office/drawing/2014/main" id="{5ADE4CE0-9E54-4EAB-9A4C-AB19C6FD914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2" y="326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55" name="Freeform 323">
                                <a:extLst>
                                  <a:ext uri="{FF2B5EF4-FFF2-40B4-BE49-F238E27FC236}">
                                    <a16:creationId xmlns:a16="http://schemas.microsoft.com/office/drawing/2014/main" id="{CB305CE0-25CE-4094-89B6-6903C821D97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77" y="321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56" name="Freeform 324">
                              <a:extLst>
                                <a:ext uri="{FF2B5EF4-FFF2-40B4-BE49-F238E27FC236}">
                                  <a16:creationId xmlns:a16="http://schemas.microsoft.com/office/drawing/2014/main" id="{6C0B1CDF-CA65-4884-A107-8B0A78FA006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0" y="321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57" name="Oval 325">
                              <a:extLst>
                                <a:ext uri="{FF2B5EF4-FFF2-40B4-BE49-F238E27FC236}">
                                  <a16:creationId xmlns:a16="http://schemas.microsoft.com/office/drawing/2014/main" id="{71D96194-638F-4A49-A10E-61DE59E10A2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0" y="322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58" name="Oval 326">
                              <a:extLst>
                                <a:ext uri="{FF2B5EF4-FFF2-40B4-BE49-F238E27FC236}">
                                  <a16:creationId xmlns:a16="http://schemas.microsoft.com/office/drawing/2014/main" id="{8EEF7206-6E26-4A88-A30A-777DD98A1B4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0" y="324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59" name="Group 327">
                            <a:extLst>
                              <a:ext uri="{FF2B5EF4-FFF2-40B4-BE49-F238E27FC236}">
                                <a16:creationId xmlns:a16="http://schemas.microsoft.com/office/drawing/2014/main" id="{41D5B9C2-648E-4C87-AEEB-6F208F9F81F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05" y="3275"/>
                            <a:ext cx="156" cy="70"/>
                            <a:chOff x="2405" y="3275"/>
                            <a:chExt cx="156" cy="70"/>
                          </a:xfrm>
                        </p:grpSpPr>
                        <p:grpSp>
                          <p:nvGrpSpPr>
                            <p:cNvPr id="146760" name="Group 328">
                              <a:extLst>
                                <a:ext uri="{FF2B5EF4-FFF2-40B4-BE49-F238E27FC236}">
                                  <a16:creationId xmlns:a16="http://schemas.microsoft.com/office/drawing/2014/main" id="{891D93EE-DE27-42F1-9E8A-DC2DBB95881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05" y="3275"/>
                              <a:ext cx="156" cy="70"/>
                              <a:chOff x="2405" y="3275"/>
                              <a:chExt cx="156" cy="70"/>
                            </a:xfrm>
                          </p:grpSpPr>
                          <p:sp>
                            <p:nvSpPr>
                              <p:cNvPr id="146761" name="Freeform 329">
                                <a:extLst>
                                  <a:ext uri="{FF2B5EF4-FFF2-40B4-BE49-F238E27FC236}">
                                    <a16:creationId xmlns:a16="http://schemas.microsoft.com/office/drawing/2014/main" id="{A6832E8F-7DED-41F1-B3CE-430484E3FD9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4" y="3275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62" name="Freeform 330">
                                <a:extLst>
                                  <a:ext uri="{FF2B5EF4-FFF2-40B4-BE49-F238E27FC236}">
                                    <a16:creationId xmlns:a16="http://schemas.microsoft.com/office/drawing/2014/main" id="{90B54949-CDDA-4D76-9CDC-006B379E0D4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0" y="332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63" name="Freeform 331">
                                <a:extLst>
                                  <a:ext uri="{FF2B5EF4-FFF2-40B4-BE49-F238E27FC236}">
                                    <a16:creationId xmlns:a16="http://schemas.microsoft.com/office/drawing/2014/main" id="{E1514CA3-5AAA-4D2D-9EB1-A920816C3F7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05" y="3280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64" name="Freeform 332">
                              <a:extLst>
                                <a:ext uri="{FF2B5EF4-FFF2-40B4-BE49-F238E27FC236}">
                                  <a16:creationId xmlns:a16="http://schemas.microsoft.com/office/drawing/2014/main" id="{B64B8AF7-BC9B-464E-BBE4-F7547FD8896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09" y="3277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65" name="Oval 333">
                              <a:extLst>
                                <a:ext uri="{FF2B5EF4-FFF2-40B4-BE49-F238E27FC236}">
                                  <a16:creationId xmlns:a16="http://schemas.microsoft.com/office/drawing/2014/main" id="{91D564CF-8764-4EB5-BB00-15871AF8778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28" y="328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66" name="Oval 334">
                              <a:extLst>
                                <a:ext uri="{FF2B5EF4-FFF2-40B4-BE49-F238E27FC236}">
                                  <a16:creationId xmlns:a16="http://schemas.microsoft.com/office/drawing/2014/main" id="{5CEC9DCA-8A89-4953-9D4B-29502C4CB6E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30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67" name="Group 335">
                            <a:extLst>
                              <a:ext uri="{FF2B5EF4-FFF2-40B4-BE49-F238E27FC236}">
                                <a16:creationId xmlns:a16="http://schemas.microsoft.com/office/drawing/2014/main" id="{4039C85D-4F56-4535-A825-9AE94F6B780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35" y="3338"/>
                            <a:ext cx="156" cy="70"/>
                            <a:chOff x="2435" y="3338"/>
                            <a:chExt cx="156" cy="70"/>
                          </a:xfrm>
                        </p:grpSpPr>
                        <p:grpSp>
                          <p:nvGrpSpPr>
                            <p:cNvPr id="146768" name="Group 336">
                              <a:extLst>
                                <a:ext uri="{FF2B5EF4-FFF2-40B4-BE49-F238E27FC236}">
                                  <a16:creationId xmlns:a16="http://schemas.microsoft.com/office/drawing/2014/main" id="{A273411D-8DAA-4639-A11C-9CB01AB98E4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35" y="3338"/>
                              <a:ext cx="156" cy="70"/>
                              <a:chOff x="2435" y="3338"/>
                              <a:chExt cx="156" cy="70"/>
                            </a:xfrm>
                          </p:grpSpPr>
                          <p:sp>
                            <p:nvSpPr>
                              <p:cNvPr id="146769" name="Freeform 337">
                                <a:extLst>
                                  <a:ext uri="{FF2B5EF4-FFF2-40B4-BE49-F238E27FC236}">
                                    <a16:creationId xmlns:a16="http://schemas.microsoft.com/office/drawing/2014/main" id="{9EF4BCB3-8F4D-4531-B7F9-5AE2DA5D1B3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33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70" name="Freeform 338">
                                <a:extLst>
                                  <a:ext uri="{FF2B5EF4-FFF2-40B4-BE49-F238E27FC236}">
                                    <a16:creationId xmlns:a16="http://schemas.microsoft.com/office/drawing/2014/main" id="{2CF12D6B-873B-413D-8B61-2E00A1ABBBF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0" y="338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71" name="Freeform 339">
                                <a:extLst>
                                  <a:ext uri="{FF2B5EF4-FFF2-40B4-BE49-F238E27FC236}">
                                    <a16:creationId xmlns:a16="http://schemas.microsoft.com/office/drawing/2014/main" id="{E90F9646-533B-41E9-A0D0-BCDDB92A84B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35" y="334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72" name="Freeform 340">
                              <a:extLst>
                                <a:ext uri="{FF2B5EF4-FFF2-40B4-BE49-F238E27FC236}">
                                  <a16:creationId xmlns:a16="http://schemas.microsoft.com/office/drawing/2014/main" id="{E2A131DD-E43A-44B3-909A-EA37096C579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39" y="334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73" name="Oval 341">
                              <a:extLst>
                                <a:ext uri="{FF2B5EF4-FFF2-40B4-BE49-F238E27FC236}">
                                  <a16:creationId xmlns:a16="http://schemas.microsoft.com/office/drawing/2014/main" id="{78D8D580-12E8-46B6-96FB-3CF52CD1D18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58" y="335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74" name="Oval 342">
                              <a:extLst>
                                <a:ext uri="{FF2B5EF4-FFF2-40B4-BE49-F238E27FC236}">
                                  <a16:creationId xmlns:a16="http://schemas.microsoft.com/office/drawing/2014/main" id="{F5A85A74-A7B1-4B59-A4F0-228BD1B0E79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9" y="336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75" name="Group 343">
                            <a:extLst>
                              <a:ext uri="{FF2B5EF4-FFF2-40B4-BE49-F238E27FC236}">
                                <a16:creationId xmlns:a16="http://schemas.microsoft.com/office/drawing/2014/main" id="{266389B9-FA60-4F79-9367-0515E3C4D04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64" y="3400"/>
                            <a:ext cx="156" cy="69"/>
                            <a:chOff x="2464" y="3400"/>
                            <a:chExt cx="156" cy="69"/>
                          </a:xfrm>
                        </p:grpSpPr>
                        <p:grpSp>
                          <p:nvGrpSpPr>
                            <p:cNvPr id="146776" name="Group 344">
                              <a:extLst>
                                <a:ext uri="{FF2B5EF4-FFF2-40B4-BE49-F238E27FC236}">
                                  <a16:creationId xmlns:a16="http://schemas.microsoft.com/office/drawing/2014/main" id="{D5A39B46-468E-4110-8963-8940DC1A57D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64" y="3400"/>
                              <a:ext cx="156" cy="69"/>
                              <a:chOff x="2464" y="3400"/>
                              <a:chExt cx="156" cy="69"/>
                            </a:xfrm>
                          </p:grpSpPr>
                          <p:sp>
                            <p:nvSpPr>
                              <p:cNvPr id="146777" name="Freeform 345">
                                <a:extLst>
                                  <a:ext uri="{FF2B5EF4-FFF2-40B4-BE49-F238E27FC236}">
                                    <a16:creationId xmlns:a16="http://schemas.microsoft.com/office/drawing/2014/main" id="{2DE6C736-10BA-4834-B448-5EA034042BB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72" y="340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78" name="Freeform 346">
                                <a:extLst>
                                  <a:ext uri="{FF2B5EF4-FFF2-40B4-BE49-F238E27FC236}">
                                    <a16:creationId xmlns:a16="http://schemas.microsoft.com/office/drawing/2014/main" id="{6A212F2E-2176-4FB3-A8D0-CF081FEF4D7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89" y="3448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79" name="Freeform 347">
                                <a:extLst>
                                  <a:ext uri="{FF2B5EF4-FFF2-40B4-BE49-F238E27FC236}">
                                    <a16:creationId xmlns:a16="http://schemas.microsoft.com/office/drawing/2014/main" id="{5EC588F8-5138-4704-8627-2E9CBB195E2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4" y="340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8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8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8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80" name="Freeform 348">
                              <a:extLst>
                                <a:ext uri="{FF2B5EF4-FFF2-40B4-BE49-F238E27FC236}">
                                  <a16:creationId xmlns:a16="http://schemas.microsoft.com/office/drawing/2014/main" id="{390F38FF-0F4A-4D13-98E6-C345D4C592E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67" y="3401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81" name="Oval 349">
                              <a:extLst>
                                <a:ext uri="{FF2B5EF4-FFF2-40B4-BE49-F238E27FC236}">
                                  <a16:creationId xmlns:a16="http://schemas.microsoft.com/office/drawing/2014/main" id="{6D4F3FBB-7CA1-4262-8289-CEBF356150B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87" y="341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82" name="Oval 350">
                              <a:extLst>
                                <a:ext uri="{FF2B5EF4-FFF2-40B4-BE49-F238E27FC236}">
                                  <a16:creationId xmlns:a16="http://schemas.microsoft.com/office/drawing/2014/main" id="{67A6FC28-3C89-4940-84E2-45ED5F33C24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7" y="3431"/>
                              <a:ext cx="6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83" name="Group 351">
                            <a:extLst>
                              <a:ext uri="{FF2B5EF4-FFF2-40B4-BE49-F238E27FC236}">
                                <a16:creationId xmlns:a16="http://schemas.microsoft.com/office/drawing/2014/main" id="{A4E9A447-2493-4EC8-8A03-40227DBA4C9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2" y="3461"/>
                            <a:ext cx="156" cy="69"/>
                            <a:chOff x="2492" y="3461"/>
                            <a:chExt cx="156" cy="69"/>
                          </a:xfrm>
                        </p:grpSpPr>
                        <p:grpSp>
                          <p:nvGrpSpPr>
                            <p:cNvPr id="146784" name="Group 352">
                              <a:extLst>
                                <a:ext uri="{FF2B5EF4-FFF2-40B4-BE49-F238E27FC236}">
                                  <a16:creationId xmlns:a16="http://schemas.microsoft.com/office/drawing/2014/main" id="{C580B693-8529-47B5-89DC-75ACCD7468B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2" y="3461"/>
                              <a:ext cx="156" cy="69"/>
                              <a:chOff x="2492" y="3461"/>
                              <a:chExt cx="156" cy="69"/>
                            </a:xfrm>
                          </p:grpSpPr>
                          <p:sp>
                            <p:nvSpPr>
                              <p:cNvPr id="146785" name="Freeform 353">
                                <a:extLst>
                                  <a:ext uri="{FF2B5EF4-FFF2-40B4-BE49-F238E27FC236}">
                                    <a16:creationId xmlns:a16="http://schemas.microsoft.com/office/drawing/2014/main" id="{ED05D167-70E0-4793-871B-3DEF2465EDE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01" y="3461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86" name="Freeform 354">
                                <a:extLst>
                                  <a:ext uri="{FF2B5EF4-FFF2-40B4-BE49-F238E27FC236}">
                                    <a16:creationId xmlns:a16="http://schemas.microsoft.com/office/drawing/2014/main" id="{3C4006F0-3492-493E-B2FF-FEF471BAEA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17" y="3510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87" name="Freeform 355">
                                <a:extLst>
                                  <a:ext uri="{FF2B5EF4-FFF2-40B4-BE49-F238E27FC236}">
                                    <a16:creationId xmlns:a16="http://schemas.microsoft.com/office/drawing/2014/main" id="{938CE722-3F40-4053-83F0-03151BD76C0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92" y="3466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88" name="Freeform 356">
                              <a:extLst>
                                <a:ext uri="{FF2B5EF4-FFF2-40B4-BE49-F238E27FC236}">
                                  <a16:creationId xmlns:a16="http://schemas.microsoft.com/office/drawing/2014/main" id="{942CEA59-81FD-43C3-92C0-5D96ED92D40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6" y="3462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89" name="Oval 357">
                              <a:extLst>
                                <a:ext uri="{FF2B5EF4-FFF2-40B4-BE49-F238E27FC236}">
                                  <a16:creationId xmlns:a16="http://schemas.microsoft.com/office/drawing/2014/main" id="{EE9AEBA1-E629-4E0E-8A15-2E1619143D4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15" y="3473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90" name="Oval 358">
                              <a:extLst>
                                <a:ext uri="{FF2B5EF4-FFF2-40B4-BE49-F238E27FC236}">
                                  <a16:creationId xmlns:a16="http://schemas.microsoft.com/office/drawing/2014/main" id="{FF79D599-68FA-49C7-8F1B-EFD2EB347C1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26" y="349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91" name="Group 359">
                            <a:extLst>
                              <a:ext uri="{FF2B5EF4-FFF2-40B4-BE49-F238E27FC236}">
                                <a16:creationId xmlns:a16="http://schemas.microsoft.com/office/drawing/2014/main" id="{E97B50B3-60AD-4B43-9C2D-4D5DF40AAF3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21" y="3524"/>
                            <a:ext cx="156" cy="69"/>
                            <a:chOff x="2521" y="3524"/>
                            <a:chExt cx="156" cy="69"/>
                          </a:xfrm>
                        </p:grpSpPr>
                        <p:grpSp>
                          <p:nvGrpSpPr>
                            <p:cNvPr id="146792" name="Group 360">
                              <a:extLst>
                                <a:ext uri="{FF2B5EF4-FFF2-40B4-BE49-F238E27FC236}">
                                  <a16:creationId xmlns:a16="http://schemas.microsoft.com/office/drawing/2014/main" id="{36E13C70-A34A-4838-BDB8-5BA7F6F98F6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21" y="3524"/>
                              <a:ext cx="156" cy="69"/>
                              <a:chOff x="2521" y="3524"/>
                              <a:chExt cx="156" cy="69"/>
                            </a:xfrm>
                          </p:grpSpPr>
                          <p:sp>
                            <p:nvSpPr>
                              <p:cNvPr id="146793" name="Freeform 361">
                                <a:extLst>
                                  <a:ext uri="{FF2B5EF4-FFF2-40B4-BE49-F238E27FC236}">
                                    <a16:creationId xmlns:a16="http://schemas.microsoft.com/office/drawing/2014/main" id="{B3F5030F-F5A0-4040-8156-700FDB67AAF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9" y="3524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94" name="Freeform 362">
                                <a:extLst>
                                  <a:ext uri="{FF2B5EF4-FFF2-40B4-BE49-F238E27FC236}">
                                    <a16:creationId xmlns:a16="http://schemas.microsoft.com/office/drawing/2014/main" id="{FA6F408C-01CC-4B25-B5DD-6DC995C75C9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46" y="3573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795" name="Freeform 363">
                                <a:extLst>
                                  <a:ext uri="{FF2B5EF4-FFF2-40B4-BE49-F238E27FC236}">
                                    <a16:creationId xmlns:a16="http://schemas.microsoft.com/office/drawing/2014/main" id="{5B156BF1-B376-4A06-BDE6-908387D9550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21" y="3529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796" name="Freeform 364">
                              <a:extLst>
                                <a:ext uri="{FF2B5EF4-FFF2-40B4-BE49-F238E27FC236}">
                                  <a16:creationId xmlns:a16="http://schemas.microsoft.com/office/drawing/2014/main" id="{4FCCC2A8-7B62-4DAD-9D1F-6DADE1C4820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24" y="3525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97" name="Oval 365">
                              <a:extLst>
                                <a:ext uri="{FF2B5EF4-FFF2-40B4-BE49-F238E27FC236}">
                                  <a16:creationId xmlns:a16="http://schemas.microsoft.com/office/drawing/2014/main" id="{472DDC80-FA7C-413D-AE10-77AD95CF55D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4" y="3536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798" name="Oval 366">
                              <a:extLst>
                                <a:ext uri="{FF2B5EF4-FFF2-40B4-BE49-F238E27FC236}">
                                  <a16:creationId xmlns:a16="http://schemas.microsoft.com/office/drawing/2014/main" id="{BE3F7BE3-FD0B-48EE-8BD6-FEBA087511F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54" y="35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799" name="Group 367">
                            <a:extLst>
                              <a:ext uri="{FF2B5EF4-FFF2-40B4-BE49-F238E27FC236}">
                                <a16:creationId xmlns:a16="http://schemas.microsoft.com/office/drawing/2014/main" id="{F4FC3F7B-316D-436B-A82B-CE8CD9101C3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51" y="3585"/>
                            <a:ext cx="156" cy="70"/>
                            <a:chOff x="2551" y="3585"/>
                            <a:chExt cx="156" cy="70"/>
                          </a:xfrm>
                        </p:grpSpPr>
                        <p:grpSp>
                          <p:nvGrpSpPr>
                            <p:cNvPr id="146800" name="Group 368">
                              <a:extLst>
                                <a:ext uri="{FF2B5EF4-FFF2-40B4-BE49-F238E27FC236}">
                                  <a16:creationId xmlns:a16="http://schemas.microsoft.com/office/drawing/2014/main" id="{D608C572-6AAD-47F7-9AAA-50F1AD1FCE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51" y="3585"/>
                              <a:ext cx="156" cy="70"/>
                              <a:chOff x="2551" y="3585"/>
                              <a:chExt cx="156" cy="70"/>
                            </a:xfrm>
                          </p:grpSpPr>
                          <p:sp>
                            <p:nvSpPr>
                              <p:cNvPr id="146801" name="Freeform 369">
                                <a:extLst>
                                  <a:ext uri="{FF2B5EF4-FFF2-40B4-BE49-F238E27FC236}">
                                    <a16:creationId xmlns:a16="http://schemas.microsoft.com/office/drawing/2014/main" id="{DD5AF2E0-1D81-4D40-9E42-6DA38EE5A4B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9" y="3585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02" name="Freeform 370">
                                <a:extLst>
                                  <a:ext uri="{FF2B5EF4-FFF2-40B4-BE49-F238E27FC236}">
                                    <a16:creationId xmlns:a16="http://schemas.microsoft.com/office/drawing/2014/main" id="{BFF88404-540B-4E7E-AE52-0CB9FA44A7F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6" y="3634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03" name="Freeform 371">
                                <a:extLst>
                                  <a:ext uri="{FF2B5EF4-FFF2-40B4-BE49-F238E27FC236}">
                                    <a16:creationId xmlns:a16="http://schemas.microsoft.com/office/drawing/2014/main" id="{09D31156-E760-4FA3-B8F4-830CD1F438C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51" y="3590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04" name="Freeform 372">
                              <a:extLst>
                                <a:ext uri="{FF2B5EF4-FFF2-40B4-BE49-F238E27FC236}">
                                  <a16:creationId xmlns:a16="http://schemas.microsoft.com/office/drawing/2014/main" id="{75E25EB5-7614-491B-8E2A-D1C28D2958A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54" y="3587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05" name="Oval 373">
                              <a:extLst>
                                <a:ext uri="{FF2B5EF4-FFF2-40B4-BE49-F238E27FC236}">
                                  <a16:creationId xmlns:a16="http://schemas.microsoft.com/office/drawing/2014/main" id="{256FE3AE-8DC1-4FA7-A7F1-A2E411F5056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74" y="359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06" name="Oval 374">
                              <a:extLst>
                                <a:ext uri="{FF2B5EF4-FFF2-40B4-BE49-F238E27FC236}">
                                  <a16:creationId xmlns:a16="http://schemas.microsoft.com/office/drawing/2014/main" id="{373C7385-D76C-49D5-8F61-73BB4CFFA39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4" y="3616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07" name="Group 375">
                            <a:extLst>
                              <a:ext uri="{FF2B5EF4-FFF2-40B4-BE49-F238E27FC236}">
                                <a16:creationId xmlns:a16="http://schemas.microsoft.com/office/drawing/2014/main" id="{1C51BB2C-C616-4403-B3E3-EA931B6ED47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79" y="3648"/>
                            <a:ext cx="156" cy="70"/>
                            <a:chOff x="2579" y="3648"/>
                            <a:chExt cx="156" cy="70"/>
                          </a:xfrm>
                        </p:grpSpPr>
                        <p:grpSp>
                          <p:nvGrpSpPr>
                            <p:cNvPr id="146808" name="Group 376">
                              <a:extLst>
                                <a:ext uri="{FF2B5EF4-FFF2-40B4-BE49-F238E27FC236}">
                                  <a16:creationId xmlns:a16="http://schemas.microsoft.com/office/drawing/2014/main" id="{32E56E58-4AA2-487A-971B-5F210467637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79" y="3648"/>
                              <a:ext cx="156" cy="70"/>
                              <a:chOff x="2579" y="3648"/>
                              <a:chExt cx="156" cy="70"/>
                            </a:xfrm>
                          </p:grpSpPr>
                          <p:sp>
                            <p:nvSpPr>
                              <p:cNvPr id="146809" name="Freeform 377">
                                <a:extLst>
                                  <a:ext uri="{FF2B5EF4-FFF2-40B4-BE49-F238E27FC236}">
                                    <a16:creationId xmlns:a16="http://schemas.microsoft.com/office/drawing/2014/main" id="{2F815786-B04C-4BF9-A4CA-4B2BB7D0F64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88" y="3648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10" name="Freeform 378">
                                <a:extLst>
                                  <a:ext uri="{FF2B5EF4-FFF2-40B4-BE49-F238E27FC236}">
                                    <a16:creationId xmlns:a16="http://schemas.microsoft.com/office/drawing/2014/main" id="{8EDF596D-E831-4863-ABF7-912E1B4C320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604" y="3697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11" name="Freeform 379">
                                <a:extLst>
                                  <a:ext uri="{FF2B5EF4-FFF2-40B4-BE49-F238E27FC236}">
                                    <a16:creationId xmlns:a16="http://schemas.microsoft.com/office/drawing/2014/main" id="{FBC44809-71CA-48CD-B1BC-F6C41303851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579" y="3653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12" name="Freeform 380">
                              <a:extLst>
                                <a:ext uri="{FF2B5EF4-FFF2-40B4-BE49-F238E27FC236}">
                                  <a16:creationId xmlns:a16="http://schemas.microsoft.com/office/drawing/2014/main" id="{1DEF743D-6706-4B4F-9028-56D4EC8D868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83" y="3650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13" name="Oval 381">
                              <a:extLst>
                                <a:ext uri="{FF2B5EF4-FFF2-40B4-BE49-F238E27FC236}">
                                  <a16:creationId xmlns:a16="http://schemas.microsoft.com/office/drawing/2014/main" id="{F3B83836-C71F-41EE-B118-BC140095AEF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02" y="36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14" name="Oval 382">
                              <a:extLst>
                                <a:ext uri="{FF2B5EF4-FFF2-40B4-BE49-F238E27FC236}">
                                  <a16:creationId xmlns:a16="http://schemas.microsoft.com/office/drawing/2014/main" id="{D331860B-4420-47B8-A5B1-B80DDA55316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713" y="3679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6815" name="Group 383">
                          <a:extLst>
                            <a:ext uri="{FF2B5EF4-FFF2-40B4-BE49-F238E27FC236}">
                              <a16:creationId xmlns:a16="http://schemas.microsoft.com/office/drawing/2014/main" id="{F975D9DA-7EC6-498F-B7C8-56BCE034DCA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42" y="3224"/>
                          <a:ext cx="358" cy="504"/>
                          <a:chOff x="2242" y="3224"/>
                          <a:chExt cx="358" cy="504"/>
                        </a:xfrm>
                      </p:grpSpPr>
                      <p:grpSp>
                        <p:nvGrpSpPr>
                          <p:cNvPr id="146816" name="Group 384">
                            <a:extLst>
                              <a:ext uri="{FF2B5EF4-FFF2-40B4-BE49-F238E27FC236}">
                                <a16:creationId xmlns:a16="http://schemas.microsoft.com/office/drawing/2014/main" id="{E4523F7D-0066-435D-A589-DDF13D0F639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42" y="3224"/>
                            <a:ext cx="156" cy="70"/>
                            <a:chOff x="2242" y="3224"/>
                            <a:chExt cx="156" cy="70"/>
                          </a:xfrm>
                        </p:grpSpPr>
                        <p:grpSp>
                          <p:nvGrpSpPr>
                            <p:cNvPr id="146817" name="Group 385">
                              <a:extLst>
                                <a:ext uri="{FF2B5EF4-FFF2-40B4-BE49-F238E27FC236}">
                                  <a16:creationId xmlns:a16="http://schemas.microsoft.com/office/drawing/2014/main" id="{F80D3828-F5C3-4145-8DE0-70A95C2D8C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42" y="3224"/>
                              <a:ext cx="156" cy="70"/>
                              <a:chOff x="2242" y="3224"/>
                              <a:chExt cx="156" cy="70"/>
                            </a:xfrm>
                          </p:grpSpPr>
                          <p:sp>
                            <p:nvSpPr>
                              <p:cNvPr id="146818" name="Freeform 386">
                                <a:extLst>
                                  <a:ext uri="{FF2B5EF4-FFF2-40B4-BE49-F238E27FC236}">
                                    <a16:creationId xmlns:a16="http://schemas.microsoft.com/office/drawing/2014/main" id="{6D531BFB-CCA4-4D9F-B490-0BDA26C0DD6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50" y="322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19" name="Freeform 387">
                                <a:extLst>
                                  <a:ext uri="{FF2B5EF4-FFF2-40B4-BE49-F238E27FC236}">
                                    <a16:creationId xmlns:a16="http://schemas.microsoft.com/office/drawing/2014/main" id="{5CF398BD-C815-4E5D-86C9-EABDB399318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67" y="327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20" name="Freeform 388">
                                <a:extLst>
                                  <a:ext uri="{FF2B5EF4-FFF2-40B4-BE49-F238E27FC236}">
                                    <a16:creationId xmlns:a16="http://schemas.microsoft.com/office/drawing/2014/main" id="{240626DE-C58B-41FD-83B2-E44B0A73573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42" y="322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21" name="Freeform 389">
                              <a:extLst>
                                <a:ext uri="{FF2B5EF4-FFF2-40B4-BE49-F238E27FC236}">
                                  <a16:creationId xmlns:a16="http://schemas.microsoft.com/office/drawing/2014/main" id="{53D3AF86-633F-47F6-83CB-54F5829426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45" y="322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22" name="Oval 390">
                              <a:extLst>
                                <a:ext uri="{FF2B5EF4-FFF2-40B4-BE49-F238E27FC236}">
                                  <a16:creationId xmlns:a16="http://schemas.microsoft.com/office/drawing/2014/main" id="{5A88B777-4B69-466D-97F5-C3BB47A2C8E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65" y="323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23" name="Oval 391">
                              <a:extLst>
                                <a:ext uri="{FF2B5EF4-FFF2-40B4-BE49-F238E27FC236}">
                                  <a16:creationId xmlns:a16="http://schemas.microsoft.com/office/drawing/2014/main" id="{C33DE3B4-7BC0-4A8C-90CF-B5C01B6C764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75" y="325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24" name="Group 392">
                            <a:extLst>
                              <a:ext uri="{FF2B5EF4-FFF2-40B4-BE49-F238E27FC236}">
                                <a16:creationId xmlns:a16="http://schemas.microsoft.com/office/drawing/2014/main" id="{E3542208-19B3-470E-9802-4D5AD508115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70" y="3286"/>
                            <a:ext cx="156" cy="69"/>
                            <a:chOff x="2270" y="3286"/>
                            <a:chExt cx="156" cy="69"/>
                          </a:xfrm>
                        </p:grpSpPr>
                        <p:grpSp>
                          <p:nvGrpSpPr>
                            <p:cNvPr id="146825" name="Group 393">
                              <a:extLst>
                                <a:ext uri="{FF2B5EF4-FFF2-40B4-BE49-F238E27FC236}">
                                  <a16:creationId xmlns:a16="http://schemas.microsoft.com/office/drawing/2014/main" id="{79061634-A9FB-4648-9D9A-4A06A05A94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70" y="3286"/>
                              <a:ext cx="156" cy="69"/>
                              <a:chOff x="2270" y="3286"/>
                              <a:chExt cx="156" cy="69"/>
                            </a:xfrm>
                          </p:grpSpPr>
                          <p:sp>
                            <p:nvSpPr>
                              <p:cNvPr id="146826" name="Freeform 394">
                                <a:extLst>
                                  <a:ext uri="{FF2B5EF4-FFF2-40B4-BE49-F238E27FC236}">
                                    <a16:creationId xmlns:a16="http://schemas.microsoft.com/office/drawing/2014/main" id="{A3A27C14-1857-4770-A9ED-B24DB020AD3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9" y="3286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27" name="Freeform 395">
                                <a:extLst>
                                  <a:ext uri="{FF2B5EF4-FFF2-40B4-BE49-F238E27FC236}">
                                    <a16:creationId xmlns:a16="http://schemas.microsoft.com/office/drawing/2014/main" id="{4EDE8FBD-BCC8-42FC-9232-A69F13877F4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95" y="333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28" name="Freeform 396">
                                <a:extLst>
                                  <a:ext uri="{FF2B5EF4-FFF2-40B4-BE49-F238E27FC236}">
                                    <a16:creationId xmlns:a16="http://schemas.microsoft.com/office/drawing/2014/main" id="{266D9B7F-2F48-4C3F-9818-A56C094186B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270" y="3291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29" name="Freeform 397">
                              <a:extLst>
                                <a:ext uri="{FF2B5EF4-FFF2-40B4-BE49-F238E27FC236}">
                                  <a16:creationId xmlns:a16="http://schemas.microsoft.com/office/drawing/2014/main" id="{55E6F71D-95D2-4E74-9EBA-988B66FD2C6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374" y="3287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30" name="Oval 398">
                              <a:extLst>
                                <a:ext uri="{FF2B5EF4-FFF2-40B4-BE49-F238E27FC236}">
                                  <a16:creationId xmlns:a16="http://schemas.microsoft.com/office/drawing/2014/main" id="{FF71F6E8-444D-4CDD-B620-9A936C67B71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93" y="3298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31" name="Oval 399">
                              <a:extLst>
                                <a:ext uri="{FF2B5EF4-FFF2-40B4-BE49-F238E27FC236}">
                                  <a16:creationId xmlns:a16="http://schemas.microsoft.com/office/drawing/2014/main" id="{0BAEBEBA-BACA-42A7-AD83-3596F19C1B3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04" y="331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32" name="Group 400">
                            <a:extLst>
                              <a:ext uri="{FF2B5EF4-FFF2-40B4-BE49-F238E27FC236}">
                                <a16:creationId xmlns:a16="http://schemas.microsoft.com/office/drawing/2014/main" id="{82ABF719-F4BD-4130-99C6-145EC505702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00" y="3349"/>
                            <a:ext cx="156" cy="69"/>
                            <a:chOff x="2300" y="3349"/>
                            <a:chExt cx="156" cy="69"/>
                          </a:xfrm>
                        </p:grpSpPr>
                        <p:grpSp>
                          <p:nvGrpSpPr>
                            <p:cNvPr id="146833" name="Group 401">
                              <a:extLst>
                                <a:ext uri="{FF2B5EF4-FFF2-40B4-BE49-F238E27FC236}">
                                  <a16:creationId xmlns:a16="http://schemas.microsoft.com/office/drawing/2014/main" id="{5429D0D3-CEA8-40FF-BF78-52FB93798DD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00" y="3349"/>
                              <a:ext cx="156" cy="69"/>
                              <a:chOff x="2300" y="3349"/>
                              <a:chExt cx="156" cy="69"/>
                            </a:xfrm>
                          </p:grpSpPr>
                          <p:sp>
                            <p:nvSpPr>
                              <p:cNvPr id="146834" name="Freeform 402">
                                <a:extLst>
                                  <a:ext uri="{FF2B5EF4-FFF2-40B4-BE49-F238E27FC236}">
                                    <a16:creationId xmlns:a16="http://schemas.microsoft.com/office/drawing/2014/main" id="{5C501554-9B49-4671-84ED-901E4E1B8E3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9" y="334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35" name="Freeform 403">
                                <a:extLst>
                                  <a:ext uri="{FF2B5EF4-FFF2-40B4-BE49-F238E27FC236}">
                                    <a16:creationId xmlns:a16="http://schemas.microsoft.com/office/drawing/2014/main" id="{FF182221-6D08-42F9-90A2-0734839C3B3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5" y="339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36" name="Freeform 404">
                                <a:extLst>
                                  <a:ext uri="{FF2B5EF4-FFF2-40B4-BE49-F238E27FC236}">
                                    <a16:creationId xmlns:a16="http://schemas.microsoft.com/office/drawing/2014/main" id="{9FA0EE68-7B55-4055-A13D-FD70302A0FA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00" y="335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37" name="Freeform 405">
                              <a:extLst>
                                <a:ext uri="{FF2B5EF4-FFF2-40B4-BE49-F238E27FC236}">
                                  <a16:creationId xmlns:a16="http://schemas.microsoft.com/office/drawing/2014/main" id="{7B564213-1D9C-47EE-B3D1-88EC98D9860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04" y="335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38" name="Oval 406">
                              <a:extLst>
                                <a:ext uri="{FF2B5EF4-FFF2-40B4-BE49-F238E27FC236}">
                                  <a16:creationId xmlns:a16="http://schemas.microsoft.com/office/drawing/2014/main" id="{1891182E-F5E7-48DD-8377-FFB08225654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23" y="336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39" name="Oval 407">
                              <a:extLst>
                                <a:ext uri="{FF2B5EF4-FFF2-40B4-BE49-F238E27FC236}">
                                  <a16:creationId xmlns:a16="http://schemas.microsoft.com/office/drawing/2014/main" id="{30F4011B-7A55-4AAF-8A3F-B66629EBC9D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34" y="338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40" name="Group 408">
                            <a:extLst>
                              <a:ext uri="{FF2B5EF4-FFF2-40B4-BE49-F238E27FC236}">
                                <a16:creationId xmlns:a16="http://schemas.microsoft.com/office/drawing/2014/main" id="{203F320B-566A-44EF-8440-C4AA51C9A4F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29" y="3410"/>
                            <a:ext cx="156" cy="69"/>
                            <a:chOff x="2329" y="3410"/>
                            <a:chExt cx="156" cy="69"/>
                          </a:xfrm>
                        </p:grpSpPr>
                        <p:grpSp>
                          <p:nvGrpSpPr>
                            <p:cNvPr id="146841" name="Group 409">
                              <a:extLst>
                                <a:ext uri="{FF2B5EF4-FFF2-40B4-BE49-F238E27FC236}">
                                  <a16:creationId xmlns:a16="http://schemas.microsoft.com/office/drawing/2014/main" id="{0E9606F8-D1A1-4709-819B-D622C99FA79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29" y="3410"/>
                              <a:ext cx="156" cy="69"/>
                              <a:chOff x="2329" y="3410"/>
                              <a:chExt cx="156" cy="69"/>
                            </a:xfrm>
                          </p:grpSpPr>
                          <p:sp>
                            <p:nvSpPr>
                              <p:cNvPr id="146842" name="Freeform 410">
                                <a:extLst>
                                  <a:ext uri="{FF2B5EF4-FFF2-40B4-BE49-F238E27FC236}">
                                    <a16:creationId xmlns:a16="http://schemas.microsoft.com/office/drawing/2014/main" id="{60CD591E-5E78-4A04-850B-0B99F02A04B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37" y="3410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6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43" name="Freeform 411">
                                <a:extLst>
                                  <a:ext uri="{FF2B5EF4-FFF2-40B4-BE49-F238E27FC236}">
                                    <a16:creationId xmlns:a16="http://schemas.microsoft.com/office/drawing/2014/main" id="{DB71700F-4BF6-47BE-8854-B22CD081D22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4" y="3459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44" name="Freeform 412">
                                <a:extLst>
                                  <a:ext uri="{FF2B5EF4-FFF2-40B4-BE49-F238E27FC236}">
                                    <a16:creationId xmlns:a16="http://schemas.microsoft.com/office/drawing/2014/main" id="{DCD33552-3E4E-4CA5-8676-5AB2B78F4BD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29" y="3415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45" name="Freeform 413">
                              <a:extLst>
                                <a:ext uri="{FF2B5EF4-FFF2-40B4-BE49-F238E27FC236}">
                                  <a16:creationId xmlns:a16="http://schemas.microsoft.com/office/drawing/2014/main" id="{E6AC2258-8E8E-41AE-A3F6-AFF2DB8CC4B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32" y="3412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46" name="Oval 414">
                              <a:extLst>
                                <a:ext uri="{FF2B5EF4-FFF2-40B4-BE49-F238E27FC236}">
                                  <a16:creationId xmlns:a16="http://schemas.microsoft.com/office/drawing/2014/main" id="{C5D19AA6-7555-4515-837B-C3F89BFBE08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52" y="3423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47" name="Oval 415">
                              <a:extLst>
                                <a:ext uri="{FF2B5EF4-FFF2-40B4-BE49-F238E27FC236}">
                                  <a16:creationId xmlns:a16="http://schemas.microsoft.com/office/drawing/2014/main" id="{81BBCD82-E966-4BB6-83ED-545F2F1B216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62" y="344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48" name="Group 416">
                            <a:extLst>
                              <a:ext uri="{FF2B5EF4-FFF2-40B4-BE49-F238E27FC236}">
                                <a16:creationId xmlns:a16="http://schemas.microsoft.com/office/drawing/2014/main" id="{BDD34771-B9B4-4D27-86E9-6A58FE830EB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7" y="3471"/>
                            <a:ext cx="156" cy="70"/>
                            <a:chOff x="2357" y="3471"/>
                            <a:chExt cx="156" cy="70"/>
                          </a:xfrm>
                        </p:grpSpPr>
                        <p:grpSp>
                          <p:nvGrpSpPr>
                            <p:cNvPr id="146849" name="Group 417">
                              <a:extLst>
                                <a:ext uri="{FF2B5EF4-FFF2-40B4-BE49-F238E27FC236}">
                                  <a16:creationId xmlns:a16="http://schemas.microsoft.com/office/drawing/2014/main" id="{0E7DD2A3-66AD-4431-9B54-61535289375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7" y="3471"/>
                              <a:ext cx="156" cy="70"/>
                              <a:chOff x="2357" y="3471"/>
                              <a:chExt cx="156" cy="70"/>
                            </a:xfrm>
                          </p:grpSpPr>
                          <p:sp>
                            <p:nvSpPr>
                              <p:cNvPr id="146850" name="Freeform 418">
                                <a:extLst>
                                  <a:ext uri="{FF2B5EF4-FFF2-40B4-BE49-F238E27FC236}">
                                    <a16:creationId xmlns:a16="http://schemas.microsoft.com/office/drawing/2014/main" id="{B4024EAD-4D6A-406E-83C6-DEA6DF8D0DC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66" y="3471"/>
                                <a:ext cx="147" cy="56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9 h 56"/>
                                  <a:gd name="T2" fmla="*/ 26 w 147"/>
                                  <a:gd name="T3" fmla="*/ 55 h 56"/>
                                  <a:gd name="T4" fmla="*/ 0 w 147"/>
                                  <a:gd name="T5" fmla="*/ 6 h 56"/>
                                  <a:gd name="T6" fmla="*/ 121 w 147"/>
                                  <a:gd name="T7" fmla="*/ 0 h 56"/>
                                  <a:gd name="T8" fmla="*/ 146 w 147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6">
                                    <a:moveTo>
                                      <a:pt x="146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51" name="Freeform 419">
                                <a:extLst>
                                  <a:ext uri="{FF2B5EF4-FFF2-40B4-BE49-F238E27FC236}">
                                    <a16:creationId xmlns:a16="http://schemas.microsoft.com/office/drawing/2014/main" id="{6AF7182B-F16B-4703-81F8-A2074A19AF3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2" y="3520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10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10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52" name="Freeform 420">
                                <a:extLst>
                                  <a:ext uri="{FF2B5EF4-FFF2-40B4-BE49-F238E27FC236}">
                                    <a16:creationId xmlns:a16="http://schemas.microsoft.com/office/drawing/2014/main" id="{52C22471-8553-4514-8EF1-FCAAF061BB8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57" y="3476"/>
                                <a:ext cx="36" cy="65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5"/>
                                  <a:gd name="T2" fmla="*/ 25 w 36"/>
                                  <a:gd name="T3" fmla="*/ 64 h 65"/>
                                  <a:gd name="T4" fmla="*/ 0 w 36"/>
                                  <a:gd name="T5" fmla="*/ 14 h 65"/>
                                  <a:gd name="T6" fmla="*/ 9 w 36"/>
                                  <a:gd name="T7" fmla="*/ 0 h 65"/>
                                  <a:gd name="T8" fmla="*/ 35 w 36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5">
                                    <a:moveTo>
                                      <a:pt x="35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53" name="Freeform 421">
                              <a:extLst>
                                <a:ext uri="{FF2B5EF4-FFF2-40B4-BE49-F238E27FC236}">
                                  <a16:creationId xmlns:a16="http://schemas.microsoft.com/office/drawing/2014/main" id="{E1C4024B-595F-4CE3-8787-8BE4130FC74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61" y="3473"/>
                              <a:ext cx="25" cy="48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8"/>
                                <a:gd name="T2" fmla="*/ 24 w 25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8">
                                  <a:moveTo>
                                    <a:pt x="0" y="0"/>
                                  </a:moveTo>
                                  <a:lnTo>
                                    <a:pt x="24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54" name="Oval 422">
                              <a:extLst>
                                <a:ext uri="{FF2B5EF4-FFF2-40B4-BE49-F238E27FC236}">
                                  <a16:creationId xmlns:a16="http://schemas.microsoft.com/office/drawing/2014/main" id="{B4DF8DC7-B259-4ABF-9249-9468A610B71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80" y="3484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55" name="Oval 423">
                              <a:extLst>
                                <a:ext uri="{FF2B5EF4-FFF2-40B4-BE49-F238E27FC236}">
                                  <a16:creationId xmlns:a16="http://schemas.microsoft.com/office/drawing/2014/main" id="{0EA6E331-8A50-4B04-9907-6E680301AD5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1" y="3502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56" name="Group 424">
                            <a:extLst>
                              <a:ext uri="{FF2B5EF4-FFF2-40B4-BE49-F238E27FC236}">
                                <a16:creationId xmlns:a16="http://schemas.microsoft.com/office/drawing/2014/main" id="{35A6F4CF-517C-4030-90B1-0C5F3055EA8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86" y="3534"/>
                            <a:ext cx="156" cy="70"/>
                            <a:chOff x="2386" y="3534"/>
                            <a:chExt cx="156" cy="70"/>
                          </a:xfrm>
                        </p:grpSpPr>
                        <p:grpSp>
                          <p:nvGrpSpPr>
                            <p:cNvPr id="146857" name="Group 425">
                              <a:extLst>
                                <a:ext uri="{FF2B5EF4-FFF2-40B4-BE49-F238E27FC236}">
                                  <a16:creationId xmlns:a16="http://schemas.microsoft.com/office/drawing/2014/main" id="{B5D15E42-6AB4-4F16-B1EA-CB6FAD2640F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86" y="3534"/>
                              <a:ext cx="156" cy="70"/>
                              <a:chOff x="2386" y="3534"/>
                              <a:chExt cx="156" cy="70"/>
                            </a:xfrm>
                          </p:grpSpPr>
                          <p:sp>
                            <p:nvSpPr>
                              <p:cNvPr id="146858" name="Freeform 426">
                                <a:extLst>
                                  <a:ext uri="{FF2B5EF4-FFF2-40B4-BE49-F238E27FC236}">
                                    <a16:creationId xmlns:a16="http://schemas.microsoft.com/office/drawing/2014/main" id="{A13F4C87-04CF-470C-A038-4685D9B58E1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94" y="3534"/>
                                <a:ext cx="148" cy="56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9 h 56"/>
                                  <a:gd name="T2" fmla="*/ 26 w 148"/>
                                  <a:gd name="T3" fmla="*/ 55 h 56"/>
                                  <a:gd name="T4" fmla="*/ 0 w 148"/>
                                  <a:gd name="T5" fmla="*/ 6 h 56"/>
                                  <a:gd name="T6" fmla="*/ 122 w 148"/>
                                  <a:gd name="T7" fmla="*/ 0 h 56"/>
                                  <a:gd name="T8" fmla="*/ 147 w 148"/>
                                  <a:gd name="T9" fmla="*/ 49 h 56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6">
                                    <a:moveTo>
                                      <a:pt x="147" y="49"/>
                                    </a:moveTo>
                                    <a:lnTo>
                                      <a:pt x="26" y="55"/>
                                    </a:lnTo>
                                    <a:lnTo>
                                      <a:pt x="0" y="6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59" name="Freeform 427">
                                <a:extLst>
                                  <a:ext uri="{FF2B5EF4-FFF2-40B4-BE49-F238E27FC236}">
                                    <a16:creationId xmlns:a16="http://schemas.microsoft.com/office/drawing/2014/main" id="{2EE2FE6A-5D18-487C-AE55-AF8BE558FAB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1" y="3583"/>
                                <a:ext cx="131" cy="21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1"/>
                                  <a:gd name="T2" fmla="*/ 119 w 131"/>
                                  <a:gd name="T3" fmla="*/ 13 h 21"/>
                                  <a:gd name="T4" fmla="*/ 0 w 131"/>
                                  <a:gd name="T5" fmla="*/ 20 h 21"/>
                                  <a:gd name="T6" fmla="*/ 9 w 131"/>
                                  <a:gd name="T7" fmla="*/ 6 h 21"/>
                                  <a:gd name="T8" fmla="*/ 130 w 131"/>
                                  <a:gd name="T9" fmla="*/ 0 h 2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1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20"/>
                                    </a:lnTo>
                                    <a:lnTo>
                                      <a:pt x="9" y="6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60" name="Freeform 428">
                                <a:extLst>
                                  <a:ext uri="{FF2B5EF4-FFF2-40B4-BE49-F238E27FC236}">
                                    <a16:creationId xmlns:a16="http://schemas.microsoft.com/office/drawing/2014/main" id="{7E70266A-BB24-4F88-A2A5-72703EB36B1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386" y="3539"/>
                                <a:ext cx="35" cy="65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5"/>
                                  <a:gd name="T2" fmla="*/ 25 w 35"/>
                                  <a:gd name="T3" fmla="*/ 64 h 65"/>
                                  <a:gd name="T4" fmla="*/ 0 w 35"/>
                                  <a:gd name="T5" fmla="*/ 14 h 65"/>
                                  <a:gd name="T6" fmla="*/ 8 w 35"/>
                                  <a:gd name="T7" fmla="*/ 0 h 65"/>
                                  <a:gd name="T8" fmla="*/ 34 w 35"/>
                                  <a:gd name="T9" fmla="*/ 49 h 6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5">
                                    <a:moveTo>
                                      <a:pt x="34" y="49"/>
                                    </a:moveTo>
                                    <a:lnTo>
                                      <a:pt x="25" y="64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61" name="Freeform 429">
                              <a:extLst>
                                <a:ext uri="{FF2B5EF4-FFF2-40B4-BE49-F238E27FC236}">
                                  <a16:creationId xmlns:a16="http://schemas.microsoft.com/office/drawing/2014/main" id="{E153AB7E-F21C-4A8D-87FF-AF22DB0ECED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489" y="3536"/>
                              <a:ext cx="26" cy="48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8"/>
                                <a:gd name="T2" fmla="*/ 25 w 26"/>
                                <a:gd name="T3" fmla="*/ 47 h 4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8">
                                  <a:moveTo>
                                    <a:pt x="0" y="0"/>
                                  </a:moveTo>
                                  <a:lnTo>
                                    <a:pt x="25" y="47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62" name="Oval 430">
                              <a:extLst>
                                <a:ext uri="{FF2B5EF4-FFF2-40B4-BE49-F238E27FC236}">
                                  <a16:creationId xmlns:a16="http://schemas.microsoft.com/office/drawing/2014/main" id="{F0993593-4968-469E-B7B7-C56279BECDB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09" y="3547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63" name="Oval 431">
                              <a:extLst>
                                <a:ext uri="{FF2B5EF4-FFF2-40B4-BE49-F238E27FC236}">
                                  <a16:creationId xmlns:a16="http://schemas.microsoft.com/office/drawing/2014/main" id="{5F7FFB50-8158-44D7-9727-4C37C641DA6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19" y="3565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64" name="Group 432">
                            <a:extLst>
                              <a:ext uri="{FF2B5EF4-FFF2-40B4-BE49-F238E27FC236}">
                                <a16:creationId xmlns:a16="http://schemas.microsoft.com/office/drawing/2014/main" id="{1CDA25CD-B400-4C85-AD5F-AF90D705130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16" y="3596"/>
                            <a:ext cx="156" cy="69"/>
                            <a:chOff x="2416" y="3596"/>
                            <a:chExt cx="156" cy="69"/>
                          </a:xfrm>
                        </p:grpSpPr>
                        <p:grpSp>
                          <p:nvGrpSpPr>
                            <p:cNvPr id="146865" name="Group 433">
                              <a:extLst>
                                <a:ext uri="{FF2B5EF4-FFF2-40B4-BE49-F238E27FC236}">
                                  <a16:creationId xmlns:a16="http://schemas.microsoft.com/office/drawing/2014/main" id="{A5CCD843-E9ED-408D-936E-5B1066DF45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16" y="3596"/>
                              <a:ext cx="156" cy="69"/>
                              <a:chOff x="2416" y="3596"/>
                              <a:chExt cx="156" cy="69"/>
                            </a:xfrm>
                          </p:grpSpPr>
                          <p:sp>
                            <p:nvSpPr>
                              <p:cNvPr id="146866" name="Freeform 434">
                                <a:extLst>
                                  <a:ext uri="{FF2B5EF4-FFF2-40B4-BE49-F238E27FC236}">
                                    <a16:creationId xmlns:a16="http://schemas.microsoft.com/office/drawing/2014/main" id="{B6CA1113-FEA4-4AD3-A629-5708F3B5361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24" y="3596"/>
                                <a:ext cx="148" cy="55"/>
                              </a:xfrm>
                              <a:custGeom>
                                <a:avLst/>
                                <a:gdLst>
                                  <a:gd name="T0" fmla="*/ 147 w 148"/>
                                  <a:gd name="T1" fmla="*/ 48 h 55"/>
                                  <a:gd name="T2" fmla="*/ 26 w 148"/>
                                  <a:gd name="T3" fmla="*/ 54 h 55"/>
                                  <a:gd name="T4" fmla="*/ 0 w 148"/>
                                  <a:gd name="T5" fmla="*/ 5 h 55"/>
                                  <a:gd name="T6" fmla="*/ 122 w 148"/>
                                  <a:gd name="T7" fmla="*/ 0 h 55"/>
                                  <a:gd name="T8" fmla="*/ 147 w 148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8" h="55">
                                    <a:moveTo>
                                      <a:pt x="147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2" y="0"/>
                                    </a:lnTo>
                                    <a:lnTo>
                                      <a:pt x="147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67" name="Freeform 435">
                                <a:extLst>
                                  <a:ext uri="{FF2B5EF4-FFF2-40B4-BE49-F238E27FC236}">
                                    <a16:creationId xmlns:a16="http://schemas.microsoft.com/office/drawing/2014/main" id="{DD6422EF-99D9-45CC-9C9C-3585CB3E1AB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1" y="3645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9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9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68" name="Freeform 436">
                                <a:extLst>
                                  <a:ext uri="{FF2B5EF4-FFF2-40B4-BE49-F238E27FC236}">
                                    <a16:creationId xmlns:a16="http://schemas.microsoft.com/office/drawing/2014/main" id="{69837006-EE69-411A-A304-DF16135E94A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16" y="3601"/>
                                <a:ext cx="35" cy="64"/>
                              </a:xfrm>
                              <a:custGeom>
                                <a:avLst/>
                                <a:gdLst>
                                  <a:gd name="T0" fmla="*/ 34 w 35"/>
                                  <a:gd name="T1" fmla="*/ 49 h 64"/>
                                  <a:gd name="T2" fmla="*/ 25 w 35"/>
                                  <a:gd name="T3" fmla="*/ 63 h 64"/>
                                  <a:gd name="T4" fmla="*/ 0 w 35"/>
                                  <a:gd name="T5" fmla="*/ 14 h 64"/>
                                  <a:gd name="T6" fmla="*/ 8 w 35"/>
                                  <a:gd name="T7" fmla="*/ 0 h 64"/>
                                  <a:gd name="T8" fmla="*/ 34 w 35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5" h="64">
                                    <a:moveTo>
                                      <a:pt x="34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8" y="0"/>
                                    </a:lnTo>
                                    <a:lnTo>
                                      <a:pt x="34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69" name="Freeform 437">
                              <a:extLst>
                                <a:ext uri="{FF2B5EF4-FFF2-40B4-BE49-F238E27FC236}">
                                  <a16:creationId xmlns:a16="http://schemas.microsoft.com/office/drawing/2014/main" id="{95AD73CE-A642-429D-BB08-0991A294B14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19" y="3597"/>
                              <a:ext cx="26" cy="49"/>
                            </a:xfrm>
                            <a:custGeom>
                              <a:avLst/>
                              <a:gdLst>
                                <a:gd name="T0" fmla="*/ 0 w 26"/>
                                <a:gd name="T1" fmla="*/ 0 h 49"/>
                                <a:gd name="T2" fmla="*/ 25 w 26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6" h="49">
                                  <a:moveTo>
                                    <a:pt x="0" y="0"/>
                                  </a:moveTo>
                                  <a:lnTo>
                                    <a:pt x="25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70" name="Oval 438">
                              <a:extLst>
                                <a:ext uri="{FF2B5EF4-FFF2-40B4-BE49-F238E27FC236}">
                                  <a16:creationId xmlns:a16="http://schemas.microsoft.com/office/drawing/2014/main" id="{8D06923C-CD96-4D6C-9795-3967E7FABC0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39" y="3608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71" name="Oval 439">
                              <a:extLst>
                                <a:ext uri="{FF2B5EF4-FFF2-40B4-BE49-F238E27FC236}">
                                  <a16:creationId xmlns:a16="http://schemas.microsoft.com/office/drawing/2014/main" id="{B80E4758-D608-4B52-9DD6-12DDB6A3AC2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49" y="3627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72" name="Group 440">
                            <a:extLst>
                              <a:ext uri="{FF2B5EF4-FFF2-40B4-BE49-F238E27FC236}">
                                <a16:creationId xmlns:a16="http://schemas.microsoft.com/office/drawing/2014/main" id="{55BFAC43-85D9-4176-858C-B49C516736F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44" y="3659"/>
                            <a:ext cx="156" cy="69"/>
                            <a:chOff x="2444" y="3659"/>
                            <a:chExt cx="156" cy="69"/>
                          </a:xfrm>
                        </p:grpSpPr>
                        <p:grpSp>
                          <p:nvGrpSpPr>
                            <p:cNvPr id="146873" name="Group 441">
                              <a:extLst>
                                <a:ext uri="{FF2B5EF4-FFF2-40B4-BE49-F238E27FC236}">
                                  <a16:creationId xmlns:a16="http://schemas.microsoft.com/office/drawing/2014/main" id="{CE7B8FC4-4B2B-40E8-90CB-8A1E92875F5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44" y="3659"/>
                              <a:ext cx="156" cy="69"/>
                              <a:chOff x="2444" y="3659"/>
                              <a:chExt cx="156" cy="69"/>
                            </a:xfrm>
                          </p:grpSpPr>
                          <p:sp>
                            <p:nvSpPr>
                              <p:cNvPr id="146874" name="Freeform 442">
                                <a:extLst>
                                  <a:ext uri="{FF2B5EF4-FFF2-40B4-BE49-F238E27FC236}">
                                    <a16:creationId xmlns:a16="http://schemas.microsoft.com/office/drawing/2014/main" id="{B7287BF8-EE71-471C-ADF4-9651D572181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53" y="3659"/>
                                <a:ext cx="147" cy="55"/>
                              </a:xfrm>
                              <a:custGeom>
                                <a:avLst/>
                                <a:gdLst>
                                  <a:gd name="T0" fmla="*/ 146 w 147"/>
                                  <a:gd name="T1" fmla="*/ 48 h 55"/>
                                  <a:gd name="T2" fmla="*/ 26 w 147"/>
                                  <a:gd name="T3" fmla="*/ 54 h 55"/>
                                  <a:gd name="T4" fmla="*/ 0 w 147"/>
                                  <a:gd name="T5" fmla="*/ 5 h 55"/>
                                  <a:gd name="T6" fmla="*/ 121 w 147"/>
                                  <a:gd name="T7" fmla="*/ 0 h 55"/>
                                  <a:gd name="T8" fmla="*/ 146 w 147"/>
                                  <a:gd name="T9" fmla="*/ 48 h 55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47" h="55">
                                    <a:moveTo>
                                      <a:pt x="146" y="48"/>
                                    </a:moveTo>
                                    <a:lnTo>
                                      <a:pt x="26" y="54"/>
                                    </a:lnTo>
                                    <a:lnTo>
                                      <a:pt x="0" y="5"/>
                                    </a:lnTo>
                                    <a:lnTo>
                                      <a:pt x="121" y="0"/>
                                    </a:lnTo>
                                    <a:lnTo>
                                      <a:pt x="146" y="48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75" name="Freeform 443">
                                <a:extLst>
                                  <a:ext uri="{FF2B5EF4-FFF2-40B4-BE49-F238E27FC236}">
                                    <a16:creationId xmlns:a16="http://schemas.microsoft.com/office/drawing/2014/main" id="{4621CF1A-756A-43B8-8A80-70E5C09E72A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69" y="3708"/>
                                <a:ext cx="131" cy="20"/>
                              </a:xfrm>
                              <a:custGeom>
                                <a:avLst/>
                                <a:gdLst>
                                  <a:gd name="T0" fmla="*/ 130 w 131"/>
                                  <a:gd name="T1" fmla="*/ 0 h 20"/>
                                  <a:gd name="T2" fmla="*/ 119 w 131"/>
                                  <a:gd name="T3" fmla="*/ 13 h 20"/>
                                  <a:gd name="T4" fmla="*/ 0 w 131"/>
                                  <a:gd name="T5" fmla="*/ 19 h 20"/>
                                  <a:gd name="T6" fmla="*/ 10 w 131"/>
                                  <a:gd name="T7" fmla="*/ 5 h 20"/>
                                  <a:gd name="T8" fmla="*/ 130 w 131"/>
                                  <a:gd name="T9" fmla="*/ 0 h 2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31" h="20">
                                    <a:moveTo>
                                      <a:pt x="130" y="0"/>
                                    </a:moveTo>
                                    <a:lnTo>
                                      <a:pt x="119" y="13"/>
                                    </a:lnTo>
                                    <a:lnTo>
                                      <a:pt x="0" y="19"/>
                                    </a:lnTo>
                                    <a:lnTo>
                                      <a:pt x="10" y="5"/>
                                    </a:lnTo>
                                    <a:lnTo>
                                      <a:pt x="130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6876" name="Freeform 444">
                                <a:extLst>
                                  <a:ext uri="{FF2B5EF4-FFF2-40B4-BE49-F238E27FC236}">
                                    <a16:creationId xmlns:a16="http://schemas.microsoft.com/office/drawing/2014/main" id="{141EEBDE-C96C-4A8E-A7FF-393E94A07EB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2444" y="3664"/>
                                <a:ext cx="36" cy="64"/>
                              </a:xfrm>
                              <a:custGeom>
                                <a:avLst/>
                                <a:gdLst>
                                  <a:gd name="T0" fmla="*/ 35 w 36"/>
                                  <a:gd name="T1" fmla="*/ 49 h 64"/>
                                  <a:gd name="T2" fmla="*/ 25 w 36"/>
                                  <a:gd name="T3" fmla="*/ 63 h 64"/>
                                  <a:gd name="T4" fmla="*/ 0 w 36"/>
                                  <a:gd name="T5" fmla="*/ 14 h 64"/>
                                  <a:gd name="T6" fmla="*/ 9 w 36"/>
                                  <a:gd name="T7" fmla="*/ 0 h 64"/>
                                  <a:gd name="T8" fmla="*/ 35 w 36"/>
                                  <a:gd name="T9" fmla="*/ 49 h 64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36" h="64">
                                    <a:moveTo>
                                      <a:pt x="35" y="49"/>
                                    </a:moveTo>
                                    <a:lnTo>
                                      <a:pt x="25" y="63"/>
                                    </a:lnTo>
                                    <a:lnTo>
                                      <a:pt x="0" y="14"/>
                                    </a:lnTo>
                                    <a:lnTo>
                                      <a:pt x="9" y="0"/>
                                    </a:lnTo>
                                    <a:lnTo>
                                      <a:pt x="35" y="49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6877" name="Freeform 445">
                              <a:extLst>
                                <a:ext uri="{FF2B5EF4-FFF2-40B4-BE49-F238E27FC236}">
                                  <a16:creationId xmlns:a16="http://schemas.microsoft.com/office/drawing/2014/main" id="{1A51FDDA-308E-45C3-AC70-0B6071A89D6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48" y="3660"/>
                              <a:ext cx="25" cy="49"/>
                            </a:xfrm>
                            <a:custGeom>
                              <a:avLst/>
                              <a:gdLst>
                                <a:gd name="T0" fmla="*/ 0 w 25"/>
                                <a:gd name="T1" fmla="*/ 0 h 49"/>
                                <a:gd name="T2" fmla="*/ 24 w 25"/>
                                <a:gd name="T3" fmla="*/ 48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25" h="49">
                                  <a:moveTo>
                                    <a:pt x="0" y="0"/>
                                  </a:moveTo>
                                  <a:lnTo>
                                    <a:pt x="24" y="48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78" name="Oval 446">
                              <a:extLst>
                                <a:ext uri="{FF2B5EF4-FFF2-40B4-BE49-F238E27FC236}">
                                  <a16:creationId xmlns:a16="http://schemas.microsoft.com/office/drawing/2014/main" id="{F37883E4-6080-4EBC-A68A-14510E9711C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67" y="3671"/>
                              <a:ext cx="6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79" name="Oval 447">
                              <a:extLst>
                                <a:ext uri="{FF2B5EF4-FFF2-40B4-BE49-F238E27FC236}">
                                  <a16:creationId xmlns:a16="http://schemas.microsoft.com/office/drawing/2014/main" id="{8214066A-2E58-4A0B-B489-75A1CC75DAC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78" y="3690"/>
                              <a:ext cx="5" cy="2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6880" name="Group 448">
                        <a:extLst>
                          <a:ext uri="{FF2B5EF4-FFF2-40B4-BE49-F238E27FC236}">
                            <a16:creationId xmlns:a16="http://schemas.microsoft.com/office/drawing/2014/main" id="{50293F60-E449-4085-8895-5E920A2E1D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37" y="3309"/>
                        <a:ext cx="348" cy="279"/>
                        <a:chOff x="2737" y="3309"/>
                        <a:chExt cx="348" cy="279"/>
                      </a:xfrm>
                    </p:grpSpPr>
                    <p:grpSp>
                      <p:nvGrpSpPr>
                        <p:cNvPr id="146881" name="Group 449">
                          <a:extLst>
                            <a:ext uri="{FF2B5EF4-FFF2-40B4-BE49-F238E27FC236}">
                              <a16:creationId xmlns:a16="http://schemas.microsoft.com/office/drawing/2014/main" id="{19B32E8A-C1BD-457A-90EA-204C0D651D7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90" y="3309"/>
                          <a:ext cx="195" cy="273"/>
                          <a:chOff x="2890" y="3309"/>
                          <a:chExt cx="195" cy="273"/>
                        </a:xfrm>
                      </p:grpSpPr>
                      <p:grpSp>
                        <p:nvGrpSpPr>
                          <p:cNvPr id="146882" name="Group 450">
                            <a:extLst>
                              <a:ext uri="{FF2B5EF4-FFF2-40B4-BE49-F238E27FC236}">
                                <a16:creationId xmlns:a16="http://schemas.microsoft.com/office/drawing/2014/main" id="{EBB6D47B-71D9-43F3-B00C-2B3B4EFD7D20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90" y="3309"/>
                            <a:ext cx="91" cy="65"/>
                            <a:chOff x="2890" y="3309"/>
                            <a:chExt cx="91" cy="65"/>
                          </a:xfrm>
                        </p:grpSpPr>
                        <p:sp>
                          <p:nvSpPr>
                            <p:cNvPr id="146883" name="Freeform 451">
                              <a:extLst>
                                <a:ext uri="{FF2B5EF4-FFF2-40B4-BE49-F238E27FC236}">
                                  <a16:creationId xmlns:a16="http://schemas.microsoft.com/office/drawing/2014/main" id="{3327D2A6-806B-4EC2-A18F-8DD8B271D3B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4" y="3309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84" name="Freeform 452">
                              <a:extLst>
                                <a:ext uri="{FF2B5EF4-FFF2-40B4-BE49-F238E27FC236}">
                                  <a16:creationId xmlns:a16="http://schemas.microsoft.com/office/drawing/2014/main" id="{1650D5D2-19F8-4F76-82BE-5493804B8E5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9" y="3368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85" name="Freeform 453">
                              <a:extLst>
                                <a:ext uri="{FF2B5EF4-FFF2-40B4-BE49-F238E27FC236}">
                                  <a16:creationId xmlns:a16="http://schemas.microsoft.com/office/drawing/2014/main" id="{D6692374-7657-4D01-B11A-38DB79D24EF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90" y="3313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86" name="Group 454">
                            <a:extLst>
                              <a:ext uri="{FF2B5EF4-FFF2-40B4-BE49-F238E27FC236}">
                                <a16:creationId xmlns:a16="http://schemas.microsoft.com/office/drawing/2014/main" id="{56693875-1171-48DF-808D-45546D635F9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4" y="3378"/>
                            <a:ext cx="92" cy="64"/>
                            <a:chOff x="2924" y="3378"/>
                            <a:chExt cx="92" cy="64"/>
                          </a:xfrm>
                        </p:grpSpPr>
                        <p:sp>
                          <p:nvSpPr>
                            <p:cNvPr id="146887" name="Freeform 455">
                              <a:extLst>
                                <a:ext uri="{FF2B5EF4-FFF2-40B4-BE49-F238E27FC236}">
                                  <a16:creationId xmlns:a16="http://schemas.microsoft.com/office/drawing/2014/main" id="{A21D7EDA-1E95-439E-B62F-AD06FDF69ED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9" y="337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88" name="Freeform 456">
                              <a:extLst>
                                <a:ext uri="{FF2B5EF4-FFF2-40B4-BE49-F238E27FC236}">
                                  <a16:creationId xmlns:a16="http://schemas.microsoft.com/office/drawing/2014/main" id="{4DF8DEB9-AD3C-47F1-8C62-0F3586C27D6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3" y="3437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2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2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89" name="Freeform 457">
                              <a:extLst>
                                <a:ext uri="{FF2B5EF4-FFF2-40B4-BE49-F238E27FC236}">
                                  <a16:creationId xmlns:a16="http://schemas.microsoft.com/office/drawing/2014/main" id="{994EB94C-4E7D-444D-BCCE-B503593CBB6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4" y="3382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90" name="Group 458">
                            <a:extLst>
                              <a:ext uri="{FF2B5EF4-FFF2-40B4-BE49-F238E27FC236}">
                                <a16:creationId xmlns:a16="http://schemas.microsoft.com/office/drawing/2014/main" id="{3680C0BF-2711-49F7-B93A-32DA9A6514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59" y="3448"/>
                            <a:ext cx="91" cy="65"/>
                            <a:chOff x="2959" y="3448"/>
                            <a:chExt cx="91" cy="65"/>
                          </a:xfrm>
                        </p:grpSpPr>
                        <p:sp>
                          <p:nvSpPr>
                            <p:cNvPr id="146891" name="Freeform 459">
                              <a:extLst>
                                <a:ext uri="{FF2B5EF4-FFF2-40B4-BE49-F238E27FC236}">
                                  <a16:creationId xmlns:a16="http://schemas.microsoft.com/office/drawing/2014/main" id="{9F08A9BB-62C3-4DCE-8073-10B19398A5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63" y="3448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92" name="Freeform 460">
                              <a:extLst>
                                <a:ext uri="{FF2B5EF4-FFF2-40B4-BE49-F238E27FC236}">
                                  <a16:creationId xmlns:a16="http://schemas.microsoft.com/office/drawing/2014/main" id="{6707AB36-28C2-4730-B493-DC5327401E4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88" y="3507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93" name="Freeform 461">
                              <a:extLst>
                                <a:ext uri="{FF2B5EF4-FFF2-40B4-BE49-F238E27FC236}">
                                  <a16:creationId xmlns:a16="http://schemas.microsoft.com/office/drawing/2014/main" id="{CBFC05FE-5001-4E93-B020-BFF7CB974E5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59" y="3452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894" name="Group 462">
                            <a:extLst>
                              <a:ext uri="{FF2B5EF4-FFF2-40B4-BE49-F238E27FC236}">
                                <a16:creationId xmlns:a16="http://schemas.microsoft.com/office/drawing/2014/main" id="{F94AB159-4BFB-4D7D-8CE8-9F94C77A937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93" y="3517"/>
                            <a:ext cx="92" cy="65"/>
                            <a:chOff x="2993" y="3517"/>
                            <a:chExt cx="92" cy="65"/>
                          </a:xfrm>
                        </p:grpSpPr>
                        <p:sp>
                          <p:nvSpPr>
                            <p:cNvPr id="146895" name="Freeform 463">
                              <a:extLst>
                                <a:ext uri="{FF2B5EF4-FFF2-40B4-BE49-F238E27FC236}">
                                  <a16:creationId xmlns:a16="http://schemas.microsoft.com/office/drawing/2014/main" id="{5C9639B2-F9A4-4482-A9DD-4FE36D5302F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8" y="3517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96" name="Freeform 464">
                              <a:extLst>
                                <a:ext uri="{FF2B5EF4-FFF2-40B4-BE49-F238E27FC236}">
                                  <a16:creationId xmlns:a16="http://schemas.microsoft.com/office/drawing/2014/main" id="{46305DA1-B2AC-410E-9B59-8D2AFE1E0C7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22" y="3576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897" name="Freeform 465">
                              <a:extLst>
                                <a:ext uri="{FF2B5EF4-FFF2-40B4-BE49-F238E27FC236}">
                                  <a16:creationId xmlns:a16="http://schemas.microsoft.com/office/drawing/2014/main" id="{7226F5FF-C650-4565-BF68-FCA9851945D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93" y="3521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6898" name="Group 466">
                          <a:extLst>
                            <a:ext uri="{FF2B5EF4-FFF2-40B4-BE49-F238E27FC236}">
                              <a16:creationId xmlns:a16="http://schemas.microsoft.com/office/drawing/2014/main" id="{02A5FA22-6955-4B94-A40D-8B5BA323634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15" y="3312"/>
                          <a:ext cx="195" cy="273"/>
                          <a:chOff x="2815" y="3312"/>
                          <a:chExt cx="195" cy="273"/>
                        </a:xfrm>
                      </p:grpSpPr>
                      <p:grpSp>
                        <p:nvGrpSpPr>
                          <p:cNvPr id="146899" name="Group 467">
                            <a:extLst>
                              <a:ext uri="{FF2B5EF4-FFF2-40B4-BE49-F238E27FC236}">
                                <a16:creationId xmlns:a16="http://schemas.microsoft.com/office/drawing/2014/main" id="{39EFA554-B6C6-4536-B08F-5D0EE18D8A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15" y="3312"/>
                            <a:ext cx="91" cy="65"/>
                            <a:chOff x="2815" y="3312"/>
                            <a:chExt cx="91" cy="65"/>
                          </a:xfrm>
                        </p:grpSpPr>
                        <p:sp>
                          <p:nvSpPr>
                            <p:cNvPr id="146900" name="Freeform 468">
                              <a:extLst>
                                <a:ext uri="{FF2B5EF4-FFF2-40B4-BE49-F238E27FC236}">
                                  <a16:creationId xmlns:a16="http://schemas.microsoft.com/office/drawing/2014/main" id="{79270DDC-248F-4B20-85D8-999420202D6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9" y="3312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1" name="Freeform 469">
                              <a:extLst>
                                <a:ext uri="{FF2B5EF4-FFF2-40B4-BE49-F238E27FC236}">
                                  <a16:creationId xmlns:a16="http://schemas.microsoft.com/office/drawing/2014/main" id="{C43783EC-511B-43E2-AADC-197EA90AF7B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4" y="3371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2" name="Freeform 470">
                              <a:extLst>
                                <a:ext uri="{FF2B5EF4-FFF2-40B4-BE49-F238E27FC236}">
                                  <a16:creationId xmlns:a16="http://schemas.microsoft.com/office/drawing/2014/main" id="{C7A96DAC-2081-4996-9C09-34054FDCFC2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5" y="3316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03" name="Group 471">
                            <a:extLst>
                              <a:ext uri="{FF2B5EF4-FFF2-40B4-BE49-F238E27FC236}">
                                <a16:creationId xmlns:a16="http://schemas.microsoft.com/office/drawing/2014/main" id="{400DE180-3277-44FA-8F32-79A6B17E7D2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9" y="3381"/>
                            <a:ext cx="92" cy="64"/>
                            <a:chOff x="2849" y="3381"/>
                            <a:chExt cx="92" cy="64"/>
                          </a:xfrm>
                        </p:grpSpPr>
                        <p:sp>
                          <p:nvSpPr>
                            <p:cNvPr id="146904" name="Freeform 472">
                              <a:extLst>
                                <a:ext uri="{FF2B5EF4-FFF2-40B4-BE49-F238E27FC236}">
                                  <a16:creationId xmlns:a16="http://schemas.microsoft.com/office/drawing/2014/main" id="{C30B3E66-F0B6-457D-97C3-97B9C59B40A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54" y="338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5" name="Freeform 473">
                              <a:extLst>
                                <a:ext uri="{FF2B5EF4-FFF2-40B4-BE49-F238E27FC236}">
                                  <a16:creationId xmlns:a16="http://schemas.microsoft.com/office/drawing/2014/main" id="{3FCEE5C4-4914-4C4E-9637-02739DCF212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78" y="3439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6" name="Freeform 474">
                              <a:extLst>
                                <a:ext uri="{FF2B5EF4-FFF2-40B4-BE49-F238E27FC236}">
                                  <a16:creationId xmlns:a16="http://schemas.microsoft.com/office/drawing/2014/main" id="{AEA0E019-8E72-4A8F-8B43-75C51A284DB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9" y="3385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07" name="Group 475">
                            <a:extLst>
                              <a:ext uri="{FF2B5EF4-FFF2-40B4-BE49-F238E27FC236}">
                                <a16:creationId xmlns:a16="http://schemas.microsoft.com/office/drawing/2014/main" id="{0E866362-6930-4B11-975D-AB73D94DE7F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4" y="3451"/>
                            <a:ext cx="91" cy="65"/>
                            <a:chOff x="2884" y="3451"/>
                            <a:chExt cx="91" cy="65"/>
                          </a:xfrm>
                        </p:grpSpPr>
                        <p:sp>
                          <p:nvSpPr>
                            <p:cNvPr id="146908" name="Freeform 476">
                              <a:extLst>
                                <a:ext uri="{FF2B5EF4-FFF2-40B4-BE49-F238E27FC236}">
                                  <a16:creationId xmlns:a16="http://schemas.microsoft.com/office/drawing/2014/main" id="{1908AE72-8163-4507-8B5F-C5CC0C79F03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8" y="3451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09" name="Freeform 477">
                              <a:extLst>
                                <a:ext uri="{FF2B5EF4-FFF2-40B4-BE49-F238E27FC236}">
                                  <a16:creationId xmlns:a16="http://schemas.microsoft.com/office/drawing/2014/main" id="{FCE99DF6-7ACA-4257-92C5-5B0F5C94A35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3" y="3510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0" name="Freeform 478">
                              <a:extLst>
                                <a:ext uri="{FF2B5EF4-FFF2-40B4-BE49-F238E27FC236}">
                                  <a16:creationId xmlns:a16="http://schemas.microsoft.com/office/drawing/2014/main" id="{92DFECBD-DB57-42B6-8A4C-B754CA727A0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84" y="3455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11" name="Group 479">
                            <a:extLst>
                              <a:ext uri="{FF2B5EF4-FFF2-40B4-BE49-F238E27FC236}">
                                <a16:creationId xmlns:a16="http://schemas.microsoft.com/office/drawing/2014/main" id="{5C5B73C3-0F9E-4494-8590-4ACD81DC28A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18" y="3520"/>
                            <a:ext cx="92" cy="65"/>
                            <a:chOff x="2918" y="3520"/>
                            <a:chExt cx="92" cy="65"/>
                          </a:xfrm>
                        </p:grpSpPr>
                        <p:sp>
                          <p:nvSpPr>
                            <p:cNvPr id="146912" name="Freeform 480">
                              <a:extLst>
                                <a:ext uri="{FF2B5EF4-FFF2-40B4-BE49-F238E27FC236}">
                                  <a16:creationId xmlns:a16="http://schemas.microsoft.com/office/drawing/2014/main" id="{DE20E475-9933-4FF3-A190-0D31E51A760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23" y="3520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3" name="Freeform 481">
                              <a:extLst>
                                <a:ext uri="{FF2B5EF4-FFF2-40B4-BE49-F238E27FC236}">
                                  <a16:creationId xmlns:a16="http://schemas.microsoft.com/office/drawing/2014/main" id="{CC2766DC-3AA5-4C3A-864E-BAACBCC0F2F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47" y="3579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4" name="Freeform 482">
                              <a:extLst>
                                <a:ext uri="{FF2B5EF4-FFF2-40B4-BE49-F238E27FC236}">
                                  <a16:creationId xmlns:a16="http://schemas.microsoft.com/office/drawing/2014/main" id="{48FBC630-F37C-4D34-9E40-8DA0D103CA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918" y="3524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6915" name="Group 483">
                          <a:extLst>
                            <a:ext uri="{FF2B5EF4-FFF2-40B4-BE49-F238E27FC236}">
                              <a16:creationId xmlns:a16="http://schemas.microsoft.com/office/drawing/2014/main" id="{7A7BA353-0398-4B8B-8CD2-7F1011503C8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37" y="3315"/>
                          <a:ext cx="195" cy="273"/>
                          <a:chOff x="2737" y="3315"/>
                          <a:chExt cx="195" cy="273"/>
                        </a:xfrm>
                      </p:grpSpPr>
                      <p:grpSp>
                        <p:nvGrpSpPr>
                          <p:cNvPr id="146916" name="Group 484">
                            <a:extLst>
                              <a:ext uri="{FF2B5EF4-FFF2-40B4-BE49-F238E27FC236}">
                                <a16:creationId xmlns:a16="http://schemas.microsoft.com/office/drawing/2014/main" id="{DDB4915D-A645-48AA-880B-6A58A3A9597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37" y="3315"/>
                            <a:ext cx="91" cy="65"/>
                            <a:chOff x="2737" y="3315"/>
                            <a:chExt cx="91" cy="65"/>
                          </a:xfrm>
                        </p:grpSpPr>
                        <p:sp>
                          <p:nvSpPr>
                            <p:cNvPr id="146917" name="Freeform 485">
                              <a:extLst>
                                <a:ext uri="{FF2B5EF4-FFF2-40B4-BE49-F238E27FC236}">
                                  <a16:creationId xmlns:a16="http://schemas.microsoft.com/office/drawing/2014/main" id="{6F843DE7-44AF-44B2-A8D0-B816D4F5B05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42" y="3315"/>
                              <a:ext cx="86" cy="56"/>
                            </a:xfrm>
                            <a:custGeom>
                              <a:avLst/>
                              <a:gdLst>
                                <a:gd name="T0" fmla="*/ 58 w 86"/>
                                <a:gd name="T1" fmla="*/ 0 h 56"/>
                                <a:gd name="T2" fmla="*/ 85 w 86"/>
                                <a:gd name="T3" fmla="*/ 52 h 56"/>
                                <a:gd name="T4" fmla="*/ 26 w 86"/>
                                <a:gd name="T5" fmla="*/ 55 h 56"/>
                                <a:gd name="T6" fmla="*/ 0 w 86"/>
                                <a:gd name="T7" fmla="*/ 3 h 56"/>
                                <a:gd name="T8" fmla="*/ 58 w 86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6" h="56">
                                  <a:moveTo>
                                    <a:pt x="58" y="0"/>
                                  </a:moveTo>
                                  <a:lnTo>
                                    <a:pt x="85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8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8" name="Freeform 486">
                              <a:extLst>
                                <a:ext uri="{FF2B5EF4-FFF2-40B4-BE49-F238E27FC236}">
                                  <a16:creationId xmlns:a16="http://schemas.microsoft.com/office/drawing/2014/main" id="{CA15B078-D69E-464A-A7CD-A332E04D8E0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66" y="3374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19" name="Freeform 487">
                              <a:extLst>
                                <a:ext uri="{FF2B5EF4-FFF2-40B4-BE49-F238E27FC236}">
                                  <a16:creationId xmlns:a16="http://schemas.microsoft.com/office/drawing/2014/main" id="{E8CF9BC7-6CA0-48A0-9566-9435EAED8BA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37" y="3319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20" name="Group 488">
                            <a:extLst>
                              <a:ext uri="{FF2B5EF4-FFF2-40B4-BE49-F238E27FC236}">
                                <a16:creationId xmlns:a16="http://schemas.microsoft.com/office/drawing/2014/main" id="{802E0761-094A-48C2-BA71-42E848A9955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71" y="3384"/>
                            <a:ext cx="92" cy="64"/>
                            <a:chOff x="2771" y="3384"/>
                            <a:chExt cx="92" cy="64"/>
                          </a:xfrm>
                        </p:grpSpPr>
                        <p:sp>
                          <p:nvSpPr>
                            <p:cNvPr id="146921" name="Freeform 489">
                              <a:extLst>
                                <a:ext uri="{FF2B5EF4-FFF2-40B4-BE49-F238E27FC236}">
                                  <a16:creationId xmlns:a16="http://schemas.microsoft.com/office/drawing/2014/main" id="{72E65BAE-1695-4654-8B75-C6ED558A9A8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6" y="338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1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1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22" name="Freeform 490">
                              <a:extLst>
                                <a:ext uri="{FF2B5EF4-FFF2-40B4-BE49-F238E27FC236}">
                                  <a16:creationId xmlns:a16="http://schemas.microsoft.com/office/drawing/2014/main" id="{9D1FFE2A-991C-4EDB-976F-9B87819380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0" y="3442"/>
                              <a:ext cx="63" cy="6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6"/>
                                <a:gd name="T2" fmla="*/ 56 w 63"/>
                                <a:gd name="T3" fmla="*/ 3 h 6"/>
                                <a:gd name="T4" fmla="*/ 0 w 63"/>
                                <a:gd name="T5" fmla="*/ 5 h 6"/>
                                <a:gd name="T6" fmla="*/ 4 w 63"/>
                                <a:gd name="T7" fmla="*/ 2 h 6"/>
                                <a:gd name="T8" fmla="*/ 62 w 63"/>
                                <a:gd name="T9" fmla="*/ 0 h 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6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5"/>
                                  </a:lnTo>
                                  <a:lnTo>
                                    <a:pt x="4" y="2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23" name="Freeform 491">
                              <a:extLst>
                                <a:ext uri="{FF2B5EF4-FFF2-40B4-BE49-F238E27FC236}">
                                  <a16:creationId xmlns:a16="http://schemas.microsoft.com/office/drawing/2014/main" id="{B6C4249C-708F-472E-9011-669212F13A9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71" y="3388"/>
                              <a:ext cx="27" cy="60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0"/>
                                <a:gd name="T2" fmla="*/ 0 w 27"/>
                                <a:gd name="T3" fmla="*/ 8 h 60"/>
                                <a:gd name="T4" fmla="*/ 22 w 27"/>
                                <a:gd name="T5" fmla="*/ 59 h 60"/>
                                <a:gd name="T6" fmla="*/ 26 w 27"/>
                                <a:gd name="T7" fmla="*/ 52 h 60"/>
                                <a:gd name="T8" fmla="*/ 4 w 27"/>
                                <a:gd name="T9" fmla="*/ 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0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59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24" name="Group 492">
                            <a:extLst>
                              <a:ext uri="{FF2B5EF4-FFF2-40B4-BE49-F238E27FC236}">
                                <a16:creationId xmlns:a16="http://schemas.microsoft.com/office/drawing/2014/main" id="{1971D5EB-E2C4-4D26-9811-29E49A9F3A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06" y="3454"/>
                            <a:ext cx="91" cy="65"/>
                            <a:chOff x="2806" y="3454"/>
                            <a:chExt cx="91" cy="65"/>
                          </a:xfrm>
                        </p:grpSpPr>
                        <p:sp>
                          <p:nvSpPr>
                            <p:cNvPr id="146925" name="Freeform 493">
                              <a:extLst>
                                <a:ext uri="{FF2B5EF4-FFF2-40B4-BE49-F238E27FC236}">
                                  <a16:creationId xmlns:a16="http://schemas.microsoft.com/office/drawing/2014/main" id="{C4780D29-233F-4710-83E2-B4587336A78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0" y="3454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7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7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26" name="Freeform 494">
                              <a:extLst>
                                <a:ext uri="{FF2B5EF4-FFF2-40B4-BE49-F238E27FC236}">
                                  <a16:creationId xmlns:a16="http://schemas.microsoft.com/office/drawing/2014/main" id="{D27AAFCA-04E6-48F4-9D11-1A0FCFBE336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35" y="3513"/>
                              <a:ext cx="62" cy="5"/>
                            </a:xfrm>
                            <a:custGeom>
                              <a:avLst/>
                              <a:gdLst>
                                <a:gd name="T0" fmla="*/ 61 w 62"/>
                                <a:gd name="T1" fmla="*/ 0 h 5"/>
                                <a:gd name="T2" fmla="*/ 56 w 62"/>
                                <a:gd name="T3" fmla="*/ 3 h 5"/>
                                <a:gd name="T4" fmla="*/ 0 w 62"/>
                                <a:gd name="T5" fmla="*/ 4 h 5"/>
                                <a:gd name="T6" fmla="*/ 4 w 62"/>
                                <a:gd name="T7" fmla="*/ 1 h 5"/>
                                <a:gd name="T8" fmla="*/ 61 w 62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2" h="5">
                                  <a:moveTo>
                                    <a:pt x="61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27" name="Freeform 495">
                              <a:extLst>
                                <a:ext uri="{FF2B5EF4-FFF2-40B4-BE49-F238E27FC236}">
                                  <a16:creationId xmlns:a16="http://schemas.microsoft.com/office/drawing/2014/main" id="{2ACBA645-C7B8-4DDE-9333-5D029645A76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06" y="3458"/>
                              <a:ext cx="26" cy="61"/>
                            </a:xfrm>
                            <a:custGeom>
                              <a:avLst/>
                              <a:gdLst>
                                <a:gd name="T0" fmla="*/ 4 w 26"/>
                                <a:gd name="T1" fmla="*/ 0 h 61"/>
                                <a:gd name="T2" fmla="*/ 0 w 26"/>
                                <a:gd name="T3" fmla="*/ 8 h 61"/>
                                <a:gd name="T4" fmla="*/ 21 w 26"/>
                                <a:gd name="T5" fmla="*/ 60 h 61"/>
                                <a:gd name="T6" fmla="*/ 25 w 26"/>
                                <a:gd name="T7" fmla="*/ 52 h 61"/>
                                <a:gd name="T8" fmla="*/ 4 w 26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1" y="60"/>
                                  </a:lnTo>
                                  <a:lnTo>
                                    <a:pt x="25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6928" name="Group 496">
                            <a:extLst>
                              <a:ext uri="{FF2B5EF4-FFF2-40B4-BE49-F238E27FC236}">
                                <a16:creationId xmlns:a16="http://schemas.microsoft.com/office/drawing/2014/main" id="{19A3CA00-E7E7-4A51-BFC7-A244872D4D0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40" y="3523"/>
                            <a:ext cx="92" cy="65"/>
                            <a:chOff x="2840" y="3523"/>
                            <a:chExt cx="92" cy="65"/>
                          </a:xfrm>
                        </p:grpSpPr>
                        <p:sp>
                          <p:nvSpPr>
                            <p:cNvPr id="146929" name="Freeform 497">
                              <a:extLst>
                                <a:ext uri="{FF2B5EF4-FFF2-40B4-BE49-F238E27FC236}">
                                  <a16:creationId xmlns:a16="http://schemas.microsoft.com/office/drawing/2014/main" id="{D6381C13-D667-4EA1-BD3D-88C0E3BC48C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5" y="3523"/>
                              <a:ext cx="87" cy="56"/>
                            </a:xfrm>
                            <a:custGeom>
                              <a:avLst/>
                              <a:gdLst>
                                <a:gd name="T0" fmla="*/ 59 w 87"/>
                                <a:gd name="T1" fmla="*/ 0 h 56"/>
                                <a:gd name="T2" fmla="*/ 86 w 87"/>
                                <a:gd name="T3" fmla="*/ 52 h 56"/>
                                <a:gd name="T4" fmla="*/ 26 w 87"/>
                                <a:gd name="T5" fmla="*/ 55 h 56"/>
                                <a:gd name="T6" fmla="*/ 0 w 87"/>
                                <a:gd name="T7" fmla="*/ 3 h 56"/>
                                <a:gd name="T8" fmla="*/ 59 w 87"/>
                                <a:gd name="T9" fmla="*/ 0 h 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7" h="56">
                                  <a:moveTo>
                                    <a:pt x="59" y="0"/>
                                  </a:moveTo>
                                  <a:lnTo>
                                    <a:pt x="86" y="52"/>
                                  </a:lnTo>
                                  <a:lnTo>
                                    <a:pt x="26" y="55"/>
                                  </a:lnTo>
                                  <a:lnTo>
                                    <a:pt x="0" y="3"/>
                                  </a:lnTo>
                                  <a:lnTo>
                                    <a:pt x="5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30" name="Freeform 498">
                              <a:extLst>
                                <a:ext uri="{FF2B5EF4-FFF2-40B4-BE49-F238E27FC236}">
                                  <a16:creationId xmlns:a16="http://schemas.microsoft.com/office/drawing/2014/main" id="{FFB51424-B122-4B70-8F5B-9B298C21CA2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69" y="3582"/>
                              <a:ext cx="63" cy="5"/>
                            </a:xfrm>
                            <a:custGeom>
                              <a:avLst/>
                              <a:gdLst>
                                <a:gd name="T0" fmla="*/ 62 w 63"/>
                                <a:gd name="T1" fmla="*/ 0 h 5"/>
                                <a:gd name="T2" fmla="*/ 56 w 63"/>
                                <a:gd name="T3" fmla="*/ 3 h 5"/>
                                <a:gd name="T4" fmla="*/ 0 w 63"/>
                                <a:gd name="T5" fmla="*/ 4 h 5"/>
                                <a:gd name="T6" fmla="*/ 4 w 63"/>
                                <a:gd name="T7" fmla="*/ 1 h 5"/>
                                <a:gd name="T8" fmla="*/ 62 w 63"/>
                                <a:gd name="T9" fmla="*/ 0 h 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" h="5">
                                  <a:moveTo>
                                    <a:pt x="62" y="0"/>
                                  </a:moveTo>
                                  <a:lnTo>
                                    <a:pt x="56" y="3"/>
                                  </a:lnTo>
                                  <a:lnTo>
                                    <a:pt x="0" y="4"/>
                                  </a:lnTo>
                                  <a:lnTo>
                                    <a:pt x="4" y="1"/>
                                  </a:lnTo>
                                  <a:lnTo>
                                    <a:pt x="62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6931" name="Freeform 499">
                              <a:extLst>
                                <a:ext uri="{FF2B5EF4-FFF2-40B4-BE49-F238E27FC236}">
                                  <a16:creationId xmlns:a16="http://schemas.microsoft.com/office/drawing/2014/main" id="{A27F9E29-042F-481C-8601-DE525A48D5E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40" y="3527"/>
                              <a:ext cx="27" cy="61"/>
                            </a:xfrm>
                            <a:custGeom>
                              <a:avLst/>
                              <a:gdLst>
                                <a:gd name="T0" fmla="*/ 4 w 27"/>
                                <a:gd name="T1" fmla="*/ 0 h 61"/>
                                <a:gd name="T2" fmla="*/ 0 w 27"/>
                                <a:gd name="T3" fmla="*/ 8 h 61"/>
                                <a:gd name="T4" fmla="*/ 22 w 27"/>
                                <a:gd name="T5" fmla="*/ 60 h 61"/>
                                <a:gd name="T6" fmla="*/ 26 w 27"/>
                                <a:gd name="T7" fmla="*/ 52 h 61"/>
                                <a:gd name="T8" fmla="*/ 4 w 27"/>
                                <a:gd name="T9" fmla="*/ 0 h 6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" h="61">
                                  <a:moveTo>
                                    <a:pt x="4" y="0"/>
                                  </a:moveTo>
                                  <a:lnTo>
                                    <a:pt x="0" y="8"/>
                                  </a:lnTo>
                                  <a:lnTo>
                                    <a:pt x="22" y="60"/>
                                  </a:lnTo>
                                  <a:lnTo>
                                    <a:pt x="26" y="52"/>
                                  </a:lnTo>
                                  <a:lnTo>
                                    <a:pt x="4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6932" name="Freeform 500">
                      <a:extLst>
                        <a:ext uri="{FF2B5EF4-FFF2-40B4-BE49-F238E27FC236}">
                          <a16:creationId xmlns:a16="http://schemas.microsoft.com/office/drawing/2014/main" id="{889A5391-0FC0-45A1-96C2-6585736A3C4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36" y="3649"/>
                      <a:ext cx="28" cy="49"/>
                    </a:xfrm>
                    <a:custGeom>
                      <a:avLst/>
                      <a:gdLst>
                        <a:gd name="T0" fmla="*/ 14 w 28"/>
                        <a:gd name="T1" fmla="*/ 0 h 49"/>
                        <a:gd name="T2" fmla="*/ 25 w 28"/>
                        <a:gd name="T3" fmla="*/ 19 h 49"/>
                        <a:gd name="T4" fmla="*/ 27 w 28"/>
                        <a:gd name="T5" fmla="*/ 25 h 49"/>
                        <a:gd name="T6" fmla="*/ 26 w 28"/>
                        <a:gd name="T7" fmla="*/ 31 h 49"/>
                        <a:gd name="T8" fmla="*/ 25 w 28"/>
                        <a:gd name="T9" fmla="*/ 36 h 49"/>
                        <a:gd name="T10" fmla="*/ 22 w 28"/>
                        <a:gd name="T11" fmla="*/ 40 h 49"/>
                        <a:gd name="T12" fmla="*/ 18 w 28"/>
                        <a:gd name="T13" fmla="*/ 43 h 49"/>
                        <a:gd name="T14" fmla="*/ 13 w 28"/>
                        <a:gd name="T15" fmla="*/ 46 h 49"/>
                        <a:gd name="T16" fmla="*/ 7 w 28"/>
                        <a:gd name="T17" fmla="*/ 48 h 49"/>
                        <a:gd name="T18" fmla="*/ 0 w 28"/>
                        <a:gd name="T19" fmla="*/ 48 h 49"/>
                        <a:gd name="T20" fmla="*/ 4 w 28"/>
                        <a:gd name="T21" fmla="*/ 46 h 49"/>
                        <a:gd name="T22" fmla="*/ 9 w 28"/>
                        <a:gd name="T23" fmla="*/ 35 h 49"/>
                        <a:gd name="T24" fmla="*/ 10 w 28"/>
                        <a:gd name="T25" fmla="*/ 31 h 49"/>
                        <a:gd name="T26" fmla="*/ 10 w 28"/>
                        <a:gd name="T27" fmla="*/ 28 h 49"/>
                        <a:gd name="T28" fmla="*/ 11 w 28"/>
                        <a:gd name="T29" fmla="*/ 9 h 49"/>
                        <a:gd name="T30" fmla="*/ 14 w 28"/>
                        <a:gd name="T31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28" h="49">
                          <a:moveTo>
                            <a:pt x="14" y="0"/>
                          </a:moveTo>
                          <a:lnTo>
                            <a:pt x="25" y="19"/>
                          </a:lnTo>
                          <a:lnTo>
                            <a:pt x="27" y="25"/>
                          </a:lnTo>
                          <a:lnTo>
                            <a:pt x="26" y="31"/>
                          </a:lnTo>
                          <a:lnTo>
                            <a:pt x="25" y="36"/>
                          </a:lnTo>
                          <a:lnTo>
                            <a:pt x="22" y="40"/>
                          </a:lnTo>
                          <a:lnTo>
                            <a:pt x="18" y="43"/>
                          </a:lnTo>
                          <a:lnTo>
                            <a:pt x="13" y="46"/>
                          </a:lnTo>
                          <a:lnTo>
                            <a:pt x="7" y="48"/>
                          </a:lnTo>
                          <a:lnTo>
                            <a:pt x="0" y="48"/>
                          </a:lnTo>
                          <a:lnTo>
                            <a:pt x="4" y="46"/>
                          </a:lnTo>
                          <a:lnTo>
                            <a:pt x="9" y="35"/>
                          </a:lnTo>
                          <a:lnTo>
                            <a:pt x="10" y="31"/>
                          </a:lnTo>
                          <a:lnTo>
                            <a:pt x="10" y="28"/>
                          </a:lnTo>
                          <a:lnTo>
                            <a:pt x="11" y="9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6933" name="Freeform 501">
                    <a:extLst>
                      <a:ext uri="{FF2B5EF4-FFF2-40B4-BE49-F238E27FC236}">
                        <a16:creationId xmlns:a16="http://schemas.microsoft.com/office/drawing/2014/main" id="{75C1F1E0-95E7-4F44-8B62-F8C6E4E22D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477"/>
                    <a:ext cx="27" cy="55"/>
                  </a:xfrm>
                  <a:custGeom>
                    <a:avLst/>
                    <a:gdLst>
                      <a:gd name="T0" fmla="*/ 26 w 27"/>
                      <a:gd name="T1" fmla="*/ 0 h 55"/>
                      <a:gd name="T2" fmla="*/ 12 w 27"/>
                      <a:gd name="T3" fmla="*/ 2 h 55"/>
                      <a:gd name="T4" fmla="*/ 6 w 27"/>
                      <a:gd name="T5" fmla="*/ 3 h 55"/>
                      <a:gd name="T6" fmla="*/ 3 w 27"/>
                      <a:gd name="T7" fmla="*/ 6 h 55"/>
                      <a:gd name="T8" fmla="*/ 1 w 27"/>
                      <a:gd name="T9" fmla="*/ 10 h 55"/>
                      <a:gd name="T10" fmla="*/ 0 w 27"/>
                      <a:gd name="T11" fmla="*/ 13 h 55"/>
                      <a:gd name="T12" fmla="*/ 1 w 27"/>
                      <a:gd name="T13" fmla="*/ 18 h 55"/>
                      <a:gd name="T14" fmla="*/ 17 w 27"/>
                      <a:gd name="T15" fmla="*/ 54 h 55"/>
                      <a:gd name="T16" fmla="*/ 26 w 27"/>
                      <a:gd name="T17" fmla="*/ 0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55">
                        <a:moveTo>
                          <a:pt x="26" y="0"/>
                        </a:moveTo>
                        <a:lnTo>
                          <a:pt x="12" y="2"/>
                        </a:lnTo>
                        <a:lnTo>
                          <a:pt x="6" y="3"/>
                        </a:lnTo>
                        <a:lnTo>
                          <a:pt x="3" y="6"/>
                        </a:lnTo>
                        <a:lnTo>
                          <a:pt x="1" y="10"/>
                        </a:lnTo>
                        <a:lnTo>
                          <a:pt x="0" y="13"/>
                        </a:lnTo>
                        <a:lnTo>
                          <a:pt x="1" y="18"/>
                        </a:lnTo>
                        <a:lnTo>
                          <a:pt x="17" y="54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34" name="Group 502">
                  <a:extLst>
                    <a:ext uri="{FF2B5EF4-FFF2-40B4-BE49-F238E27FC236}">
                      <a16:creationId xmlns:a16="http://schemas.microsoft.com/office/drawing/2014/main" id="{FBBA8726-36E7-428B-A710-813A0DA47F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7" y="2920"/>
                  <a:ext cx="567" cy="794"/>
                  <a:chOff x="2897" y="2920"/>
                  <a:chExt cx="567" cy="794"/>
                </a:xfrm>
              </p:grpSpPr>
              <p:sp>
                <p:nvSpPr>
                  <p:cNvPr id="146935" name="Freeform 503">
                    <a:extLst>
                      <a:ext uri="{FF2B5EF4-FFF2-40B4-BE49-F238E27FC236}">
                        <a16:creationId xmlns:a16="http://schemas.microsoft.com/office/drawing/2014/main" id="{DCD464B8-8E33-42C3-98B5-C4631BE18B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9" y="3464"/>
                    <a:ext cx="290" cy="250"/>
                  </a:xfrm>
                  <a:custGeom>
                    <a:avLst/>
                    <a:gdLst>
                      <a:gd name="T0" fmla="*/ 280 w 290"/>
                      <a:gd name="T1" fmla="*/ 233 h 250"/>
                      <a:gd name="T2" fmla="*/ 285 w 290"/>
                      <a:gd name="T3" fmla="*/ 223 h 250"/>
                      <a:gd name="T4" fmla="*/ 287 w 290"/>
                      <a:gd name="T5" fmla="*/ 216 h 250"/>
                      <a:gd name="T6" fmla="*/ 288 w 290"/>
                      <a:gd name="T7" fmla="*/ 208 h 250"/>
                      <a:gd name="T8" fmla="*/ 288 w 290"/>
                      <a:gd name="T9" fmla="*/ 201 h 250"/>
                      <a:gd name="T10" fmla="*/ 288 w 290"/>
                      <a:gd name="T11" fmla="*/ 192 h 250"/>
                      <a:gd name="T12" fmla="*/ 289 w 290"/>
                      <a:gd name="T13" fmla="*/ 186 h 250"/>
                      <a:gd name="T14" fmla="*/ 282 w 290"/>
                      <a:gd name="T15" fmla="*/ 196 h 250"/>
                      <a:gd name="T16" fmla="*/ 278 w 290"/>
                      <a:gd name="T17" fmla="*/ 201 h 250"/>
                      <a:gd name="T18" fmla="*/ 271 w 290"/>
                      <a:gd name="T19" fmla="*/ 206 h 250"/>
                      <a:gd name="T20" fmla="*/ 175 w 290"/>
                      <a:gd name="T21" fmla="*/ 215 h 250"/>
                      <a:gd name="T22" fmla="*/ 161 w 290"/>
                      <a:gd name="T23" fmla="*/ 215 h 250"/>
                      <a:gd name="T24" fmla="*/ 152 w 290"/>
                      <a:gd name="T25" fmla="*/ 214 h 250"/>
                      <a:gd name="T26" fmla="*/ 145 w 290"/>
                      <a:gd name="T27" fmla="*/ 213 h 250"/>
                      <a:gd name="T28" fmla="*/ 135 w 290"/>
                      <a:gd name="T29" fmla="*/ 210 h 250"/>
                      <a:gd name="T30" fmla="*/ 127 w 290"/>
                      <a:gd name="T31" fmla="*/ 206 h 250"/>
                      <a:gd name="T32" fmla="*/ 119 w 290"/>
                      <a:gd name="T33" fmla="*/ 202 h 250"/>
                      <a:gd name="T34" fmla="*/ 110 w 290"/>
                      <a:gd name="T35" fmla="*/ 196 h 250"/>
                      <a:gd name="T36" fmla="*/ 104 w 290"/>
                      <a:gd name="T37" fmla="*/ 188 h 250"/>
                      <a:gd name="T38" fmla="*/ 97 w 290"/>
                      <a:gd name="T39" fmla="*/ 178 h 250"/>
                      <a:gd name="T40" fmla="*/ 31 w 290"/>
                      <a:gd name="T41" fmla="*/ 0 h 250"/>
                      <a:gd name="T42" fmla="*/ 25 w 290"/>
                      <a:gd name="T43" fmla="*/ 1 h 250"/>
                      <a:gd name="T44" fmla="*/ 21 w 290"/>
                      <a:gd name="T45" fmla="*/ 4 h 250"/>
                      <a:gd name="T46" fmla="*/ 15 w 290"/>
                      <a:gd name="T47" fmla="*/ 8 h 250"/>
                      <a:gd name="T48" fmla="*/ 12 w 290"/>
                      <a:gd name="T49" fmla="*/ 12 h 250"/>
                      <a:gd name="T50" fmla="*/ 10 w 290"/>
                      <a:gd name="T51" fmla="*/ 17 h 250"/>
                      <a:gd name="T52" fmla="*/ 0 w 290"/>
                      <a:gd name="T53" fmla="*/ 64 h 250"/>
                      <a:gd name="T54" fmla="*/ 81 w 290"/>
                      <a:gd name="T55" fmla="*/ 243 h 250"/>
                      <a:gd name="T56" fmla="*/ 88 w 290"/>
                      <a:gd name="T57" fmla="*/ 247 h 250"/>
                      <a:gd name="T58" fmla="*/ 96 w 290"/>
                      <a:gd name="T59" fmla="*/ 249 h 250"/>
                      <a:gd name="T60" fmla="*/ 104 w 290"/>
                      <a:gd name="T61" fmla="*/ 249 h 250"/>
                      <a:gd name="T62" fmla="*/ 280 w 290"/>
                      <a:gd name="T63" fmla="*/ 233 h 2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290" h="250">
                        <a:moveTo>
                          <a:pt x="280" y="233"/>
                        </a:moveTo>
                        <a:lnTo>
                          <a:pt x="285" y="223"/>
                        </a:lnTo>
                        <a:lnTo>
                          <a:pt x="287" y="216"/>
                        </a:lnTo>
                        <a:lnTo>
                          <a:pt x="288" y="208"/>
                        </a:lnTo>
                        <a:lnTo>
                          <a:pt x="288" y="201"/>
                        </a:lnTo>
                        <a:lnTo>
                          <a:pt x="288" y="192"/>
                        </a:lnTo>
                        <a:lnTo>
                          <a:pt x="289" y="186"/>
                        </a:lnTo>
                        <a:lnTo>
                          <a:pt x="282" y="196"/>
                        </a:lnTo>
                        <a:lnTo>
                          <a:pt x="278" y="201"/>
                        </a:lnTo>
                        <a:lnTo>
                          <a:pt x="271" y="206"/>
                        </a:lnTo>
                        <a:lnTo>
                          <a:pt x="175" y="215"/>
                        </a:lnTo>
                        <a:lnTo>
                          <a:pt x="161" y="215"/>
                        </a:lnTo>
                        <a:lnTo>
                          <a:pt x="152" y="214"/>
                        </a:lnTo>
                        <a:lnTo>
                          <a:pt x="145" y="213"/>
                        </a:lnTo>
                        <a:lnTo>
                          <a:pt x="135" y="210"/>
                        </a:lnTo>
                        <a:lnTo>
                          <a:pt x="127" y="206"/>
                        </a:lnTo>
                        <a:lnTo>
                          <a:pt x="119" y="202"/>
                        </a:lnTo>
                        <a:lnTo>
                          <a:pt x="110" y="196"/>
                        </a:lnTo>
                        <a:lnTo>
                          <a:pt x="104" y="188"/>
                        </a:lnTo>
                        <a:lnTo>
                          <a:pt x="97" y="178"/>
                        </a:lnTo>
                        <a:lnTo>
                          <a:pt x="31" y="0"/>
                        </a:lnTo>
                        <a:lnTo>
                          <a:pt x="25" y="1"/>
                        </a:lnTo>
                        <a:lnTo>
                          <a:pt x="21" y="4"/>
                        </a:lnTo>
                        <a:lnTo>
                          <a:pt x="15" y="8"/>
                        </a:lnTo>
                        <a:lnTo>
                          <a:pt x="12" y="12"/>
                        </a:lnTo>
                        <a:lnTo>
                          <a:pt x="10" y="17"/>
                        </a:lnTo>
                        <a:lnTo>
                          <a:pt x="0" y="64"/>
                        </a:lnTo>
                        <a:lnTo>
                          <a:pt x="81" y="243"/>
                        </a:lnTo>
                        <a:lnTo>
                          <a:pt x="88" y="247"/>
                        </a:lnTo>
                        <a:lnTo>
                          <a:pt x="96" y="249"/>
                        </a:lnTo>
                        <a:lnTo>
                          <a:pt x="104" y="249"/>
                        </a:lnTo>
                        <a:lnTo>
                          <a:pt x="280" y="233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36" name="Freeform 504">
                    <a:extLst>
                      <a:ext uri="{FF2B5EF4-FFF2-40B4-BE49-F238E27FC236}">
                        <a16:creationId xmlns:a16="http://schemas.microsoft.com/office/drawing/2014/main" id="{099B212A-8C17-4065-AFBA-A368540D2D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7" y="2921"/>
                    <a:ext cx="567" cy="759"/>
                  </a:xfrm>
                  <a:custGeom>
                    <a:avLst/>
                    <a:gdLst>
                      <a:gd name="T0" fmla="*/ 551 w 567"/>
                      <a:gd name="T1" fmla="*/ 730 h 759"/>
                      <a:gd name="T2" fmla="*/ 555 w 567"/>
                      <a:gd name="T3" fmla="*/ 717 h 759"/>
                      <a:gd name="T4" fmla="*/ 559 w 567"/>
                      <a:gd name="T5" fmla="*/ 704 h 759"/>
                      <a:gd name="T6" fmla="*/ 562 w 567"/>
                      <a:gd name="T7" fmla="*/ 691 h 759"/>
                      <a:gd name="T8" fmla="*/ 563 w 567"/>
                      <a:gd name="T9" fmla="*/ 677 h 759"/>
                      <a:gd name="T10" fmla="*/ 565 w 567"/>
                      <a:gd name="T11" fmla="*/ 660 h 759"/>
                      <a:gd name="T12" fmla="*/ 566 w 567"/>
                      <a:gd name="T13" fmla="*/ 639 h 759"/>
                      <a:gd name="T14" fmla="*/ 566 w 567"/>
                      <a:gd name="T15" fmla="*/ 625 h 759"/>
                      <a:gd name="T16" fmla="*/ 464 w 567"/>
                      <a:gd name="T17" fmla="*/ 626 h 759"/>
                      <a:gd name="T18" fmla="*/ 443 w 567"/>
                      <a:gd name="T19" fmla="*/ 562 h 759"/>
                      <a:gd name="T20" fmla="*/ 407 w 567"/>
                      <a:gd name="T21" fmla="*/ 476 h 759"/>
                      <a:gd name="T22" fmla="*/ 337 w 567"/>
                      <a:gd name="T23" fmla="*/ 317 h 759"/>
                      <a:gd name="T24" fmla="*/ 305 w 567"/>
                      <a:gd name="T25" fmla="*/ 253 h 759"/>
                      <a:gd name="T26" fmla="*/ 264 w 567"/>
                      <a:gd name="T27" fmla="*/ 189 h 759"/>
                      <a:gd name="T28" fmla="*/ 187 w 567"/>
                      <a:gd name="T29" fmla="*/ 99 h 759"/>
                      <a:gd name="T30" fmla="*/ 135 w 567"/>
                      <a:gd name="T31" fmla="*/ 42 h 759"/>
                      <a:gd name="T32" fmla="*/ 91 w 567"/>
                      <a:gd name="T33" fmla="*/ 0 h 759"/>
                      <a:gd name="T34" fmla="*/ 35 w 567"/>
                      <a:gd name="T35" fmla="*/ 35 h 759"/>
                      <a:gd name="T36" fmla="*/ 11 w 567"/>
                      <a:gd name="T37" fmla="*/ 49 h 759"/>
                      <a:gd name="T38" fmla="*/ 6 w 567"/>
                      <a:gd name="T39" fmla="*/ 52 h 759"/>
                      <a:gd name="T40" fmla="*/ 3 w 567"/>
                      <a:gd name="T41" fmla="*/ 56 h 759"/>
                      <a:gd name="T42" fmla="*/ 0 w 567"/>
                      <a:gd name="T43" fmla="*/ 62 h 759"/>
                      <a:gd name="T44" fmla="*/ 0 w 567"/>
                      <a:gd name="T45" fmla="*/ 69 h 759"/>
                      <a:gd name="T46" fmla="*/ 2 w 567"/>
                      <a:gd name="T47" fmla="*/ 76 h 759"/>
                      <a:gd name="T48" fmla="*/ 7 w 567"/>
                      <a:gd name="T49" fmla="*/ 83 h 759"/>
                      <a:gd name="T50" fmla="*/ 50 w 567"/>
                      <a:gd name="T51" fmla="*/ 121 h 759"/>
                      <a:gd name="T52" fmla="*/ 73 w 567"/>
                      <a:gd name="T53" fmla="*/ 147 h 759"/>
                      <a:gd name="T54" fmla="*/ 116 w 567"/>
                      <a:gd name="T55" fmla="*/ 193 h 759"/>
                      <a:gd name="T56" fmla="*/ 121 w 567"/>
                      <a:gd name="T57" fmla="*/ 196 h 759"/>
                      <a:gd name="T58" fmla="*/ 129 w 567"/>
                      <a:gd name="T59" fmla="*/ 196 h 759"/>
                      <a:gd name="T60" fmla="*/ 161 w 567"/>
                      <a:gd name="T61" fmla="*/ 194 h 759"/>
                      <a:gd name="T62" fmla="*/ 171 w 567"/>
                      <a:gd name="T63" fmla="*/ 192 h 759"/>
                      <a:gd name="T64" fmla="*/ 181 w 567"/>
                      <a:gd name="T65" fmla="*/ 193 h 759"/>
                      <a:gd name="T66" fmla="*/ 191 w 567"/>
                      <a:gd name="T67" fmla="*/ 195 h 759"/>
                      <a:gd name="T68" fmla="*/ 200 w 567"/>
                      <a:gd name="T69" fmla="*/ 200 h 759"/>
                      <a:gd name="T70" fmla="*/ 208 w 567"/>
                      <a:gd name="T71" fmla="*/ 206 h 759"/>
                      <a:gd name="T72" fmla="*/ 226 w 567"/>
                      <a:gd name="T73" fmla="*/ 228 h 759"/>
                      <a:gd name="T74" fmla="*/ 258 w 567"/>
                      <a:gd name="T75" fmla="*/ 286 h 759"/>
                      <a:gd name="T76" fmla="*/ 277 w 567"/>
                      <a:gd name="T77" fmla="*/ 325 h 759"/>
                      <a:gd name="T78" fmla="*/ 297 w 567"/>
                      <a:gd name="T79" fmla="*/ 369 h 759"/>
                      <a:gd name="T80" fmla="*/ 313 w 567"/>
                      <a:gd name="T81" fmla="*/ 405 h 759"/>
                      <a:gd name="T82" fmla="*/ 326 w 567"/>
                      <a:gd name="T83" fmla="*/ 438 h 759"/>
                      <a:gd name="T84" fmla="*/ 293 w 567"/>
                      <a:gd name="T85" fmla="*/ 541 h 759"/>
                      <a:gd name="T86" fmla="*/ 360 w 567"/>
                      <a:gd name="T87" fmla="*/ 720 h 759"/>
                      <a:gd name="T88" fmla="*/ 366 w 567"/>
                      <a:gd name="T89" fmla="*/ 732 h 759"/>
                      <a:gd name="T90" fmla="*/ 376 w 567"/>
                      <a:gd name="T91" fmla="*/ 742 h 759"/>
                      <a:gd name="T92" fmla="*/ 396 w 567"/>
                      <a:gd name="T93" fmla="*/ 753 h 759"/>
                      <a:gd name="T94" fmla="*/ 414 w 567"/>
                      <a:gd name="T95" fmla="*/ 757 h 759"/>
                      <a:gd name="T96" fmla="*/ 438 w 567"/>
                      <a:gd name="T97" fmla="*/ 758 h 759"/>
                      <a:gd name="T98" fmla="*/ 535 w 567"/>
                      <a:gd name="T99" fmla="*/ 748 h 759"/>
                      <a:gd name="T100" fmla="*/ 541 w 567"/>
                      <a:gd name="T101" fmla="*/ 742 h 759"/>
                      <a:gd name="T102" fmla="*/ 546 w 567"/>
                      <a:gd name="T103" fmla="*/ 736 h 759"/>
                      <a:gd name="T104" fmla="*/ 551 w 567"/>
                      <a:gd name="T105" fmla="*/ 730 h 7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67" h="759">
                        <a:moveTo>
                          <a:pt x="551" y="730"/>
                        </a:moveTo>
                        <a:lnTo>
                          <a:pt x="555" y="717"/>
                        </a:lnTo>
                        <a:lnTo>
                          <a:pt x="559" y="704"/>
                        </a:lnTo>
                        <a:lnTo>
                          <a:pt x="562" y="691"/>
                        </a:lnTo>
                        <a:lnTo>
                          <a:pt x="563" y="677"/>
                        </a:lnTo>
                        <a:lnTo>
                          <a:pt x="565" y="660"/>
                        </a:lnTo>
                        <a:lnTo>
                          <a:pt x="566" y="639"/>
                        </a:lnTo>
                        <a:lnTo>
                          <a:pt x="566" y="625"/>
                        </a:lnTo>
                        <a:lnTo>
                          <a:pt x="464" y="626"/>
                        </a:lnTo>
                        <a:lnTo>
                          <a:pt x="443" y="562"/>
                        </a:lnTo>
                        <a:lnTo>
                          <a:pt x="407" y="476"/>
                        </a:lnTo>
                        <a:lnTo>
                          <a:pt x="337" y="317"/>
                        </a:lnTo>
                        <a:lnTo>
                          <a:pt x="305" y="253"/>
                        </a:lnTo>
                        <a:lnTo>
                          <a:pt x="264" y="189"/>
                        </a:lnTo>
                        <a:lnTo>
                          <a:pt x="187" y="99"/>
                        </a:lnTo>
                        <a:lnTo>
                          <a:pt x="135" y="42"/>
                        </a:lnTo>
                        <a:lnTo>
                          <a:pt x="91" y="0"/>
                        </a:lnTo>
                        <a:lnTo>
                          <a:pt x="35" y="35"/>
                        </a:lnTo>
                        <a:lnTo>
                          <a:pt x="11" y="49"/>
                        </a:lnTo>
                        <a:lnTo>
                          <a:pt x="6" y="52"/>
                        </a:lnTo>
                        <a:lnTo>
                          <a:pt x="3" y="56"/>
                        </a:lnTo>
                        <a:lnTo>
                          <a:pt x="0" y="62"/>
                        </a:lnTo>
                        <a:lnTo>
                          <a:pt x="0" y="69"/>
                        </a:lnTo>
                        <a:lnTo>
                          <a:pt x="2" y="76"/>
                        </a:lnTo>
                        <a:lnTo>
                          <a:pt x="7" y="83"/>
                        </a:lnTo>
                        <a:lnTo>
                          <a:pt x="50" y="121"/>
                        </a:lnTo>
                        <a:lnTo>
                          <a:pt x="73" y="147"/>
                        </a:lnTo>
                        <a:lnTo>
                          <a:pt x="116" y="193"/>
                        </a:lnTo>
                        <a:lnTo>
                          <a:pt x="121" y="196"/>
                        </a:lnTo>
                        <a:lnTo>
                          <a:pt x="129" y="196"/>
                        </a:lnTo>
                        <a:lnTo>
                          <a:pt x="161" y="194"/>
                        </a:lnTo>
                        <a:lnTo>
                          <a:pt x="171" y="192"/>
                        </a:lnTo>
                        <a:lnTo>
                          <a:pt x="181" y="193"/>
                        </a:lnTo>
                        <a:lnTo>
                          <a:pt x="191" y="195"/>
                        </a:lnTo>
                        <a:lnTo>
                          <a:pt x="200" y="200"/>
                        </a:lnTo>
                        <a:lnTo>
                          <a:pt x="208" y="206"/>
                        </a:lnTo>
                        <a:lnTo>
                          <a:pt x="226" y="228"/>
                        </a:lnTo>
                        <a:lnTo>
                          <a:pt x="258" y="286"/>
                        </a:lnTo>
                        <a:lnTo>
                          <a:pt x="277" y="325"/>
                        </a:lnTo>
                        <a:lnTo>
                          <a:pt x="297" y="369"/>
                        </a:lnTo>
                        <a:lnTo>
                          <a:pt x="313" y="405"/>
                        </a:lnTo>
                        <a:lnTo>
                          <a:pt x="326" y="438"/>
                        </a:lnTo>
                        <a:lnTo>
                          <a:pt x="293" y="541"/>
                        </a:lnTo>
                        <a:lnTo>
                          <a:pt x="360" y="720"/>
                        </a:lnTo>
                        <a:lnTo>
                          <a:pt x="366" y="732"/>
                        </a:lnTo>
                        <a:lnTo>
                          <a:pt x="376" y="742"/>
                        </a:lnTo>
                        <a:lnTo>
                          <a:pt x="396" y="753"/>
                        </a:lnTo>
                        <a:lnTo>
                          <a:pt x="414" y="757"/>
                        </a:lnTo>
                        <a:lnTo>
                          <a:pt x="438" y="758"/>
                        </a:lnTo>
                        <a:lnTo>
                          <a:pt x="535" y="748"/>
                        </a:lnTo>
                        <a:lnTo>
                          <a:pt x="541" y="742"/>
                        </a:lnTo>
                        <a:lnTo>
                          <a:pt x="546" y="736"/>
                        </a:lnTo>
                        <a:lnTo>
                          <a:pt x="551" y="730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37" name="Freeform 505">
                    <a:extLst>
                      <a:ext uri="{FF2B5EF4-FFF2-40B4-BE49-F238E27FC236}">
                        <a16:creationId xmlns:a16="http://schemas.microsoft.com/office/drawing/2014/main" id="{002F378F-AC85-45AA-A756-D7F5843FCB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3005"/>
                    <a:ext cx="319" cy="374"/>
                  </a:xfrm>
                  <a:custGeom>
                    <a:avLst/>
                    <a:gdLst>
                      <a:gd name="T0" fmla="*/ 318 w 319"/>
                      <a:gd name="T1" fmla="*/ 354 h 374"/>
                      <a:gd name="T2" fmla="*/ 305 w 319"/>
                      <a:gd name="T3" fmla="*/ 320 h 374"/>
                      <a:gd name="T4" fmla="*/ 285 w 319"/>
                      <a:gd name="T5" fmla="*/ 276 h 374"/>
                      <a:gd name="T6" fmla="*/ 259 w 319"/>
                      <a:gd name="T7" fmla="*/ 221 h 374"/>
                      <a:gd name="T8" fmla="*/ 250 w 319"/>
                      <a:gd name="T9" fmla="*/ 200 h 374"/>
                      <a:gd name="T10" fmla="*/ 217 w 319"/>
                      <a:gd name="T11" fmla="*/ 144 h 374"/>
                      <a:gd name="T12" fmla="*/ 200 w 319"/>
                      <a:gd name="T13" fmla="*/ 122 h 374"/>
                      <a:gd name="T14" fmla="*/ 189 w 319"/>
                      <a:gd name="T15" fmla="*/ 114 h 374"/>
                      <a:gd name="T16" fmla="*/ 182 w 319"/>
                      <a:gd name="T17" fmla="*/ 111 h 374"/>
                      <a:gd name="T18" fmla="*/ 175 w 319"/>
                      <a:gd name="T19" fmla="*/ 109 h 374"/>
                      <a:gd name="T20" fmla="*/ 165 w 319"/>
                      <a:gd name="T21" fmla="*/ 108 h 374"/>
                      <a:gd name="T22" fmla="*/ 133 w 319"/>
                      <a:gd name="T23" fmla="*/ 111 h 374"/>
                      <a:gd name="T24" fmla="*/ 121 w 319"/>
                      <a:gd name="T25" fmla="*/ 112 h 374"/>
                      <a:gd name="T26" fmla="*/ 114 w 319"/>
                      <a:gd name="T27" fmla="*/ 112 h 374"/>
                      <a:gd name="T28" fmla="*/ 111 w 319"/>
                      <a:gd name="T29" fmla="*/ 111 h 374"/>
                      <a:gd name="T30" fmla="*/ 107 w 319"/>
                      <a:gd name="T31" fmla="*/ 108 h 374"/>
                      <a:gd name="T32" fmla="*/ 72 w 319"/>
                      <a:gd name="T33" fmla="*/ 71 h 374"/>
                      <a:gd name="T34" fmla="*/ 43 w 319"/>
                      <a:gd name="T35" fmla="*/ 37 h 374"/>
                      <a:gd name="T36" fmla="*/ 0 w 319"/>
                      <a:gd name="T37" fmla="*/ 0 h 374"/>
                      <a:gd name="T38" fmla="*/ 78 w 319"/>
                      <a:gd name="T39" fmla="*/ 135 h 374"/>
                      <a:gd name="T40" fmla="*/ 81 w 319"/>
                      <a:gd name="T41" fmla="*/ 139 h 374"/>
                      <a:gd name="T42" fmla="*/ 85 w 319"/>
                      <a:gd name="T43" fmla="*/ 143 h 374"/>
                      <a:gd name="T44" fmla="*/ 90 w 319"/>
                      <a:gd name="T45" fmla="*/ 146 h 374"/>
                      <a:gd name="T46" fmla="*/ 103 w 319"/>
                      <a:gd name="T47" fmla="*/ 147 h 374"/>
                      <a:gd name="T48" fmla="*/ 123 w 319"/>
                      <a:gd name="T49" fmla="*/ 150 h 374"/>
                      <a:gd name="T50" fmla="*/ 140 w 319"/>
                      <a:gd name="T51" fmla="*/ 151 h 374"/>
                      <a:gd name="T52" fmla="*/ 158 w 319"/>
                      <a:gd name="T53" fmla="*/ 151 h 374"/>
                      <a:gd name="T54" fmla="*/ 171 w 319"/>
                      <a:gd name="T55" fmla="*/ 151 h 374"/>
                      <a:gd name="T56" fmla="*/ 182 w 319"/>
                      <a:gd name="T57" fmla="*/ 150 h 374"/>
                      <a:gd name="T58" fmla="*/ 196 w 319"/>
                      <a:gd name="T59" fmla="*/ 149 h 374"/>
                      <a:gd name="T60" fmla="*/ 202 w 319"/>
                      <a:gd name="T61" fmla="*/ 152 h 374"/>
                      <a:gd name="T62" fmla="*/ 205 w 319"/>
                      <a:gd name="T63" fmla="*/ 157 h 374"/>
                      <a:gd name="T64" fmla="*/ 208 w 319"/>
                      <a:gd name="T65" fmla="*/ 162 h 374"/>
                      <a:gd name="T66" fmla="*/ 233 w 319"/>
                      <a:gd name="T67" fmla="*/ 210 h 374"/>
                      <a:gd name="T68" fmla="*/ 261 w 319"/>
                      <a:gd name="T69" fmla="*/ 264 h 374"/>
                      <a:gd name="T70" fmla="*/ 280 w 319"/>
                      <a:gd name="T71" fmla="*/ 304 h 374"/>
                      <a:gd name="T72" fmla="*/ 312 w 319"/>
                      <a:gd name="T73" fmla="*/ 373 h 374"/>
                      <a:gd name="T74" fmla="*/ 318 w 319"/>
                      <a:gd name="T75" fmla="*/ 354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319" h="374">
                        <a:moveTo>
                          <a:pt x="318" y="354"/>
                        </a:moveTo>
                        <a:lnTo>
                          <a:pt x="305" y="320"/>
                        </a:lnTo>
                        <a:lnTo>
                          <a:pt x="285" y="276"/>
                        </a:lnTo>
                        <a:lnTo>
                          <a:pt x="259" y="221"/>
                        </a:lnTo>
                        <a:lnTo>
                          <a:pt x="250" y="200"/>
                        </a:lnTo>
                        <a:lnTo>
                          <a:pt x="217" y="144"/>
                        </a:lnTo>
                        <a:lnTo>
                          <a:pt x="200" y="122"/>
                        </a:lnTo>
                        <a:lnTo>
                          <a:pt x="189" y="114"/>
                        </a:lnTo>
                        <a:lnTo>
                          <a:pt x="182" y="111"/>
                        </a:lnTo>
                        <a:lnTo>
                          <a:pt x="175" y="109"/>
                        </a:lnTo>
                        <a:lnTo>
                          <a:pt x="165" y="108"/>
                        </a:lnTo>
                        <a:lnTo>
                          <a:pt x="133" y="111"/>
                        </a:lnTo>
                        <a:lnTo>
                          <a:pt x="121" y="112"/>
                        </a:lnTo>
                        <a:lnTo>
                          <a:pt x="114" y="112"/>
                        </a:lnTo>
                        <a:lnTo>
                          <a:pt x="111" y="111"/>
                        </a:lnTo>
                        <a:lnTo>
                          <a:pt x="107" y="108"/>
                        </a:lnTo>
                        <a:lnTo>
                          <a:pt x="72" y="71"/>
                        </a:lnTo>
                        <a:lnTo>
                          <a:pt x="43" y="37"/>
                        </a:lnTo>
                        <a:lnTo>
                          <a:pt x="0" y="0"/>
                        </a:lnTo>
                        <a:lnTo>
                          <a:pt x="78" y="135"/>
                        </a:lnTo>
                        <a:lnTo>
                          <a:pt x="81" y="139"/>
                        </a:lnTo>
                        <a:lnTo>
                          <a:pt x="85" y="143"/>
                        </a:lnTo>
                        <a:lnTo>
                          <a:pt x="90" y="146"/>
                        </a:lnTo>
                        <a:lnTo>
                          <a:pt x="103" y="147"/>
                        </a:lnTo>
                        <a:lnTo>
                          <a:pt x="123" y="150"/>
                        </a:lnTo>
                        <a:lnTo>
                          <a:pt x="140" y="151"/>
                        </a:lnTo>
                        <a:lnTo>
                          <a:pt x="158" y="151"/>
                        </a:lnTo>
                        <a:lnTo>
                          <a:pt x="171" y="151"/>
                        </a:lnTo>
                        <a:lnTo>
                          <a:pt x="182" y="150"/>
                        </a:lnTo>
                        <a:lnTo>
                          <a:pt x="196" y="149"/>
                        </a:lnTo>
                        <a:lnTo>
                          <a:pt x="202" y="152"/>
                        </a:lnTo>
                        <a:lnTo>
                          <a:pt x="205" y="157"/>
                        </a:lnTo>
                        <a:lnTo>
                          <a:pt x="208" y="162"/>
                        </a:lnTo>
                        <a:lnTo>
                          <a:pt x="233" y="210"/>
                        </a:lnTo>
                        <a:lnTo>
                          <a:pt x="261" y="264"/>
                        </a:lnTo>
                        <a:lnTo>
                          <a:pt x="280" y="304"/>
                        </a:lnTo>
                        <a:lnTo>
                          <a:pt x="312" y="373"/>
                        </a:lnTo>
                        <a:lnTo>
                          <a:pt x="318" y="354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38" name="Freeform 506">
                    <a:extLst>
                      <a:ext uri="{FF2B5EF4-FFF2-40B4-BE49-F238E27FC236}">
                        <a16:creationId xmlns:a16="http://schemas.microsoft.com/office/drawing/2014/main" id="{C5CAE221-840D-45D2-B8F7-6BD9860432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2920"/>
                    <a:ext cx="477" cy="627"/>
                  </a:xfrm>
                  <a:custGeom>
                    <a:avLst/>
                    <a:gdLst>
                      <a:gd name="T0" fmla="*/ 476 w 477"/>
                      <a:gd name="T1" fmla="*/ 626 h 627"/>
                      <a:gd name="T2" fmla="*/ 474 w 477"/>
                      <a:gd name="T3" fmla="*/ 607 h 627"/>
                      <a:gd name="T4" fmla="*/ 469 w 477"/>
                      <a:gd name="T5" fmla="*/ 590 h 627"/>
                      <a:gd name="T6" fmla="*/ 465 w 477"/>
                      <a:gd name="T7" fmla="*/ 575 h 627"/>
                      <a:gd name="T8" fmla="*/ 459 w 477"/>
                      <a:gd name="T9" fmla="*/ 558 h 627"/>
                      <a:gd name="T10" fmla="*/ 442 w 477"/>
                      <a:gd name="T11" fmla="*/ 513 h 627"/>
                      <a:gd name="T12" fmla="*/ 427 w 477"/>
                      <a:gd name="T13" fmla="*/ 478 h 627"/>
                      <a:gd name="T14" fmla="*/ 401 w 477"/>
                      <a:gd name="T15" fmla="*/ 420 h 627"/>
                      <a:gd name="T16" fmla="*/ 370 w 477"/>
                      <a:gd name="T17" fmla="*/ 359 h 627"/>
                      <a:gd name="T18" fmla="*/ 337 w 477"/>
                      <a:gd name="T19" fmla="*/ 292 h 627"/>
                      <a:gd name="T20" fmla="*/ 289 w 477"/>
                      <a:gd name="T21" fmla="*/ 213 h 627"/>
                      <a:gd name="T22" fmla="*/ 275 w 477"/>
                      <a:gd name="T23" fmla="*/ 192 h 627"/>
                      <a:gd name="T24" fmla="*/ 258 w 477"/>
                      <a:gd name="T25" fmla="*/ 167 h 627"/>
                      <a:gd name="T26" fmla="*/ 234 w 477"/>
                      <a:gd name="T27" fmla="*/ 133 h 627"/>
                      <a:gd name="T28" fmla="*/ 209 w 477"/>
                      <a:gd name="T29" fmla="*/ 105 h 627"/>
                      <a:gd name="T30" fmla="*/ 179 w 477"/>
                      <a:gd name="T31" fmla="*/ 72 h 627"/>
                      <a:gd name="T32" fmla="*/ 109 w 477"/>
                      <a:gd name="T33" fmla="*/ 1 h 627"/>
                      <a:gd name="T34" fmla="*/ 0 w 477"/>
                      <a:gd name="T35" fmla="*/ 0 h 627"/>
                      <a:gd name="T36" fmla="*/ 45 w 477"/>
                      <a:gd name="T37" fmla="*/ 43 h 627"/>
                      <a:gd name="T38" fmla="*/ 77 w 477"/>
                      <a:gd name="T39" fmla="*/ 78 h 627"/>
                      <a:gd name="T40" fmla="*/ 140 w 477"/>
                      <a:gd name="T41" fmla="*/ 149 h 627"/>
                      <a:gd name="T42" fmla="*/ 174 w 477"/>
                      <a:gd name="T43" fmla="*/ 189 h 627"/>
                      <a:gd name="T44" fmla="*/ 214 w 477"/>
                      <a:gd name="T45" fmla="*/ 253 h 627"/>
                      <a:gd name="T46" fmla="*/ 250 w 477"/>
                      <a:gd name="T47" fmla="*/ 321 h 627"/>
                      <a:gd name="T48" fmla="*/ 318 w 477"/>
                      <a:gd name="T49" fmla="*/ 477 h 627"/>
                      <a:gd name="T50" fmla="*/ 352 w 477"/>
                      <a:gd name="T51" fmla="*/ 559 h 627"/>
                      <a:gd name="T52" fmla="*/ 374 w 477"/>
                      <a:gd name="T53" fmla="*/ 626 h 627"/>
                      <a:gd name="T54" fmla="*/ 476 w 477"/>
                      <a:gd name="T55" fmla="*/ 626 h 6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477" h="627">
                        <a:moveTo>
                          <a:pt x="476" y="626"/>
                        </a:moveTo>
                        <a:lnTo>
                          <a:pt x="474" y="607"/>
                        </a:lnTo>
                        <a:lnTo>
                          <a:pt x="469" y="590"/>
                        </a:lnTo>
                        <a:lnTo>
                          <a:pt x="465" y="575"/>
                        </a:lnTo>
                        <a:lnTo>
                          <a:pt x="459" y="558"/>
                        </a:lnTo>
                        <a:lnTo>
                          <a:pt x="442" y="513"/>
                        </a:lnTo>
                        <a:lnTo>
                          <a:pt x="427" y="478"/>
                        </a:lnTo>
                        <a:lnTo>
                          <a:pt x="401" y="420"/>
                        </a:lnTo>
                        <a:lnTo>
                          <a:pt x="370" y="359"/>
                        </a:lnTo>
                        <a:lnTo>
                          <a:pt x="337" y="292"/>
                        </a:lnTo>
                        <a:lnTo>
                          <a:pt x="289" y="213"/>
                        </a:lnTo>
                        <a:lnTo>
                          <a:pt x="275" y="192"/>
                        </a:lnTo>
                        <a:lnTo>
                          <a:pt x="258" y="167"/>
                        </a:lnTo>
                        <a:lnTo>
                          <a:pt x="234" y="133"/>
                        </a:lnTo>
                        <a:lnTo>
                          <a:pt x="209" y="105"/>
                        </a:lnTo>
                        <a:lnTo>
                          <a:pt x="179" y="72"/>
                        </a:lnTo>
                        <a:lnTo>
                          <a:pt x="109" y="1"/>
                        </a:lnTo>
                        <a:lnTo>
                          <a:pt x="0" y="0"/>
                        </a:lnTo>
                        <a:lnTo>
                          <a:pt x="45" y="43"/>
                        </a:lnTo>
                        <a:lnTo>
                          <a:pt x="77" y="78"/>
                        </a:lnTo>
                        <a:lnTo>
                          <a:pt x="140" y="149"/>
                        </a:lnTo>
                        <a:lnTo>
                          <a:pt x="174" y="189"/>
                        </a:lnTo>
                        <a:lnTo>
                          <a:pt x="214" y="253"/>
                        </a:lnTo>
                        <a:lnTo>
                          <a:pt x="250" y="321"/>
                        </a:lnTo>
                        <a:lnTo>
                          <a:pt x="318" y="477"/>
                        </a:lnTo>
                        <a:lnTo>
                          <a:pt x="352" y="559"/>
                        </a:lnTo>
                        <a:lnTo>
                          <a:pt x="374" y="626"/>
                        </a:lnTo>
                        <a:lnTo>
                          <a:pt x="476" y="626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39" name="Group 507">
                  <a:extLst>
                    <a:ext uri="{FF2B5EF4-FFF2-40B4-BE49-F238E27FC236}">
                      <a16:creationId xmlns:a16="http://schemas.microsoft.com/office/drawing/2014/main" id="{B32DE41D-BADC-4A83-AEC9-E503049769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58" y="3249"/>
                  <a:ext cx="157" cy="136"/>
                  <a:chOff x="3058" y="3249"/>
                  <a:chExt cx="157" cy="136"/>
                </a:xfrm>
              </p:grpSpPr>
              <p:sp>
                <p:nvSpPr>
                  <p:cNvPr id="146940" name="Freeform 508">
                    <a:extLst>
                      <a:ext uri="{FF2B5EF4-FFF2-40B4-BE49-F238E27FC236}">
                        <a16:creationId xmlns:a16="http://schemas.microsoft.com/office/drawing/2014/main" id="{9FF4A022-5D81-46B7-99E5-66D7E10386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8" y="3249"/>
                    <a:ext cx="100" cy="5"/>
                  </a:xfrm>
                  <a:custGeom>
                    <a:avLst/>
                    <a:gdLst>
                      <a:gd name="T0" fmla="*/ 99 w 100"/>
                      <a:gd name="T1" fmla="*/ 0 h 5"/>
                      <a:gd name="T2" fmla="*/ 0 w 100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00" h="5">
                        <a:moveTo>
                          <a:pt x="99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1" name="Freeform 509">
                    <a:extLst>
                      <a:ext uri="{FF2B5EF4-FFF2-40B4-BE49-F238E27FC236}">
                        <a16:creationId xmlns:a16="http://schemas.microsoft.com/office/drawing/2014/main" id="{7B907941-E05B-4C06-A93C-33853A55CA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69"/>
                    <a:ext cx="97" cy="6"/>
                  </a:xfrm>
                  <a:custGeom>
                    <a:avLst/>
                    <a:gdLst>
                      <a:gd name="T0" fmla="*/ 96 w 97"/>
                      <a:gd name="T1" fmla="*/ 0 h 6"/>
                      <a:gd name="T2" fmla="*/ 0 w 97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7" h="6">
                        <a:moveTo>
                          <a:pt x="96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2" name="Freeform 510">
                    <a:extLst>
                      <a:ext uri="{FF2B5EF4-FFF2-40B4-BE49-F238E27FC236}">
                        <a16:creationId xmlns:a16="http://schemas.microsoft.com/office/drawing/2014/main" id="{E1260AC9-DFA9-45A2-B5CF-2403FC27E4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3290"/>
                    <a:ext cx="95" cy="7"/>
                  </a:xfrm>
                  <a:custGeom>
                    <a:avLst/>
                    <a:gdLst>
                      <a:gd name="T0" fmla="*/ 94 w 95"/>
                      <a:gd name="T1" fmla="*/ 0 h 7"/>
                      <a:gd name="T2" fmla="*/ 0 w 95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5" h="7">
                        <a:moveTo>
                          <a:pt x="94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3" name="Freeform 511">
                    <a:extLst>
                      <a:ext uri="{FF2B5EF4-FFF2-40B4-BE49-F238E27FC236}">
                        <a16:creationId xmlns:a16="http://schemas.microsoft.com/office/drawing/2014/main" id="{0EEF9D1C-1E74-46DD-A0B7-B50B7AA110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3" y="3312"/>
                    <a:ext cx="94" cy="6"/>
                  </a:xfrm>
                  <a:custGeom>
                    <a:avLst/>
                    <a:gdLst>
                      <a:gd name="T0" fmla="*/ 93 w 94"/>
                      <a:gd name="T1" fmla="*/ 0 h 6"/>
                      <a:gd name="T2" fmla="*/ 0 w 94"/>
                      <a:gd name="T3" fmla="*/ 5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4" h="6">
                        <a:moveTo>
                          <a:pt x="93" y="0"/>
                        </a:moveTo>
                        <a:lnTo>
                          <a:pt x="0" y="5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4" name="Freeform 512">
                    <a:extLst>
                      <a:ext uri="{FF2B5EF4-FFF2-40B4-BE49-F238E27FC236}">
                        <a16:creationId xmlns:a16="http://schemas.microsoft.com/office/drawing/2014/main" id="{A2FF9C18-EA74-463A-9CDD-8773C826EA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5" y="3333"/>
                    <a:ext cx="91" cy="7"/>
                  </a:xfrm>
                  <a:custGeom>
                    <a:avLst/>
                    <a:gdLst>
                      <a:gd name="T0" fmla="*/ 90 w 91"/>
                      <a:gd name="T1" fmla="*/ 0 h 7"/>
                      <a:gd name="T2" fmla="*/ 0 w 91"/>
                      <a:gd name="T3" fmla="*/ 6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1" h="7">
                        <a:moveTo>
                          <a:pt x="90" y="0"/>
                        </a:moveTo>
                        <a:lnTo>
                          <a:pt x="0" y="6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5" name="Freeform 513">
                    <a:extLst>
                      <a:ext uri="{FF2B5EF4-FFF2-40B4-BE49-F238E27FC236}">
                        <a16:creationId xmlns:a16="http://schemas.microsoft.com/office/drawing/2014/main" id="{C0D3B1A6-1930-4C92-A6F2-DDC697D4A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5" y="3354"/>
                    <a:ext cx="90" cy="9"/>
                  </a:xfrm>
                  <a:custGeom>
                    <a:avLst/>
                    <a:gdLst>
                      <a:gd name="T0" fmla="*/ 89 w 90"/>
                      <a:gd name="T1" fmla="*/ 0 h 9"/>
                      <a:gd name="T2" fmla="*/ 0 w 90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90" h="9">
                        <a:moveTo>
                          <a:pt x="89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46" name="Freeform 514">
                    <a:extLst>
                      <a:ext uri="{FF2B5EF4-FFF2-40B4-BE49-F238E27FC236}">
                        <a16:creationId xmlns:a16="http://schemas.microsoft.com/office/drawing/2014/main" id="{D2C0BFAF-72E6-4741-99F0-33158DF1D8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7" y="3376"/>
                    <a:ext cx="88" cy="9"/>
                  </a:xfrm>
                  <a:custGeom>
                    <a:avLst/>
                    <a:gdLst>
                      <a:gd name="T0" fmla="*/ 87 w 88"/>
                      <a:gd name="T1" fmla="*/ 0 h 9"/>
                      <a:gd name="T2" fmla="*/ 0 w 88"/>
                      <a:gd name="T3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88" h="9">
                        <a:moveTo>
                          <a:pt x="87" y="0"/>
                        </a:moveTo>
                        <a:lnTo>
                          <a:pt x="0" y="8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6947" name="Group 515">
                <a:extLst>
                  <a:ext uri="{FF2B5EF4-FFF2-40B4-BE49-F238E27FC236}">
                    <a16:creationId xmlns:a16="http://schemas.microsoft.com/office/drawing/2014/main" id="{2527FEB5-C569-4928-8F43-FE131798A4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83" y="3585"/>
                <a:ext cx="45" cy="29"/>
                <a:chOff x="3383" y="3585"/>
                <a:chExt cx="45" cy="29"/>
              </a:xfrm>
            </p:grpSpPr>
            <p:sp>
              <p:nvSpPr>
                <p:cNvPr id="146948" name="Freeform 516">
                  <a:extLst>
                    <a:ext uri="{FF2B5EF4-FFF2-40B4-BE49-F238E27FC236}">
                      <a16:creationId xmlns:a16="http://schemas.microsoft.com/office/drawing/2014/main" id="{833448F3-F18F-49D5-B093-43516DB5A3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3" y="3585"/>
                  <a:ext cx="45" cy="29"/>
                </a:xfrm>
                <a:custGeom>
                  <a:avLst/>
                  <a:gdLst>
                    <a:gd name="T0" fmla="*/ 44 w 45"/>
                    <a:gd name="T1" fmla="*/ 0 h 29"/>
                    <a:gd name="T2" fmla="*/ 6 w 45"/>
                    <a:gd name="T3" fmla="*/ 0 h 29"/>
                    <a:gd name="T4" fmla="*/ 0 w 45"/>
                    <a:gd name="T5" fmla="*/ 28 h 29"/>
                    <a:gd name="T6" fmla="*/ 38 w 45"/>
                    <a:gd name="T7" fmla="*/ 26 h 29"/>
                    <a:gd name="T8" fmla="*/ 44 w 45"/>
                    <a:gd name="T9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29">
                      <a:moveTo>
                        <a:pt x="44" y="0"/>
                      </a:moveTo>
                      <a:lnTo>
                        <a:pt x="6" y="0"/>
                      </a:lnTo>
                      <a:lnTo>
                        <a:pt x="0" y="28"/>
                      </a:lnTo>
                      <a:lnTo>
                        <a:pt x="38" y="26"/>
                      </a:lnTo>
                      <a:lnTo>
                        <a:pt x="44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6949" name="Freeform 517">
                  <a:extLst>
                    <a:ext uri="{FF2B5EF4-FFF2-40B4-BE49-F238E27FC236}">
                      <a16:creationId xmlns:a16="http://schemas.microsoft.com/office/drawing/2014/main" id="{DAFB3F4D-AFB6-43BE-B143-3AD17A672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84" y="3594"/>
                  <a:ext cx="38" cy="16"/>
                </a:xfrm>
                <a:custGeom>
                  <a:avLst/>
                  <a:gdLst>
                    <a:gd name="T0" fmla="*/ 37 w 38"/>
                    <a:gd name="T1" fmla="*/ 1 h 16"/>
                    <a:gd name="T2" fmla="*/ 34 w 38"/>
                    <a:gd name="T3" fmla="*/ 14 h 16"/>
                    <a:gd name="T4" fmla="*/ 0 w 38"/>
                    <a:gd name="T5" fmla="*/ 15 h 16"/>
                    <a:gd name="T6" fmla="*/ 4 w 38"/>
                    <a:gd name="T7" fmla="*/ 0 h 16"/>
                    <a:gd name="T8" fmla="*/ 37 w 38"/>
                    <a:gd name="T9" fmla="*/ 1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" h="16">
                      <a:moveTo>
                        <a:pt x="37" y="1"/>
                      </a:moveTo>
                      <a:lnTo>
                        <a:pt x="34" y="14"/>
                      </a:lnTo>
                      <a:lnTo>
                        <a:pt x="0" y="15"/>
                      </a:lnTo>
                      <a:lnTo>
                        <a:pt x="4" y="0"/>
                      </a:lnTo>
                      <a:lnTo>
                        <a:pt x="37" y="1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6950" name="Group 518">
              <a:extLst>
                <a:ext uri="{FF2B5EF4-FFF2-40B4-BE49-F238E27FC236}">
                  <a16:creationId xmlns:a16="http://schemas.microsoft.com/office/drawing/2014/main" id="{F5DB2DA2-0824-4C91-9D48-05CC0C4D7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5" y="3594"/>
              <a:ext cx="81" cy="326"/>
              <a:chOff x="3375" y="3594"/>
              <a:chExt cx="81" cy="326"/>
            </a:xfrm>
          </p:grpSpPr>
          <p:grpSp>
            <p:nvGrpSpPr>
              <p:cNvPr id="146951" name="Group 519">
                <a:extLst>
                  <a:ext uri="{FF2B5EF4-FFF2-40B4-BE49-F238E27FC236}">
                    <a16:creationId xmlns:a16="http://schemas.microsoft.com/office/drawing/2014/main" id="{87DAE797-D1FE-4EA4-98A8-1A301C9B9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97" y="3746"/>
                <a:ext cx="59" cy="174"/>
                <a:chOff x="3397" y="3746"/>
                <a:chExt cx="59" cy="174"/>
              </a:xfrm>
            </p:grpSpPr>
            <p:grpSp>
              <p:nvGrpSpPr>
                <p:cNvPr id="146952" name="Group 520">
                  <a:extLst>
                    <a:ext uri="{FF2B5EF4-FFF2-40B4-BE49-F238E27FC236}">
                      <a16:creationId xmlns:a16="http://schemas.microsoft.com/office/drawing/2014/main" id="{418B8CF5-0E27-4027-BD7E-5E5BAEE7A0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12" y="3848"/>
                  <a:ext cx="44" cy="72"/>
                  <a:chOff x="3412" y="3848"/>
                  <a:chExt cx="44" cy="72"/>
                </a:xfrm>
              </p:grpSpPr>
              <p:sp>
                <p:nvSpPr>
                  <p:cNvPr id="146953" name="Freeform 521">
                    <a:extLst>
                      <a:ext uri="{FF2B5EF4-FFF2-40B4-BE49-F238E27FC236}">
                        <a16:creationId xmlns:a16="http://schemas.microsoft.com/office/drawing/2014/main" id="{4D23DFE0-FE21-4ACB-AE89-1ADCF99ADD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20" y="3849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54" name="Freeform 522">
                    <a:extLst>
                      <a:ext uri="{FF2B5EF4-FFF2-40B4-BE49-F238E27FC236}">
                        <a16:creationId xmlns:a16="http://schemas.microsoft.com/office/drawing/2014/main" id="{3BB90C7C-BEB3-4A9A-B07D-A99F719AB6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2" y="3848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2 h 72"/>
                      <a:gd name="T10" fmla="*/ 3 w 44"/>
                      <a:gd name="T11" fmla="*/ 15 h 72"/>
                      <a:gd name="T12" fmla="*/ 0 w 44"/>
                      <a:gd name="T13" fmla="*/ 20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7 h 72"/>
                      <a:gd name="T20" fmla="*/ 3 w 44"/>
                      <a:gd name="T21" fmla="*/ 49 h 72"/>
                      <a:gd name="T22" fmla="*/ 6 w 44"/>
                      <a:gd name="T23" fmla="*/ 54 h 72"/>
                      <a:gd name="T24" fmla="*/ 10 w 44"/>
                      <a:gd name="T25" fmla="*/ 58 h 72"/>
                      <a:gd name="T26" fmla="*/ 15 w 44"/>
                      <a:gd name="T27" fmla="*/ 61 h 72"/>
                      <a:gd name="T28" fmla="*/ 22 w 44"/>
                      <a:gd name="T29" fmla="*/ 65 h 72"/>
                      <a:gd name="T30" fmla="*/ 30 w 44"/>
                      <a:gd name="T31" fmla="*/ 68 h 72"/>
                      <a:gd name="T32" fmla="*/ 38 w 44"/>
                      <a:gd name="T33" fmla="*/ 71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4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7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9 w 44"/>
                      <a:gd name="T51" fmla="*/ 25 h 72"/>
                      <a:gd name="T52" fmla="*/ 8 w 44"/>
                      <a:gd name="T53" fmla="*/ 19 h 72"/>
                      <a:gd name="T54" fmla="*/ 8 w 44"/>
                      <a:gd name="T55" fmla="*/ 14 h 72"/>
                      <a:gd name="T56" fmla="*/ 12 w 44"/>
                      <a:gd name="T57" fmla="*/ 11 h 72"/>
                      <a:gd name="T58" fmla="*/ 19 w 44"/>
                      <a:gd name="T59" fmla="*/ 6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55" name="Group 523">
                  <a:extLst>
                    <a:ext uri="{FF2B5EF4-FFF2-40B4-BE49-F238E27FC236}">
                      <a16:creationId xmlns:a16="http://schemas.microsoft.com/office/drawing/2014/main" id="{EDCF6B19-FCCC-4AEF-8F35-ED63A22D37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7" y="3797"/>
                  <a:ext cx="44" cy="73"/>
                  <a:chOff x="3407" y="3797"/>
                  <a:chExt cx="44" cy="73"/>
                </a:xfrm>
              </p:grpSpPr>
              <p:sp>
                <p:nvSpPr>
                  <p:cNvPr id="146956" name="Freeform 524">
                    <a:extLst>
                      <a:ext uri="{FF2B5EF4-FFF2-40B4-BE49-F238E27FC236}">
                        <a16:creationId xmlns:a16="http://schemas.microsoft.com/office/drawing/2014/main" id="{A6D4E266-CFE1-4D9B-8BF9-9F6BEB3D16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4" y="3798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6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4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57" name="Freeform 525">
                    <a:extLst>
                      <a:ext uri="{FF2B5EF4-FFF2-40B4-BE49-F238E27FC236}">
                        <a16:creationId xmlns:a16="http://schemas.microsoft.com/office/drawing/2014/main" id="{7E127C26-8D61-46E2-838D-AF9E4B3188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7" y="3797"/>
                    <a:ext cx="44" cy="73"/>
                  </a:xfrm>
                  <a:custGeom>
                    <a:avLst/>
                    <a:gdLst>
                      <a:gd name="T0" fmla="*/ 35 w 44"/>
                      <a:gd name="T1" fmla="*/ 0 h 73"/>
                      <a:gd name="T2" fmla="*/ 27 w 44"/>
                      <a:gd name="T3" fmla="*/ 2 h 73"/>
                      <a:gd name="T4" fmla="*/ 19 w 44"/>
                      <a:gd name="T5" fmla="*/ 5 h 73"/>
                      <a:gd name="T6" fmla="*/ 11 w 44"/>
                      <a:gd name="T7" fmla="*/ 8 h 73"/>
                      <a:gd name="T8" fmla="*/ 6 w 44"/>
                      <a:gd name="T9" fmla="*/ 12 h 73"/>
                      <a:gd name="T10" fmla="*/ 2 w 44"/>
                      <a:gd name="T11" fmla="*/ 15 h 73"/>
                      <a:gd name="T12" fmla="*/ 0 w 44"/>
                      <a:gd name="T13" fmla="*/ 20 h 73"/>
                      <a:gd name="T14" fmla="*/ 0 w 44"/>
                      <a:gd name="T15" fmla="*/ 32 h 73"/>
                      <a:gd name="T16" fmla="*/ 0 w 44"/>
                      <a:gd name="T17" fmla="*/ 43 h 73"/>
                      <a:gd name="T18" fmla="*/ 1 w 44"/>
                      <a:gd name="T19" fmla="*/ 47 h 73"/>
                      <a:gd name="T20" fmla="*/ 2 w 44"/>
                      <a:gd name="T21" fmla="*/ 50 h 73"/>
                      <a:gd name="T22" fmla="*/ 6 w 44"/>
                      <a:gd name="T23" fmla="*/ 54 h 73"/>
                      <a:gd name="T24" fmla="*/ 10 w 44"/>
                      <a:gd name="T25" fmla="*/ 58 h 73"/>
                      <a:gd name="T26" fmla="*/ 14 w 44"/>
                      <a:gd name="T27" fmla="*/ 61 h 73"/>
                      <a:gd name="T28" fmla="*/ 21 w 44"/>
                      <a:gd name="T29" fmla="*/ 65 h 73"/>
                      <a:gd name="T30" fmla="*/ 30 w 44"/>
                      <a:gd name="T31" fmla="*/ 68 h 73"/>
                      <a:gd name="T32" fmla="*/ 37 w 44"/>
                      <a:gd name="T33" fmla="*/ 71 h 73"/>
                      <a:gd name="T34" fmla="*/ 43 w 44"/>
                      <a:gd name="T35" fmla="*/ 72 h 73"/>
                      <a:gd name="T36" fmla="*/ 43 w 44"/>
                      <a:gd name="T37" fmla="*/ 46 h 73"/>
                      <a:gd name="T38" fmla="*/ 35 w 44"/>
                      <a:gd name="T39" fmla="*/ 44 h 73"/>
                      <a:gd name="T40" fmla="*/ 28 w 44"/>
                      <a:gd name="T41" fmla="*/ 41 h 73"/>
                      <a:gd name="T42" fmla="*/ 23 w 44"/>
                      <a:gd name="T43" fmla="*/ 40 h 73"/>
                      <a:gd name="T44" fmla="*/ 19 w 44"/>
                      <a:gd name="T45" fmla="*/ 37 h 73"/>
                      <a:gd name="T46" fmla="*/ 14 w 44"/>
                      <a:gd name="T47" fmla="*/ 33 h 73"/>
                      <a:gd name="T48" fmla="*/ 11 w 44"/>
                      <a:gd name="T49" fmla="*/ 30 h 73"/>
                      <a:gd name="T50" fmla="*/ 8 w 44"/>
                      <a:gd name="T51" fmla="*/ 25 h 73"/>
                      <a:gd name="T52" fmla="*/ 7 w 44"/>
                      <a:gd name="T53" fmla="*/ 20 h 73"/>
                      <a:gd name="T54" fmla="*/ 8 w 44"/>
                      <a:gd name="T55" fmla="*/ 15 h 73"/>
                      <a:gd name="T56" fmla="*/ 11 w 44"/>
                      <a:gd name="T57" fmla="*/ 11 h 73"/>
                      <a:gd name="T58" fmla="*/ 19 w 44"/>
                      <a:gd name="T59" fmla="*/ 6 h 73"/>
                      <a:gd name="T60" fmla="*/ 28 w 44"/>
                      <a:gd name="T61" fmla="*/ 4 h 73"/>
                      <a:gd name="T62" fmla="*/ 35 w 44"/>
                      <a:gd name="T63" fmla="*/ 2 h 73"/>
                      <a:gd name="T64" fmla="*/ 35 w 44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3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2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3"/>
                        </a:lnTo>
                        <a:lnTo>
                          <a:pt x="1" y="47"/>
                        </a:lnTo>
                        <a:lnTo>
                          <a:pt x="2" y="50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4" y="61"/>
                        </a:lnTo>
                        <a:lnTo>
                          <a:pt x="21" y="65"/>
                        </a:lnTo>
                        <a:lnTo>
                          <a:pt x="30" y="68"/>
                        </a:lnTo>
                        <a:lnTo>
                          <a:pt x="37" y="71"/>
                        </a:lnTo>
                        <a:lnTo>
                          <a:pt x="43" y="72"/>
                        </a:lnTo>
                        <a:lnTo>
                          <a:pt x="43" y="46"/>
                        </a:lnTo>
                        <a:lnTo>
                          <a:pt x="35" y="44"/>
                        </a:lnTo>
                        <a:lnTo>
                          <a:pt x="28" y="41"/>
                        </a:lnTo>
                        <a:lnTo>
                          <a:pt x="23" y="40"/>
                        </a:lnTo>
                        <a:lnTo>
                          <a:pt x="19" y="37"/>
                        </a:lnTo>
                        <a:lnTo>
                          <a:pt x="14" y="33"/>
                        </a:lnTo>
                        <a:lnTo>
                          <a:pt x="11" y="30"/>
                        </a:lnTo>
                        <a:lnTo>
                          <a:pt x="8" y="25"/>
                        </a:lnTo>
                        <a:lnTo>
                          <a:pt x="7" y="20"/>
                        </a:lnTo>
                        <a:lnTo>
                          <a:pt x="8" y="15"/>
                        </a:lnTo>
                        <a:lnTo>
                          <a:pt x="11" y="11"/>
                        </a:lnTo>
                        <a:lnTo>
                          <a:pt x="19" y="6"/>
                        </a:lnTo>
                        <a:lnTo>
                          <a:pt x="28" y="4"/>
                        </a:lnTo>
                        <a:lnTo>
                          <a:pt x="35" y="2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58" name="Group 526">
                  <a:extLst>
                    <a:ext uri="{FF2B5EF4-FFF2-40B4-BE49-F238E27FC236}">
                      <a16:creationId xmlns:a16="http://schemas.microsoft.com/office/drawing/2014/main" id="{97409F2A-18A6-4638-A209-D70F94BEDF8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7" y="3746"/>
                  <a:ext cx="45" cy="72"/>
                  <a:chOff x="3397" y="3746"/>
                  <a:chExt cx="45" cy="72"/>
                </a:xfrm>
              </p:grpSpPr>
              <p:sp>
                <p:nvSpPr>
                  <p:cNvPr id="146959" name="Freeform 527">
                    <a:extLst>
                      <a:ext uri="{FF2B5EF4-FFF2-40B4-BE49-F238E27FC236}">
                        <a16:creationId xmlns:a16="http://schemas.microsoft.com/office/drawing/2014/main" id="{29A12E59-3743-4D4D-AD17-9A4B376602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05" y="3747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7 h 28"/>
                      <a:gd name="T6" fmla="*/ 16 w 26"/>
                      <a:gd name="T7" fmla="*/ 19 h 28"/>
                      <a:gd name="T8" fmla="*/ 12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2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7"/>
                        </a:lnTo>
                        <a:lnTo>
                          <a:pt x="16" y="19"/>
                        </a:lnTo>
                        <a:lnTo>
                          <a:pt x="12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2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60" name="Freeform 528">
                    <a:extLst>
                      <a:ext uri="{FF2B5EF4-FFF2-40B4-BE49-F238E27FC236}">
                        <a16:creationId xmlns:a16="http://schemas.microsoft.com/office/drawing/2014/main" id="{4C05D74E-2899-4160-8286-9D4B1BF5CF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74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7 w 45"/>
                      <a:gd name="T3" fmla="*/ 2 h 72"/>
                      <a:gd name="T4" fmla="*/ 19 w 45"/>
                      <a:gd name="T5" fmla="*/ 4 h 72"/>
                      <a:gd name="T6" fmla="*/ 11 w 45"/>
                      <a:gd name="T7" fmla="*/ 8 h 72"/>
                      <a:gd name="T8" fmla="*/ 6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1 w 45"/>
                      <a:gd name="T19" fmla="*/ 46 h 72"/>
                      <a:gd name="T20" fmla="*/ 3 w 45"/>
                      <a:gd name="T21" fmla="*/ 49 h 72"/>
                      <a:gd name="T22" fmla="*/ 6 w 45"/>
                      <a:gd name="T23" fmla="*/ 54 h 72"/>
                      <a:gd name="T24" fmla="*/ 10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7 h 72"/>
                      <a:gd name="T32" fmla="*/ 38 w 45"/>
                      <a:gd name="T33" fmla="*/ 70 h 72"/>
                      <a:gd name="T34" fmla="*/ 43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8 w 45"/>
                      <a:gd name="T41" fmla="*/ 41 h 72"/>
                      <a:gd name="T42" fmla="*/ 23 w 45"/>
                      <a:gd name="T43" fmla="*/ 39 h 72"/>
                      <a:gd name="T44" fmla="*/ 19 w 45"/>
                      <a:gd name="T45" fmla="*/ 36 h 72"/>
                      <a:gd name="T46" fmla="*/ 14 w 45"/>
                      <a:gd name="T47" fmla="*/ 33 h 72"/>
                      <a:gd name="T48" fmla="*/ 11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19 w 45"/>
                      <a:gd name="T59" fmla="*/ 5 h 72"/>
                      <a:gd name="T60" fmla="*/ 28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3" y="49"/>
                        </a:lnTo>
                        <a:lnTo>
                          <a:pt x="6" y="54"/>
                        </a:lnTo>
                        <a:lnTo>
                          <a:pt x="10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7"/>
                        </a:lnTo>
                        <a:lnTo>
                          <a:pt x="38" y="70"/>
                        </a:lnTo>
                        <a:lnTo>
                          <a:pt x="43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6961" name="Group 529">
                <a:extLst>
                  <a:ext uri="{FF2B5EF4-FFF2-40B4-BE49-F238E27FC236}">
                    <a16:creationId xmlns:a16="http://schemas.microsoft.com/office/drawing/2014/main" id="{4C4F849D-F5C2-4BCD-BA72-149019A25D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5" y="3594"/>
                <a:ext cx="59" cy="174"/>
                <a:chOff x="3375" y="3594"/>
                <a:chExt cx="59" cy="174"/>
              </a:xfrm>
            </p:grpSpPr>
            <p:grpSp>
              <p:nvGrpSpPr>
                <p:cNvPr id="146962" name="Group 530">
                  <a:extLst>
                    <a:ext uri="{FF2B5EF4-FFF2-40B4-BE49-F238E27FC236}">
                      <a16:creationId xmlns:a16="http://schemas.microsoft.com/office/drawing/2014/main" id="{57737413-1D33-4495-A942-6AB18A0B10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9" y="3696"/>
                  <a:ext cx="45" cy="72"/>
                  <a:chOff x="3389" y="3696"/>
                  <a:chExt cx="45" cy="72"/>
                </a:xfrm>
              </p:grpSpPr>
              <p:sp>
                <p:nvSpPr>
                  <p:cNvPr id="146963" name="Freeform 531">
                    <a:extLst>
                      <a:ext uri="{FF2B5EF4-FFF2-40B4-BE49-F238E27FC236}">
                        <a16:creationId xmlns:a16="http://schemas.microsoft.com/office/drawing/2014/main" id="{C9895637-E290-49D1-B773-F51E0E0333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7" y="3697"/>
                    <a:ext cx="27" cy="28"/>
                  </a:xfrm>
                  <a:custGeom>
                    <a:avLst/>
                    <a:gdLst>
                      <a:gd name="T0" fmla="*/ 26 w 27"/>
                      <a:gd name="T1" fmla="*/ 0 h 28"/>
                      <a:gd name="T2" fmla="*/ 26 w 27"/>
                      <a:gd name="T3" fmla="*/ 15 h 28"/>
                      <a:gd name="T4" fmla="*/ 21 w 27"/>
                      <a:gd name="T5" fmla="*/ 18 h 28"/>
                      <a:gd name="T6" fmla="*/ 16 w 27"/>
                      <a:gd name="T7" fmla="*/ 19 h 28"/>
                      <a:gd name="T8" fmla="*/ 13 w 27"/>
                      <a:gd name="T9" fmla="*/ 21 h 28"/>
                      <a:gd name="T10" fmla="*/ 10 w 27"/>
                      <a:gd name="T11" fmla="*/ 23 h 28"/>
                      <a:gd name="T12" fmla="*/ 7 w 27"/>
                      <a:gd name="T13" fmla="*/ 27 h 28"/>
                      <a:gd name="T14" fmla="*/ 2 w 27"/>
                      <a:gd name="T15" fmla="*/ 22 h 28"/>
                      <a:gd name="T16" fmla="*/ 2 w 27"/>
                      <a:gd name="T17" fmla="*/ 19 h 28"/>
                      <a:gd name="T18" fmla="*/ 1 w 27"/>
                      <a:gd name="T19" fmla="*/ 16 h 28"/>
                      <a:gd name="T20" fmla="*/ 0 w 27"/>
                      <a:gd name="T21" fmla="*/ 13 h 28"/>
                      <a:gd name="T22" fmla="*/ 3 w 27"/>
                      <a:gd name="T23" fmla="*/ 9 h 28"/>
                      <a:gd name="T24" fmla="*/ 6 w 27"/>
                      <a:gd name="T25" fmla="*/ 7 h 28"/>
                      <a:gd name="T26" fmla="*/ 13 w 27"/>
                      <a:gd name="T27" fmla="*/ 3 h 28"/>
                      <a:gd name="T28" fmla="*/ 18 w 27"/>
                      <a:gd name="T29" fmla="*/ 2 h 28"/>
                      <a:gd name="T30" fmla="*/ 26 w 27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8">
                        <a:moveTo>
                          <a:pt x="26" y="0"/>
                        </a:moveTo>
                        <a:lnTo>
                          <a:pt x="26" y="15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7"/>
                        </a:lnTo>
                        <a:lnTo>
                          <a:pt x="2" y="22"/>
                        </a:lnTo>
                        <a:lnTo>
                          <a:pt x="2" y="19"/>
                        </a:lnTo>
                        <a:lnTo>
                          <a:pt x="1" y="16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64" name="Freeform 532">
                    <a:extLst>
                      <a:ext uri="{FF2B5EF4-FFF2-40B4-BE49-F238E27FC236}">
                        <a16:creationId xmlns:a16="http://schemas.microsoft.com/office/drawing/2014/main" id="{4601E004-6BC6-4B35-BA05-0F620EA56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9" y="3696"/>
                    <a:ext cx="45" cy="72"/>
                  </a:xfrm>
                  <a:custGeom>
                    <a:avLst/>
                    <a:gdLst>
                      <a:gd name="T0" fmla="*/ 36 w 45"/>
                      <a:gd name="T1" fmla="*/ 0 h 72"/>
                      <a:gd name="T2" fmla="*/ 28 w 45"/>
                      <a:gd name="T3" fmla="*/ 2 h 72"/>
                      <a:gd name="T4" fmla="*/ 19 w 45"/>
                      <a:gd name="T5" fmla="*/ 4 h 72"/>
                      <a:gd name="T6" fmla="*/ 12 w 45"/>
                      <a:gd name="T7" fmla="*/ 8 h 72"/>
                      <a:gd name="T8" fmla="*/ 7 w 45"/>
                      <a:gd name="T9" fmla="*/ 12 h 72"/>
                      <a:gd name="T10" fmla="*/ 3 w 45"/>
                      <a:gd name="T11" fmla="*/ 15 h 72"/>
                      <a:gd name="T12" fmla="*/ 0 w 45"/>
                      <a:gd name="T13" fmla="*/ 19 h 72"/>
                      <a:gd name="T14" fmla="*/ 0 w 45"/>
                      <a:gd name="T15" fmla="*/ 31 h 72"/>
                      <a:gd name="T16" fmla="*/ 0 w 45"/>
                      <a:gd name="T17" fmla="*/ 42 h 72"/>
                      <a:gd name="T18" fmla="*/ 2 w 45"/>
                      <a:gd name="T19" fmla="*/ 46 h 72"/>
                      <a:gd name="T20" fmla="*/ 3 w 45"/>
                      <a:gd name="T21" fmla="*/ 49 h 72"/>
                      <a:gd name="T22" fmla="*/ 7 w 45"/>
                      <a:gd name="T23" fmla="*/ 54 h 72"/>
                      <a:gd name="T24" fmla="*/ 11 w 45"/>
                      <a:gd name="T25" fmla="*/ 58 h 72"/>
                      <a:gd name="T26" fmla="*/ 15 w 45"/>
                      <a:gd name="T27" fmla="*/ 61 h 72"/>
                      <a:gd name="T28" fmla="*/ 22 w 45"/>
                      <a:gd name="T29" fmla="*/ 65 h 72"/>
                      <a:gd name="T30" fmla="*/ 30 w 45"/>
                      <a:gd name="T31" fmla="*/ 68 h 72"/>
                      <a:gd name="T32" fmla="*/ 38 w 45"/>
                      <a:gd name="T33" fmla="*/ 70 h 72"/>
                      <a:gd name="T34" fmla="*/ 44 w 45"/>
                      <a:gd name="T35" fmla="*/ 71 h 72"/>
                      <a:gd name="T36" fmla="*/ 44 w 45"/>
                      <a:gd name="T37" fmla="*/ 46 h 72"/>
                      <a:gd name="T38" fmla="*/ 36 w 45"/>
                      <a:gd name="T39" fmla="*/ 43 h 72"/>
                      <a:gd name="T40" fmla="*/ 29 w 45"/>
                      <a:gd name="T41" fmla="*/ 41 h 72"/>
                      <a:gd name="T42" fmla="*/ 24 w 45"/>
                      <a:gd name="T43" fmla="*/ 39 h 72"/>
                      <a:gd name="T44" fmla="*/ 19 w 45"/>
                      <a:gd name="T45" fmla="*/ 37 h 72"/>
                      <a:gd name="T46" fmla="*/ 15 w 45"/>
                      <a:gd name="T47" fmla="*/ 33 h 72"/>
                      <a:gd name="T48" fmla="*/ 12 w 45"/>
                      <a:gd name="T49" fmla="*/ 29 h 72"/>
                      <a:gd name="T50" fmla="*/ 9 w 45"/>
                      <a:gd name="T51" fmla="*/ 25 h 72"/>
                      <a:gd name="T52" fmla="*/ 8 w 45"/>
                      <a:gd name="T53" fmla="*/ 19 h 72"/>
                      <a:gd name="T54" fmla="*/ 8 w 45"/>
                      <a:gd name="T55" fmla="*/ 14 h 72"/>
                      <a:gd name="T56" fmla="*/ 12 w 45"/>
                      <a:gd name="T57" fmla="*/ 11 h 72"/>
                      <a:gd name="T58" fmla="*/ 20 w 45"/>
                      <a:gd name="T59" fmla="*/ 5 h 72"/>
                      <a:gd name="T60" fmla="*/ 29 w 45"/>
                      <a:gd name="T61" fmla="*/ 3 h 72"/>
                      <a:gd name="T62" fmla="*/ 36 w 45"/>
                      <a:gd name="T63" fmla="*/ 1 h 72"/>
                      <a:gd name="T64" fmla="*/ 36 w 45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2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4"/>
                        </a:lnTo>
                        <a:lnTo>
                          <a:pt x="12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2" y="46"/>
                        </a:lnTo>
                        <a:lnTo>
                          <a:pt x="3" y="49"/>
                        </a:lnTo>
                        <a:lnTo>
                          <a:pt x="7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0"/>
                        </a:lnTo>
                        <a:lnTo>
                          <a:pt x="44" y="71"/>
                        </a:lnTo>
                        <a:lnTo>
                          <a:pt x="44" y="46"/>
                        </a:lnTo>
                        <a:lnTo>
                          <a:pt x="36" y="43"/>
                        </a:lnTo>
                        <a:lnTo>
                          <a:pt x="29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2" y="29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20" y="5"/>
                        </a:lnTo>
                        <a:lnTo>
                          <a:pt x="29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65" name="Group 533">
                  <a:extLst>
                    <a:ext uri="{FF2B5EF4-FFF2-40B4-BE49-F238E27FC236}">
                      <a16:creationId xmlns:a16="http://schemas.microsoft.com/office/drawing/2014/main" id="{88566C36-FF16-4EAA-A177-7975A87F0D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4" y="3645"/>
                  <a:ext cx="45" cy="73"/>
                  <a:chOff x="3384" y="3645"/>
                  <a:chExt cx="45" cy="73"/>
                </a:xfrm>
              </p:grpSpPr>
              <p:sp>
                <p:nvSpPr>
                  <p:cNvPr id="146966" name="Freeform 534">
                    <a:extLst>
                      <a:ext uri="{FF2B5EF4-FFF2-40B4-BE49-F238E27FC236}">
                        <a16:creationId xmlns:a16="http://schemas.microsoft.com/office/drawing/2014/main" id="{388884BE-69A0-4674-96DA-0931566D73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2" y="3646"/>
                    <a:ext cx="26" cy="28"/>
                  </a:xfrm>
                  <a:custGeom>
                    <a:avLst/>
                    <a:gdLst>
                      <a:gd name="T0" fmla="*/ 25 w 26"/>
                      <a:gd name="T1" fmla="*/ 0 h 28"/>
                      <a:gd name="T2" fmla="*/ 25 w 26"/>
                      <a:gd name="T3" fmla="*/ 15 h 28"/>
                      <a:gd name="T4" fmla="*/ 20 w 26"/>
                      <a:gd name="T5" fmla="*/ 18 h 28"/>
                      <a:gd name="T6" fmla="*/ 16 w 26"/>
                      <a:gd name="T7" fmla="*/ 19 h 28"/>
                      <a:gd name="T8" fmla="*/ 13 w 26"/>
                      <a:gd name="T9" fmla="*/ 21 h 28"/>
                      <a:gd name="T10" fmla="*/ 10 w 26"/>
                      <a:gd name="T11" fmla="*/ 23 h 28"/>
                      <a:gd name="T12" fmla="*/ 6 w 26"/>
                      <a:gd name="T13" fmla="*/ 27 h 28"/>
                      <a:gd name="T14" fmla="*/ 2 w 26"/>
                      <a:gd name="T15" fmla="*/ 22 h 28"/>
                      <a:gd name="T16" fmla="*/ 1 w 26"/>
                      <a:gd name="T17" fmla="*/ 19 h 28"/>
                      <a:gd name="T18" fmla="*/ 0 w 26"/>
                      <a:gd name="T19" fmla="*/ 16 h 28"/>
                      <a:gd name="T20" fmla="*/ 0 w 26"/>
                      <a:gd name="T21" fmla="*/ 13 h 28"/>
                      <a:gd name="T22" fmla="*/ 2 w 26"/>
                      <a:gd name="T23" fmla="*/ 9 h 28"/>
                      <a:gd name="T24" fmla="*/ 6 w 26"/>
                      <a:gd name="T25" fmla="*/ 7 h 28"/>
                      <a:gd name="T26" fmla="*/ 13 w 26"/>
                      <a:gd name="T27" fmla="*/ 3 h 28"/>
                      <a:gd name="T28" fmla="*/ 17 w 26"/>
                      <a:gd name="T29" fmla="*/ 2 h 28"/>
                      <a:gd name="T30" fmla="*/ 25 w 26"/>
                      <a:gd name="T3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6" h="28">
                        <a:moveTo>
                          <a:pt x="25" y="0"/>
                        </a:moveTo>
                        <a:lnTo>
                          <a:pt x="25" y="15"/>
                        </a:lnTo>
                        <a:lnTo>
                          <a:pt x="20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6" y="27"/>
                        </a:lnTo>
                        <a:lnTo>
                          <a:pt x="2" y="22"/>
                        </a:lnTo>
                        <a:lnTo>
                          <a:pt x="1" y="19"/>
                        </a:lnTo>
                        <a:lnTo>
                          <a:pt x="0" y="16"/>
                        </a:lnTo>
                        <a:lnTo>
                          <a:pt x="0" y="13"/>
                        </a:lnTo>
                        <a:lnTo>
                          <a:pt x="2" y="9"/>
                        </a:lnTo>
                        <a:lnTo>
                          <a:pt x="6" y="7"/>
                        </a:lnTo>
                        <a:lnTo>
                          <a:pt x="13" y="3"/>
                        </a:lnTo>
                        <a:lnTo>
                          <a:pt x="17" y="2"/>
                        </a:lnTo>
                        <a:lnTo>
                          <a:pt x="25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67" name="Freeform 535">
                    <a:extLst>
                      <a:ext uri="{FF2B5EF4-FFF2-40B4-BE49-F238E27FC236}">
                        <a16:creationId xmlns:a16="http://schemas.microsoft.com/office/drawing/2014/main" id="{EED24C72-EFA7-4175-885D-1D4DCD8F1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4" y="3645"/>
                    <a:ext cx="45" cy="73"/>
                  </a:xfrm>
                  <a:custGeom>
                    <a:avLst/>
                    <a:gdLst>
                      <a:gd name="T0" fmla="*/ 36 w 45"/>
                      <a:gd name="T1" fmla="*/ 0 h 73"/>
                      <a:gd name="T2" fmla="*/ 28 w 45"/>
                      <a:gd name="T3" fmla="*/ 2 h 73"/>
                      <a:gd name="T4" fmla="*/ 19 w 45"/>
                      <a:gd name="T5" fmla="*/ 5 h 73"/>
                      <a:gd name="T6" fmla="*/ 11 w 45"/>
                      <a:gd name="T7" fmla="*/ 8 h 73"/>
                      <a:gd name="T8" fmla="*/ 7 w 45"/>
                      <a:gd name="T9" fmla="*/ 12 h 73"/>
                      <a:gd name="T10" fmla="*/ 3 w 45"/>
                      <a:gd name="T11" fmla="*/ 15 h 73"/>
                      <a:gd name="T12" fmla="*/ 0 w 45"/>
                      <a:gd name="T13" fmla="*/ 20 h 73"/>
                      <a:gd name="T14" fmla="*/ 0 w 45"/>
                      <a:gd name="T15" fmla="*/ 32 h 73"/>
                      <a:gd name="T16" fmla="*/ 0 w 45"/>
                      <a:gd name="T17" fmla="*/ 42 h 73"/>
                      <a:gd name="T18" fmla="*/ 1 w 45"/>
                      <a:gd name="T19" fmla="*/ 47 h 73"/>
                      <a:gd name="T20" fmla="*/ 3 w 45"/>
                      <a:gd name="T21" fmla="*/ 50 h 73"/>
                      <a:gd name="T22" fmla="*/ 6 w 45"/>
                      <a:gd name="T23" fmla="*/ 54 h 73"/>
                      <a:gd name="T24" fmla="*/ 11 w 45"/>
                      <a:gd name="T25" fmla="*/ 58 h 73"/>
                      <a:gd name="T26" fmla="*/ 15 w 45"/>
                      <a:gd name="T27" fmla="*/ 61 h 73"/>
                      <a:gd name="T28" fmla="*/ 22 w 45"/>
                      <a:gd name="T29" fmla="*/ 65 h 73"/>
                      <a:gd name="T30" fmla="*/ 30 w 45"/>
                      <a:gd name="T31" fmla="*/ 68 h 73"/>
                      <a:gd name="T32" fmla="*/ 38 w 45"/>
                      <a:gd name="T33" fmla="*/ 71 h 73"/>
                      <a:gd name="T34" fmla="*/ 43 w 45"/>
                      <a:gd name="T35" fmla="*/ 72 h 73"/>
                      <a:gd name="T36" fmla="*/ 44 w 45"/>
                      <a:gd name="T37" fmla="*/ 46 h 73"/>
                      <a:gd name="T38" fmla="*/ 36 w 45"/>
                      <a:gd name="T39" fmla="*/ 44 h 73"/>
                      <a:gd name="T40" fmla="*/ 28 w 45"/>
                      <a:gd name="T41" fmla="*/ 41 h 73"/>
                      <a:gd name="T42" fmla="*/ 24 w 45"/>
                      <a:gd name="T43" fmla="*/ 39 h 73"/>
                      <a:gd name="T44" fmla="*/ 19 w 45"/>
                      <a:gd name="T45" fmla="*/ 37 h 73"/>
                      <a:gd name="T46" fmla="*/ 15 w 45"/>
                      <a:gd name="T47" fmla="*/ 33 h 73"/>
                      <a:gd name="T48" fmla="*/ 11 w 45"/>
                      <a:gd name="T49" fmla="*/ 30 h 73"/>
                      <a:gd name="T50" fmla="*/ 9 w 45"/>
                      <a:gd name="T51" fmla="*/ 25 h 73"/>
                      <a:gd name="T52" fmla="*/ 8 w 45"/>
                      <a:gd name="T53" fmla="*/ 19 h 73"/>
                      <a:gd name="T54" fmla="*/ 8 w 45"/>
                      <a:gd name="T55" fmla="*/ 14 h 73"/>
                      <a:gd name="T56" fmla="*/ 12 w 45"/>
                      <a:gd name="T57" fmla="*/ 11 h 73"/>
                      <a:gd name="T58" fmla="*/ 19 w 45"/>
                      <a:gd name="T59" fmla="*/ 6 h 73"/>
                      <a:gd name="T60" fmla="*/ 28 w 45"/>
                      <a:gd name="T61" fmla="*/ 3 h 73"/>
                      <a:gd name="T62" fmla="*/ 36 w 45"/>
                      <a:gd name="T63" fmla="*/ 1 h 73"/>
                      <a:gd name="T64" fmla="*/ 36 w 45"/>
                      <a:gd name="T65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5" h="73">
                        <a:moveTo>
                          <a:pt x="36" y="0"/>
                        </a:moveTo>
                        <a:lnTo>
                          <a:pt x="28" y="2"/>
                        </a:lnTo>
                        <a:lnTo>
                          <a:pt x="19" y="5"/>
                        </a:lnTo>
                        <a:lnTo>
                          <a:pt x="11" y="8"/>
                        </a:lnTo>
                        <a:lnTo>
                          <a:pt x="7" y="12"/>
                        </a:lnTo>
                        <a:lnTo>
                          <a:pt x="3" y="15"/>
                        </a:lnTo>
                        <a:lnTo>
                          <a:pt x="0" y="20"/>
                        </a:lnTo>
                        <a:lnTo>
                          <a:pt x="0" y="32"/>
                        </a:lnTo>
                        <a:lnTo>
                          <a:pt x="0" y="42"/>
                        </a:lnTo>
                        <a:lnTo>
                          <a:pt x="1" y="47"/>
                        </a:lnTo>
                        <a:lnTo>
                          <a:pt x="3" y="50"/>
                        </a:lnTo>
                        <a:lnTo>
                          <a:pt x="6" y="54"/>
                        </a:lnTo>
                        <a:lnTo>
                          <a:pt x="11" y="58"/>
                        </a:lnTo>
                        <a:lnTo>
                          <a:pt x="15" y="61"/>
                        </a:lnTo>
                        <a:lnTo>
                          <a:pt x="22" y="65"/>
                        </a:lnTo>
                        <a:lnTo>
                          <a:pt x="30" y="68"/>
                        </a:lnTo>
                        <a:lnTo>
                          <a:pt x="38" y="71"/>
                        </a:lnTo>
                        <a:lnTo>
                          <a:pt x="43" y="72"/>
                        </a:lnTo>
                        <a:lnTo>
                          <a:pt x="44" y="46"/>
                        </a:lnTo>
                        <a:lnTo>
                          <a:pt x="36" y="44"/>
                        </a:lnTo>
                        <a:lnTo>
                          <a:pt x="28" y="41"/>
                        </a:lnTo>
                        <a:lnTo>
                          <a:pt x="24" y="39"/>
                        </a:lnTo>
                        <a:lnTo>
                          <a:pt x="19" y="37"/>
                        </a:lnTo>
                        <a:lnTo>
                          <a:pt x="15" y="33"/>
                        </a:lnTo>
                        <a:lnTo>
                          <a:pt x="11" y="30"/>
                        </a:lnTo>
                        <a:lnTo>
                          <a:pt x="9" y="25"/>
                        </a:lnTo>
                        <a:lnTo>
                          <a:pt x="8" y="19"/>
                        </a:lnTo>
                        <a:lnTo>
                          <a:pt x="8" y="14"/>
                        </a:lnTo>
                        <a:lnTo>
                          <a:pt x="12" y="11"/>
                        </a:lnTo>
                        <a:lnTo>
                          <a:pt x="19" y="6"/>
                        </a:lnTo>
                        <a:lnTo>
                          <a:pt x="28" y="3"/>
                        </a:lnTo>
                        <a:lnTo>
                          <a:pt x="36" y="1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6968" name="Group 536">
                  <a:extLst>
                    <a:ext uri="{FF2B5EF4-FFF2-40B4-BE49-F238E27FC236}">
                      <a16:creationId xmlns:a16="http://schemas.microsoft.com/office/drawing/2014/main" id="{40FD9DF1-3336-4F80-80B0-CD64753CA5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5" y="3594"/>
                  <a:ext cx="44" cy="72"/>
                  <a:chOff x="3375" y="3594"/>
                  <a:chExt cx="44" cy="72"/>
                </a:xfrm>
              </p:grpSpPr>
              <p:sp>
                <p:nvSpPr>
                  <p:cNvPr id="146969" name="Freeform 537">
                    <a:extLst>
                      <a:ext uri="{FF2B5EF4-FFF2-40B4-BE49-F238E27FC236}">
                        <a16:creationId xmlns:a16="http://schemas.microsoft.com/office/drawing/2014/main" id="{8729BBB0-B650-46C7-973F-9E7DBCF525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2" y="3594"/>
                    <a:ext cx="27" cy="29"/>
                  </a:xfrm>
                  <a:custGeom>
                    <a:avLst/>
                    <a:gdLst>
                      <a:gd name="T0" fmla="*/ 26 w 27"/>
                      <a:gd name="T1" fmla="*/ 0 h 29"/>
                      <a:gd name="T2" fmla="*/ 26 w 27"/>
                      <a:gd name="T3" fmla="*/ 16 h 29"/>
                      <a:gd name="T4" fmla="*/ 21 w 27"/>
                      <a:gd name="T5" fmla="*/ 18 h 29"/>
                      <a:gd name="T6" fmla="*/ 16 w 27"/>
                      <a:gd name="T7" fmla="*/ 19 h 29"/>
                      <a:gd name="T8" fmla="*/ 13 w 27"/>
                      <a:gd name="T9" fmla="*/ 21 h 29"/>
                      <a:gd name="T10" fmla="*/ 10 w 27"/>
                      <a:gd name="T11" fmla="*/ 23 h 29"/>
                      <a:gd name="T12" fmla="*/ 7 w 27"/>
                      <a:gd name="T13" fmla="*/ 28 h 29"/>
                      <a:gd name="T14" fmla="*/ 2 w 27"/>
                      <a:gd name="T15" fmla="*/ 23 h 29"/>
                      <a:gd name="T16" fmla="*/ 2 w 27"/>
                      <a:gd name="T17" fmla="*/ 19 h 29"/>
                      <a:gd name="T18" fmla="*/ 1 w 27"/>
                      <a:gd name="T19" fmla="*/ 17 h 29"/>
                      <a:gd name="T20" fmla="*/ 0 w 27"/>
                      <a:gd name="T21" fmla="*/ 13 h 29"/>
                      <a:gd name="T22" fmla="*/ 3 w 27"/>
                      <a:gd name="T23" fmla="*/ 9 h 29"/>
                      <a:gd name="T24" fmla="*/ 6 w 27"/>
                      <a:gd name="T25" fmla="*/ 7 h 29"/>
                      <a:gd name="T26" fmla="*/ 13 w 27"/>
                      <a:gd name="T27" fmla="*/ 4 h 29"/>
                      <a:gd name="T28" fmla="*/ 18 w 27"/>
                      <a:gd name="T29" fmla="*/ 2 h 29"/>
                      <a:gd name="T30" fmla="*/ 26 w 27"/>
                      <a:gd name="T3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7" h="29">
                        <a:moveTo>
                          <a:pt x="26" y="0"/>
                        </a:moveTo>
                        <a:lnTo>
                          <a:pt x="26" y="16"/>
                        </a:lnTo>
                        <a:lnTo>
                          <a:pt x="21" y="18"/>
                        </a:lnTo>
                        <a:lnTo>
                          <a:pt x="16" y="19"/>
                        </a:lnTo>
                        <a:lnTo>
                          <a:pt x="13" y="21"/>
                        </a:lnTo>
                        <a:lnTo>
                          <a:pt x="10" y="23"/>
                        </a:lnTo>
                        <a:lnTo>
                          <a:pt x="7" y="28"/>
                        </a:lnTo>
                        <a:lnTo>
                          <a:pt x="2" y="23"/>
                        </a:lnTo>
                        <a:lnTo>
                          <a:pt x="2" y="19"/>
                        </a:lnTo>
                        <a:lnTo>
                          <a:pt x="1" y="17"/>
                        </a:lnTo>
                        <a:lnTo>
                          <a:pt x="0" y="13"/>
                        </a:lnTo>
                        <a:lnTo>
                          <a:pt x="3" y="9"/>
                        </a:lnTo>
                        <a:lnTo>
                          <a:pt x="6" y="7"/>
                        </a:lnTo>
                        <a:lnTo>
                          <a:pt x="13" y="4"/>
                        </a:lnTo>
                        <a:lnTo>
                          <a:pt x="18" y="2"/>
                        </a:lnTo>
                        <a:lnTo>
                          <a:pt x="26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6970" name="Freeform 538">
                    <a:extLst>
                      <a:ext uri="{FF2B5EF4-FFF2-40B4-BE49-F238E27FC236}">
                        <a16:creationId xmlns:a16="http://schemas.microsoft.com/office/drawing/2014/main" id="{4F2D89DF-BF21-4202-9E83-1EF2ED826B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5" y="3594"/>
                    <a:ext cx="44" cy="72"/>
                  </a:xfrm>
                  <a:custGeom>
                    <a:avLst/>
                    <a:gdLst>
                      <a:gd name="T0" fmla="*/ 35 w 44"/>
                      <a:gd name="T1" fmla="*/ 0 h 72"/>
                      <a:gd name="T2" fmla="*/ 27 w 44"/>
                      <a:gd name="T3" fmla="*/ 2 h 72"/>
                      <a:gd name="T4" fmla="*/ 19 w 44"/>
                      <a:gd name="T5" fmla="*/ 4 h 72"/>
                      <a:gd name="T6" fmla="*/ 11 w 44"/>
                      <a:gd name="T7" fmla="*/ 8 h 72"/>
                      <a:gd name="T8" fmla="*/ 6 w 44"/>
                      <a:gd name="T9" fmla="*/ 11 h 72"/>
                      <a:gd name="T10" fmla="*/ 2 w 44"/>
                      <a:gd name="T11" fmla="*/ 15 h 72"/>
                      <a:gd name="T12" fmla="*/ 0 w 44"/>
                      <a:gd name="T13" fmla="*/ 19 h 72"/>
                      <a:gd name="T14" fmla="*/ 0 w 44"/>
                      <a:gd name="T15" fmla="*/ 31 h 72"/>
                      <a:gd name="T16" fmla="*/ 0 w 44"/>
                      <a:gd name="T17" fmla="*/ 42 h 72"/>
                      <a:gd name="T18" fmla="*/ 1 w 44"/>
                      <a:gd name="T19" fmla="*/ 46 h 72"/>
                      <a:gd name="T20" fmla="*/ 2 w 44"/>
                      <a:gd name="T21" fmla="*/ 49 h 72"/>
                      <a:gd name="T22" fmla="*/ 6 w 44"/>
                      <a:gd name="T23" fmla="*/ 53 h 72"/>
                      <a:gd name="T24" fmla="*/ 10 w 44"/>
                      <a:gd name="T25" fmla="*/ 58 h 72"/>
                      <a:gd name="T26" fmla="*/ 14 w 44"/>
                      <a:gd name="T27" fmla="*/ 60 h 72"/>
                      <a:gd name="T28" fmla="*/ 21 w 44"/>
                      <a:gd name="T29" fmla="*/ 64 h 72"/>
                      <a:gd name="T30" fmla="*/ 30 w 44"/>
                      <a:gd name="T31" fmla="*/ 67 h 72"/>
                      <a:gd name="T32" fmla="*/ 37 w 44"/>
                      <a:gd name="T33" fmla="*/ 70 h 72"/>
                      <a:gd name="T34" fmla="*/ 43 w 44"/>
                      <a:gd name="T35" fmla="*/ 71 h 72"/>
                      <a:gd name="T36" fmla="*/ 43 w 44"/>
                      <a:gd name="T37" fmla="*/ 46 h 72"/>
                      <a:gd name="T38" fmla="*/ 35 w 44"/>
                      <a:gd name="T39" fmla="*/ 43 h 72"/>
                      <a:gd name="T40" fmla="*/ 28 w 44"/>
                      <a:gd name="T41" fmla="*/ 41 h 72"/>
                      <a:gd name="T42" fmla="*/ 23 w 44"/>
                      <a:gd name="T43" fmla="*/ 39 h 72"/>
                      <a:gd name="T44" fmla="*/ 19 w 44"/>
                      <a:gd name="T45" fmla="*/ 36 h 72"/>
                      <a:gd name="T46" fmla="*/ 14 w 44"/>
                      <a:gd name="T47" fmla="*/ 33 h 72"/>
                      <a:gd name="T48" fmla="*/ 11 w 44"/>
                      <a:gd name="T49" fmla="*/ 29 h 72"/>
                      <a:gd name="T50" fmla="*/ 8 w 44"/>
                      <a:gd name="T51" fmla="*/ 24 h 72"/>
                      <a:gd name="T52" fmla="*/ 7 w 44"/>
                      <a:gd name="T53" fmla="*/ 19 h 72"/>
                      <a:gd name="T54" fmla="*/ 8 w 44"/>
                      <a:gd name="T55" fmla="*/ 14 h 72"/>
                      <a:gd name="T56" fmla="*/ 11 w 44"/>
                      <a:gd name="T57" fmla="*/ 11 h 72"/>
                      <a:gd name="T58" fmla="*/ 19 w 44"/>
                      <a:gd name="T59" fmla="*/ 5 h 72"/>
                      <a:gd name="T60" fmla="*/ 28 w 44"/>
                      <a:gd name="T61" fmla="*/ 3 h 72"/>
                      <a:gd name="T62" fmla="*/ 35 w 44"/>
                      <a:gd name="T63" fmla="*/ 1 h 72"/>
                      <a:gd name="T64" fmla="*/ 35 w 44"/>
                      <a:gd name="T65" fmla="*/ 0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4" h="72">
                        <a:moveTo>
                          <a:pt x="35" y="0"/>
                        </a:moveTo>
                        <a:lnTo>
                          <a:pt x="27" y="2"/>
                        </a:lnTo>
                        <a:lnTo>
                          <a:pt x="19" y="4"/>
                        </a:lnTo>
                        <a:lnTo>
                          <a:pt x="11" y="8"/>
                        </a:lnTo>
                        <a:lnTo>
                          <a:pt x="6" y="11"/>
                        </a:lnTo>
                        <a:lnTo>
                          <a:pt x="2" y="15"/>
                        </a:lnTo>
                        <a:lnTo>
                          <a:pt x="0" y="19"/>
                        </a:lnTo>
                        <a:lnTo>
                          <a:pt x="0" y="31"/>
                        </a:lnTo>
                        <a:lnTo>
                          <a:pt x="0" y="42"/>
                        </a:lnTo>
                        <a:lnTo>
                          <a:pt x="1" y="46"/>
                        </a:lnTo>
                        <a:lnTo>
                          <a:pt x="2" y="49"/>
                        </a:lnTo>
                        <a:lnTo>
                          <a:pt x="6" y="53"/>
                        </a:lnTo>
                        <a:lnTo>
                          <a:pt x="10" y="58"/>
                        </a:lnTo>
                        <a:lnTo>
                          <a:pt x="14" y="60"/>
                        </a:lnTo>
                        <a:lnTo>
                          <a:pt x="21" y="64"/>
                        </a:lnTo>
                        <a:lnTo>
                          <a:pt x="30" y="67"/>
                        </a:lnTo>
                        <a:lnTo>
                          <a:pt x="37" y="70"/>
                        </a:lnTo>
                        <a:lnTo>
                          <a:pt x="43" y="71"/>
                        </a:lnTo>
                        <a:lnTo>
                          <a:pt x="43" y="46"/>
                        </a:lnTo>
                        <a:lnTo>
                          <a:pt x="35" y="43"/>
                        </a:lnTo>
                        <a:lnTo>
                          <a:pt x="28" y="41"/>
                        </a:lnTo>
                        <a:lnTo>
                          <a:pt x="23" y="39"/>
                        </a:lnTo>
                        <a:lnTo>
                          <a:pt x="19" y="36"/>
                        </a:lnTo>
                        <a:lnTo>
                          <a:pt x="14" y="33"/>
                        </a:lnTo>
                        <a:lnTo>
                          <a:pt x="11" y="29"/>
                        </a:lnTo>
                        <a:lnTo>
                          <a:pt x="8" y="24"/>
                        </a:lnTo>
                        <a:lnTo>
                          <a:pt x="7" y="19"/>
                        </a:lnTo>
                        <a:lnTo>
                          <a:pt x="8" y="14"/>
                        </a:lnTo>
                        <a:lnTo>
                          <a:pt x="11" y="11"/>
                        </a:lnTo>
                        <a:lnTo>
                          <a:pt x="19" y="5"/>
                        </a:lnTo>
                        <a:lnTo>
                          <a:pt x="28" y="3"/>
                        </a:lnTo>
                        <a:lnTo>
                          <a:pt x="35" y="1"/>
                        </a:lnTo>
                        <a:lnTo>
                          <a:pt x="35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6971" name="Rectangle 539">
            <a:extLst>
              <a:ext uri="{FF2B5EF4-FFF2-40B4-BE49-F238E27FC236}">
                <a16:creationId xmlns:a16="http://schemas.microsoft.com/office/drawing/2014/main" id="{5A8EA128-723A-45E6-BB30-9CBF60215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1" y="3148014"/>
            <a:ext cx="1341901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Three</a:t>
            </a:r>
          </a:p>
        </p:txBody>
      </p:sp>
      <p:sp>
        <p:nvSpPr>
          <p:cNvPr id="146972" name="Rectangle 540">
            <a:extLst>
              <a:ext uri="{FF2B5EF4-FFF2-40B4-BE49-F238E27FC236}">
                <a16:creationId xmlns:a16="http://schemas.microsoft.com/office/drawing/2014/main" id="{3664B98C-DDBD-482B-B3BC-AB3CB4DE7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589" y="3168651"/>
            <a:ext cx="89466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EIR</a:t>
            </a:r>
          </a:p>
        </p:txBody>
      </p:sp>
      <p:sp>
        <p:nvSpPr>
          <p:cNvPr id="146973" name="Rectangle 541">
            <a:extLst>
              <a:ext uri="{FF2B5EF4-FFF2-40B4-BE49-F238E27FC236}">
                <a16:creationId xmlns:a16="http://schemas.microsoft.com/office/drawing/2014/main" id="{33EE17F3-97F1-403F-A266-0E33B4F0F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4" y="3148014"/>
            <a:ext cx="2084733" cy="60084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3300" b="1" dirty="0"/>
              <a:t>Vodafone</a:t>
            </a:r>
          </a:p>
        </p:txBody>
      </p:sp>
      <p:sp>
        <p:nvSpPr>
          <p:cNvPr id="146974" name="Line 542">
            <a:extLst>
              <a:ext uri="{FF2B5EF4-FFF2-40B4-BE49-F238E27FC236}">
                <a16:creationId xmlns:a16="http://schemas.microsoft.com/office/drawing/2014/main" id="{7D90B42C-7380-4C13-A6C3-CB7BC0DEB7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9163" y="4073525"/>
            <a:ext cx="1085850" cy="414338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6975" name="Line 543">
            <a:extLst>
              <a:ext uri="{FF2B5EF4-FFF2-40B4-BE49-F238E27FC236}">
                <a16:creationId xmlns:a16="http://schemas.microsoft.com/office/drawing/2014/main" id="{9E4B0B1A-5052-46EF-9505-3A0B0073A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954464"/>
            <a:ext cx="0" cy="43497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6976" name="Line 544">
            <a:extLst>
              <a:ext uri="{FF2B5EF4-FFF2-40B4-BE49-F238E27FC236}">
                <a16:creationId xmlns:a16="http://schemas.microsoft.com/office/drawing/2014/main" id="{BA9EE03C-9F54-4B1E-87A8-5459AF131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72301" y="3994151"/>
            <a:ext cx="1795463" cy="454025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6977" name="Rectangle 545">
            <a:extLst>
              <a:ext uri="{FF2B5EF4-FFF2-40B4-BE49-F238E27FC236}">
                <a16:creationId xmlns:a16="http://schemas.microsoft.com/office/drawing/2014/main" id="{E0231B27-BA28-4B7B-A7E2-DD17BD44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9" y="3919538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6978" name="Rectangle 546">
            <a:extLst>
              <a:ext uri="{FF2B5EF4-FFF2-40B4-BE49-F238E27FC236}">
                <a16:creationId xmlns:a16="http://schemas.microsoft.com/office/drawing/2014/main" id="{67C7EFB3-8ACD-44E6-B9A3-D467A5B67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39" y="4256088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6979" name="Rectangle 547">
            <a:extLst>
              <a:ext uri="{FF2B5EF4-FFF2-40B4-BE49-F238E27FC236}">
                <a16:creationId xmlns:a16="http://schemas.microsoft.com/office/drawing/2014/main" id="{F945DB12-E505-4897-B2C1-B13F7AC0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4" y="4176713"/>
            <a:ext cx="910693" cy="477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3755" tIns="46055" rIns="93755" bIns="46055">
            <a:spAutoFit/>
          </a:bodyPr>
          <a:lstStyle>
            <a:lvl1pPr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730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47738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20813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95475" defTabSz="9477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3526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8098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2670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724275" defTabSz="9477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</p:spTree>
    <p:extLst>
      <p:ext uri="{BB962C8B-B14F-4D97-AF65-F5344CB8AC3E}">
        <p14:creationId xmlns:p14="http://schemas.microsoft.com/office/powerpoint/2010/main" val="197582718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CDA8DCDE-7FBC-441E-90E0-6CF6F32AE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240" tIns="41121" rIns="82240" bIns="41121" anchor="ctr">
            <a:normAutofit/>
          </a:bodyPr>
          <a:lstStyle/>
          <a:p>
            <a:r>
              <a:rPr lang="en-US" altLang="en-US"/>
              <a:t>Attributes of the Vickrey Mechanism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A9FED1-FD67-ED45-BDEF-D7934546CF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r>
              <a:rPr lang="en-US" altLang="en-US" dirty="0"/>
              <a:t>Carriers have no incentive to invest effort in strategic behavior</a:t>
            </a:r>
          </a:p>
          <a:p>
            <a:endParaRPr lang="en-US" dirty="0"/>
          </a:p>
        </p:txBody>
      </p:sp>
      <p:grpSp>
        <p:nvGrpSpPr>
          <p:cNvPr id="147460" name="Group 4">
            <a:extLst>
              <a:ext uri="{FF2B5EF4-FFF2-40B4-BE49-F238E27FC236}">
                <a16:creationId xmlns:a16="http://schemas.microsoft.com/office/drawing/2014/main" id="{8EC56276-CC44-4BDF-A632-2555E07A5F73}"/>
              </a:ext>
            </a:extLst>
          </p:cNvPr>
          <p:cNvGrpSpPr>
            <a:grpSpLocks/>
          </p:cNvGrpSpPr>
          <p:nvPr/>
        </p:nvGrpSpPr>
        <p:grpSpPr bwMode="auto">
          <a:xfrm>
            <a:off x="6319838" y="5224464"/>
            <a:ext cx="1276350" cy="847725"/>
            <a:chOff x="2916" y="3469"/>
            <a:chExt cx="776" cy="516"/>
          </a:xfrm>
        </p:grpSpPr>
        <p:grpSp>
          <p:nvGrpSpPr>
            <p:cNvPr id="147461" name="Group 5">
              <a:extLst>
                <a:ext uri="{FF2B5EF4-FFF2-40B4-BE49-F238E27FC236}">
                  <a16:creationId xmlns:a16="http://schemas.microsoft.com/office/drawing/2014/main" id="{9A7C0EB5-E997-4D32-B1EC-AC2F60188E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3891"/>
              <a:ext cx="56" cy="94"/>
              <a:chOff x="3633" y="3891"/>
              <a:chExt cx="56" cy="94"/>
            </a:xfrm>
          </p:grpSpPr>
          <p:grpSp>
            <p:nvGrpSpPr>
              <p:cNvPr id="147462" name="Group 6">
                <a:extLst>
                  <a:ext uri="{FF2B5EF4-FFF2-40B4-BE49-F238E27FC236}">
                    <a16:creationId xmlns:a16="http://schemas.microsoft.com/office/drawing/2014/main" id="{A8F00F6C-840C-428C-87BB-FFB7639477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3" y="3959"/>
                <a:ext cx="45" cy="26"/>
                <a:chOff x="3633" y="3959"/>
                <a:chExt cx="45" cy="26"/>
              </a:xfrm>
            </p:grpSpPr>
            <p:sp>
              <p:nvSpPr>
                <p:cNvPr id="147463" name="Freeform 7">
                  <a:extLst>
                    <a:ext uri="{FF2B5EF4-FFF2-40B4-BE49-F238E27FC236}">
                      <a16:creationId xmlns:a16="http://schemas.microsoft.com/office/drawing/2014/main" id="{651F4F37-C105-4D0B-A4D1-22C03809E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50" y="3968"/>
                  <a:ext cx="28" cy="16"/>
                </a:xfrm>
                <a:custGeom>
                  <a:avLst/>
                  <a:gdLst>
                    <a:gd name="T0" fmla="*/ 5 w 28"/>
                    <a:gd name="T1" fmla="*/ 2 h 16"/>
                    <a:gd name="T2" fmla="*/ 4 w 28"/>
                    <a:gd name="T3" fmla="*/ 2 h 16"/>
                    <a:gd name="T4" fmla="*/ 3 w 28"/>
                    <a:gd name="T5" fmla="*/ 2 h 16"/>
                    <a:gd name="T6" fmla="*/ 1 w 28"/>
                    <a:gd name="T7" fmla="*/ 4 h 16"/>
                    <a:gd name="T8" fmla="*/ 0 w 28"/>
                    <a:gd name="T9" fmla="*/ 6 h 16"/>
                    <a:gd name="T10" fmla="*/ 0 w 28"/>
                    <a:gd name="T11" fmla="*/ 8 h 16"/>
                    <a:gd name="T12" fmla="*/ 0 w 28"/>
                    <a:gd name="T13" fmla="*/ 9 h 16"/>
                    <a:gd name="T14" fmla="*/ 1 w 28"/>
                    <a:gd name="T15" fmla="*/ 11 h 16"/>
                    <a:gd name="T16" fmla="*/ 7 w 28"/>
                    <a:gd name="T17" fmla="*/ 14 h 16"/>
                    <a:gd name="T18" fmla="*/ 9 w 28"/>
                    <a:gd name="T19" fmla="*/ 15 h 16"/>
                    <a:gd name="T20" fmla="*/ 12 w 28"/>
                    <a:gd name="T21" fmla="*/ 15 h 16"/>
                    <a:gd name="T22" fmla="*/ 14 w 28"/>
                    <a:gd name="T23" fmla="*/ 15 h 16"/>
                    <a:gd name="T24" fmla="*/ 17 w 28"/>
                    <a:gd name="T25" fmla="*/ 15 h 16"/>
                    <a:gd name="T26" fmla="*/ 20 w 28"/>
                    <a:gd name="T27" fmla="*/ 14 h 16"/>
                    <a:gd name="T28" fmla="*/ 23 w 28"/>
                    <a:gd name="T29" fmla="*/ 13 h 16"/>
                    <a:gd name="T30" fmla="*/ 24 w 28"/>
                    <a:gd name="T31" fmla="*/ 12 h 16"/>
                    <a:gd name="T32" fmla="*/ 25 w 28"/>
                    <a:gd name="T33" fmla="*/ 11 h 16"/>
                    <a:gd name="T34" fmla="*/ 26 w 28"/>
                    <a:gd name="T35" fmla="*/ 9 h 16"/>
                    <a:gd name="T36" fmla="*/ 27 w 28"/>
                    <a:gd name="T37" fmla="*/ 8 h 16"/>
                    <a:gd name="T38" fmla="*/ 27 w 28"/>
                    <a:gd name="T39" fmla="*/ 4 h 16"/>
                    <a:gd name="T40" fmla="*/ 26 w 28"/>
                    <a:gd name="T41" fmla="*/ 0 h 16"/>
                    <a:gd name="T42" fmla="*/ 20 w 28"/>
                    <a:gd name="T43" fmla="*/ 1 h 16"/>
                    <a:gd name="T44" fmla="*/ 20 w 28"/>
                    <a:gd name="T45" fmla="*/ 5 h 16"/>
                    <a:gd name="T46" fmla="*/ 20 w 28"/>
                    <a:gd name="T47" fmla="*/ 8 h 16"/>
                    <a:gd name="T48" fmla="*/ 18 w 28"/>
                    <a:gd name="T49" fmla="*/ 9 h 16"/>
                    <a:gd name="T50" fmla="*/ 16 w 28"/>
                    <a:gd name="T51" fmla="*/ 10 h 16"/>
                    <a:gd name="T52" fmla="*/ 14 w 28"/>
                    <a:gd name="T53" fmla="*/ 10 h 16"/>
                    <a:gd name="T54" fmla="*/ 11 w 28"/>
                    <a:gd name="T55" fmla="*/ 10 h 16"/>
                    <a:gd name="T56" fmla="*/ 10 w 28"/>
                    <a:gd name="T57" fmla="*/ 8 h 16"/>
                    <a:gd name="T58" fmla="*/ 9 w 28"/>
                    <a:gd name="T59" fmla="*/ 3 h 16"/>
                    <a:gd name="T60" fmla="*/ 5 w 28"/>
                    <a:gd name="T61" fmla="*/ 2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8" h="16">
                      <a:moveTo>
                        <a:pt x="5" y="2"/>
                      </a:moveTo>
                      <a:lnTo>
                        <a:pt x="4" y="2"/>
                      </a:lnTo>
                      <a:lnTo>
                        <a:pt x="3" y="2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0" y="8"/>
                      </a:lnTo>
                      <a:lnTo>
                        <a:pt x="0" y="9"/>
                      </a:lnTo>
                      <a:lnTo>
                        <a:pt x="1" y="11"/>
                      </a:lnTo>
                      <a:lnTo>
                        <a:pt x="7" y="14"/>
                      </a:lnTo>
                      <a:lnTo>
                        <a:pt x="9" y="15"/>
                      </a:lnTo>
                      <a:lnTo>
                        <a:pt x="12" y="15"/>
                      </a:lnTo>
                      <a:lnTo>
                        <a:pt x="14" y="15"/>
                      </a:lnTo>
                      <a:lnTo>
                        <a:pt x="17" y="15"/>
                      </a:lnTo>
                      <a:lnTo>
                        <a:pt x="20" y="14"/>
                      </a:lnTo>
                      <a:lnTo>
                        <a:pt x="23" y="13"/>
                      </a:lnTo>
                      <a:lnTo>
                        <a:pt x="24" y="12"/>
                      </a:lnTo>
                      <a:lnTo>
                        <a:pt x="25" y="11"/>
                      </a:lnTo>
                      <a:lnTo>
                        <a:pt x="26" y="9"/>
                      </a:lnTo>
                      <a:lnTo>
                        <a:pt x="27" y="8"/>
                      </a:lnTo>
                      <a:lnTo>
                        <a:pt x="27" y="4"/>
                      </a:lnTo>
                      <a:lnTo>
                        <a:pt x="26" y="0"/>
                      </a:lnTo>
                      <a:lnTo>
                        <a:pt x="20" y="1"/>
                      </a:lnTo>
                      <a:lnTo>
                        <a:pt x="20" y="5"/>
                      </a:lnTo>
                      <a:lnTo>
                        <a:pt x="20" y="8"/>
                      </a:lnTo>
                      <a:lnTo>
                        <a:pt x="18" y="9"/>
                      </a:lnTo>
                      <a:lnTo>
                        <a:pt x="16" y="10"/>
                      </a:lnTo>
                      <a:lnTo>
                        <a:pt x="14" y="10"/>
                      </a:lnTo>
                      <a:lnTo>
                        <a:pt x="11" y="10"/>
                      </a:lnTo>
                      <a:lnTo>
                        <a:pt x="10" y="8"/>
                      </a:lnTo>
                      <a:lnTo>
                        <a:pt x="9" y="3"/>
                      </a:lnTo>
                      <a:lnTo>
                        <a:pt x="5" y="2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64" name="Freeform 8">
                  <a:extLst>
                    <a:ext uri="{FF2B5EF4-FFF2-40B4-BE49-F238E27FC236}">
                      <a16:creationId xmlns:a16="http://schemas.microsoft.com/office/drawing/2014/main" id="{B1E5C1D0-6301-4A0E-BEB8-FA57BA8A4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3" y="3959"/>
                  <a:ext cx="30" cy="26"/>
                </a:xfrm>
                <a:custGeom>
                  <a:avLst/>
                  <a:gdLst>
                    <a:gd name="T0" fmla="*/ 15 w 30"/>
                    <a:gd name="T1" fmla="*/ 0 h 26"/>
                    <a:gd name="T2" fmla="*/ 6 w 30"/>
                    <a:gd name="T3" fmla="*/ 2 h 26"/>
                    <a:gd name="T4" fmla="*/ 2 w 30"/>
                    <a:gd name="T5" fmla="*/ 5 h 26"/>
                    <a:gd name="T6" fmla="*/ 0 w 30"/>
                    <a:gd name="T7" fmla="*/ 7 h 26"/>
                    <a:gd name="T8" fmla="*/ 0 w 30"/>
                    <a:gd name="T9" fmla="*/ 11 h 26"/>
                    <a:gd name="T10" fmla="*/ 0 w 30"/>
                    <a:gd name="T11" fmla="*/ 15 h 26"/>
                    <a:gd name="T12" fmla="*/ 1 w 30"/>
                    <a:gd name="T13" fmla="*/ 18 h 26"/>
                    <a:gd name="T14" fmla="*/ 2 w 30"/>
                    <a:gd name="T15" fmla="*/ 20 h 26"/>
                    <a:gd name="T16" fmla="*/ 4 w 30"/>
                    <a:gd name="T17" fmla="*/ 22 h 26"/>
                    <a:gd name="T18" fmla="*/ 8 w 30"/>
                    <a:gd name="T19" fmla="*/ 24 h 26"/>
                    <a:gd name="T20" fmla="*/ 12 w 30"/>
                    <a:gd name="T21" fmla="*/ 25 h 26"/>
                    <a:gd name="T22" fmla="*/ 16 w 30"/>
                    <a:gd name="T23" fmla="*/ 25 h 26"/>
                    <a:gd name="T24" fmla="*/ 22 w 30"/>
                    <a:gd name="T25" fmla="*/ 24 h 26"/>
                    <a:gd name="T26" fmla="*/ 25 w 30"/>
                    <a:gd name="T27" fmla="*/ 21 h 26"/>
                    <a:gd name="T28" fmla="*/ 29 w 30"/>
                    <a:gd name="T29" fmla="*/ 18 h 26"/>
                    <a:gd name="T30" fmla="*/ 23 w 30"/>
                    <a:gd name="T31" fmla="*/ 15 h 26"/>
                    <a:gd name="T32" fmla="*/ 21 w 30"/>
                    <a:gd name="T33" fmla="*/ 18 h 26"/>
                    <a:gd name="T34" fmla="*/ 17 w 30"/>
                    <a:gd name="T35" fmla="*/ 19 h 26"/>
                    <a:gd name="T36" fmla="*/ 12 w 30"/>
                    <a:gd name="T37" fmla="*/ 20 h 26"/>
                    <a:gd name="T38" fmla="*/ 8 w 30"/>
                    <a:gd name="T39" fmla="*/ 18 h 26"/>
                    <a:gd name="T40" fmla="*/ 7 w 30"/>
                    <a:gd name="T41" fmla="*/ 18 h 26"/>
                    <a:gd name="T42" fmla="*/ 7 w 30"/>
                    <a:gd name="T43" fmla="*/ 16 h 26"/>
                    <a:gd name="T44" fmla="*/ 7 w 30"/>
                    <a:gd name="T45" fmla="*/ 14 h 26"/>
                    <a:gd name="T46" fmla="*/ 9 w 30"/>
                    <a:gd name="T47" fmla="*/ 13 h 26"/>
                    <a:gd name="T48" fmla="*/ 11 w 30"/>
                    <a:gd name="T49" fmla="*/ 11 h 26"/>
                    <a:gd name="T50" fmla="*/ 15 w 30"/>
                    <a:gd name="T51" fmla="*/ 11 h 26"/>
                    <a:gd name="T52" fmla="*/ 15 w 30"/>
                    <a:gd name="T53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" h="26">
                      <a:moveTo>
                        <a:pt x="15" y="0"/>
                      </a:moveTo>
                      <a:lnTo>
                        <a:pt x="6" y="2"/>
                      </a:lnTo>
                      <a:lnTo>
                        <a:pt x="2" y="5"/>
                      </a:lnTo>
                      <a:lnTo>
                        <a:pt x="0" y="7"/>
                      </a:lnTo>
                      <a:lnTo>
                        <a:pt x="0" y="11"/>
                      </a:lnTo>
                      <a:lnTo>
                        <a:pt x="0" y="15"/>
                      </a:lnTo>
                      <a:lnTo>
                        <a:pt x="1" y="18"/>
                      </a:lnTo>
                      <a:lnTo>
                        <a:pt x="2" y="20"/>
                      </a:lnTo>
                      <a:lnTo>
                        <a:pt x="4" y="22"/>
                      </a:lnTo>
                      <a:lnTo>
                        <a:pt x="8" y="24"/>
                      </a:lnTo>
                      <a:lnTo>
                        <a:pt x="12" y="25"/>
                      </a:lnTo>
                      <a:lnTo>
                        <a:pt x="16" y="25"/>
                      </a:lnTo>
                      <a:lnTo>
                        <a:pt x="22" y="24"/>
                      </a:lnTo>
                      <a:lnTo>
                        <a:pt x="25" y="21"/>
                      </a:lnTo>
                      <a:lnTo>
                        <a:pt x="29" y="18"/>
                      </a:lnTo>
                      <a:lnTo>
                        <a:pt x="23" y="15"/>
                      </a:lnTo>
                      <a:lnTo>
                        <a:pt x="21" y="18"/>
                      </a:lnTo>
                      <a:lnTo>
                        <a:pt x="17" y="19"/>
                      </a:lnTo>
                      <a:lnTo>
                        <a:pt x="12" y="20"/>
                      </a:lnTo>
                      <a:lnTo>
                        <a:pt x="8" y="18"/>
                      </a:lnTo>
                      <a:lnTo>
                        <a:pt x="7" y="18"/>
                      </a:lnTo>
                      <a:lnTo>
                        <a:pt x="7" y="16"/>
                      </a:lnTo>
                      <a:lnTo>
                        <a:pt x="7" y="14"/>
                      </a:lnTo>
                      <a:lnTo>
                        <a:pt x="9" y="13"/>
                      </a:lnTo>
                      <a:lnTo>
                        <a:pt x="11" y="11"/>
                      </a:lnTo>
                      <a:lnTo>
                        <a:pt x="15" y="11"/>
                      </a:lnTo>
                      <a:lnTo>
                        <a:pt x="15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65" name="Freeform 9">
                  <a:extLst>
                    <a:ext uri="{FF2B5EF4-FFF2-40B4-BE49-F238E27FC236}">
                      <a16:creationId xmlns:a16="http://schemas.microsoft.com/office/drawing/2014/main" id="{7A198718-FD24-4CD7-8553-B399C266D2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35" y="3970"/>
                  <a:ext cx="29" cy="15"/>
                </a:xfrm>
                <a:custGeom>
                  <a:avLst/>
                  <a:gdLst>
                    <a:gd name="T0" fmla="*/ 0 w 29"/>
                    <a:gd name="T1" fmla="*/ 9 h 15"/>
                    <a:gd name="T2" fmla="*/ 5 w 29"/>
                    <a:gd name="T3" fmla="*/ 9 h 15"/>
                    <a:gd name="T4" fmla="*/ 12 w 29"/>
                    <a:gd name="T5" fmla="*/ 9 h 15"/>
                    <a:gd name="T6" fmla="*/ 17 w 29"/>
                    <a:gd name="T7" fmla="*/ 8 h 15"/>
                    <a:gd name="T8" fmla="*/ 20 w 29"/>
                    <a:gd name="T9" fmla="*/ 7 h 15"/>
                    <a:gd name="T10" fmla="*/ 21 w 29"/>
                    <a:gd name="T11" fmla="*/ 5 h 15"/>
                    <a:gd name="T12" fmla="*/ 21 w 29"/>
                    <a:gd name="T13" fmla="*/ 3 h 15"/>
                    <a:gd name="T14" fmla="*/ 19 w 29"/>
                    <a:gd name="T15" fmla="*/ 0 h 15"/>
                    <a:gd name="T16" fmla="*/ 17 w 29"/>
                    <a:gd name="T17" fmla="*/ 0 h 15"/>
                    <a:gd name="T18" fmla="*/ 25 w 29"/>
                    <a:gd name="T19" fmla="*/ 2 h 15"/>
                    <a:gd name="T20" fmla="*/ 27 w 29"/>
                    <a:gd name="T21" fmla="*/ 4 h 15"/>
                    <a:gd name="T22" fmla="*/ 28 w 29"/>
                    <a:gd name="T23" fmla="*/ 7 h 15"/>
                    <a:gd name="T24" fmla="*/ 28 w 29"/>
                    <a:gd name="T25" fmla="*/ 9 h 15"/>
                    <a:gd name="T26" fmla="*/ 26 w 29"/>
                    <a:gd name="T27" fmla="*/ 12 h 15"/>
                    <a:gd name="T28" fmla="*/ 23 w 29"/>
                    <a:gd name="T29" fmla="*/ 13 h 15"/>
                    <a:gd name="T30" fmla="*/ 18 w 29"/>
                    <a:gd name="T31" fmla="*/ 14 h 15"/>
                    <a:gd name="T32" fmla="*/ 13 w 29"/>
                    <a:gd name="T33" fmla="*/ 14 h 15"/>
                    <a:gd name="T34" fmla="*/ 8 w 29"/>
                    <a:gd name="T35" fmla="*/ 14 h 15"/>
                    <a:gd name="T36" fmla="*/ 3 w 29"/>
                    <a:gd name="T37" fmla="*/ 12 h 15"/>
                    <a:gd name="T38" fmla="*/ 0 w 29"/>
                    <a:gd name="T39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9" h="15">
                      <a:moveTo>
                        <a:pt x="0" y="9"/>
                      </a:moveTo>
                      <a:lnTo>
                        <a:pt x="5" y="9"/>
                      </a:lnTo>
                      <a:lnTo>
                        <a:pt x="12" y="9"/>
                      </a:lnTo>
                      <a:lnTo>
                        <a:pt x="17" y="8"/>
                      </a:lnTo>
                      <a:lnTo>
                        <a:pt x="20" y="7"/>
                      </a:ln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27" y="4"/>
                      </a:lnTo>
                      <a:lnTo>
                        <a:pt x="28" y="7"/>
                      </a:lnTo>
                      <a:lnTo>
                        <a:pt x="28" y="9"/>
                      </a:lnTo>
                      <a:lnTo>
                        <a:pt x="26" y="12"/>
                      </a:lnTo>
                      <a:lnTo>
                        <a:pt x="23" y="13"/>
                      </a:lnTo>
                      <a:lnTo>
                        <a:pt x="18" y="14"/>
                      </a:lnTo>
                      <a:lnTo>
                        <a:pt x="13" y="14"/>
                      </a:lnTo>
                      <a:lnTo>
                        <a:pt x="8" y="14"/>
                      </a:lnTo>
                      <a:lnTo>
                        <a:pt x="3" y="12"/>
                      </a:lnTo>
                      <a:lnTo>
                        <a:pt x="0" y="9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7466" name="Group 10">
                <a:extLst>
                  <a:ext uri="{FF2B5EF4-FFF2-40B4-BE49-F238E27FC236}">
                    <a16:creationId xmlns:a16="http://schemas.microsoft.com/office/drawing/2014/main" id="{FA9D8CDE-4C4E-4B89-AAB9-C59044AD45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7" y="3891"/>
                <a:ext cx="17" cy="28"/>
                <a:chOff x="3667" y="3891"/>
                <a:chExt cx="17" cy="28"/>
              </a:xfrm>
            </p:grpSpPr>
            <p:sp>
              <p:nvSpPr>
                <p:cNvPr id="147467" name="Freeform 11">
                  <a:extLst>
                    <a:ext uri="{FF2B5EF4-FFF2-40B4-BE49-F238E27FC236}">
                      <a16:creationId xmlns:a16="http://schemas.microsoft.com/office/drawing/2014/main" id="{131581AA-3834-42FD-9EF8-5353D3B30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0" y="3908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4 h 10"/>
                    <a:gd name="T4" fmla="*/ 7 w 10"/>
                    <a:gd name="T5" fmla="*/ 3 h 10"/>
                    <a:gd name="T6" fmla="*/ 6 w 10"/>
                    <a:gd name="T7" fmla="*/ 3 h 10"/>
                    <a:gd name="T8" fmla="*/ 5 w 10"/>
                    <a:gd name="T9" fmla="*/ 2 h 10"/>
                    <a:gd name="T10" fmla="*/ 3 w 10"/>
                    <a:gd name="T11" fmla="*/ 1 h 10"/>
                    <a:gd name="T12" fmla="*/ 2 w 10"/>
                    <a:gd name="T13" fmla="*/ 0 h 10"/>
                    <a:gd name="T14" fmla="*/ 1 w 10"/>
                    <a:gd name="T15" fmla="*/ 2 h 10"/>
                    <a:gd name="T16" fmla="*/ 0 w 10"/>
                    <a:gd name="T17" fmla="*/ 3 h 10"/>
                    <a:gd name="T18" fmla="*/ 0 w 10"/>
                    <a:gd name="T19" fmla="*/ 4 h 10"/>
                    <a:gd name="T20" fmla="*/ 0 w 10"/>
                    <a:gd name="T21" fmla="*/ 5 h 10"/>
                    <a:gd name="T22" fmla="*/ 1 w 10"/>
                    <a:gd name="T23" fmla="*/ 6 h 10"/>
                    <a:gd name="T24" fmla="*/ 2 w 10"/>
                    <a:gd name="T25" fmla="*/ 7 h 10"/>
                    <a:gd name="T26" fmla="*/ 5 w 10"/>
                    <a:gd name="T27" fmla="*/ 8 h 10"/>
                    <a:gd name="T28" fmla="*/ 6 w 10"/>
                    <a:gd name="T29" fmla="*/ 8 h 10"/>
                    <a:gd name="T30" fmla="*/ 9 w 10"/>
                    <a:gd name="T3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6" y="8"/>
                      </a:lnTo>
                      <a:lnTo>
                        <a:pt x="9" y="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68" name="Freeform 12">
                  <a:extLst>
                    <a:ext uri="{FF2B5EF4-FFF2-40B4-BE49-F238E27FC236}">
                      <a16:creationId xmlns:a16="http://schemas.microsoft.com/office/drawing/2014/main" id="{A9674B83-5DF2-4F3E-8FC4-102681361B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3891"/>
                  <a:ext cx="17" cy="28"/>
                </a:xfrm>
                <a:custGeom>
                  <a:avLst/>
                  <a:gdLst>
                    <a:gd name="T0" fmla="*/ 13 w 17"/>
                    <a:gd name="T1" fmla="*/ 27 h 28"/>
                    <a:gd name="T2" fmla="*/ 10 w 17"/>
                    <a:gd name="T3" fmla="*/ 26 h 28"/>
                    <a:gd name="T4" fmla="*/ 7 w 17"/>
                    <a:gd name="T5" fmla="*/ 25 h 28"/>
                    <a:gd name="T6" fmla="*/ 4 w 17"/>
                    <a:gd name="T7" fmla="*/ 24 h 28"/>
                    <a:gd name="T8" fmla="*/ 2 w 17"/>
                    <a:gd name="T9" fmla="*/ 23 h 28"/>
                    <a:gd name="T10" fmla="*/ 1 w 17"/>
                    <a:gd name="T11" fmla="*/ 21 h 28"/>
                    <a:gd name="T12" fmla="*/ 0 w 17"/>
                    <a:gd name="T13" fmla="*/ 20 h 28"/>
                    <a:gd name="T14" fmla="*/ 0 w 17"/>
                    <a:gd name="T15" fmla="*/ 15 h 28"/>
                    <a:gd name="T16" fmla="*/ 0 w 17"/>
                    <a:gd name="T17" fmla="*/ 11 h 28"/>
                    <a:gd name="T18" fmla="*/ 0 w 17"/>
                    <a:gd name="T19" fmla="*/ 9 h 28"/>
                    <a:gd name="T20" fmla="*/ 1 w 17"/>
                    <a:gd name="T21" fmla="*/ 8 h 28"/>
                    <a:gd name="T22" fmla="*/ 2 w 17"/>
                    <a:gd name="T23" fmla="*/ 7 h 28"/>
                    <a:gd name="T24" fmla="*/ 4 w 17"/>
                    <a:gd name="T25" fmla="*/ 5 h 28"/>
                    <a:gd name="T26" fmla="*/ 6 w 17"/>
                    <a:gd name="T27" fmla="*/ 4 h 28"/>
                    <a:gd name="T28" fmla="*/ 8 w 17"/>
                    <a:gd name="T29" fmla="*/ 3 h 28"/>
                    <a:gd name="T30" fmla="*/ 11 w 17"/>
                    <a:gd name="T31" fmla="*/ 1 h 28"/>
                    <a:gd name="T32" fmla="*/ 14 w 17"/>
                    <a:gd name="T33" fmla="*/ 0 h 28"/>
                    <a:gd name="T34" fmla="*/ 16 w 17"/>
                    <a:gd name="T35" fmla="*/ 0 h 28"/>
                    <a:gd name="T36" fmla="*/ 16 w 17"/>
                    <a:gd name="T37" fmla="*/ 10 h 28"/>
                    <a:gd name="T38" fmla="*/ 13 w 17"/>
                    <a:gd name="T39" fmla="*/ 11 h 28"/>
                    <a:gd name="T40" fmla="*/ 10 w 17"/>
                    <a:gd name="T41" fmla="*/ 12 h 28"/>
                    <a:gd name="T42" fmla="*/ 8 w 17"/>
                    <a:gd name="T43" fmla="*/ 12 h 28"/>
                    <a:gd name="T44" fmla="*/ 7 w 17"/>
                    <a:gd name="T45" fmla="*/ 13 h 28"/>
                    <a:gd name="T46" fmla="*/ 5 w 17"/>
                    <a:gd name="T47" fmla="*/ 15 h 28"/>
                    <a:gd name="T48" fmla="*/ 4 w 17"/>
                    <a:gd name="T49" fmla="*/ 16 h 28"/>
                    <a:gd name="T50" fmla="*/ 3 w 17"/>
                    <a:gd name="T51" fmla="*/ 18 h 28"/>
                    <a:gd name="T52" fmla="*/ 3 w 17"/>
                    <a:gd name="T53" fmla="*/ 20 h 28"/>
                    <a:gd name="T54" fmla="*/ 3 w 17"/>
                    <a:gd name="T55" fmla="*/ 22 h 28"/>
                    <a:gd name="T56" fmla="*/ 4 w 17"/>
                    <a:gd name="T57" fmla="*/ 23 h 28"/>
                    <a:gd name="T58" fmla="*/ 7 w 17"/>
                    <a:gd name="T59" fmla="*/ 25 h 28"/>
                    <a:gd name="T60" fmla="*/ 10 w 17"/>
                    <a:gd name="T61" fmla="*/ 26 h 28"/>
                    <a:gd name="T62" fmla="*/ 13 w 17"/>
                    <a:gd name="T63" fmla="*/ 27 h 28"/>
                    <a:gd name="T64" fmla="*/ 13 w 17"/>
                    <a:gd name="T65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" h="28">
                      <a:moveTo>
                        <a:pt x="13" y="27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4"/>
                      </a:lnTo>
                      <a:lnTo>
                        <a:pt x="2" y="23"/>
                      </a:lnTo>
                      <a:lnTo>
                        <a:pt x="1" y="21"/>
                      </a:lnTo>
                      <a:lnTo>
                        <a:pt x="0" y="20"/>
                      </a:lnTo>
                      <a:lnTo>
                        <a:pt x="0" y="15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7"/>
                      </a:lnTo>
                      <a:lnTo>
                        <a:pt x="4" y="5"/>
                      </a:lnTo>
                      <a:lnTo>
                        <a:pt x="6" y="4"/>
                      </a:lnTo>
                      <a:lnTo>
                        <a:pt x="8" y="3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10"/>
                      </a:lnTo>
                      <a:lnTo>
                        <a:pt x="13" y="11"/>
                      </a:lnTo>
                      <a:lnTo>
                        <a:pt x="10" y="12"/>
                      </a:lnTo>
                      <a:lnTo>
                        <a:pt x="8" y="12"/>
                      </a:lnTo>
                      <a:lnTo>
                        <a:pt x="7" y="13"/>
                      </a:lnTo>
                      <a:lnTo>
                        <a:pt x="5" y="15"/>
                      </a:lnTo>
                      <a:lnTo>
                        <a:pt x="4" y="16"/>
                      </a:lnTo>
                      <a:lnTo>
                        <a:pt x="3" y="18"/>
                      </a:lnTo>
                      <a:lnTo>
                        <a:pt x="3" y="20"/>
                      </a:lnTo>
                      <a:lnTo>
                        <a:pt x="3" y="22"/>
                      </a:lnTo>
                      <a:lnTo>
                        <a:pt x="4" y="23"/>
                      </a:lnTo>
                      <a:lnTo>
                        <a:pt x="7" y="25"/>
                      </a:lnTo>
                      <a:lnTo>
                        <a:pt x="10" y="26"/>
                      </a:lnTo>
                      <a:lnTo>
                        <a:pt x="13" y="27"/>
                      </a:lnTo>
                      <a:lnTo>
                        <a:pt x="13" y="27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7469" name="Group 13">
                <a:extLst>
                  <a:ext uri="{FF2B5EF4-FFF2-40B4-BE49-F238E27FC236}">
                    <a16:creationId xmlns:a16="http://schemas.microsoft.com/office/drawing/2014/main" id="{A785AB7D-92BB-43D2-B591-946DC27B0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5" y="3911"/>
                <a:ext cx="17" cy="27"/>
                <a:chOff x="3665" y="3911"/>
                <a:chExt cx="17" cy="27"/>
              </a:xfrm>
            </p:grpSpPr>
            <p:sp>
              <p:nvSpPr>
                <p:cNvPr id="147470" name="Freeform 14">
                  <a:extLst>
                    <a:ext uri="{FF2B5EF4-FFF2-40B4-BE49-F238E27FC236}">
                      <a16:creationId xmlns:a16="http://schemas.microsoft.com/office/drawing/2014/main" id="{4D8A4F1C-7BBE-487B-8B6D-1103CCE504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" y="3927"/>
                  <a:ext cx="10" cy="11"/>
                </a:xfrm>
                <a:custGeom>
                  <a:avLst/>
                  <a:gdLst>
                    <a:gd name="T0" fmla="*/ 9 w 10"/>
                    <a:gd name="T1" fmla="*/ 10 h 11"/>
                    <a:gd name="T2" fmla="*/ 9 w 10"/>
                    <a:gd name="T3" fmla="*/ 4 h 11"/>
                    <a:gd name="T4" fmla="*/ 7 w 10"/>
                    <a:gd name="T5" fmla="*/ 3 h 11"/>
                    <a:gd name="T6" fmla="*/ 6 w 10"/>
                    <a:gd name="T7" fmla="*/ 3 h 11"/>
                    <a:gd name="T8" fmla="*/ 4 w 10"/>
                    <a:gd name="T9" fmla="*/ 2 h 11"/>
                    <a:gd name="T10" fmla="*/ 4 w 10"/>
                    <a:gd name="T11" fmla="*/ 1 h 11"/>
                    <a:gd name="T12" fmla="*/ 2 w 10"/>
                    <a:gd name="T13" fmla="*/ 0 h 11"/>
                    <a:gd name="T14" fmla="*/ 0 w 10"/>
                    <a:gd name="T15" fmla="*/ 2 h 11"/>
                    <a:gd name="T16" fmla="*/ 0 w 10"/>
                    <a:gd name="T17" fmla="*/ 3 h 11"/>
                    <a:gd name="T18" fmla="*/ 0 w 10"/>
                    <a:gd name="T19" fmla="*/ 4 h 11"/>
                    <a:gd name="T20" fmla="*/ 0 w 10"/>
                    <a:gd name="T21" fmla="*/ 5 h 11"/>
                    <a:gd name="T22" fmla="*/ 1 w 10"/>
                    <a:gd name="T23" fmla="*/ 7 h 11"/>
                    <a:gd name="T24" fmla="*/ 2 w 10"/>
                    <a:gd name="T25" fmla="*/ 7 h 11"/>
                    <a:gd name="T26" fmla="*/ 4 w 10"/>
                    <a:gd name="T27" fmla="*/ 9 h 11"/>
                    <a:gd name="T28" fmla="*/ 6 w 10"/>
                    <a:gd name="T29" fmla="*/ 9 h 11"/>
                    <a:gd name="T30" fmla="*/ 9 w 10"/>
                    <a:gd name="T31" fmla="*/ 1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1">
                      <a:moveTo>
                        <a:pt x="9" y="10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4" y="2"/>
                      </a:lnTo>
                      <a:lnTo>
                        <a:pt x="4" y="1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7"/>
                      </a:lnTo>
                      <a:lnTo>
                        <a:pt x="2" y="7"/>
                      </a:lnTo>
                      <a:lnTo>
                        <a:pt x="4" y="9"/>
                      </a:lnTo>
                      <a:lnTo>
                        <a:pt x="6" y="9"/>
                      </a:lnTo>
                      <a:lnTo>
                        <a:pt x="9" y="1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71" name="Freeform 15">
                  <a:extLst>
                    <a:ext uri="{FF2B5EF4-FFF2-40B4-BE49-F238E27FC236}">
                      <a16:creationId xmlns:a16="http://schemas.microsoft.com/office/drawing/2014/main" id="{450BD70B-B8DC-4DA4-BA19-4A5B97DE7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5" y="3911"/>
                  <a:ext cx="17" cy="27"/>
                </a:xfrm>
                <a:custGeom>
                  <a:avLst/>
                  <a:gdLst>
                    <a:gd name="T0" fmla="*/ 13 w 17"/>
                    <a:gd name="T1" fmla="*/ 26 h 27"/>
                    <a:gd name="T2" fmla="*/ 10 w 17"/>
                    <a:gd name="T3" fmla="*/ 26 h 27"/>
                    <a:gd name="T4" fmla="*/ 7 w 17"/>
                    <a:gd name="T5" fmla="*/ 25 h 27"/>
                    <a:gd name="T6" fmla="*/ 4 w 17"/>
                    <a:gd name="T7" fmla="*/ 23 h 27"/>
                    <a:gd name="T8" fmla="*/ 2 w 17"/>
                    <a:gd name="T9" fmla="*/ 22 h 27"/>
                    <a:gd name="T10" fmla="*/ 1 w 17"/>
                    <a:gd name="T11" fmla="*/ 20 h 27"/>
                    <a:gd name="T12" fmla="*/ 0 w 17"/>
                    <a:gd name="T13" fmla="*/ 19 h 27"/>
                    <a:gd name="T14" fmla="*/ 0 w 17"/>
                    <a:gd name="T15" fmla="*/ 15 h 27"/>
                    <a:gd name="T16" fmla="*/ 0 w 17"/>
                    <a:gd name="T17" fmla="*/ 10 h 27"/>
                    <a:gd name="T18" fmla="*/ 0 w 17"/>
                    <a:gd name="T19" fmla="*/ 9 h 27"/>
                    <a:gd name="T20" fmla="*/ 1 w 17"/>
                    <a:gd name="T21" fmla="*/ 8 h 27"/>
                    <a:gd name="T22" fmla="*/ 2 w 17"/>
                    <a:gd name="T23" fmla="*/ 6 h 27"/>
                    <a:gd name="T24" fmla="*/ 4 w 17"/>
                    <a:gd name="T25" fmla="*/ 5 h 27"/>
                    <a:gd name="T26" fmla="*/ 5 w 17"/>
                    <a:gd name="T27" fmla="*/ 3 h 27"/>
                    <a:gd name="T28" fmla="*/ 8 w 17"/>
                    <a:gd name="T29" fmla="*/ 2 h 27"/>
                    <a:gd name="T30" fmla="*/ 11 w 17"/>
                    <a:gd name="T31" fmla="*/ 1 h 27"/>
                    <a:gd name="T32" fmla="*/ 14 w 17"/>
                    <a:gd name="T33" fmla="*/ 0 h 27"/>
                    <a:gd name="T34" fmla="*/ 16 w 17"/>
                    <a:gd name="T35" fmla="*/ 0 h 27"/>
                    <a:gd name="T36" fmla="*/ 16 w 17"/>
                    <a:gd name="T37" fmla="*/ 9 h 27"/>
                    <a:gd name="T38" fmla="*/ 13 w 17"/>
                    <a:gd name="T39" fmla="*/ 10 h 27"/>
                    <a:gd name="T40" fmla="*/ 10 w 17"/>
                    <a:gd name="T41" fmla="*/ 11 h 27"/>
                    <a:gd name="T42" fmla="*/ 9 w 17"/>
                    <a:gd name="T43" fmla="*/ 12 h 27"/>
                    <a:gd name="T44" fmla="*/ 7 w 17"/>
                    <a:gd name="T45" fmla="*/ 13 h 27"/>
                    <a:gd name="T46" fmla="*/ 5 w 17"/>
                    <a:gd name="T47" fmla="*/ 14 h 27"/>
                    <a:gd name="T48" fmla="*/ 4 w 17"/>
                    <a:gd name="T49" fmla="*/ 16 h 27"/>
                    <a:gd name="T50" fmla="*/ 3 w 17"/>
                    <a:gd name="T51" fmla="*/ 17 h 27"/>
                    <a:gd name="T52" fmla="*/ 2 w 17"/>
                    <a:gd name="T53" fmla="*/ 19 h 27"/>
                    <a:gd name="T54" fmla="*/ 3 w 17"/>
                    <a:gd name="T55" fmla="*/ 21 h 27"/>
                    <a:gd name="T56" fmla="*/ 4 w 17"/>
                    <a:gd name="T57" fmla="*/ 22 h 27"/>
                    <a:gd name="T58" fmla="*/ 7 w 17"/>
                    <a:gd name="T59" fmla="*/ 24 h 27"/>
                    <a:gd name="T60" fmla="*/ 10 w 17"/>
                    <a:gd name="T61" fmla="*/ 25 h 27"/>
                    <a:gd name="T62" fmla="*/ 13 w 17"/>
                    <a:gd name="T6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" h="27">
                      <a:moveTo>
                        <a:pt x="13" y="26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5" y="3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1"/>
                      </a:lnTo>
                      <a:lnTo>
                        <a:pt x="9" y="12"/>
                      </a:lnTo>
                      <a:lnTo>
                        <a:pt x="7" y="13"/>
                      </a:lnTo>
                      <a:lnTo>
                        <a:pt x="5" y="14"/>
                      </a:lnTo>
                      <a:lnTo>
                        <a:pt x="4" y="16"/>
                      </a:lnTo>
                      <a:lnTo>
                        <a:pt x="3" y="17"/>
                      </a:lnTo>
                      <a:lnTo>
                        <a:pt x="2" y="19"/>
                      </a:lnTo>
                      <a:lnTo>
                        <a:pt x="3" y="21"/>
                      </a:lnTo>
                      <a:lnTo>
                        <a:pt x="4" y="22"/>
                      </a:lnTo>
                      <a:lnTo>
                        <a:pt x="7" y="24"/>
                      </a:lnTo>
                      <a:lnTo>
                        <a:pt x="10" y="25"/>
                      </a:lnTo>
                      <a:lnTo>
                        <a:pt x="13" y="2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7472" name="Group 16">
                <a:extLst>
                  <a:ext uri="{FF2B5EF4-FFF2-40B4-BE49-F238E27FC236}">
                    <a16:creationId xmlns:a16="http://schemas.microsoft.com/office/drawing/2014/main" id="{2DA33D68-E5A3-48FF-9FAE-241B8A5F75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2" y="3949"/>
                <a:ext cx="17" cy="28"/>
                <a:chOff x="3672" y="3949"/>
                <a:chExt cx="17" cy="28"/>
              </a:xfrm>
            </p:grpSpPr>
            <p:sp>
              <p:nvSpPr>
                <p:cNvPr id="147473" name="Freeform 17">
                  <a:extLst>
                    <a:ext uri="{FF2B5EF4-FFF2-40B4-BE49-F238E27FC236}">
                      <a16:creationId xmlns:a16="http://schemas.microsoft.com/office/drawing/2014/main" id="{031540E5-453A-436C-847F-96C0723983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6" y="3950"/>
                  <a:ext cx="10" cy="10"/>
                </a:xfrm>
                <a:custGeom>
                  <a:avLst/>
                  <a:gdLst>
                    <a:gd name="T0" fmla="*/ 0 w 10"/>
                    <a:gd name="T1" fmla="*/ 0 h 10"/>
                    <a:gd name="T2" fmla="*/ 0 w 10"/>
                    <a:gd name="T3" fmla="*/ 5 h 10"/>
                    <a:gd name="T4" fmla="*/ 2 w 10"/>
                    <a:gd name="T5" fmla="*/ 6 h 10"/>
                    <a:gd name="T6" fmla="*/ 3 w 10"/>
                    <a:gd name="T7" fmla="*/ 6 h 10"/>
                    <a:gd name="T8" fmla="*/ 5 w 10"/>
                    <a:gd name="T9" fmla="*/ 7 h 10"/>
                    <a:gd name="T10" fmla="*/ 5 w 10"/>
                    <a:gd name="T11" fmla="*/ 8 h 10"/>
                    <a:gd name="T12" fmla="*/ 7 w 10"/>
                    <a:gd name="T13" fmla="*/ 9 h 10"/>
                    <a:gd name="T14" fmla="*/ 9 w 10"/>
                    <a:gd name="T15" fmla="*/ 7 h 10"/>
                    <a:gd name="T16" fmla="*/ 9 w 10"/>
                    <a:gd name="T17" fmla="*/ 6 h 10"/>
                    <a:gd name="T18" fmla="*/ 9 w 10"/>
                    <a:gd name="T19" fmla="*/ 5 h 10"/>
                    <a:gd name="T20" fmla="*/ 9 w 10"/>
                    <a:gd name="T21" fmla="*/ 4 h 10"/>
                    <a:gd name="T22" fmla="*/ 8 w 10"/>
                    <a:gd name="T23" fmla="*/ 3 h 10"/>
                    <a:gd name="T24" fmla="*/ 7 w 10"/>
                    <a:gd name="T25" fmla="*/ 2 h 10"/>
                    <a:gd name="T26" fmla="*/ 5 w 10"/>
                    <a:gd name="T27" fmla="*/ 1 h 10"/>
                    <a:gd name="T28" fmla="*/ 3 w 10"/>
                    <a:gd name="T29" fmla="*/ 1 h 10"/>
                    <a:gd name="T30" fmla="*/ 0 w 10"/>
                    <a:gd name="T3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0" y="0"/>
                      </a:moveTo>
                      <a:lnTo>
                        <a:pt x="0" y="5"/>
                      </a:lnTo>
                      <a:lnTo>
                        <a:pt x="2" y="6"/>
                      </a:lnTo>
                      <a:lnTo>
                        <a:pt x="3" y="6"/>
                      </a:lnTo>
                      <a:lnTo>
                        <a:pt x="5" y="7"/>
                      </a:lnTo>
                      <a:lnTo>
                        <a:pt x="5" y="8"/>
                      </a:lnTo>
                      <a:lnTo>
                        <a:pt x="7" y="9"/>
                      </a:lnTo>
                      <a:lnTo>
                        <a:pt x="9" y="7"/>
                      </a:lnTo>
                      <a:lnTo>
                        <a:pt x="9" y="6"/>
                      </a:lnTo>
                      <a:lnTo>
                        <a:pt x="9" y="5"/>
                      </a:lnTo>
                      <a:lnTo>
                        <a:pt x="9" y="4"/>
                      </a:lnTo>
                      <a:lnTo>
                        <a:pt x="8" y="3"/>
                      </a:lnTo>
                      <a:lnTo>
                        <a:pt x="7" y="2"/>
                      </a:lnTo>
                      <a:lnTo>
                        <a:pt x="5" y="1"/>
                      </a:lnTo>
                      <a:lnTo>
                        <a:pt x="3" y="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74" name="Freeform 18">
                  <a:extLst>
                    <a:ext uri="{FF2B5EF4-FFF2-40B4-BE49-F238E27FC236}">
                      <a16:creationId xmlns:a16="http://schemas.microsoft.com/office/drawing/2014/main" id="{C74EF812-CBAD-46B7-B707-0AAA6F891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72" y="3949"/>
                  <a:ext cx="17" cy="28"/>
                </a:xfrm>
                <a:custGeom>
                  <a:avLst/>
                  <a:gdLst>
                    <a:gd name="T0" fmla="*/ 3 w 17"/>
                    <a:gd name="T1" fmla="*/ 0 h 28"/>
                    <a:gd name="T2" fmla="*/ 6 w 17"/>
                    <a:gd name="T3" fmla="*/ 1 h 28"/>
                    <a:gd name="T4" fmla="*/ 9 w 17"/>
                    <a:gd name="T5" fmla="*/ 2 h 28"/>
                    <a:gd name="T6" fmla="*/ 12 w 17"/>
                    <a:gd name="T7" fmla="*/ 3 h 28"/>
                    <a:gd name="T8" fmla="*/ 14 w 17"/>
                    <a:gd name="T9" fmla="*/ 4 h 28"/>
                    <a:gd name="T10" fmla="*/ 15 w 17"/>
                    <a:gd name="T11" fmla="*/ 6 h 28"/>
                    <a:gd name="T12" fmla="*/ 16 w 17"/>
                    <a:gd name="T13" fmla="*/ 7 h 28"/>
                    <a:gd name="T14" fmla="*/ 16 w 17"/>
                    <a:gd name="T15" fmla="*/ 12 h 28"/>
                    <a:gd name="T16" fmla="*/ 16 w 17"/>
                    <a:gd name="T17" fmla="*/ 16 h 28"/>
                    <a:gd name="T18" fmla="*/ 16 w 17"/>
                    <a:gd name="T19" fmla="*/ 18 h 28"/>
                    <a:gd name="T20" fmla="*/ 15 w 17"/>
                    <a:gd name="T21" fmla="*/ 19 h 28"/>
                    <a:gd name="T22" fmla="*/ 14 w 17"/>
                    <a:gd name="T23" fmla="*/ 20 h 28"/>
                    <a:gd name="T24" fmla="*/ 12 w 17"/>
                    <a:gd name="T25" fmla="*/ 22 h 28"/>
                    <a:gd name="T26" fmla="*/ 11 w 17"/>
                    <a:gd name="T27" fmla="*/ 23 h 28"/>
                    <a:gd name="T28" fmla="*/ 8 w 17"/>
                    <a:gd name="T29" fmla="*/ 24 h 28"/>
                    <a:gd name="T30" fmla="*/ 5 w 17"/>
                    <a:gd name="T31" fmla="*/ 26 h 28"/>
                    <a:gd name="T32" fmla="*/ 2 w 17"/>
                    <a:gd name="T33" fmla="*/ 27 h 28"/>
                    <a:gd name="T34" fmla="*/ 0 w 17"/>
                    <a:gd name="T35" fmla="*/ 27 h 28"/>
                    <a:gd name="T36" fmla="*/ 0 w 17"/>
                    <a:gd name="T37" fmla="*/ 17 h 28"/>
                    <a:gd name="T38" fmla="*/ 3 w 17"/>
                    <a:gd name="T39" fmla="*/ 16 h 28"/>
                    <a:gd name="T40" fmla="*/ 6 w 17"/>
                    <a:gd name="T41" fmla="*/ 15 h 28"/>
                    <a:gd name="T42" fmla="*/ 7 w 17"/>
                    <a:gd name="T43" fmla="*/ 15 h 28"/>
                    <a:gd name="T44" fmla="*/ 9 w 17"/>
                    <a:gd name="T45" fmla="*/ 14 h 28"/>
                    <a:gd name="T46" fmla="*/ 11 w 17"/>
                    <a:gd name="T47" fmla="*/ 12 h 28"/>
                    <a:gd name="T48" fmla="*/ 12 w 17"/>
                    <a:gd name="T49" fmla="*/ 11 h 28"/>
                    <a:gd name="T50" fmla="*/ 13 w 17"/>
                    <a:gd name="T51" fmla="*/ 9 h 28"/>
                    <a:gd name="T52" fmla="*/ 14 w 17"/>
                    <a:gd name="T53" fmla="*/ 7 h 28"/>
                    <a:gd name="T54" fmla="*/ 13 w 17"/>
                    <a:gd name="T55" fmla="*/ 5 h 28"/>
                    <a:gd name="T56" fmla="*/ 12 w 17"/>
                    <a:gd name="T57" fmla="*/ 4 h 28"/>
                    <a:gd name="T58" fmla="*/ 9 w 17"/>
                    <a:gd name="T59" fmla="*/ 2 h 28"/>
                    <a:gd name="T60" fmla="*/ 6 w 17"/>
                    <a:gd name="T61" fmla="*/ 1 h 28"/>
                    <a:gd name="T62" fmla="*/ 3 w 17"/>
                    <a:gd name="T63" fmla="*/ 0 h 28"/>
                    <a:gd name="T64" fmla="*/ 3 w 17"/>
                    <a:gd name="T65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" h="28">
                      <a:moveTo>
                        <a:pt x="3" y="0"/>
                      </a:moveTo>
                      <a:lnTo>
                        <a:pt x="6" y="1"/>
                      </a:lnTo>
                      <a:lnTo>
                        <a:pt x="9" y="2"/>
                      </a:lnTo>
                      <a:lnTo>
                        <a:pt x="12" y="3"/>
                      </a:lnTo>
                      <a:lnTo>
                        <a:pt x="14" y="4"/>
                      </a:lnTo>
                      <a:lnTo>
                        <a:pt x="15" y="6"/>
                      </a:lnTo>
                      <a:lnTo>
                        <a:pt x="16" y="7"/>
                      </a:lnTo>
                      <a:lnTo>
                        <a:pt x="16" y="12"/>
                      </a:lnTo>
                      <a:lnTo>
                        <a:pt x="16" y="16"/>
                      </a:lnTo>
                      <a:lnTo>
                        <a:pt x="16" y="18"/>
                      </a:lnTo>
                      <a:lnTo>
                        <a:pt x="15" y="19"/>
                      </a:lnTo>
                      <a:lnTo>
                        <a:pt x="14" y="20"/>
                      </a:lnTo>
                      <a:lnTo>
                        <a:pt x="12" y="22"/>
                      </a:lnTo>
                      <a:lnTo>
                        <a:pt x="11" y="23"/>
                      </a:lnTo>
                      <a:lnTo>
                        <a:pt x="8" y="24"/>
                      </a:lnTo>
                      <a:lnTo>
                        <a:pt x="5" y="26"/>
                      </a:lnTo>
                      <a:lnTo>
                        <a:pt x="2" y="27"/>
                      </a:lnTo>
                      <a:lnTo>
                        <a:pt x="0" y="27"/>
                      </a:lnTo>
                      <a:lnTo>
                        <a:pt x="0" y="17"/>
                      </a:lnTo>
                      <a:lnTo>
                        <a:pt x="3" y="16"/>
                      </a:lnTo>
                      <a:lnTo>
                        <a:pt x="6" y="15"/>
                      </a:lnTo>
                      <a:lnTo>
                        <a:pt x="7" y="15"/>
                      </a:lnTo>
                      <a:lnTo>
                        <a:pt x="9" y="14"/>
                      </a:lnTo>
                      <a:lnTo>
                        <a:pt x="11" y="12"/>
                      </a:lnTo>
                      <a:lnTo>
                        <a:pt x="12" y="11"/>
                      </a:lnTo>
                      <a:lnTo>
                        <a:pt x="13" y="9"/>
                      </a:lnTo>
                      <a:lnTo>
                        <a:pt x="14" y="7"/>
                      </a:lnTo>
                      <a:lnTo>
                        <a:pt x="13" y="5"/>
                      </a:lnTo>
                      <a:lnTo>
                        <a:pt x="12" y="4"/>
                      </a:lnTo>
                      <a:lnTo>
                        <a:pt x="9" y="2"/>
                      </a:lnTo>
                      <a:lnTo>
                        <a:pt x="6" y="1"/>
                      </a:lnTo>
                      <a:lnTo>
                        <a:pt x="3" y="0"/>
                      </a:lnTo>
                      <a:lnTo>
                        <a:pt x="3" y="0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  <p:grpSp>
            <p:nvGrpSpPr>
              <p:cNvPr id="147475" name="Group 19">
                <a:extLst>
                  <a:ext uri="{FF2B5EF4-FFF2-40B4-BE49-F238E27FC236}">
                    <a16:creationId xmlns:a16="http://schemas.microsoft.com/office/drawing/2014/main" id="{E95864C0-F80E-4B4E-B784-ED881C3E44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65" y="3929"/>
                <a:ext cx="17" cy="27"/>
                <a:chOff x="3665" y="3929"/>
                <a:chExt cx="17" cy="27"/>
              </a:xfrm>
            </p:grpSpPr>
            <p:sp>
              <p:nvSpPr>
                <p:cNvPr id="147476" name="Freeform 20">
                  <a:extLst>
                    <a:ext uri="{FF2B5EF4-FFF2-40B4-BE49-F238E27FC236}">
                      <a16:creationId xmlns:a16="http://schemas.microsoft.com/office/drawing/2014/main" id="{2BEABB30-D2F6-4F32-A418-CF3960024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8" y="3946"/>
                  <a:ext cx="10" cy="10"/>
                </a:xfrm>
                <a:custGeom>
                  <a:avLst/>
                  <a:gdLst>
                    <a:gd name="T0" fmla="*/ 9 w 10"/>
                    <a:gd name="T1" fmla="*/ 9 h 10"/>
                    <a:gd name="T2" fmla="*/ 9 w 10"/>
                    <a:gd name="T3" fmla="*/ 4 h 10"/>
                    <a:gd name="T4" fmla="*/ 7 w 10"/>
                    <a:gd name="T5" fmla="*/ 3 h 10"/>
                    <a:gd name="T6" fmla="*/ 6 w 10"/>
                    <a:gd name="T7" fmla="*/ 3 h 10"/>
                    <a:gd name="T8" fmla="*/ 5 w 10"/>
                    <a:gd name="T9" fmla="*/ 2 h 10"/>
                    <a:gd name="T10" fmla="*/ 3 w 10"/>
                    <a:gd name="T11" fmla="*/ 1 h 10"/>
                    <a:gd name="T12" fmla="*/ 2 w 10"/>
                    <a:gd name="T13" fmla="*/ 0 h 10"/>
                    <a:gd name="T14" fmla="*/ 1 w 10"/>
                    <a:gd name="T15" fmla="*/ 2 h 10"/>
                    <a:gd name="T16" fmla="*/ 0 w 10"/>
                    <a:gd name="T17" fmla="*/ 3 h 10"/>
                    <a:gd name="T18" fmla="*/ 0 w 10"/>
                    <a:gd name="T19" fmla="*/ 4 h 10"/>
                    <a:gd name="T20" fmla="*/ 0 w 10"/>
                    <a:gd name="T21" fmla="*/ 5 h 10"/>
                    <a:gd name="T22" fmla="*/ 1 w 10"/>
                    <a:gd name="T23" fmla="*/ 6 h 10"/>
                    <a:gd name="T24" fmla="*/ 2 w 10"/>
                    <a:gd name="T25" fmla="*/ 7 h 10"/>
                    <a:gd name="T26" fmla="*/ 5 w 10"/>
                    <a:gd name="T27" fmla="*/ 8 h 10"/>
                    <a:gd name="T28" fmla="*/ 6 w 10"/>
                    <a:gd name="T29" fmla="*/ 8 h 10"/>
                    <a:gd name="T30" fmla="*/ 9 w 10"/>
                    <a:gd name="T31" fmla="*/ 9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" h="10">
                      <a:moveTo>
                        <a:pt x="9" y="9"/>
                      </a:moveTo>
                      <a:lnTo>
                        <a:pt x="9" y="4"/>
                      </a:lnTo>
                      <a:lnTo>
                        <a:pt x="7" y="3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2" y="0"/>
                      </a:lnTo>
                      <a:lnTo>
                        <a:pt x="1" y="2"/>
                      </a:lnTo>
                      <a:lnTo>
                        <a:pt x="0" y="3"/>
                      </a:lnTo>
                      <a:lnTo>
                        <a:pt x="0" y="4"/>
                      </a:lnTo>
                      <a:lnTo>
                        <a:pt x="0" y="5"/>
                      </a:lnTo>
                      <a:lnTo>
                        <a:pt x="1" y="6"/>
                      </a:lnTo>
                      <a:lnTo>
                        <a:pt x="2" y="7"/>
                      </a:lnTo>
                      <a:lnTo>
                        <a:pt x="5" y="8"/>
                      </a:lnTo>
                      <a:lnTo>
                        <a:pt x="6" y="8"/>
                      </a:lnTo>
                      <a:lnTo>
                        <a:pt x="9" y="9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477" name="Freeform 21">
                  <a:extLst>
                    <a:ext uri="{FF2B5EF4-FFF2-40B4-BE49-F238E27FC236}">
                      <a16:creationId xmlns:a16="http://schemas.microsoft.com/office/drawing/2014/main" id="{0DF11AA6-AC58-437B-8847-B688AF878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5" y="3929"/>
                  <a:ext cx="17" cy="27"/>
                </a:xfrm>
                <a:custGeom>
                  <a:avLst/>
                  <a:gdLst>
                    <a:gd name="T0" fmla="*/ 13 w 17"/>
                    <a:gd name="T1" fmla="*/ 26 h 27"/>
                    <a:gd name="T2" fmla="*/ 10 w 17"/>
                    <a:gd name="T3" fmla="*/ 26 h 27"/>
                    <a:gd name="T4" fmla="*/ 7 w 17"/>
                    <a:gd name="T5" fmla="*/ 25 h 27"/>
                    <a:gd name="T6" fmla="*/ 4 w 17"/>
                    <a:gd name="T7" fmla="*/ 23 h 27"/>
                    <a:gd name="T8" fmla="*/ 2 w 17"/>
                    <a:gd name="T9" fmla="*/ 22 h 27"/>
                    <a:gd name="T10" fmla="*/ 1 w 17"/>
                    <a:gd name="T11" fmla="*/ 20 h 27"/>
                    <a:gd name="T12" fmla="*/ 0 w 17"/>
                    <a:gd name="T13" fmla="*/ 19 h 27"/>
                    <a:gd name="T14" fmla="*/ 0 w 17"/>
                    <a:gd name="T15" fmla="*/ 15 h 27"/>
                    <a:gd name="T16" fmla="*/ 0 w 17"/>
                    <a:gd name="T17" fmla="*/ 10 h 27"/>
                    <a:gd name="T18" fmla="*/ 0 w 17"/>
                    <a:gd name="T19" fmla="*/ 9 h 27"/>
                    <a:gd name="T20" fmla="*/ 1 w 17"/>
                    <a:gd name="T21" fmla="*/ 8 h 27"/>
                    <a:gd name="T22" fmla="*/ 2 w 17"/>
                    <a:gd name="T23" fmla="*/ 6 h 27"/>
                    <a:gd name="T24" fmla="*/ 4 w 17"/>
                    <a:gd name="T25" fmla="*/ 5 h 27"/>
                    <a:gd name="T26" fmla="*/ 6 w 17"/>
                    <a:gd name="T27" fmla="*/ 3 h 27"/>
                    <a:gd name="T28" fmla="*/ 8 w 17"/>
                    <a:gd name="T29" fmla="*/ 2 h 27"/>
                    <a:gd name="T30" fmla="*/ 11 w 17"/>
                    <a:gd name="T31" fmla="*/ 1 h 27"/>
                    <a:gd name="T32" fmla="*/ 14 w 17"/>
                    <a:gd name="T33" fmla="*/ 0 h 27"/>
                    <a:gd name="T34" fmla="*/ 16 w 17"/>
                    <a:gd name="T35" fmla="*/ 0 h 27"/>
                    <a:gd name="T36" fmla="*/ 16 w 17"/>
                    <a:gd name="T37" fmla="*/ 9 h 27"/>
                    <a:gd name="T38" fmla="*/ 13 w 17"/>
                    <a:gd name="T39" fmla="*/ 10 h 27"/>
                    <a:gd name="T40" fmla="*/ 10 w 17"/>
                    <a:gd name="T41" fmla="*/ 11 h 27"/>
                    <a:gd name="T42" fmla="*/ 8 w 17"/>
                    <a:gd name="T43" fmla="*/ 12 h 27"/>
                    <a:gd name="T44" fmla="*/ 7 w 17"/>
                    <a:gd name="T45" fmla="*/ 13 h 27"/>
                    <a:gd name="T46" fmla="*/ 5 w 17"/>
                    <a:gd name="T47" fmla="*/ 14 h 27"/>
                    <a:gd name="T48" fmla="*/ 4 w 17"/>
                    <a:gd name="T49" fmla="*/ 16 h 27"/>
                    <a:gd name="T50" fmla="*/ 3 w 17"/>
                    <a:gd name="T51" fmla="*/ 17 h 27"/>
                    <a:gd name="T52" fmla="*/ 3 w 17"/>
                    <a:gd name="T53" fmla="*/ 19 h 27"/>
                    <a:gd name="T54" fmla="*/ 3 w 17"/>
                    <a:gd name="T55" fmla="*/ 21 h 27"/>
                    <a:gd name="T56" fmla="*/ 4 w 17"/>
                    <a:gd name="T57" fmla="*/ 22 h 27"/>
                    <a:gd name="T58" fmla="*/ 7 w 17"/>
                    <a:gd name="T59" fmla="*/ 24 h 27"/>
                    <a:gd name="T60" fmla="*/ 10 w 17"/>
                    <a:gd name="T61" fmla="*/ 25 h 27"/>
                    <a:gd name="T62" fmla="*/ 13 w 17"/>
                    <a:gd name="T6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7" h="27">
                      <a:moveTo>
                        <a:pt x="13" y="26"/>
                      </a:moveTo>
                      <a:lnTo>
                        <a:pt x="10" y="26"/>
                      </a:lnTo>
                      <a:lnTo>
                        <a:pt x="7" y="25"/>
                      </a:lnTo>
                      <a:lnTo>
                        <a:pt x="4" y="23"/>
                      </a:lnTo>
                      <a:lnTo>
                        <a:pt x="2" y="22"/>
                      </a:lnTo>
                      <a:lnTo>
                        <a:pt x="1" y="20"/>
                      </a:lnTo>
                      <a:lnTo>
                        <a:pt x="0" y="19"/>
                      </a:lnTo>
                      <a:lnTo>
                        <a:pt x="0" y="15"/>
                      </a:lnTo>
                      <a:lnTo>
                        <a:pt x="0" y="10"/>
                      </a:lnTo>
                      <a:lnTo>
                        <a:pt x="0" y="9"/>
                      </a:lnTo>
                      <a:lnTo>
                        <a:pt x="1" y="8"/>
                      </a:lnTo>
                      <a:lnTo>
                        <a:pt x="2" y="6"/>
                      </a:lnTo>
                      <a:lnTo>
                        <a:pt x="4" y="5"/>
                      </a:lnTo>
                      <a:lnTo>
                        <a:pt x="6" y="3"/>
                      </a:lnTo>
                      <a:lnTo>
                        <a:pt x="8" y="2"/>
                      </a:lnTo>
                      <a:lnTo>
                        <a:pt x="11" y="1"/>
                      </a:lnTo>
                      <a:lnTo>
                        <a:pt x="14" y="0"/>
                      </a:lnTo>
                      <a:lnTo>
                        <a:pt x="16" y="0"/>
                      </a:lnTo>
                      <a:lnTo>
                        <a:pt x="16" y="9"/>
                      </a:lnTo>
                      <a:lnTo>
                        <a:pt x="13" y="10"/>
                      </a:lnTo>
                      <a:lnTo>
                        <a:pt x="10" y="11"/>
                      </a:lnTo>
                      <a:lnTo>
                        <a:pt x="8" y="12"/>
                      </a:lnTo>
                      <a:lnTo>
                        <a:pt x="7" y="13"/>
                      </a:lnTo>
                      <a:lnTo>
                        <a:pt x="5" y="14"/>
                      </a:lnTo>
                      <a:lnTo>
                        <a:pt x="4" y="16"/>
                      </a:lnTo>
                      <a:lnTo>
                        <a:pt x="3" y="17"/>
                      </a:lnTo>
                      <a:lnTo>
                        <a:pt x="3" y="19"/>
                      </a:lnTo>
                      <a:lnTo>
                        <a:pt x="3" y="21"/>
                      </a:lnTo>
                      <a:lnTo>
                        <a:pt x="4" y="22"/>
                      </a:lnTo>
                      <a:lnTo>
                        <a:pt x="7" y="24"/>
                      </a:lnTo>
                      <a:lnTo>
                        <a:pt x="10" y="25"/>
                      </a:lnTo>
                      <a:lnTo>
                        <a:pt x="13" y="26"/>
                      </a:lnTo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7478" name="Group 22">
              <a:extLst>
                <a:ext uri="{FF2B5EF4-FFF2-40B4-BE49-F238E27FC236}">
                  <a16:creationId xmlns:a16="http://schemas.microsoft.com/office/drawing/2014/main" id="{E77DF501-807A-45E6-AF79-E301C7CF1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16" y="3469"/>
              <a:ext cx="776" cy="504"/>
              <a:chOff x="2916" y="3469"/>
              <a:chExt cx="776" cy="504"/>
            </a:xfrm>
          </p:grpSpPr>
          <p:grpSp>
            <p:nvGrpSpPr>
              <p:cNvPr id="147479" name="Group 23">
                <a:extLst>
                  <a:ext uri="{FF2B5EF4-FFF2-40B4-BE49-F238E27FC236}">
                    <a16:creationId xmlns:a16="http://schemas.microsoft.com/office/drawing/2014/main" id="{51B9B955-C568-48C7-839D-5C0187AA6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6" y="3469"/>
                <a:ext cx="776" cy="504"/>
                <a:chOff x="2916" y="3469"/>
                <a:chExt cx="776" cy="504"/>
              </a:xfrm>
            </p:grpSpPr>
            <p:grpSp>
              <p:nvGrpSpPr>
                <p:cNvPr id="147480" name="Group 24">
                  <a:extLst>
                    <a:ext uri="{FF2B5EF4-FFF2-40B4-BE49-F238E27FC236}">
                      <a16:creationId xmlns:a16="http://schemas.microsoft.com/office/drawing/2014/main" id="{2167D648-974B-49CE-80F1-1E7F6E0A47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16" y="3477"/>
                  <a:ext cx="776" cy="496"/>
                  <a:chOff x="2916" y="3477"/>
                  <a:chExt cx="776" cy="496"/>
                </a:xfrm>
              </p:grpSpPr>
              <p:grpSp>
                <p:nvGrpSpPr>
                  <p:cNvPr id="147481" name="Group 25">
                    <a:extLst>
                      <a:ext uri="{FF2B5EF4-FFF2-40B4-BE49-F238E27FC236}">
                        <a16:creationId xmlns:a16="http://schemas.microsoft.com/office/drawing/2014/main" id="{916F0625-E104-4A02-BA37-4FE3F2F3B9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16" y="3477"/>
                    <a:ext cx="776" cy="496"/>
                    <a:chOff x="2916" y="3477"/>
                    <a:chExt cx="776" cy="496"/>
                  </a:xfrm>
                </p:grpSpPr>
                <p:grpSp>
                  <p:nvGrpSpPr>
                    <p:cNvPr id="147482" name="Group 26">
                      <a:extLst>
                        <a:ext uri="{FF2B5EF4-FFF2-40B4-BE49-F238E27FC236}">
                          <a16:creationId xmlns:a16="http://schemas.microsoft.com/office/drawing/2014/main" id="{5561C245-B960-485B-8DB1-F6579FCCD60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16" y="3477"/>
                      <a:ext cx="776" cy="496"/>
                      <a:chOff x="2916" y="3477"/>
                      <a:chExt cx="776" cy="496"/>
                    </a:xfrm>
                  </p:grpSpPr>
                  <p:grpSp>
                    <p:nvGrpSpPr>
                      <p:cNvPr id="147483" name="Group 27">
                        <a:extLst>
                          <a:ext uri="{FF2B5EF4-FFF2-40B4-BE49-F238E27FC236}">
                            <a16:creationId xmlns:a16="http://schemas.microsoft.com/office/drawing/2014/main" id="{8C9021C2-DB2A-43BD-BB0C-44B766E0F33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16" y="3477"/>
                        <a:ext cx="776" cy="496"/>
                        <a:chOff x="2916" y="3477"/>
                        <a:chExt cx="776" cy="496"/>
                      </a:xfrm>
                    </p:grpSpPr>
                    <p:sp>
                      <p:nvSpPr>
                        <p:cNvPr id="147484" name="Freeform 28">
                          <a:extLst>
                            <a:ext uri="{FF2B5EF4-FFF2-40B4-BE49-F238E27FC236}">
                              <a16:creationId xmlns:a16="http://schemas.microsoft.com/office/drawing/2014/main" id="{836BC716-EB53-44E2-BA21-EBCF82C007FA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16" y="3504"/>
                          <a:ext cx="758" cy="469"/>
                        </a:xfrm>
                        <a:custGeom>
                          <a:avLst/>
                          <a:gdLst>
                            <a:gd name="T0" fmla="*/ 757 w 758"/>
                            <a:gd name="T1" fmla="*/ 386 h 469"/>
                            <a:gd name="T2" fmla="*/ 743 w 758"/>
                            <a:gd name="T3" fmla="*/ 404 h 469"/>
                            <a:gd name="T4" fmla="*/ 186 w 758"/>
                            <a:gd name="T5" fmla="*/ 468 h 469"/>
                            <a:gd name="T6" fmla="*/ 0 w 758"/>
                            <a:gd name="T7" fmla="*/ 95 h 469"/>
                            <a:gd name="T8" fmla="*/ 11 w 758"/>
                            <a:gd name="T9" fmla="*/ 0 h 469"/>
                            <a:gd name="T10" fmla="*/ 194 w 758"/>
                            <a:gd name="T11" fmla="*/ 437 h 469"/>
                            <a:gd name="T12" fmla="*/ 757 w 758"/>
                            <a:gd name="T13" fmla="*/ 386 h 46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58" h="469">
                              <a:moveTo>
                                <a:pt x="757" y="386"/>
                              </a:moveTo>
                              <a:lnTo>
                                <a:pt x="743" y="404"/>
                              </a:lnTo>
                              <a:lnTo>
                                <a:pt x="186" y="468"/>
                              </a:lnTo>
                              <a:lnTo>
                                <a:pt x="0" y="95"/>
                              </a:lnTo>
                              <a:lnTo>
                                <a:pt x="11" y="0"/>
                              </a:lnTo>
                              <a:lnTo>
                                <a:pt x="194" y="437"/>
                              </a:lnTo>
                              <a:lnTo>
                                <a:pt x="757" y="386"/>
                              </a:lnTo>
                            </a:path>
                          </a:pathLst>
                        </a:custGeom>
                        <a:solidFill>
                          <a:srgbClr val="5F5F5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7485" name="Freeform 29">
                          <a:extLst>
                            <a:ext uri="{FF2B5EF4-FFF2-40B4-BE49-F238E27FC236}">
                              <a16:creationId xmlns:a16="http://schemas.microsoft.com/office/drawing/2014/main" id="{A488E1D0-90FC-430B-ABE2-1F8E1B25F9D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16" y="3477"/>
                          <a:ext cx="204" cy="478"/>
                        </a:xfrm>
                        <a:custGeom>
                          <a:avLst/>
                          <a:gdLst>
                            <a:gd name="T0" fmla="*/ 10 w 204"/>
                            <a:gd name="T1" fmla="*/ 0 h 478"/>
                            <a:gd name="T2" fmla="*/ 0 w 204"/>
                            <a:gd name="T3" fmla="*/ 17 h 478"/>
                            <a:gd name="T4" fmla="*/ 194 w 204"/>
                            <a:gd name="T5" fmla="*/ 477 h 478"/>
                            <a:gd name="T6" fmla="*/ 203 w 204"/>
                            <a:gd name="T7" fmla="*/ 459 h 478"/>
                            <a:gd name="T8" fmla="*/ 10 w 204"/>
                            <a:gd name="T9" fmla="*/ 0 h 47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204" h="478">
                              <a:moveTo>
                                <a:pt x="10" y="0"/>
                              </a:moveTo>
                              <a:lnTo>
                                <a:pt x="0" y="17"/>
                              </a:lnTo>
                              <a:lnTo>
                                <a:pt x="194" y="477"/>
                              </a:lnTo>
                              <a:lnTo>
                                <a:pt x="203" y="459"/>
                              </a:lnTo>
                              <a:lnTo>
                                <a:pt x="10" y="0"/>
                              </a:lnTo>
                            </a:path>
                          </a:pathLst>
                        </a:custGeom>
                        <a:solidFill>
                          <a:srgbClr val="3F3F3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7486" name="Freeform 30">
                          <a:extLst>
                            <a:ext uri="{FF2B5EF4-FFF2-40B4-BE49-F238E27FC236}">
                              <a16:creationId xmlns:a16="http://schemas.microsoft.com/office/drawing/2014/main" id="{9B5FBD27-1A7E-4AC3-9537-F98FACA687D4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926" y="3477"/>
                          <a:ext cx="766" cy="460"/>
                        </a:xfrm>
                        <a:custGeom>
                          <a:avLst/>
                          <a:gdLst>
                            <a:gd name="T0" fmla="*/ 765 w 766"/>
                            <a:gd name="T1" fmla="*/ 399 h 460"/>
                            <a:gd name="T2" fmla="*/ 194 w 766"/>
                            <a:gd name="T3" fmla="*/ 459 h 460"/>
                            <a:gd name="T4" fmla="*/ 0 w 766"/>
                            <a:gd name="T5" fmla="*/ 0 h 460"/>
                            <a:gd name="T6" fmla="*/ 410 w 766"/>
                            <a:gd name="T7" fmla="*/ 0 h 460"/>
                            <a:gd name="T8" fmla="*/ 422 w 766"/>
                            <a:gd name="T9" fmla="*/ 13 h 460"/>
                            <a:gd name="T10" fmla="*/ 550 w 766"/>
                            <a:gd name="T11" fmla="*/ 12 h 460"/>
                            <a:gd name="T12" fmla="*/ 765 w 766"/>
                            <a:gd name="T13" fmla="*/ 399 h 46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</a:cxnLst>
                          <a:rect l="0" t="0" r="r" b="b"/>
                          <a:pathLst>
                            <a:path w="766" h="460">
                              <a:moveTo>
                                <a:pt x="765" y="399"/>
                              </a:moveTo>
                              <a:lnTo>
                                <a:pt x="194" y="459"/>
                              </a:lnTo>
                              <a:lnTo>
                                <a:pt x="0" y="0"/>
                              </a:lnTo>
                              <a:lnTo>
                                <a:pt x="410" y="0"/>
                              </a:lnTo>
                              <a:lnTo>
                                <a:pt x="422" y="13"/>
                              </a:lnTo>
                              <a:lnTo>
                                <a:pt x="550" y="12"/>
                              </a:lnTo>
                              <a:lnTo>
                                <a:pt x="765" y="399"/>
                              </a:lnTo>
                            </a:path>
                          </a:pathLst>
                        </a:custGeom>
                        <a:solidFill>
                          <a:srgbClr val="C0C0C0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sp>
                      <p:nvSpPr>
                        <p:cNvPr id="147487" name="Freeform 31">
                          <a:extLst>
                            <a:ext uri="{FF2B5EF4-FFF2-40B4-BE49-F238E27FC236}">
                              <a16:creationId xmlns:a16="http://schemas.microsoft.com/office/drawing/2014/main" id="{55A6AC98-9DD1-4565-B214-161D35B9030E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109" y="3876"/>
                          <a:ext cx="583" cy="80"/>
                        </a:xfrm>
                        <a:custGeom>
                          <a:avLst/>
                          <a:gdLst>
                            <a:gd name="T0" fmla="*/ 582 w 583"/>
                            <a:gd name="T1" fmla="*/ 0 h 80"/>
                            <a:gd name="T2" fmla="*/ 574 w 583"/>
                            <a:gd name="T3" fmla="*/ 17 h 80"/>
                            <a:gd name="T4" fmla="*/ 0 w 583"/>
                            <a:gd name="T5" fmla="*/ 79 h 80"/>
                            <a:gd name="T6" fmla="*/ 11 w 583"/>
                            <a:gd name="T7" fmla="*/ 59 h 80"/>
                            <a:gd name="T8" fmla="*/ 582 w 583"/>
                            <a:gd name="T9" fmla="*/ 0 h 80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583" h="80">
                              <a:moveTo>
                                <a:pt x="582" y="0"/>
                              </a:moveTo>
                              <a:lnTo>
                                <a:pt x="574" y="17"/>
                              </a:lnTo>
                              <a:lnTo>
                                <a:pt x="0" y="79"/>
                              </a:lnTo>
                              <a:lnTo>
                                <a:pt x="11" y="59"/>
                              </a:lnTo>
                              <a:lnTo>
                                <a:pt x="582" y="0"/>
                              </a:lnTo>
                            </a:path>
                          </a:pathLst>
                        </a:custGeom>
                        <a:solidFill>
                          <a:srgbClr val="9F9F9F"/>
                        </a:solidFill>
                        <a:ln w="12700" cap="rnd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IE"/>
                        </a:p>
                      </p:txBody>
                    </p:sp>
                    <p:grpSp>
                      <p:nvGrpSpPr>
                        <p:cNvPr id="147488" name="Group 32">
                          <a:extLst>
                            <a:ext uri="{FF2B5EF4-FFF2-40B4-BE49-F238E27FC236}">
                              <a16:creationId xmlns:a16="http://schemas.microsoft.com/office/drawing/2014/main" id="{FF5BEC95-829F-4E55-B3A1-1DB3B16B952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62" y="3488"/>
                          <a:ext cx="565" cy="423"/>
                          <a:chOff x="2962" y="3488"/>
                          <a:chExt cx="565" cy="423"/>
                        </a:xfrm>
                      </p:grpSpPr>
                      <p:sp>
                        <p:nvSpPr>
                          <p:cNvPr id="147489" name="Freeform 33">
                            <a:extLst>
                              <a:ext uri="{FF2B5EF4-FFF2-40B4-BE49-F238E27FC236}">
                                <a16:creationId xmlns:a16="http://schemas.microsoft.com/office/drawing/2014/main" id="{A26DCADE-4899-4980-B56B-60A217408F9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962" y="3488"/>
                            <a:ext cx="407" cy="83"/>
                          </a:xfrm>
                          <a:custGeom>
                            <a:avLst/>
                            <a:gdLst>
                              <a:gd name="T0" fmla="*/ 372 w 407"/>
                              <a:gd name="T1" fmla="*/ 0 h 83"/>
                              <a:gd name="T2" fmla="*/ 0 w 407"/>
                              <a:gd name="T3" fmla="*/ 0 h 83"/>
                              <a:gd name="T4" fmla="*/ 38 w 407"/>
                              <a:gd name="T5" fmla="*/ 82 h 83"/>
                              <a:gd name="T6" fmla="*/ 406 w 407"/>
                              <a:gd name="T7" fmla="*/ 75 h 83"/>
                              <a:gd name="T8" fmla="*/ 372 w 407"/>
                              <a:gd name="T9" fmla="*/ 0 h 83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407" h="83">
                                <a:moveTo>
                                  <a:pt x="372" y="0"/>
                                </a:moveTo>
                                <a:lnTo>
                                  <a:pt x="0" y="0"/>
                                </a:lnTo>
                                <a:lnTo>
                                  <a:pt x="38" y="82"/>
                                </a:lnTo>
                                <a:lnTo>
                                  <a:pt x="406" y="75"/>
                                </a:lnTo>
                                <a:lnTo>
                                  <a:pt x="372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grpSp>
                        <p:nvGrpSpPr>
                          <p:cNvPr id="147490" name="Group 34">
                            <a:extLst>
                              <a:ext uri="{FF2B5EF4-FFF2-40B4-BE49-F238E27FC236}">
                                <a16:creationId xmlns:a16="http://schemas.microsoft.com/office/drawing/2014/main" id="{63137A3C-EE49-4957-9618-D80D5D526EF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25" y="3504"/>
                            <a:ext cx="288" cy="39"/>
                            <a:chOff x="3025" y="3504"/>
                            <a:chExt cx="288" cy="39"/>
                          </a:xfrm>
                        </p:grpSpPr>
                        <p:sp>
                          <p:nvSpPr>
                            <p:cNvPr id="147491" name="Freeform 35">
                              <a:extLst>
                                <a:ext uri="{FF2B5EF4-FFF2-40B4-BE49-F238E27FC236}">
                                  <a16:creationId xmlns:a16="http://schemas.microsoft.com/office/drawing/2014/main" id="{24E78AD6-8664-422C-84A1-F6007D6A159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25" y="3504"/>
                              <a:ext cx="271" cy="11"/>
                            </a:xfrm>
                            <a:custGeom>
                              <a:avLst/>
                              <a:gdLst>
                                <a:gd name="T0" fmla="*/ 270 w 271"/>
                                <a:gd name="T1" fmla="*/ 0 h 11"/>
                                <a:gd name="T2" fmla="*/ 261 w 271"/>
                                <a:gd name="T3" fmla="*/ 10 h 11"/>
                                <a:gd name="T4" fmla="*/ 5 w 271"/>
                                <a:gd name="T5" fmla="*/ 10 h 11"/>
                                <a:gd name="T6" fmla="*/ 0 w 271"/>
                                <a:gd name="T7" fmla="*/ 0 h 11"/>
                                <a:gd name="T8" fmla="*/ 270 w 271"/>
                                <a:gd name="T9" fmla="*/ 0 h 1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1" h="11">
                                  <a:moveTo>
                                    <a:pt x="270" y="0"/>
                                  </a:moveTo>
                                  <a:lnTo>
                                    <a:pt x="261" y="10"/>
                                  </a:lnTo>
                                  <a:lnTo>
                                    <a:pt x="5" y="1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270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492" name="Freeform 36">
                              <a:extLst>
                                <a:ext uri="{FF2B5EF4-FFF2-40B4-BE49-F238E27FC236}">
                                  <a16:creationId xmlns:a16="http://schemas.microsoft.com/office/drawing/2014/main" id="{9FDC88AA-8BF3-4909-ACEC-DFBDC6BB610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85" y="3504"/>
                              <a:ext cx="28" cy="37"/>
                            </a:xfrm>
                            <a:custGeom>
                              <a:avLst/>
                              <a:gdLst>
                                <a:gd name="T0" fmla="*/ 10 w 28"/>
                                <a:gd name="T1" fmla="*/ 0 h 37"/>
                                <a:gd name="T2" fmla="*/ 27 w 28"/>
                                <a:gd name="T3" fmla="*/ 36 h 37"/>
                                <a:gd name="T4" fmla="*/ 8 w 28"/>
                                <a:gd name="T5" fmla="*/ 27 h 37"/>
                                <a:gd name="T6" fmla="*/ 0 w 28"/>
                                <a:gd name="T7" fmla="*/ 10 h 37"/>
                                <a:gd name="T8" fmla="*/ 10 w 28"/>
                                <a:gd name="T9" fmla="*/ 0 h 3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8" h="37">
                                  <a:moveTo>
                                    <a:pt x="10" y="0"/>
                                  </a:moveTo>
                                  <a:lnTo>
                                    <a:pt x="27" y="36"/>
                                  </a:lnTo>
                                  <a:lnTo>
                                    <a:pt x="8" y="27"/>
                                  </a:lnTo>
                                  <a:lnTo>
                                    <a:pt x="0" y="10"/>
                                  </a:lnTo>
                                  <a:lnTo>
                                    <a:pt x="10" y="0"/>
                                  </a:lnTo>
                                </a:path>
                              </a:pathLst>
                            </a:custGeom>
                            <a:solidFill>
                              <a:srgbClr val="9F9F9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493" name="Freeform 37">
                              <a:extLst>
                                <a:ext uri="{FF2B5EF4-FFF2-40B4-BE49-F238E27FC236}">
                                  <a16:creationId xmlns:a16="http://schemas.microsoft.com/office/drawing/2014/main" id="{E9D91EE6-678C-49C6-B359-04CD935FE67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39" y="3531"/>
                              <a:ext cx="274" cy="12"/>
                            </a:xfrm>
                            <a:custGeom>
                              <a:avLst/>
                              <a:gdLst>
                                <a:gd name="T0" fmla="*/ 273 w 274"/>
                                <a:gd name="T1" fmla="*/ 10 h 12"/>
                                <a:gd name="T2" fmla="*/ 253 w 274"/>
                                <a:gd name="T3" fmla="*/ 0 h 12"/>
                                <a:gd name="T4" fmla="*/ 0 w 274"/>
                                <a:gd name="T5" fmla="*/ 0 h 12"/>
                                <a:gd name="T6" fmla="*/ 5 w 274"/>
                                <a:gd name="T7" fmla="*/ 11 h 12"/>
                                <a:gd name="T8" fmla="*/ 273 w 274"/>
                                <a:gd name="T9" fmla="*/ 10 h 12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74" h="12">
                                  <a:moveTo>
                                    <a:pt x="273" y="10"/>
                                  </a:moveTo>
                                  <a:lnTo>
                                    <a:pt x="253" y="0"/>
                                  </a:lnTo>
                                  <a:lnTo>
                                    <a:pt x="0" y="0"/>
                                  </a:lnTo>
                                  <a:lnTo>
                                    <a:pt x="5" y="11"/>
                                  </a:lnTo>
                                  <a:lnTo>
                                    <a:pt x="273" y="1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494" name="Freeform 38">
                              <a:extLst>
                                <a:ext uri="{FF2B5EF4-FFF2-40B4-BE49-F238E27FC236}">
                                  <a16:creationId xmlns:a16="http://schemas.microsoft.com/office/drawing/2014/main" id="{10728F37-5D47-4415-8DDF-A88D4EED5FA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30" y="3514"/>
                              <a:ext cx="264" cy="18"/>
                            </a:xfrm>
                            <a:custGeom>
                              <a:avLst/>
                              <a:gdLst>
                                <a:gd name="T0" fmla="*/ 0 w 264"/>
                                <a:gd name="T1" fmla="*/ 0 h 18"/>
                                <a:gd name="T2" fmla="*/ 256 w 264"/>
                                <a:gd name="T3" fmla="*/ 0 h 18"/>
                                <a:gd name="T4" fmla="*/ 263 w 264"/>
                                <a:gd name="T5" fmla="*/ 17 h 18"/>
                                <a:gd name="T6" fmla="*/ 9 w 264"/>
                                <a:gd name="T7" fmla="*/ 17 h 18"/>
                                <a:gd name="T8" fmla="*/ 0 w 264"/>
                                <a:gd name="T9" fmla="*/ 0 h 1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264" h="18">
                                  <a:moveTo>
                                    <a:pt x="0" y="0"/>
                                  </a:moveTo>
                                  <a:lnTo>
                                    <a:pt x="256" y="0"/>
                                  </a:lnTo>
                                  <a:lnTo>
                                    <a:pt x="263" y="17"/>
                                  </a:lnTo>
                                  <a:lnTo>
                                    <a:pt x="9" y="17"/>
                                  </a:lnTo>
                                  <a:lnTo>
                                    <a:pt x="0" y="0"/>
                                  </a:lnTo>
                                </a:path>
                              </a:pathLst>
                            </a:custGeom>
                            <a:solidFill>
                              <a:srgbClr val="DFDFDF"/>
                            </a:solidFill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sp>
                        <p:nvSpPr>
                          <p:cNvPr id="147495" name="Freeform 39">
                            <a:extLst>
                              <a:ext uri="{FF2B5EF4-FFF2-40B4-BE49-F238E27FC236}">
                                <a16:creationId xmlns:a16="http://schemas.microsoft.com/office/drawing/2014/main" id="{D46463F6-39EF-4184-9745-0E7621C1F95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002" y="3583"/>
                            <a:ext cx="525" cy="328"/>
                          </a:xfrm>
                          <a:custGeom>
                            <a:avLst/>
                            <a:gdLst>
                              <a:gd name="T0" fmla="*/ 372 w 525"/>
                              <a:gd name="T1" fmla="*/ 0 h 328"/>
                              <a:gd name="T2" fmla="*/ 0 w 525"/>
                              <a:gd name="T3" fmla="*/ 12 h 328"/>
                              <a:gd name="T4" fmla="*/ 139 w 525"/>
                              <a:gd name="T5" fmla="*/ 327 h 328"/>
                              <a:gd name="T6" fmla="*/ 524 w 525"/>
                              <a:gd name="T7" fmla="*/ 292 h 328"/>
                              <a:gd name="T8" fmla="*/ 372 w 525"/>
                              <a:gd name="T9" fmla="*/ 0 h 32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525" h="328">
                                <a:moveTo>
                                  <a:pt x="372" y="0"/>
                                </a:moveTo>
                                <a:lnTo>
                                  <a:pt x="0" y="12"/>
                                </a:lnTo>
                                <a:lnTo>
                                  <a:pt x="139" y="327"/>
                                </a:lnTo>
                                <a:lnTo>
                                  <a:pt x="524" y="292"/>
                                </a:lnTo>
                                <a:lnTo>
                                  <a:pt x="372" y="0"/>
                                </a:lnTo>
                              </a:path>
                            </a:pathLst>
                          </a:custGeom>
                          <a:solidFill>
                            <a:srgbClr val="5F5F5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  <p:grpSp>
                      <p:nvGrpSpPr>
                        <p:cNvPr id="147496" name="Group 40">
                          <a:extLst>
                            <a:ext uri="{FF2B5EF4-FFF2-40B4-BE49-F238E27FC236}">
                              <a16:creationId xmlns:a16="http://schemas.microsoft.com/office/drawing/2014/main" id="{03236E47-C84B-480D-8E13-FBBE8512264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47" y="3489"/>
                          <a:ext cx="181" cy="387"/>
                          <a:chOff x="3347" y="3489"/>
                          <a:chExt cx="181" cy="387"/>
                        </a:xfrm>
                      </p:grpSpPr>
                      <p:sp>
                        <p:nvSpPr>
                          <p:cNvPr id="147497" name="Freeform 41">
                            <a:extLst>
                              <a:ext uri="{FF2B5EF4-FFF2-40B4-BE49-F238E27FC236}">
                                <a16:creationId xmlns:a16="http://schemas.microsoft.com/office/drawing/2014/main" id="{2377C541-9899-4A70-9D6A-B68454C84078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74" y="3568"/>
                            <a:ext cx="154" cy="308"/>
                          </a:xfrm>
                          <a:custGeom>
                            <a:avLst/>
                            <a:gdLst>
                              <a:gd name="T0" fmla="*/ 12 w 154"/>
                              <a:gd name="T1" fmla="*/ 0 h 308"/>
                              <a:gd name="T2" fmla="*/ 0 w 154"/>
                              <a:gd name="T3" fmla="*/ 15 h 308"/>
                              <a:gd name="T4" fmla="*/ 153 w 154"/>
                              <a:gd name="T5" fmla="*/ 307 h 308"/>
                              <a:gd name="T6" fmla="*/ 12 w 154"/>
                              <a:gd name="T7" fmla="*/ 0 h 30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</a:cxnLst>
                            <a:rect l="0" t="0" r="r" b="b"/>
                            <a:pathLst>
                              <a:path w="154" h="308">
                                <a:moveTo>
                                  <a:pt x="12" y="0"/>
                                </a:moveTo>
                                <a:lnTo>
                                  <a:pt x="0" y="15"/>
                                </a:lnTo>
                                <a:lnTo>
                                  <a:pt x="153" y="307"/>
                                </a:lnTo>
                                <a:lnTo>
                                  <a:pt x="12" y="0"/>
                                </a:lnTo>
                              </a:path>
                            </a:pathLst>
                          </a:custGeom>
                          <a:solidFill>
                            <a:srgbClr val="3F3F3F"/>
                          </a:solidFill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  <p:sp>
                        <p:nvSpPr>
                          <p:cNvPr id="147498" name="Freeform 42">
                            <a:extLst>
                              <a:ext uri="{FF2B5EF4-FFF2-40B4-BE49-F238E27FC236}">
                                <a16:creationId xmlns:a16="http://schemas.microsoft.com/office/drawing/2014/main" id="{000841E2-9905-4224-95BE-40D6F33E9A4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347" y="3489"/>
                            <a:ext cx="40" cy="80"/>
                          </a:xfrm>
                          <a:custGeom>
                            <a:avLst/>
                            <a:gdLst>
                              <a:gd name="T0" fmla="*/ 0 w 40"/>
                              <a:gd name="T1" fmla="*/ 0 h 80"/>
                              <a:gd name="T2" fmla="*/ 39 w 40"/>
                              <a:gd name="T3" fmla="*/ 79 h 8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</a:cxnLst>
                            <a:rect l="0" t="0" r="r" b="b"/>
                            <a:pathLst>
                              <a:path w="40" h="80">
                                <a:moveTo>
                                  <a:pt x="0" y="0"/>
                                </a:moveTo>
                                <a:lnTo>
                                  <a:pt x="39" y="79"/>
                                </a:lnTo>
                              </a:path>
                            </a:pathLst>
                          </a:custGeom>
                          <a:noFill/>
                          <a:ln w="12700" cap="rnd" cmpd="sng">
                            <a:solidFill>
                              <a:srgbClr val="000000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en-IE"/>
                          </a:p>
                        </p:txBody>
                      </p:sp>
                    </p:grpSp>
                  </p:grpSp>
                  <p:grpSp>
                    <p:nvGrpSpPr>
                      <p:cNvPr id="147499" name="Group 43">
                        <a:extLst>
                          <a:ext uri="{FF2B5EF4-FFF2-40B4-BE49-F238E27FC236}">
                            <a16:creationId xmlns:a16="http://schemas.microsoft.com/office/drawing/2014/main" id="{19D4FFCF-5434-4F1B-ABF3-8D31BBF73B0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42" y="3616"/>
                        <a:ext cx="247" cy="258"/>
                        <a:chOff x="3042" y="3616"/>
                        <a:chExt cx="247" cy="258"/>
                      </a:xfrm>
                    </p:grpSpPr>
                    <p:grpSp>
                      <p:nvGrpSpPr>
                        <p:cNvPr id="147500" name="Group 44">
                          <a:extLst>
                            <a:ext uri="{FF2B5EF4-FFF2-40B4-BE49-F238E27FC236}">
                              <a16:creationId xmlns:a16="http://schemas.microsoft.com/office/drawing/2014/main" id="{277027E2-BA60-4864-886D-E03ADA45BDC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110" y="3616"/>
                          <a:ext cx="179" cy="253"/>
                          <a:chOff x="3110" y="3616"/>
                          <a:chExt cx="179" cy="253"/>
                        </a:xfrm>
                      </p:grpSpPr>
                      <p:grpSp>
                        <p:nvGrpSpPr>
                          <p:cNvPr id="147501" name="Group 45">
                            <a:extLst>
                              <a:ext uri="{FF2B5EF4-FFF2-40B4-BE49-F238E27FC236}">
                                <a16:creationId xmlns:a16="http://schemas.microsoft.com/office/drawing/2014/main" id="{F93C7DF9-B430-483B-9598-D6AF4C73EFE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10" y="3616"/>
                            <a:ext cx="78" cy="35"/>
                            <a:chOff x="3110" y="3616"/>
                            <a:chExt cx="78" cy="35"/>
                          </a:xfrm>
                        </p:grpSpPr>
                        <p:grpSp>
                          <p:nvGrpSpPr>
                            <p:cNvPr id="147502" name="Group 46">
                              <a:extLst>
                                <a:ext uri="{FF2B5EF4-FFF2-40B4-BE49-F238E27FC236}">
                                  <a16:creationId xmlns:a16="http://schemas.microsoft.com/office/drawing/2014/main" id="{62B492BC-EB83-4069-90F6-1AEF5F43FB1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10" y="3616"/>
                              <a:ext cx="78" cy="35"/>
                              <a:chOff x="3110" y="3616"/>
                              <a:chExt cx="78" cy="35"/>
                            </a:xfrm>
                          </p:grpSpPr>
                          <p:sp>
                            <p:nvSpPr>
                              <p:cNvPr id="147503" name="Freeform 47">
                                <a:extLst>
                                  <a:ext uri="{FF2B5EF4-FFF2-40B4-BE49-F238E27FC236}">
                                    <a16:creationId xmlns:a16="http://schemas.microsoft.com/office/drawing/2014/main" id="{D6373072-792D-484A-9524-EBC1ED4192B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4" y="3616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04" name="Freeform 48">
                                <a:extLst>
                                  <a:ext uri="{FF2B5EF4-FFF2-40B4-BE49-F238E27FC236}">
                                    <a16:creationId xmlns:a16="http://schemas.microsoft.com/office/drawing/2014/main" id="{8180B6DE-578F-4F09-A272-0C8EFFDBA26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2" y="3641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05" name="Freeform 49">
                                <a:extLst>
                                  <a:ext uri="{FF2B5EF4-FFF2-40B4-BE49-F238E27FC236}">
                                    <a16:creationId xmlns:a16="http://schemas.microsoft.com/office/drawing/2014/main" id="{8E9D1C11-3E3C-4D07-8E24-C0D72D8549E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0" y="3619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06" name="Freeform 50">
                              <a:extLst>
                                <a:ext uri="{FF2B5EF4-FFF2-40B4-BE49-F238E27FC236}">
                                  <a16:creationId xmlns:a16="http://schemas.microsoft.com/office/drawing/2014/main" id="{050D80FC-7361-40C4-AB5F-F3BAB448147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61" y="3617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07" name="Oval 51">
                              <a:extLst>
                                <a:ext uri="{FF2B5EF4-FFF2-40B4-BE49-F238E27FC236}">
                                  <a16:creationId xmlns:a16="http://schemas.microsoft.com/office/drawing/2014/main" id="{F2C6E985-65E2-47B7-BBAD-DC6640A8BCD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1" y="362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08" name="Oval 52">
                              <a:extLst>
                                <a:ext uri="{FF2B5EF4-FFF2-40B4-BE49-F238E27FC236}">
                                  <a16:creationId xmlns:a16="http://schemas.microsoft.com/office/drawing/2014/main" id="{CE242363-7CAB-4848-8FC1-2C1261372F4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6" y="363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09" name="Group 53">
                            <a:extLst>
                              <a:ext uri="{FF2B5EF4-FFF2-40B4-BE49-F238E27FC236}">
                                <a16:creationId xmlns:a16="http://schemas.microsoft.com/office/drawing/2014/main" id="{E945F397-7EE8-4E19-BA6E-EC05417BF3C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24" y="3647"/>
                            <a:ext cx="78" cy="35"/>
                            <a:chOff x="3124" y="3647"/>
                            <a:chExt cx="78" cy="35"/>
                          </a:xfrm>
                        </p:grpSpPr>
                        <p:grpSp>
                          <p:nvGrpSpPr>
                            <p:cNvPr id="147510" name="Group 54">
                              <a:extLst>
                                <a:ext uri="{FF2B5EF4-FFF2-40B4-BE49-F238E27FC236}">
                                  <a16:creationId xmlns:a16="http://schemas.microsoft.com/office/drawing/2014/main" id="{17A4C6D3-0A44-44ED-809A-791C08F8A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4" y="3647"/>
                              <a:ext cx="78" cy="35"/>
                              <a:chOff x="3124" y="3647"/>
                              <a:chExt cx="78" cy="35"/>
                            </a:xfrm>
                          </p:grpSpPr>
                          <p:sp>
                            <p:nvSpPr>
                              <p:cNvPr id="147511" name="Freeform 55">
                                <a:extLst>
                                  <a:ext uri="{FF2B5EF4-FFF2-40B4-BE49-F238E27FC236}">
                                    <a16:creationId xmlns:a16="http://schemas.microsoft.com/office/drawing/2014/main" id="{C02F8988-7101-43C8-874E-9515A166002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8" y="3647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12" name="Freeform 56">
                                <a:extLst>
                                  <a:ext uri="{FF2B5EF4-FFF2-40B4-BE49-F238E27FC236}">
                                    <a16:creationId xmlns:a16="http://schemas.microsoft.com/office/drawing/2014/main" id="{6D591461-EC30-4E1E-B5FD-F7F55B78B68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6" y="3671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13" name="Freeform 57">
                                <a:extLst>
                                  <a:ext uri="{FF2B5EF4-FFF2-40B4-BE49-F238E27FC236}">
                                    <a16:creationId xmlns:a16="http://schemas.microsoft.com/office/drawing/2014/main" id="{C3C8AAD6-3924-4866-BB0C-B851CB55798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4" y="3649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14" name="Freeform 58">
                              <a:extLst>
                                <a:ext uri="{FF2B5EF4-FFF2-40B4-BE49-F238E27FC236}">
                                  <a16:creationId xmlns:a16="http://schemas.microsoft.com/office/drawing/2014/main" id="{3A3FD879-1B64-4828-8F6C-943CC42305B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76" y="3648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15" name="Oval 59">
                              <a:extLst>
                                <a:ext uri="{FF2B5EF4-FFF2-40B4-BE49-F238E27FC236}">
                                  <a16:creationId xmlns:a16="http://schemas.microsoft.com/office/drawing/2014/main" id="{41139046-412E-4A50-A23F-95192250C5C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85" y="3653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16" name="Oval 60">
                              <a:extLst>
                                <a:ext uri="{FF2B5EF4-FFF2-40B4-BE49-F238E27FC236}">
                                  <a16:creationId xmlns:a16="http://schemas.microsoft.com/office/drawing/2014/main" id="{91251354-1E56-499E-9336-400935D1FE8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1" y="3662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17" name="Group 61">
                            <a:extLst>
                              <a:ext uri="{FF2B5EF4-FFF2-40B4-BE49-F238E27FC236}">
                                <a16:creationId xmlns:a16="http://schemas.microsoft.com/office/drawing/2014/main" id="{DD3CB622-8FCF-4237-846C-94DA9EC1FC9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39" y="3678"/>
                            <a:ext cx="78" cy="36"/>
                            <a:chOff x="3139" y="3678"/>
                            <a:chExt cx="78" cy="36"/>
                          </a:xfrm>
                        </p:grpSpPr>
                        <p:grpSp>
                          <p:nvGrpSpPr>
                            <p:cNvPr id="147518" name="Group 62">
                              <a:extLst>
                                <a:ext uri="{FF2B5EF4-FFF2-40B4-BE49-F238E27FC236}">
                                  <a16:creationId xmlns:a16="http://schemas.microsoft.com/office/drawing/2014/main" id="{CF15EA88-BD0C-4D58-A2E4-EBA2D9738B5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39" y="3678"/>
                              <a:ext cx="78" cy="36"/>
                              <a:chOff x="3139" y="3678"/>
                              <a:chExt cx="78" cy="36"/>
                            </a:xfrm>
                          </p:grpSpPr>
                          <p:sp>
                            <p:nvSpPr>
                              <p:cNvPr id="147519" name="Freeform 63">
                                <a:extLst>
                                  <a:ext uri="{FF2B5EF4-FFF2-40B4-BE49-F238E27FC236}">
                                    <a16:creationId xmlns:a16="http://schemas.microsoft.com/office/drawing/2014/main" id="{5045B32D-3ED9-42F9-BCFB-B510D3AD2BE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3" y="3678"/>
                                <a:ext cx="74" cy="29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5 h 29"/>
                                  <a:gd name="T2" fmla="*/ 13 w 74"/>
                                  <a:gd name="T3" fmla="*/ 28 h 29"/>
                                  <a:gd name="T4" fmla="*/ 0 w 74"/>
                                  <a:gd name="T5" fmla="*/ 3 h 29"/>
                                  <a:gd name="T6" fmla="*/ 61 w 74"/>
                                  <a:gd name="T7" fmla="*/ 0 h 29"/>
                                  <a:gd name="T8" fmla="*/ 73 w 74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9">
                                    <a:moveTo>
                                      <a:pt x="73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20" name="Freeform 64">
                                <a:extLst>
                                  <a:ext uri="{FF2B5EF4-FFF2-40B4-BE49-F238E27FC236}">
                                    <a16:creationId xmlns:a16="http://schemas.microsoft.com/office/drawing/2014/main" id="{71646A2D-88E4-416A-84F2-677D51F1ED1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1" y="370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21" name="Freeform 65">
                                <a:extLst>
                                  <a:ext uri="{FF2B5EF4-FFF2-40B4-BE49-F238E27FC236}">
                                    <a16:creationId xmlns:a16="http://schemas.microsoft.com/office/drawing/2014/main" id="{88A18D06-FCC6-4259-964A-9169D65074A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9" y="3681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22" name="Freeform 66">
                              <a:extLst>
                                <a:ext uri="{FF2B5EF4-FFF2-40B4-BE49-F238E27FC236}">
                                  <a16:creationId xmlns:a16="http://schemas.microsoft.com/office/drawing/2014/main" id="{8062259D-ABCB-4595-BFF2-8ADA67058DA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91" y="3679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23" name="Oval 67">
                              <a:extLst>
                                <a:ext uri="{FF2B5EF4-FFF2-40B4-BE49-F238E27FC236}">
                                  <a16:creationId xmlns:a16="http://schemas.microsoft.com/office/drawing/2014/main" id="{66E19AAF-8AB3-40A5-8C4E-1332AB5EFF0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0" y="368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24" name="Oval 68">
                              <a:extLst>
                                <a:ext uri="{FF2B5EF4-FFF2-40B4-BE49-F238E27FC236}">
                                  <a16:creationId xmlns:a16="http://schemas.microsoft.com/office/drawing/2014/main" id="{CE9FFC03-064D-42FD-90C9-B33FBB5231B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6" y="3694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25" name="Group 69">
                            <a:extLst>
                              <a:ext uri="{FF2B5EF4-FFF2-40B4-BE49-F238E27FC236}">
                                <a16:creationId xmlns:a16="http://schemas.microsoft.com/office/drawing/2014/main" id="{33253219-64C1-4A89-A82B-8D21ECF1522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53" y="3709"/>
                            <a:ext cx="79" cy="35"/>
                            <a:chOff x="3153" y="3709"/>
                            <a:chExt cx="79" cy="35"/>
                          </a:xfrm>
                        </p:grpSpPr>
                        <p:grpSp>
                          <p:nvGrpSpPr>
                            <p:cNvPr id="147526" name="Group 70">
                              <a:extLst>
                                <a:ext uri="{FF2B5EF4-FFF2-40B4-BE49-F238E27FC236}">
                                  <a16:creationId xmlns:a16="http://schemas.microsoft.com/office/drawing/2014/main" id="{B77565DC-FB91-4DD8-BB54-C9125A2B2C4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53" y="3709"/>
                              <a:ext cx="79" cy="35"/>
                              <a:chOff x="3153" y="3709"/>
                              <a:chExt cx="79" cy="35"/>
                            </a:xfrm>
                          </p:grpSpPr>
                          <p:sp>
                            <p:nvSpPr>
                              <p:cNvPr id="147527" name="Freeform 71">
                                <a:extLst>
                                  <a:ext uri="{FF2B5EF4-FFF2-40B4-BE49-F238E27FC236}">
                                    <a16:creationId xmlns:a16="http://schemas.microsoft.com/office/drawing/2014/main" id="{463CFAC7-000F-4D8E-926A-5F69ED8642C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7" y="3709"/>
                                <a:ext cx="75" cy="28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4 h 28"/>
                                  <a:gd name="T2" fmla="*/ 13 w 75"/>
                                  <a:gd name="T3" fmla="*/ 27 h 28"/>
                                  <a:gd name="T4" fmla="*/ 0 w 75"/>
                                  <a:gd name="T5" fmla="*/ 3 h 28"/>
                                  <a:gd name="T6" fmla="*/ 61 w 75"/>
                                  <a:gd name="T7" fmla="*/ 0 h 28"/>
                                  <a:gd name="T8" fmla="*/ 74 w 75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8">
                                    <a:moveTo>
                                      <a:pt x="74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28" name="Freeform 72">
                                <a:extLst>
                                  <a:ext uri="{FF2B5EF4-FFF2-40B4-BE49-F238E27FC236}">
                                    <a16:creationId xmlns:a16="http://schemas.microsoft.com/office/drawing/2014/main" id="{0CEEE373-2A09-41B1-B6D5-E1D864D1B45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6" y="373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29" name="Freeform 73">
                                <a:extLst>
                                  <a:ext uri="{FF2B5EF4-FFF2-40B4-BE49-F238E27FC236}">
                                    <a16:creationId xmlns:a16="http://schemas.microsoft.com/office/drawing/2014/main" id="{85D26071-8BD3-4F0C-B614-78F6801D200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3" y="3712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30" name="Freeform 74">
                              <a:extLst>
                                <a:ext uri="{FF2B5EF4-FFF2-40B4-BE49-F238E27FC236}">
                                  <a16:creationId xmlns:a16="http://schemas.microsoft.com/office/drawing/2014/main" id="{1093F5AB-2AB1-4EA4-A0FD-822D1B4B062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05" y="3710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31" name="Oval 75">
                              <a:extLst>
                                <a:ext uri="{FF2B5EF4-FFF2-40B4-BE49-F238E27FC236}">
                                  <a16:creationId xmlns:a16="http://schemas.microsoft.com/office/drawing/2014/main" id="{8FF84524-E3EB-48E7-AD87-9AD7C3BD657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15" y="3715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32" name="Oval 76">
                              <a:extLst>
                                <a:ext uri="{FF2B5EF4-FFF2-40B4-BE49-F238E27FC236}">
                                  <a16:creationId xmlns:a16="http://schemas.microsoft.com/office/drawing/2014/main" id="{8D90DC32-A22C-4649-AEFD-D2C7C96C736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0" y="372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33" name="Group 77">
                            <a:extLst>
                              <a:ext uri="{FF2B5EF4-FFF2-40B4-BE49-F238E27FC236}">
                                <a16:creationId xmlns:a16="http://schemas.microsoft.com/office/drawing/2014/main" id="{F474AE18-FC8C-4F4D-A646-023BADE0122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67" y="3740"/>
                            <a:ext cx="79" cy="35"/>
                            <a:chOff x="3167" y="3740"/>
                            <a:chExt cx="79" cy="35"/>
                          </a:xfrm>
                        </p:grpSpPr>
                        <p:grpSp>
                          <p:nvGrpSpPr>
                            <p:cNvPr id="147534" name="Group 78">
                              <a:extLst>
                                <a:ext uri="{FF2B5EF4-FFF2-40B4-BE49-F238E27FC236}">
                                  <a16:creationId xmlns:a16="http://schemas.microsoft.com/office/drawing/2014/main" id="{71ADB9A9-A25C-4943-9DDD-8C2668C0A1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67" y="3740"/>
                              <a:ext cx="79" cy="35"/>
                              <a:chOff x="3167" y="3740"/>
                              <a:chExt cx="79" cy="35"/>
                            </a:xfrm>
                          </p:grpSpPr>
                          <p:sp>
                            <p:nvSpPr>
                              <p:cNvPr id="147535" name="Freeform 79">
                                <a:extLst>
                                  <a:ext uri="{FF2B5EF4-FFF2-40B4-BE49-F238E27FC236}">
                                    <a16:creationId xmlns:a16="http://schemas.microsoft.com/office/drawing/2014/main" id="{8EE4B948-A3C5-42F8-AED9-C3744A70CB1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72" y="3740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36" name="Freeform 80">
                                <a:extLst>
                                  <a:ext uri="{FF2B5EF4-FFF2-40B4-BE49-F238E27FC236}">
                                    <a16:creationId xmlns:a16="http://schemas.microsoft.com/office/drawing/2014/main" id="{852F1907-242F-430F-A8F7-B5E1C23D536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0" y="3764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37" name="Freeform 81">
                                <a:extLst>
                                  <a:ext uri="{FF2B5EF4-FFF2-40B4-BE49-F238E27FC236}">
                                    <a16:creationId xmlns:a16="http://schemas.microsoft.com/office/drawing/2014/main" id="{663F87E5-1ACE-47F4-B47E-CF8B58A0FE3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67" y="3742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38" name="Freeform 82">
                              <a:extLst>
                                <a:ext uri="{FF2B5EF4-FFF2-40B4-BE49-F238E27FC236}">
                                  <a16:creationId xmlns:a16="http://schemas.microsoft.com/office/drawing/2014/main" id="{020793A7-ECEF-4230-8B49-AA4CB2D9B8D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19" y="3740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39" name="Oval 83">
                              <a:extLst>
                                <a:ext uri="{FF2B5EF4-FFF2-40B4-BE49-F238E27FC236}">
                                  <a16:creationId xmlns:a16="http://schemas.microsoft.com/office/drawing/2014/main" id="{1C031377-9B81-461B-9049-6D58BD36B2A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29" y="3746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40" name="Oval 84">
                              <a:extLst>
                                <a:ext uri="{FF2B5EF4-FFF2-40B4-BE49-F238E27FC236}">
                                  <a16:creationId xmlns:a16="http://schemas.microsoft.com/office/drawing/2014/main" id="{1A52FE22-B425-40CC-A0FA-D924CB6E106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34" y="375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41" name="Group 85">
                            <a:extLst>
                              <a:ext uri="{FF2B5EF4-FFF2-40B4-BE49-F238E27FC236}">
                                <a16:creationId xmlns:a16="http://schemas.microsoft.com/office/drawing/2014/main" id="{EFBB94A6-6186-4278-8A3C-54977394FEC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82" y="3771"/>
                            <a:ext cx="78" cy="35"/>
                            <a:chOff x="3182" y="3771"/>
                            <a:chExt cx="78" cy="35"/>
                          </a:xfrm>
                        </p:grpSpPr>
                        <p:grpSp>
                          <p:nvGrpSpPr>
                            <p:cNvPr id="147542" name="Group 86">
                              <a:extLst>
                                <a:ext uri="{FF2B5EF4-FFF2-40B4-BE49-F238E27FC236}">
                                  <a16:creationId xmlns:a16="http://schemas.microsoft.com/office/drawing/2014/main" id="{7564F058-2CAA-432D-8346-6500E617F7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82" y="3771"/>
                              <a:ext cx="78" cy="35"/>
                              <a:chOff x="3182" y="3771"/>
                              <a:chExt cx="78" cy="35"/>
                            </a:xfrm>
                          </p:grpSpPr>
                          <p:sp>
                            <p:nvSpPr>
                              <p:cNvPr id="147543" name="Freeform 87">
                                <a:extLst>
                                  <a:ext uri="{FF2B5EF4-FFF2-40B4-BE49-F238E27FC236}">
                                    <a16:creationId xmlns:a16="http://schemas.microsoft.com/office/drawing/2014/main" id="{CC4CF8A1-011B-4DA6-94ED-3204FF42B51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6" y="3771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44" name="Freeform 88">
                                <a:extLst>
                                  <a:ext uri="{FF2B5EF4-FFF2-40B4-BE49-F238E27FC236}">
                                    <a16:creationId xmlns:a16="http://schemas.microsoft.com/office/drawing/2014/main" id="{6414C0A1-EE92-4D89-BF1D-6E028B36D20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4" y="3796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45" name="Freeform 89">
                                <a:extLst>
                                  <a:ext uri="{FF2B5EF4-FFF2-40B4-BE49-F238E27FC236}">
                                    <a16:creationId xmlns:a16="http://schemas.microsoft.com/office/drawing/2014/main" id="{C4F827F8-0625-42F6-B245-18A724410BF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82" y="3774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46" name="Freeform 90">
                              <a:extLst>
                                <a:ext uri="{FF2B5EF4-FFF2-40B4-BE49-F238E27FC236}">
                                  <a16:creationId xmlns:a16="http://schemas.microsoft.com/office/drawing/2014/main" id="{041A056E-7E35-4E97-9A4A-9288107BD66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33" y="3772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47" name="Oval 91">
                              <a:extLst>
                                <a:ext uri="{FF2B5EF4-FFF2-40B4-BE49-F238E27FC236}">
                                  <a16:creationId xmlns:a16="http://schemas.microsoft.com/office/drawing/2014/main" id="{056EDBC5-67D9-419A-895E-82F9D1F9AA1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43" y="377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48" name="Oval 92">
                              <a:extLst>
                                <a:ext uri="{FF2B5EF4-FFF2-40B4-BE49-F238E27FC236}">
                                  <a16:creationId xmlns:a16="http://schemas.microsoft.com/office/drawing/2014/main" id="{92BCE48C-70C3-48A1-8839-98CA5641CBF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48" y="378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49" name="Group 93">
                            <a:extLst>
                              <a:ext uri="{FF2B5EF4-FFF2-40B4-BE49-F238E27FC236}">
                                <a16:creationId xmlns:a16="http://schemas.microsoft.com/office/drawing/2014/main" id="{2DAE3896-BD43-4FD9-9D0F-99FB7E88913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97" y="3802"/>
                            <a:ext cx="78" cy="35"/>
                            <a:chOff x="3197" y="3802"/>
                            <a:chExt cx="78" cy="35"/>
                          </a:xfrm>
                        </p:grpSpPr>
                        <p:grpSp>
                          <p:nvGrpSpPr>
                            <p:cNvPr id="147550" name="Group 94">
                              <a:extLst>
                                <a:ext uri="{FF2B5EF4-FFF2-40B4-BE49-F238E27FC236}">
                                  <a16:creationId xmlns:a16="http://schemas.microsoft.com/office/drawing/2014/main" id="{C7BC40C7-E35E-4FD1-AED3-6D9031E5693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97" y="3802"/>
                              <a:ext cx="78" cy="35"/>
                              <a:chOff x="3197" y="3802"/>
                              <a:chExt cx="78" cy="35"/>
                            </a:xfrm>
                          </p:grpSpPr>
                          <p:sp>
                            <p:nvSpPr>
                              <p:cNvPr id="147551" name="Freeform 95">
                                <a:extLst>
                                  <a:ext uri="{FF2B5EF4-FFF2-40B4-BE49-F238E27FC236}">
                                    <a16:creationId xmlns:a16="http://schemas.microsoft.com/office/drawing/2014/main" id="{BBFEE012-5C63-4D9F-BA2A-ACE3CF4E5BA2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1" y="3802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52" name="Freeform 96">
                                <a:extLst>
                                  <a:ext uri="{FF2B5EF4-FFF2-40B4-BE49-F238E27FC236}">
                                    <a16:creationId xmlns:a16="http://schemas.microsoft.com/office/drawing/2014/main" id="{B06F005E-AE01-4EE1-A5FD-875178B11CE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09" y="3826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53" name="Freeform 97">
                                <a:extLst>
                                  <a:ext uri="{FF2B5EF4-FFF2-40B4-BE49-F238E27FC236}">
                                    <a16:creationId xmlns:a16="http://schemas.microsoft.com/office/drawing/2014/main" id="{B01384C2-3AA6-412A-89B2-6787A8D9D76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97" y="3804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54" name="Freeform 98">
                              <a:extLst>
                                <a:ext uri="{FF2B5EF4-FFF2-40B4-BE49-F238E27FC236}">
                                  <a16:creationId xmlns:a16="http://schemas.microsoft.com/office/drawing/2014/main" id="{FB23552F-7615-4E2E-83B5-012955E1B0B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48" y="3803"/>
                              <a:ext cx="14" cy="24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4"/>
                                <a:gd name="T2" fmla="*/ 13 w 14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4">
                                  <a:moveTo>
                                    <a:pt x="0" y="0"/>
                                  </a:moveTo>
                                  <a:lnTo>
                                    <a:pt x="13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55" name="Oval 99">
                              <a:extLst>
                                <a:ext uri="{FF2B5EF4-FFF2-40B4-BE49-F238E27FC236}">
                                  <a16:creationId xmlns:a16="http://schemas.microsoft.com/office/drawing/2014/main" id="{125AB295-14CB-46CE-A5EE-6FEFB5B4CF8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58" y="380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56" name="Oval 100">
                              <a:extLst>
                                <a:ext uri="{FF2B5EF4-FFF2-40B4-BE49-F238E27FC236}">
                                  <a16:creationId xmlns:a16="http://schemas.microsoft.com/office/drawing/2014/main" id="{FBA2B9BC-42BF-4430-8CE1-F7CC61BDE8B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3" y="381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57" name="Group 101">
                            <a:extLst>
                              <a:ext uri="{FF2B5EF4-FFF2-40B4-BE49-F238E27FC236}">
                                <a16:creationId xmlns:a16="http://schemas.microsoft.com/office/drawing/2014/main" id="{E568D09F-CAE1-4332-928C-CA40F6115B0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11" y="3833"/>
                            <a:ext cx="78" cy="36"/>
                            <a:chOff x="3211" y="3833"/>
                            <a:chExt cx="78" cy="36"/>
                          </a:xfrm>
                        </p:grpSpPr>
                        <p:grpSp>
                          <p:nvGrpSpPr>
                            <p:cNvPr id="147558" name="Group 102">
                              <a:extLst>
                                <a:ext uri="{FF2B5EF4-FFF2-40B4-BE49-F238E27FC236}">
                                  <a16:creationId xmlns:a16="http://schemas.microsoft.com/office/drawing/2014/main" id="{40DF199C-CB42-47F7-A993-D0234C594DC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11" y="3833"/>
                              <a:ext cx="78" cy="36"/>
                              <a:chOff x="3211" y="3833"/>
                              <a:chExt cx="78" cy="36"/>
                            </a:xfrm>
                          </p:grpSpPr>
                          <p:sp>
                            <p:nvSpPr>
                              <p:cNvPr id="147559" name="Freeform 103">
                                <a:extLst>
                                  <a:ext uri="{FF2B5EF4-FFF2-40B4-BE49-F238E27FC236}">
                                    <a16:creationId xmlns:a16="http://schemas.microsoft.com/office/drawing/2014/main" id="{7E5C3E86-5E9C-4D96-B085-9FFFCA1F0B9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5" y="3833"/>
                                <a:ext cx="74" cy="29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5 h 29"/>
                                  <a:gd name="T2" fmla="*/ 13 w 74"/>
                                  <a:gd name="T3" fmla="*/ 28 h 29"/>
                                  <a:gd name="T4" fmla="*/ 0 w 74"/>
                                  <a:gd name="T5" fmla="*/ 3 h 29"/>
                                  <a:gd name="T6" fmla="*/ 61 w 74"/>
                                  <a:gd name="T7" fmla="*/ 0 h 29"/>
                                  <a:gd name="T8" fmla="*/ 73 w 74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9">
                                    <a:moveTo>
                                      <a:pt x="73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60" name="Freeform 104">
                                <a:extLst>
                                  <a:ext uri="{FF2B5EF4-FFF2-40B4-BE49-F238E27FC236}">
                                    <a16:creationId xmlns:a16="http://schemas.microsoft.com/office/drawing/2014/main" id="{AC9F210B-3252-4059-8FB7-AB1B37AB0B1D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23" y="3858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61" name="Freeform 105">
                                <a:extLst>
                                  <a:ext uri="{FF2B5EF4-FFF2-40B4-BE49-F238E27FC236}">
                                    <a16:creationId xmlns:a16="http://schemas.microsoft.com/office/drawing/2014/main" id="{F3582969-698C-4570-98C4-175F5E8FEC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211" y="3836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62" name="Freeform 106">
                              <a:extLst>
                                <a:ext uri="{FF2B5EF4-FFF2-40B4-BE49-F238E27FC236}">
                                  <a16:creationId xmlns:a16="http://schemas.microsoft.com/office/drawing/2014/main" id="{BB274FE8-7A07-478C-BDFC-E11384B46E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63" y="3834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63" name="Oval 107">
                              <a:extLst>
                                <a:ext uri="{FF2B5EF4-FFF2-40B4-BE49-F238E27FC236}">
                                  <a16:creationId xmlns:a16="http://schemas.microsoft.com/office/drawing/2014/main" id="{68FED714-339E-43E5-9F34-F8D9F299804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72" y="384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64" name="Oval 108">
                              <a:extLst>
                                <a:ext uri="{FF2B5EF4-FFF2-40B4-BE49-F238E27FC236}">
                                  <a16:creationId xmlns:a16="http://schemas.microsoft.com/office/drawing/2014/main" id="{4A811D50-2967-4546-84FF-304F710454C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78" y="3849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7565" name="Group 109">
                          <a:extLst>
                            <a:ext uri="{FF2B5EF4-FFF2-40B4-BE49-F238E27FC236}">
                              <a16:creationId xmlns:a16="http://schemas.microsoft.com/office/drawing/2014/main" id="{CEDB36CF-D364-4A41-9CF7-C85D8C286BC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042" y="3621"/>
                          <a:ext cx="180" cy="253"/>
                          <a:chOff x="3042" y="3621"/>
                          <a:chExt cx="180" cy="253"/>
                        </a:xfrm>
                      </p:grpSpPr>
                      <p:grpSp>
                        <p:nvGrpSpPr>
                          <p:cNvPr id="147566" name="Group 110">
                            <a:extLst>
                              <a:ext uri="{FF2B5EF4-FFF2-40B4-BE49-F238E27FC236}">
                                <a16:creationId xmlns:a16="http://schemas.microsoft.com/office/drawing/2014/main" id="{4E367B05-B510-4075-A02F-8AE11DAC20D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42" y="3621"/>
                            <a:ext cx="79" cy="36"/>
                            <a:chOff x="3042" y="3621"/>
                            <a:chExt cx="79" cy="36"/>
                          </a:xfrm>
                        </p:grpSpPr>
                        <p:grpSp>
                          <p:nvGrpSpPr>
                            <p:cNvPr id="147567" name="Group 111">
                              <a:extLst>
                                <a:ext uri="{FF2B5EF4-FFF2-40B4-BE49-F238E27FC236}">
                                  <a16:creationId xmlns:a16="http://schemas.microsoft.com/office/drawing/2014/main" id="{1E8FB0ED-B6BE-49CE-9E79-BBB4E74E4FD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42" y="3621"/>
                              <a:ext cx="79" cy="36"/>
                              <a:chOff x="3042" y="3621"/>
                              <a:chExt cx="79" cy="36"/>
                            </a:xfrm>
                          </p:grpSpPr>
                          <p:sp>
                            <p:nvSpPr>
                              <p:cNvPr id="147568" name="Freeform 112">
                                <a:extLst>
                                  <a:ext uri="{FF2B5EF4-FFF2-40B4-BE49-F238E27FC236}">
                                    <a16:creationId xmlns:a16="http://schemas.microsoft.com/office/drawing/2014/main" id="{AD3E44CC-9B7F-4C7C-BCE2-D3907F46E23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6" y="3621"/>
                                <a:ext cx="75" cy="29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5 h 29"/>
                                  <a:gd name="T2" fmla="*/ 13 w 75"/>
                                  <a:gd name="T3" fmla="*/ 28 h 29"/>
                                  <a:gd name="T4" fmla="*/ 0 w 75"/>
                                  <a:gd name="T5" fmla="*/ 3 h 29"/>
                                  <a:gd name="T6" fmla="*/ 61 w 75"/>
                                  <a:gd name="T7" fmla="*/ 0 h 29"/>
                                  <a:gd name="T8" fmla="*/ 74 w 75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9">
                                    <a:moveTo>
                                      <a:pt x="74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69" name="Freeform 113">
                                <a:extLst>
                                  <a:ext uri="{FF2B5EF4-FFF2-40B4-BE49-F238E27FC236}">
                                    <a16:creationId xmlns:a16="http://schemas.microsoft.com/office/drawing/2014/main" id="{83A5C72E-7AD7-410E-8ED8-A7C2C35CDE6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55" y="3646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70" name="Freeform 114">
                                <a:extLst>
                                  <a:ext uri="{FF2B5EF4-FFF2-40B4-BE49-F238E27FC236}">
                                    <a16:creationId xmlns:a16="http://schemas.microsoft.com/office/drawing/2014/main" id="{DC0B7228-3E3D-422A-B74F-0753419473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42" y="3624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71" name="Freeform 115">
                              <a:extLst>
                                <a:ext uri="{FF2B5EF4-FFF2-40B4-BE49-F238E27FC236}">
                                  <a16:creationId xmlns:a16="http://schemas.microsoft.com/office/drawing/2014/main" id="{ABB90512-FCDB-49A2-A5EC-A2393A561EC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094" y="3622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72" name="Oval 116">
                              <a:extLst>
                                <a:ext uri="{FF2B5EF4-FFF2-40B4-BE49-F238E27FC236}">
                                  <a16:creationId xmlns:a16="http://schemas.microsoft.com/office/drawing/2014/main" id="{FF636E29-872A-44BD-8F2A-80C62476660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04" y="3628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73" name="Oval 117">
                              <a:extLst>
                                <a:ext uri="{FF2B5EF4-FFF2-40B4-BE49-F238E27FC236}">
                                  <a16:creationId xmlns:a16="http://schemas.microsoft.com/office/drawing/2014/main" id="{81720D8D-1890-4DD7-898D-EC8689FC442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09" y="3637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74" name="Group 118">
                            <a:extLst>
                              <a:ext uri="{FF2B5EF4-FFF2-40B4-BE49-F238E27FC236}">
                                <a16:creationId xmlns:a16="http://schemas.microsoft.com/office/drawing/2014/main" id="{7F77A0C3-329A-437C-9331-CA4E281A34F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56" y="3652"/>
                            <a:ext cx="79" cy="35"/>
                            <a:chOff x="3056" y="3652"/>
                            <a:chExt cx="79" cy="35"/>
                          </a:xfrm>
                        </p:grpSpPr>
                        <p:grpSp>
                          <p:nvGrpSpPr>
                            <p:cNvPr id="147575" name="Group 119">
                              <a:extLst>
                                <a:ext uri="{FF2B5EF4-FFF2-40B4-BE49-F238E27FC236}">
                                  <a16:creationId xmlns:a16="http://schemas.microsoft.com/office/drawing/2014/main" id="{BF978060-7D71-49DD-BC96-FA512F2A133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56" y="3652"/>
                              <a:ext cx="79" cy="35"/>
                              <a:chOff x="3056" y="3652"/>
                              <a:chExt cx="79" cy="35"/>
                            </a:xfrm>
                          </p:grpSpPr>
                          <p:sp>
                            <p:nvSpPr>
                              <p:cNvPr id="147576" name="Freeform 120">
                                <a:extLst>
                                  <a:ext uri="{FF2B5EF4-FFF2-40B4-BE49-F238E27FC236}">
                                    <a16:creationId xmlns:a16="http://schemas.microsoft.com/office/drawing/2014/main" id="{88B8BEBE-21D0-4EF0-85FB-3712F50BB2F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1" y="3652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77" name="Freeform 121">
                                <a:extLst>
                                  <a:ext uri="{FF2B5EF4-FFF2-40B4-BE49-F238E27FC236}">
                                    <a16:creationId xmlns:a16="http://schemas.microsoft.com/office/drawing/2014/main" id="{E9DC5ED4-230D-43E8-B83D-7A66D431C8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69" y="3677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78" name="Freeform 122">
                                <a:extLst>
                                  <a:ext uri="{FF2B5EF4-FFF2-40B4-BE49-F238E27FC236}">
                                    <a16:creationId xmlns:a16="http://schemas.microsoft.com/office/drawing/2014/main" id="{61DF852D-BAE6-41D1-A9B3-155681E0B40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56" y="3655"/>
                                <a:ext cx="19" cy="32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4 h 32"/>
                                  <a:gd name="T2" fmla="*/ 13 w 19"/>
                                  <a:gd name="T3" fmla="*/ 31 h 32"/>
                                  <a:gd name="T4" fmla="*/ 0 w 19"/>
                                  <a:gd name="T5" fmla="*/ 7 h 32"/>
                                  <a:gd name="T6" fmla="*/ 5 w 19"/>
                                  <a:gd name="T7" fmla="*/ 0 h 32"/>
                                  <a:gd name="T8" fmla="*/ 18 w 19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2">
                                    <a:moveTo>
                                      <a:pt x="18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79" name="Freeform 123">
                              <a:extLst>
                                <a:ext uri="{FF2B5EF4-FFF2-40B4-BE49-F238E27FC236}">
                                  <a16:creationId xmlns:a16="http://schemas.microsoft.com/office/drawing/2014/main" id="{A16A0527-4F98-4EFB-9272-CAE153C92DC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08" y="3653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80" name="Oval 124">
                              <a:extLst>
                                <a:ext uri="{FF2B5EF4-FFF2-40B4-BE49-F238E27FC236}">
                                  <a16:creationId xmlns:a16="http://schemas.microsoft.com/office/drawing/2014/main" id="{070C621A-A626-4CF2-AE41-67E3F760A16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18" y="365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81" name="Oval 125">
                              <a:extLst>
                                <a:ext uri="{FF2B5EF4-FFF2-40B4-BE49-F238E27FC236}">
                                  <a16:creationId xmlns:a16="http://schemas.microsoft.com/office/drawing/2014/main" id="{D3A7F56E-5CEE-4E04-8326-D435BC41B04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23" y="3668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82" name="Group 126">
                            <a:extLst>
                              <a:ext uri="{FF2B5EF4-FFF2-40B4-BE49-F238E27FC236}">
                                <a16:creationId xmlns:a16="http://schemas.microsoft.com/office/drawing/2014/main" id="{41D9CB58-C723-4C77-AD41-F8204027464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71" y="3684"/>
                            <a:ext cx="79" cy="35"/>
                            <a:chOff x="3071" y="3684"/>
                            <a:chExt cx="79" cy="35"/>
                          </a:xfrm>
                        </p:grpSpPr>
                        <p:grpSp>
                          <p:nvGrpSpPr>
                            <p:cNvPr id="147583" name="Group 127">
                              <a:extLst>
                                <a:ext uri="{FF2B5EF4-FFF2-40B4-BE49-F238E27FC236}">
                                  <a16:creationId xmlns:a16="http://schemas.microsoft.com/office/drawing/2014/main" id="{4C2D3AD8-9DB5-477E-BD0B-B146198B9E0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71" y="3684"/>
                              <a:ext cx="79" cy="35"/>
                              <a:chOff x="3071" y="3684"/>
                              <a:chExt cx="79" cy="35"/>
                            </a:xfrm>
                          </p:grpSpPr>
                          <p:sp>
                            <p:nvSpPr>
                              <p:cNvPr id="147584" name="Freeform 128">
                                <a:extLst>
                                  <a:ext uri="{FF2B5EF4-FFF2-40B4-BE49-F238E27FC236}">
                                    <a16:creationId xmlns:a16="http://schemas.microsoft.com/office/drawing/2014/main" id="{B672162B-0B58-4F82-8175-65F1B53DA9B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6" y="3684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85" name="Freeform 129">
                                <a:extLst>
                                  <a:ext uri="{FF2B5EF4-FFF2-40B4-BE49-F238E27FC236}">
                                    <a16:creationId xmlns:a16="http://schemas.microsoft.com/office/drawing/2014/main" id="{8A288FDA-9F2C-4901-A8BB-817BBF78435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4" y="3708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86" name="Freeform 130">
                                <a:extLst>
                                  <a:ext uri="{FF2B5EF4-FFF2-40B4-BE49-F238E27FC236}">
                                    <a16:creationId xmlns:a16="http://schemas.microsoft.com/office/drawing/2014/main" id="{7B553579-F60F-4FB4-B6FB-CB8AFD7FD1A4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71" y="3686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87" name="Freeform 131">
                              <a:extLst>
                                <a:ext uri="{FF2B5EF4-FFF2-40B4-BE49-F238E27FC236}">
                                  <a16:creationId xmlns:a16="http://schemas.microsoft.com/office/drawing/2014/main" id="{AD919C7F-CD3A-4FAC-8838-B3AED951396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23" y="3684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88" name="Oval 132">
                              <a:extLst>
                                <a:ext uri="{FF2B5EF4-FFF2-40B4-BE49-F238E27FC236}">
                                  <a16:creationId xmlns:a16="http://schemas.microsoft.com/office/drawing/2014/main" id="{C41A89CE-A7FE-4C5E-A7E6-ACF5FAD4603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33" y="369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89" name="Oval 133">
                              <a:extLst>
                                <a:ext uri="{FF2B5EF4-FFF2-40B4-BE49-F238E27FC236}">
                                  <a16:creationId xmlns:a16="http://schemas.microsoft.com/office/drawing/2014/main" id="{E164BBA0-D1AA-44BC-B8C8-553B9DAB031A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38" y="3699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90" name="Group 134">
                            <a:extLst>
                              <a:ext uri="{FF2B5EF4-FFF2-40B4-BE49-F238E27FC236}">
                                <a16:creationId xmlns:a16="http://schemas.microsoft.com/office/drawing/2014/main" id="{FA614A5F-1B33-4D83-948E-1D9B27613D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086" y="3714"/>
                            <a:ext cx="78" cy="35"/>
                            <a:chOff x="3086" y="3714"/>
                            <a:chExt cx="78" cy="35"/>
                          </a:xfrm>
                        </p:grpSpPr>
                        <p:grpSp>
                          <p:nvGrpSpPr>
                            <p:cNvPr id="147591" name="Group 135">
                              <a:extLst>
                                <a:ext uri="{FF2B5EF4-FFF2-40B4-BE49-F238E27FC236}">
                                  <a16:creationId xmlns:a16="http://schemas.microsoft.com/office/drawing/2014/main" id="{47CA9894-EFF7-40BF-A5A8-6AFC3C8994D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086" y="3714"/>
                              <a:ext cx="78" cy="35"/>
                              <a:chOff x="3086" y="3714"/>
                              <a:chExt cx="78" cy="35"/>
                            </a:xfrm>
                          </p:grpSpPr>
                          <p:sp>
                            <p:nvSpPr>
                              <p:cNvPr id="147592" name="Freeform 136">
                                <a:extLst>
                                  <a:ext uri="{FF2B5EF4-FFF2-40B4-BE49-F238E27FC236}">
                                    <a16:creationId xmlns:a16="http://schemas.microsoft.com/office/drawing/2014/main" id="{434AD390-A214-4FD3-9D27-FB6E6382CF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0" y="3714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93" name="Freeform 137">
                                <a:extLst>
                                  <a:ext uri="{FF2B5EF4-FFF2-40B4-BE49-F238E27FC236}">
                                    <a16:creationId xmlns:a16="http://schemas.microsoft.com/office/drawing/2014/main" id="{284237A0-C3CD-4245-9F64-1D060E05C7C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98" y="3739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594" name="Freeform 138">
                                <a:extLst>
                                  <a:ext uri="{FF2B5EF4-FFF2-40B4-BE49-F238E27FC236}">
                                    <a16:creationId xmlns:a16="http://schemas.microsoft.com/office/drawing/2014/main" id="{48727ECE-CEA9-455C-9CFE-A9D5E727B5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086" y="3717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595" name="Freeform 139">
                              <a:extLst>
                                <a:ext uri="{FF2B5EF4-FFF2-40B4-BE49-F238E27FC236}">
                                  <a16:creationId xmlns:a16="http://schemas.microsoft.com/office/drawing/2014/main" id="{938ED217-EF35-4806-B16A-1FD27C1C97E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37" y="3715"/>
                              <a:ext cx="14" cy="25"/>
                            </a:xfrm>
                            <a:custGeom>
                              <a:avLst/>
                              <a:gdLst>
                                <a:gd name="T0" fmla="*/ 0 w 14"/>
                                <a:gd name="T1" fmla="*/ 0 h 25"/>
                                <a:gd name="T2" fmla="*/ 13 w 14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4" h="25">
                                  <a:moveTo>
                                    <a:pt x="0" y="0"/>
                                  </a:moveTo>
                                  <a:lnTo>
                                    <a:pt x="13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96" name="Oval 140">
                              <a:extLst>
                                <a:ext uri="{FF2B5EF4-FFF2-40B4-BE49-F238E27FC236}">
                                  <a16:creationId xmlns:a16="http://schemas.microsoft.com/office/drawing/2014/main" id="{1B314C3D-6CD2-433F-8E9C-2713DBEFD4B0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47" y="3721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597" name="Oval 141">
                              <a:extLst>
                                <a:ext uri="{FF2B5EF4-FFF2-40B4-BE49-F238E27FC236}">
                                  <a16:creationId xmlns:a16="http://schemas.microsoft.com/office/drawing/2014/main" id="{276134B9-B743-41F9-BB44-35ADD55140C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52" y="3730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598" name="Group 142">
                            <a:extLst>
                              <a:ext uri="{FF2B5EF4-FFF2-40B4-BE49-F238E27FC236}">
                                <a16:creationId xmlns:a16="http://schemas.microsoft.com/office/drawing/2014/main" id="{CA71B726-2F2F-40B9-9BA5-6ABBAA49963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00" y="3745"/>
                            <a:ext cx="78" cy="35"/>
                            <a:chOff x="3100" y="3745"/>
                            <a:chExt cx="78" cy="35"/>
                          </a:xfrm>
                        </p:grpSpPr>
                        <p:grpSp>
                          <p:nvGrpSpPr>
                            <p:cNvPr id="147599" name="Group 143">
                              <a:extLst>
                                <a:ext uri="{FF2B5EF4-FFF2-40B4-BE49-F238E27FC236}">
                                  <a16:creationId xmlns:a16="http://schemas.microsoft.com/office/drawing/2014/main" id="{0785147C-A247-4CFB-A773-A01FF4BF92C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00" y="3745"/>
                              <a:ext cx="78" cy="35"/>
                              <a:chOff x="3100" y="3745"/>
                              <a:chExt cx="78" cy="35"/>
                            </a:xfrm>
                          </p:grpSpPr>
                          <p:sp>
                            <p:nvSpPr>
                              <p:cNvPr id="147600" name="Freeform 144">
                                <a:extLst>
                                  <a:ext uri="{FF2B5EF4-FFF2-40B4-BE49-F238E27FC236}">
                                    <a16:creationId xmlns:a16="http://schemas.microsoft.com/office/drawing/2014/main" id="{B69B0C01-4653-48A4-91B5-31F34A8AE9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4" y="3745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01" name="Freeform 145">
                                <a:extLst>
                                  <a:ext uri="{FF2B5EF4-FFF2-40B4-BE49-F238E27FC236}">
                                    <a16:creationId xmlns:a16="http://schemas.microsoft.com/office/drawing/2014/main" id="{9DF9A6B9-4135-4BDE-9CEE-7C0040F3BF2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2" y="3769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02" name="Freeform 146">
                                <a:extLst>
                                  <a:ext uri="{FF2B5EF4-FFF2-40B4-BE49-F238E27FC236}">
                                    <a16:creationId xmlns:a16="http://schemas.microsoft.com/office/drawing/2014/main" id="{B0F1D368-2158-4906-BFBD-1BE2BE13EE3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00" y="3747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2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2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603" name="Freeform 147">
                              <a:extLst>
                                <a:ext uri="{FF2B5EF4-FFF2-40B4-BE49-F238E27FC236}">
                                  <a16:creationId xmlns:a16="http://schemas.microsoft.com/office/drawing/2014/main" id="{BF8A78E3-462D-45C1-8207-29E6B8A80C1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52" y="3746"/>
                              <a:ext cx="13" cy="24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4"/>
                                <a:gd name="T2" fmla="*/ 12 w 13"/>
                                <a:gd name="T3" fmla="*/ 23 h 2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4">
                                  <a:moveTo>
                                    <a:pt x="0" y="0"/>
                                  </a:moveTo>
                                  <a:lnTo>
                                    <a:pt x="12" y="23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04" name="Oval 148">
                              <a:extLst>
                                <a:ext uri="{FF2B5EF4-FFF2-40B4-BE49-F238E27FC236}">
                                  <a16:creationId xmlns:a16="http://schemas.microsoft.com/office/drawing/2014/main" id="{A3221233-93D1-4360-91CA-684637279C1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61" y="3751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05" name="Oval 149">
                              <a:extLst>
                                <a:ext uri="{FF2B5EF4-FFF2-40B4-BE49-F238E27FC236}">
                                  <a16:creationId xmlns:a16="http://schemas.microsoft.com/office/drawing/2014/main" id="{DAD33258-FF10-46A9-BE24-D6DE0043BF7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67" y="3760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06" name="Group 150">
                            <a:extLst>
                              <a:ext uri="{FF2B5EF4-FFF2-40B4-BE49-F238E27FC236}">
                                <a16:creationId xmlns:a16="http://schemas.microsoft.com/office/drawing/2014/main" id="{CA09A31D-136C-4D8E-A046-59BAFC53F5E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14" y="3776"/>
                            <a:ext cx="79" cy="36"/>
                            <a:chOff x="3114" y="3776"/>
                            <a:chExt cx="79" cy="36"/>
                          </a:xfrm>
                        </p:grpSpPr>
                        <p:grpSp>
                          <p:nvGrpSpPr>
                            <p:cNvPr id="147607" name="Group 151">
                              <a:extLst>
                                <a:ext uri="{FF2B5EF4-FFF2-40B4-BE49-F238E27FC236}">
                                  <a16:creationId xmlns:a16="http://schemas.microsoft.com/office/drawing/2014/main" id="{CE0572C5-9F94-4F62-B17F-455F20A9FB7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14" y="3776"/>
                              <a:ext cx="79" cy="36"/>
                              <a:chOff x="3114" y="3776"/>
                              <a:chExt cx="79" cy="36"/>
                            </a:xfrm>
                          </p:grpSpPr>
                          <p:sp>
                            <p:nvSpPr>
                              <p:cNvPr id="147608" name="Freeform 152">
                                <a:extLst>
                                  <a:ext uri="{FF2B5EF4-FFF2-40B4-BE49-F238E27FC236}">
                                    <a16:creationId xmlns:a16="http://schemas.microsoft.com/office/drawing/2014/main" id="{1CDDC434-57D1-4A05-9DBD-C6179AE5E3F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8" y="3776"/>
                                <a:ext cx="75" cy="29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5 h 29"/>
                                  <a:gd name="T2" fmla="*/ 13 w 75"/>
                                  <a:gd name="T3" fmla="*/ 28 h 29"/>
                                  <a:gd name="T4" fmla="*/ 0 w 75"/>
                                  <a:gd name="T5" fmla="*/ 3 h 29"/>
                                  <a:gd name="T6" fmla="*/ 61 w 75"/>
                                  <a:gd name="T7" fmla="*/ 0 h 29"/>
                                  <a:gd name="T8" fmla="*/ 74 w 75"/>
                                  <a:gd name="T9" fmla="*/ 25 h 29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9">
                                    <a:moveTo>
                                      <a:pt x="74" y="25"/>
                                    </a:moveTo>
                                    <a:lnTo>
                                      <a:pt x="13" y="28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09" name="Freeform 153">
                                <a:extLst>
                                  <a:ext uri="{FF2B5EF4-FFF2-40B4-BE49-F238E27FC236}">
                                    <a16:creationId xmlns:a16="http://schemas.microsoft.com/office/drawing/2014/main" id="{11DA6E4F-159F-4A72-9573-56CBBA71FD7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7" y="3801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10" name="Freeform 154">
                                <a:extLst>
                                  <a:ext uri="{FF2B5EF4-FFF2-40B4-BE49-F238E27FC236}">
                                    <a16:creationId xmlns:a16="http://schemas.microsoft.com/office/drawing/2014/main" id="{9B4F942C-0D2D-40A6-9A80-1F6E1D8597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14" y="3779"/>
                                <a:ext cx="18" cy="33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5 h 33"/>
                                  <a:gd name="T2" fmla="*/ 13 w 18"/>
                                  <a:gd name="T3" fmla="*/ 32 h 33"/>
                                  <a:gd name="T4" fmla="*/ 0 w 18"/>
                                  <a:gd name="T5" fmla="*/ 7 h 33"/>
                                  <a:gd name="T6" fmla="*/ 4 w 18"/>
                                  <a:gd name="T7" fmla="*/ 0 h 33"/>
                                  <a:gd name="T8" fmla="*/ 17 w 18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3">
                                    <a:moveTo>
                                      <a:pt x="17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611" name="Freeform 155">
                              <a:extLst>
                                <a:ext uri="{FF2B5EF4-FFF2-40B4-BE49-F238E27FC236}">
                                  <a16:creationId xmlns:a16="http://schemas.microsoft.com/office/drawing/2014/main" id="{0F04D9B5-9875-43E1-93A2-6923222991E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66" y="3777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12" name="Oval 156">
                              <a:extLst>
                                <a:ext uri="{FF2B5EF4-FFF2-40B4-BE49-F238E27FC236}">
                                  <a16:creationId xmlns:a16="http://schemas.microsoft.com/office/drawing/2014/main" id="{35CCD4C2-245B-42AC-8F12-8D178CFCDAB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76" y="3783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13" name="Oval 157">
                              <a:extLst>
                                <a:ext uri="{FF2B5EF4-FFF2-40B4-BE49-F238E27FC236}">
                                  <a16:creationId xmlns:a16="http://schemas.microsoft.com/office/drawing/2014/main" id="{66D72857-7AAF-4278-AC86-26F3002F60C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81" y="3792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14" name="Group 158">
                            <a:extLst>
                              <a:ext uri="{FF2B5EF4-FFF2-40B4-BE49-F238E27FC236}">
                                <a16:creationId xmlns:a16="http://schemas.microsoft.com/office/drawing/2014/main" id="{4362DF75-3102-43CB-8448-4AFD579C61F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29" y="3807"/>
                            <a:ext cx="79" cy="35"/>
                            <a:chOff x="3129" y="3807"/>
                            <a:chExt cx="79" cy="35"/>
                          </a:xfrm>
                        </p:grpSpPr>
                        <p:grpSp>
                          <p:nvGrpSpPr>
                            <p:cNvPr id="147615" name="Group 159">
                              <a:extLst>
                                <a:ext uri="{FF2B5EF4-FFF2-40B4-BE49-F238E27FC236}">
                                  <a16:creationId xmlns:a16="http://schemas.microsoft.com/office/drawing/2014/main" id="{E3302173-DEAB-4904-B84B-97CD1D87A2B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29" y="3807"/>
                              <a:ext cx="79" cy="35"/>
                              <a:chOff x="3129" y="3807"/>
                              <a:chExt cx="79" cy="35"/>
                            </a:xfrm>
                          </p:grpSpPr>
                          <p:sp>
                            <p:nvSpPr>
                              <p:cNvPr id="147616" name="Freeform 160">
                                <a:extLst>
                                  <a:ext uri="{FF2B5EF4-FFF2-40B4-BE49-F238E27FC236}">
                                    <a16:creationId xmlns:a16="http://schemas.microsoft.com/office/drawing/2014/main" id="{48771783-1B17-4DB4-8803-6710FF0332A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33" y="3807"/>
                                <a:ext cx="75" cy="28"/>
                              </a:xfrm>
                              <a:custGeom>
                                <a:avLst/>
                                <a:gdLst>
                                  <a:gd name="T0" fmla="*/ 74 w 75"/>
                                  <a:gd name="T1" fmla="*/ 24 h 28"/>
                                  <a:gd name="T2" fmla="*/ 13 w 75"/>
                                  <a:gd name="T3" fmla="*/ 27 h 28"/>
                                  <a:gd name="T4" fmla="*/ 0 w 75"/>
                                  <a:gd name="T5" fmla="*/ 3 h 28"/>
                                  <a:gd name="T6" fmla="*/ 61 w 75"/>
                                  <a:gd name="T7" fmla="*/ 0 h 28"/>
                                  <a:gd name="T8" fmla="*/ 74 w 75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5" h="28">
                                    <a:moveTo>
                                      <a:pt x="74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4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17" name="Freeform 161">
                                <a:extLst>
                                  <a:ext uri="{FF2B5EF4-FFF2-40B4-BE49-F238E27FC236}">
                                    <a16:creationId xmlns:a16="http://schemas.microsoft.com/office/drawing/2014/main" id="{D357389B-526C-4031-9373-919B17FE3F8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2" y="3832"/>
                                <a:ext cx="66" cy="10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0"/>
                                  <a:gd name="T2" fmla="*/ 60 w 66"/>
                                  <a:gd name="T3" fmla="*/ 6 h 10"/>
                                  <a:gd name="T4" fmla="*/ 0 w 66"/>
                                  <a:gd name="T5" fmla="*/ 9 h 10"/>
                                  <a:gd name="T6" fmla="*/ 5 w 66"/>
                                  <a:gd name="T7" fmla="*/ 2 h 10"/>
                                  <a:gd name="T8" fmla="*/ 65 w 66"/>
                                  <a:gd name="T9" fmla="*/ 0 h 10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0">
                                    <a:moveTo>
                                      <a:pt x="65" y="0"/>
                                    </a:moveTo>
                                    <a:lnTo>
                                      <a:pt x="60" y="6"/>
                                    </a:lnTo>
                                    <a:lnTo>
                                      <a:pt x="0" y="9"/>
                                    </a:lnTo>
                                    <a:lnTo>
                                      <a:pt x="5" y="2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18" name="Freeform 162">
                                <a:extLst>
                                  <a:ext uri="{FF2B5EF4-FFF2-40B4-BE49-F238E27FC236}">
                                    <a16:creationId xmlns:a16="http://schemas.microsoft.com/office/drawing/2014/main" id="{B7F985BF-FB3E-469C-A6AA-AAB9E277C899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29" y="3810"/>
                                <a:ext cx="18" cy="32"/>
                              </a:xfrm>
                              <a:custGeom>
                                <a:avLst/>
                                <a:gdLst>
                                  <a:gd name="T0" fmla="*/ 17 w 18"/>
                                  <a:gd name="T1" fmla="*/ 24 h 32"/>
                                  <a:gd name="T2" fmla="*/ 13 w 18"/>
                                  <a:gd name="T3" fmla="*/ 31 h 32"/>
                                  <a:gd name="T4" fmla="*/ 0 w 18"/>
                                  <a:gd name="T5" fmla="*/ 7 h 32"/>
                                  <a:gd name="T6" fmla="*/ 4 w 18"/>
                                  <a:gd name="T7" fmla="*/ 0 h 32"/>
                                  <a:gd name="T8" fmla="*/ 17 w 18"/>
                                  <a:gd name="T9" fmla="*/ 24 h 32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8" h="32">
                                    <a:moveTo>
                                      <a:pt x="17" y="24"/>
                                    </a:moveTo>
                                    <a:lnTo>
                                      <a:pt x="13" y="31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4" y="0"/>
                                    </a:lnTo>
                                    <a:lnTo>
                                      <a:pt x="17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619" name="Freeform 163">
                              <a:extLst>
                                <a:ext uri="{FF2B5EF4-FFF2-40B4-BE49-F238E27FC236}">
                                  <a16:creationId xmlns:a16="http://schemas.microsoft.com/office/drawing/2014/main" id="{7EC3CEC9-B40E-4CCE-88F5-DDA40867E21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81" y="3808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20" name="Oval 164">
                              <a:extLst>
                                <a:ext uri="{FF2B5EF4-FFF2-40B4-BE49-F238E27FC236}">
                                  <a16:creationId xmlns:a16="http://schemas.microsoft.com/office/drawing/2014/main" id="{372BA61E-D587-4D59-B32A-F740C946585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1" y="3813"/>
                              <a:ext cx="2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21" name="Oval 165">
                              <a:extLst>
                                <a:ext uri="{FF2B5EF4-FFF2-40B4-BE49-F238E27FC236}">
                                  <a16:creationId xmlns:a16="http://schemas.microsoft.com/office/drawing/2014/main" id="{047123FF-2B07-4DAA-90B8-D80F7E09C82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196" y="3823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22" name="Group 166">
                            <a:extLst>
                              <a:ext uri="{FF2B5EF4-FFF2-40B4-BE49-F238E27FC236}">
                                <a16:creationId xmlns:a16="http://schemas.microsoft.com/office/drawing/2014/main" id="{ABD30F92-D7A8-4653-8F71-655C413554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143" y="3839"/>
                            <a:ext cx="79" cy="35"/>
                            <a:chOff x="3143" y="3839"/>
                            <a:chExt cx="79" cy="35"/>
                          </a:xfrm>
                        </p:grpSpPr>
                        <p:grpSp>
                          <p:nvGrpSpPr>
                            <p:cNvPr id="147623" name="Group 167">
                              <a:extLst>
                                <a:ext uri="{FF2B5EF4-FFF2-40B4-BE49-F238E27FC236}">
                                  <a16:creationId xmlns:a16="http://schemas.microsoft.com/office/drawing/2014/main" id="{270353FE-6EAE-42F3-BD22-DFDCA5D876A6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143" y="3839"/>
                              <a:ext cx="79" cy="35"/>
                              <a:chOff x="3143" y="3839"/>
                              <a:chExt cx="79" cy="35"/>
                            </a:xfrm>
                          </p:grpSpPr>
                          <p:sp>
                            <p:nvSpPr>
                              <p:cNvPr id="147624" name="Freeform 168">
                                <a:extLst>
                                  <a:ext uri="{FF2B5EF4-FFF2-40B4-BE49-F238E27FC236}">
                                    <a16:creationId xmlns:a16="http://schemas.microsoft.com/office/drawing/2014/main" id="{18220E00-779B-4FC3-BEBE-588BEA8F541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8" y="3839"/>
                                <a:ext cx="74" cy="28"/>
                              </a:xfrm>
                              <a:custGeom>
                                <a:avLst/>
                                <a:gdLst>
                                  <a:gd name="T0" fmla="*/ 73 w 74"/>
                                  <a:gd name="T1" fmla="*/ 24 h 28"/>
                                  <a:gd name="T2" fmla="*/ 13 w 74"/>
                                  <a:gd name="T3" fmla="*/ 27 h 28"/>
                                  <a:gd name="T4" fmla="*/ 0 w 74"/>
                                  <a:gd name="T5" fmla="*/ 3 h 28"/>
                                  <a:gd name="T6" fmla="*/ 61 w 74"/>
                                  <a:gd name="T7" fmla="*/ 0 h 28"/>
                                  <a:gd name="T8" fmla="*/ 73 w 74"/>
                                  <a:gd name="T9" fmla="*/ 24 h 28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74" h="28">
                                    <a:moveTo>
                                      <a:pt x="73" y="24"/>
                                    </a:moveTo>
                                    <a:lnTo>
                                      <a:pt x="13" y="27"/>
                                    </a:lnTo>
                                    <a:lnTo>
                                      <a:pt x="0" y="3"/>
                                    </a:lnTo>
                                    <a:lnTo>
                                      <a:pt x="61" y="0"/>
                                    </a:lnTo>
                                    <a:lnTo>
                                      <a:pt x="73" y="24"/>
                                    </a:lnTo>
                                  </a:path>
                                </a:pathLst>
                              </a:custGeom>
                              <a:solidFill>
                                <a:srgbClr val="BFBFB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25" name="Freeform 169">
                                <a:extLst>
                                  <a:ext uri="{FF2B5EF4-FFF2-40B4-BE49-F238E27FC236}">
                                    <a16:creationId xmlns:a16="http://schemas.microsoft.com/office/drawing/2014/main" id="{B45CB290-511D-4408-8A4F-7124097128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56" y="3863"/>
                                <a:ext cx="66" cy="11"/>
                              </a:xfrm>
                              <a:custGeom>
                                <a:avLst/>
                                <a:gdLst>
                                  <a:gd name="T0" fmla="*/ 65 w 66"/>
                                  <a:gd name="T1" fmla="*/ 0 h 11"/>
                                  <a:gd name="T2" fmla="*/ 60 w 66"/>
                                  <a:gd name="T3" fmla="*/ 7 h 11"/>
                                  <a:gd name="T4" fmla="*/ 0 w 66"/>
                                  <a:gd name="T5" fmla="*/ 10 h 11"/>
                                  <a:gd name="T6" fmla="*/ 5 w 66"/>
                                  <a:gd name="T7" fmla="*/ 3 h 11"/>
                                  <a:gd name="T8" fmla="*/ 65 w 66"/>
                                  <a:gd name="T9" fmla="*/ 0 h 11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66" h="11">
                                    <a:moveTo>
                                      <a:pt x="65" y="0"/>
                                    </a:moveTo>
                                    <a:lnTo>
                                      <a:pt x="60" y="7"/>
                                    </a:lnTo>
                                    <a:lnTo>
                                      <a:pt x="0" y="10"/>
                                    </a:lnTo>
                                    <a:lnTo>
                                      <a:pt x="5" y="3"/>
                                    </a:lnTo>
                                    <a:lnTo>
                                      <a:pt x="65" y="0"/>
                                    </a:lnTo>
                                  </a:path>
                                </a:pathLst>
                              </a:custGeom>
                              <a:solidFill>
                                <a:srgbClr val="5F5F5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  <p:sp>
                            <p:nvSpPr>
                              <p:cNvPr id="147626" name="Freeform 170">
                                <a:extLst>
                                  <a:ext uri="{FF2B5EF4-FFF2-40B4-BE49-F238E27FC236}">
                                    <a16:creationId xmlns:a16="http://schemas.microsoft.com/office/drawing/2014/main" id="{17108F0B-A77B-4013-A3B5-BFB5CBFB559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3143" y="3841"/>
                                <a:ext cx="19" cy="33"/>
                              </a:xfrm>
                              <a:custGeom>
                                <a:avLst/>
                                <a:gdLst>
                                  <a:gd name="T0" fmla="*/ 18 w 19"/>
                                  <a:gd name="T1" fmla="*/ 25 h 33"/>
                                  <a:gd name="T2" fmla="*/ 13 w 19"/>
                                  <a:gd name="T3" fmla="*/ 32 h 33"/>
                                  <a:gd name="T4" fmla="*/ 0 w 19"/>
                                  <a:gd name="T5" fmla="*/ 7 h 33"/>
                                  <a:gd name="T6" fmla="*/ 5 w 19"/>
                                  <a:gd name="T7" fmla="*/ 0 h 33"/>
                                  <a:gd name="T8" fmla="*/ 18 w 19"/>
                                  <a:gd name="T9" fmla="*/ 25 h 33"/>
                                </a:gdLst>
                                <a:ahLst/>
                                <a:cxnLst>
                                  <a:cxn ang="0">
                                    <a:pos x="T0" y="T1"/>
                                  </a:cxn>
                                  <a:cxn ang="0">
                                    <a:pos x="T2" y="T3"/>
                                  </a:cxn>
                                  <a:cxn ang="0">
                                    <a:pos x="T4" y="T5"/>
                                  </a:cxn>
                                  <a:cxn ang="0">
                                    <a:pos x="T6" y="T7"/>
                                  </a:cxn>
                                  <a:cxn ang="0">
                                    <a:pos x="T8" y="T9"/>
                                  </a:cxn>
                                </a:cxnLst>
                                <a:rect l="0" t="0" r="r" b="b"/>
                                <a:pathLst>
                                  <a:path w="19" h="33">
                                    <a:moveTo>
                                      <a:pt x="18" y="25"/>
                                    </a:moveTo>
                                    <a:lnTo>
                                      <a:pt x="13" y="32"/>
                                    </a:lnTo>
                                    <a:lnTo>
                                      <a:pt x="0" y="7"/>
                                    </a:lnTo>
                                    <a:lnTo>
                                      <a:pt x="5" y="0"/>
                                    </a:lnTo>
                                    <a:lnTo>
                                      <a:pt x="18" y="25"/>
                                    </a:lnTo>
                                  </a:path>
                                </a:pathLst>
                              </a:custGeom>
                              <a:solidFill>
                                <a:srgbClr val="7F7F7F"/>
                              </a:solidFill>
                              <a:ln w="12700" cap="rnd" cmpd="sng">
                                <a:solidFill>
                                  <a:srgbClr val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none" w="med" len="med"/>
                              </a:ln>
                              <a:effectLst/>
                              <a:extLs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  <p:txBody>
                              <a:bodyPr/>
                              <a:lstStyle/>
                              <a:p>
                                <a:endParaRPr lang="en-IE"/>
                              </a:p>
                            </p:txBody>
                          </p:sp>
                        </p:grpSp>
                        <p:sp>
                          <p:nvSpPr>
                            <p:cNvPr id="147627" name="Freeform 171">
                              <a:extLst>
                                <a:ext uri="{FF2B5EF4-FFF2-40B4-BE49-F238E27FC236}">
                                  <a16:creationId xmlns:a16="http://schemas.microsoft.com/office/drawing/2014/main" id="{E15BE00E-DFE9-4967-9DEC-24AB256A04C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195" y="3839"/>
                              <a:ext cx="13" cy="25"/>
                            </a:xfrm>
                            <a:custGeom>
                              <a:avLst/>
                              <a:gdLst>
                                <a:gd name="T0" fmla="*/ 0 w 13"/>
                                <a:gd name="T1" fmla="*/ 0 h 25"/>
                                <a:gd name="T2" fmla="*/ 12 w 13"/>
                                <a:gd name="T3" fmla="*/ 24 h 2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</a:cxnLst>
                              <a:rect l="0" t="0" r="r" b="b"/>
                              <a:pathLst>
                                <a:path w="13" h="25">
                                  <a:moveTo>
                                    <a:pt x="0" y="0"/>
                                  </a:moveTo>
                                  <a:lnTo>
                                    <a:pt x="12" y="24"/>
                                  </a:lnTo>
                                </a:path>
                              </a:pathLst>
                            </a:custGeom>
                            <a:noFill/>
                            <a:ln w="12700" cap="rnd" cmpd="sng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28" name="Oval 172">
                              <a:extLst>
                                <a:ext uri="{FF2B5EF4-FFF2-40B4-BE49-F238E27FC236}">
                                  <a16:creationId xmlns:a16="http://schemas.microsoft.com/office/drawing/2014/main" id="{ABEC6CA9-C10F-4713-A522-3A7B189BA4A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05" y="3845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29" name="Oval 173">
                              <a:extLst>
                                <a:ext uri="{FF2B5EF4-FFF2-40B4-BE49-F238E27FC236}">
                                  <a16:creationId xmlns:a16="http://schemas.microsoft.com/office/drawing/2014/main" id="{2F11A2E1-5116-4B48-AE3A-231176C259A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10" y="3854"/>
                              <a:ext cx="3" cy="1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chemeClr val="tx1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7630" name="Group 174">
                        <a:extLst>
                          <a:ext uri="{FF2B5EF4-FFF2-40B4-BE49-F238E27FC236}">
                            <a16:creationId xmlns:a16="http://schemas.microsoft.com/office/drawing/2014/main" id="{091CEBF9-4A30-4B7F-B977-71CE83F535A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90" y="3664"/>
                        <a:ext cx="174" cy="140"/>
                        <a:chOff x="3290" y="3664"/>
                        <a:chExt cx="174" cy="140"/>
                      </a:xfrm>
                    </p:grpSpPr>
                    <p:grpSp>
                      <p:nvGrpSpPr>
                        <p:cNvPr id="147631" name="Group 175">
                          <a:extLst>
                            <a:ext uri="{FF2B5EF4-FFF2-40B4-BE49-F238E27FC236}">
                              <a16:creationId xmlns:a16="http://schemas.microsoft.com/office/drawing/2014/main" id="{B6283CA6-A4D4-4389-9F89-4A53C437FC9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6" y="3664"/>
                          <a:ext cx="98" cy="137"/>
                          <a:chOff x="3366" y="3664"/>
                          <a:chExt cx="98" cy="137"/>
                        </a:xfrm>
                      </p:grpSpPr>
                      <p:grpSp>
                        <p:nvGrpSpPr>
                          <p:cNvPr id="147632" name="Group 176">
                            <a:extLst>
                              <a:ext uri="{FF2B5EF4-FFF2-40B4-BE49-F238E27FC236}">
                                <a16:creationId xmlns:a16="http://schemas.microsoft.com/office/drawing/2014/main" id="{A7104A4A-0CDA-4664-ADBF-26AB6E686F3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6" y="3664"/>
                            <a:ext cx="46" cy="33"/>
                            <a:chOff x="3366" y="3664"/>
                            <a:chExt cx="46" cy="33"/>
                          </a:xfrm>
                        </p:grpSpPr>
                        <p:sp>
                          <p:nvSpPr>
                            <p:cNvPr id="147633" name="Freeform 177">
                              <a:extLst>
                                <a:ext uri="{FF2B5EF4-FFF2-40B4-BE49-F238E27FC236}">
                                  <a16:creationId xmlns:a16="http://schemas.microsoft.com/office/drawing/2014/main" id="{59C3A872-545C-41BD-8E06-F64A78AF4ED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8" y="3664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34" name="Freeform 178">
                              <a:extLst>
                                <a:ext uri="{FF2B5EF4-FFF2-40B4-BE49-F238E27FC236}">
                                  <a16:creationId xmlns:a16="http://schemas.microsoft.com/office/drawing/2014/main" id="{81A65E91-A032-49A7-A963-1090AB7817D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1" y="3693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35" name="Freeform 179">
                              <a:extLst>
                                <a:ext uri="{FF2B5EF4-FFF2-40B4-BE49-F238E27FC236}">
                                  <a16:creationId xmlns:a16="http://schemas.microsoft.com/office/drawing/2014/main" id="{BEE8DCFA-266D-4656-AD6F-5BCDB04801F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6" y="3666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36" name="Group 180">
                            <a:extLst>
                              <a:ext uri="{FF2B5EF4-FFF2-40B4-BE49-F238E27FC236}">
                                <a16:creationId xmlns:a16="http://schemas.microsoft.com/office/drawing/2014/main" id="{4DEE2409-7E4C-441F-AE83-3E919B3814D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83" y="3698"/>
                            <a:ext cx="47" cy="33"/>
                            <a:chOff x="3383" y="3698"/>
                            <a:chExt cx="47" cy="33"/>
                          </a:xfrm>
                        </p:grpSpPr>
                        <p:sp>
                          <p:nvSpPr>
                            <p:cNvPr id="147637" name="Freeform 181">
                              <a:extLst>
                                <a:ext uri="{FF2B5EF4-FFF2-40B4-BE49-F238E27FC236}">
                                  <a16:creationId xmlns:a16="http://schemas.microsoft.com/office/drawing/2014/main" id="{FE9BDD92-754E-4B03-923D-DCD67FEC27C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6" y="3698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38" name="Freeform 182">
                              <a:extLst>
                                <a:ext uri="{FF2B5EF4-FFF2-40B4-BE49-F238E27FC236}">
                                  <a16:creationId xmlns:a16="http://schemas.microsoft.com/office/drawing/2014/main" id="{005B2C06-0E1E-43F5-8D90-47DFD99E3D5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98" y="3728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39" name="Freeform 183">
                              <a:extLst>
                                <a:ext uri="{FF2B5EF4-FFF2-40B4-BE49-F238E27FC236}">
                                  <a16:creationId xmlns:a16="http://schemas.microsoft.com/office/drawing/2014/main" id="{68A226EC-D3DC-43B2-BBC2-46F2094E766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3" y="3700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40" name="Group 184">
                            <a:extLst>
                              <a:ext uri="{FF2B5EF4-FFF2-40B4-BE49-F238E27FC236}">
                                <a16:creationId xmlns:a16="http://schemas.microsoft.com/office/drawing/2014/main" id="{B95199F4-3306-4F9A-9FFB-43F31E6E65F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01" y="3733"/>
                            <a:ext cx="46" cy="33"/>
                            <a:chOff x="3401" y="3733"/>
                            <a:chExt cx="46" cy="33"/>
                          </a:xfrm>
                        </p:grpSpPr>
                        <p:sp>
                          <p:nvSpPr>
                            <p:cNvPr id="147641" name="Freeform 185">
                              <a:extLst>
                                <a:ext uri="{FF2B5EF4-FFF2-40B4-BE49-F238E27FC236}">
                                  <a16:creationId xmlns:a16="http://schemas.microsoft.com/office/drawing/2014/main" id="{484359FC-1A89-4C63-B431-A9519284633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3" y="3733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42" name="Freeform 186">
                              <a:extLst>
                                <a:ext uri="{FF2B5EF4-FFF2-40B4-BE49-F238E27FC236}">
                                  <a16:creationId xmlns:a16="http://schemas.microsoft.com/office/drawing/2014/main" id="{C0D20196-F40D-4620-924D-80136C91FBD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15" y="3763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43" name="Freeform 187">
                              <a:extLst>
                                <a:ext uri="{FF2B5EF4-FFF2-40B4-BE49-F238E27FC236}">
                                  <a16:creationId xmlns:a16="http://schemas.microsoft.com/office/drawing/2014/main" id="{A6A9DDB1-3C14-4B6F-AAA5-4E39C777F83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01" y="3735"/>
                              <a:ext cx="13" cy="31"/>
                            </a:xfrm>
                            <a:custGeom>
                              <a:avLst/>
                              <a:gdLst>
                                <a:gd name="T0" fmla="*/ 2 w 13"/>
                                <a:gd name="T1" fmla="*/ 0 h 31"/>
                                <a:gd name="T2" fmla="*/ 0 w 13"/>
                                <a:gd name="T3" fmla="*/ 4 h 31"/>
                                <a:gd name="T4" fmla="*/ 10 w 13"/>
                                <a:gd name="T5" fmla="*/ 30 h 31"/>
                                <a:gd name="T6" fmla="*/ 12 w 13"/>
                                <a:gd name="T7" fmla="*/ 26 h 31"/>
                                <a:gd name="T8" fmla="*/ 2 w 13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3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0" y="30"/>
                                  </a:lnTo>
                                  <a:lnTo>
                                    <a:pt x="12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44" name="Group 188">
                            <a:extLst>
                              <a:ext uri="{FF2B5EF4-FFF2-40B4-BE49-F238E27FC236}">
                                <a16:creationId xmlns:a16="http://schemas.microsoft.com/office/drawing/2014/main" id="{FC09FFAE-443E-4B83-A193-185E3867F2C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418" y="3768"/>
                            <a:ext cx="46" cy="33"/>
                            <a:chOff x="3418" y="3768"/>
                            <a:chExt cx="46" cy="33"/>
                          </a:xfrm>
                        </p:grpSpPr>
                        <p:sp>
                          <p:nvSpPr>
                            <p:cNvPr id="147645" name="Freeform 189">
                              <a:extLst>
                                <a:ext uri="{FF2B5EF4-FFF2-40B4-BE49-F238E27FC236}">
                                  <a16:creationId xmlns:a16="http://schemas.microsoft.com/office/drawing/2014/main" id="{19A37E07-2C37-479A-8D14-3360971745E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20" y="3768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46" name="Freeform 190">
                              <a:extLst>
                                <a:ext uri="{FF2B5EF4-FFF2-40B4-BE49-F238E27FC236}">
                                  <a16:creationId xmlns:a16="http://schemas.microsoft.com/office/drawing/2014/main" id="{2AA834E2-4E5B-4F41-8924-4E20988069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32" y="3797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47" name="Freeform 191">
                              <a:extLst>
                                <a:ext uri="{FF2B5EF4-FFF2-40B4-BE49-F238E27FC236}">
                                  <a16:creationId xmlns:a16="http://schemas.microsoft.com/office/drawing/2014/main" id="{1B31DEB7-1032-407A-ABB5-A5E2207E5D7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18" y="3770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7648" name="Group 192">
                          <a:extLst>
                            <a:ext uri="{FF2B5EF4-FFF2-40B4-BE49-F238E27FC236}">
                              <a16:creationId xmlns:a16="http://schemas.microsoft.com/office/drawing/2014/main" id="{0BB5074E-F3EB-44AE-950C-972F6E9C02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29" y="3665"/>
                          <a:ext cx="98" cy="137"/>
                          <a:chOff x="3329" y="3665"/>
                          <a:chExt cx="98" cy="137"/>
                        </a:xfrm>
                      </p:grpSpPr>
                      <p:grpSp>
                        <p:nvGrpSpPr>
                          <p:cNvPr id="147649" name="Group 193">
                            <a:extLst>
                              <a:ext uri="{FF2B5EF4-FFF2-40B4-BE49-F238E27FC236}">
                                <a16:creationId xmlns:a16="http://schemas.microsoft.com/office/drawing/2014/main" id="{271B0AEC-C8CE-453C-882E-EAC180CB4C2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29" y="3665"/>
                            <a:ext cx="46" cy="33"/>
                            <a:chOff x="3329" y="3665"/>
                            <a:chExt cx="46" cy="33"/>
                          </a:xfrm>
                        </p:grpSpPr>
                        <p:sp>
                          <p:nvSpPr>
                            <p:cNvPr id="147650" name="Freeform 194">
                              <a:extLst>
                                <a:ext uri="{FF2B5EF4-FFF2-40B4-BE49-F238E27FC236}">
                                  <a16:creationId xmlns:a16="http://schemas.microsoft.com/office/drawing/2014/main" id="{81BEB803-3E9A-4FC8-B01F-92B0EB307B7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31" y="3665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1" name="Freeform 195">
                              <a:extLst>
                                <a:ext uri="{FF2B5EF4-FFF2-40B4-BE49-F238E27FC236}">
                                  <a16:creationId xmlns:a16="http://schemas.microsoft.com/office/drawing/2014/main" id="{6184598B-0272-4E53-AFCE-15632B7D811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3" y="3695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2" name="Freeform 196">
                              <a:extLst>
                                <a:ext uri="{FF2B5EF4-FFF2-40B4-BE49-F238E27FC236}">
                                  <a16:creationId xmlns:a16="http://schemas.microsoft.com/office/drawing/2014/main" id="{57833586-2951-4D2B-BED2-133299FF07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9" y="3667"/>
                              <a:ext cx="13" cy="31"/>
                            </a:xfrm>
                            <a:custGeom>
                              <a:avLst/>
                              <a:gdLst>
                                <a:gd name="T0" fmla="*/ 2 w 13"/>
                                <a:gd name="T1" fmla="*/ 0 h 31"/>
                                <a:gd name="T2" fmla="*/ 0 w 13"/>
                                <a:gd name="T3" fmla="*/ 4 h 31"/>
                                <a:gd name="T4" fmla="*/ 10 w 13"/>
                                <a:gd name="T5" fmla="*/ 30 h 31"/>
                                <a:gd name="T6" fmla="*/ 12 w 13"/>
                                <a:gd name="T7" fmla="*/ 26 h 31"/>
                                <a:gd name="T8" fmla="*/ 2 w 13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3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0" y="30"/>
                                  </a:lnTo>
                                  <a:lnTo>
                                    <a:pt x="12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53" name="Group 197">
                            <a:extLst>
                              <a:ext uri="{FF2B5EF4-FFF2-40B4-BE49-F238E27FC236}">
                                <a16:creationId xmlns:a16="http://schemas.microsoft.com/office/drawing/2014/main" id="{77E21A14-E4C6-41B6-8107-254DBA9AAA1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46" y="3700"/>
                            <a:ext cx="46" cy="32"/>
                            <a:chOff x="3346" y="3700"/>
                            <a:chExt cx="46" cy="32"/>
                          </a:xfrm>
                        </p:grpSpPr>
                        <p:sp>
                          <p:nvSpPr>
                            <p:cNvPr id="147654" name="Freeform 198">
                              <a:extLst>
                                <a:ext uri="{FF2B5EF4-FFF2-40B4-BE49-F238E27FC236}">
                                  <a16:creationId xmlns:a16="http://schemas.microsoft.com/office/drawing/2014/main" id="{95F95EFC-2660-4E51-876A-26C514F62C4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8" y="3700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5" name="Freeform 199">
                              <a:extLst>
                                <a:ext uri="{FF2B5EF4-FFF2-40B4-BE49-F238E27FC236}">
                                  <a16:creationId xmlns:a16="http://schemas.microsoft.com/office/drawing/2014/main" id="{1609D35C-611A-4A52-84A2-33B5730DBB8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0" y="3729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6" name="Freeform 200">
                              <a:extLst>
                                <a:ext uri="{FF2B5EF4-FFF2-40B4-BE49-F238E27FC236}">
                                  <a16:creationId xmlns:a16="http://schemas.microsoft.com/office/drawing/2014/main" id="{1039B8E9-A134-4DE4-B30D-0DBF30953F2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6" y="3702"/>
                              <a:ext cx="14" cy="30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0"/>
                                <a:gd name="T2" fmla="*/ 0 w 14"/>
                                <a:gd name="T3" fmla="*/ 4 h 30"/>
                                <a:gd name="T4" fmla="*/ 11 w 14"/>
                                <a:gd name="T5" fmla="*/ 29 h 30"/>
                                <a:gd name="T6" fmla="*/ 13 w 14"/>
                                <a:gd name="T7" fmla="*/ 26 h 30"/>
                                <a:gd name="T8" fmla="*/ 2 w 14"/>
                                <a:gd name="T9" fmla="*/ 0 h 3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0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29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57" name="Group 201">
                            <a:extLst>
                              <a:ext uri="{FF2B5EF4-FFF2-40B4-BE49-F238E27FC236}">
                                <a16:creationId xmlns:a16="http://schemas.microsoft.com/office/drawing/2014/main" id="{FA09AAE6-F31D-4F60-8141-6BCCE084199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3" y="3735"/>
                            <a:ext cx="46" cy="33"/>
                            <a:chOff x="3363" y="3735"/>
                            <a:chExt cx="46" cy="33"/>
                          </a:xfrm>
                        </p:grpSpPr>
                        <p:sp>
                          <p:nvSpPr>
                            <p:cNvPr id="147658" name="Freeform 202">
                              <a:extLst>
                                <a:ext uri="{FF2B5EF4-FFF2-40B4-BE49-F238E27FC236}">
                                  <a16:creationId xmlns:a16="http://schemas.microsoft.com/office/drawing/2014/main" id="{FBCD61AE-CDDB-4904-8FA6-225E811DB7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5" y="3735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59" name="Freeform 203">
                              <a:extLst>
                                <a:ext uri="{FF2B5EF4-FFF2-40B4-BE49-F238E27FC236}">
                                  <a16:creationId xmlns:a16="http://schemas.microsoft.com/office/drawing/2014/main" id="{ABDDD592-1FA7-44D9-BF3E-472BF89BB9D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78" y="3764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0" name="Freeform 204">
                              <a:extLst>
                                <a:ext uri="{FF2B5EF4-FFF2-40B4-BE49-F238E27FC236}">
                                  <a16:creationId xmlns:a16="http://schemas.microsoft.com/office/drawing/2014/main" id="{AA8D6129-8F79-4090-86A8-004A2B034E1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63" y="3737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61" name="Group 205">
                            <a:extLst>
                              <a:ext uri="{FF2B5EF4-FFF2-40B4-BE49-F238E27FC236}">
                                <a16:creationId xmlns:a16="http://schemas.microsoft.com/office/drawing/2014/main" id="{ADB0E734-CF3C-4984-B885-BFCF5A8BABD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80" y="3769"/>
                            <a:ext cx="47" cy="33"/>
                            <a:chOff x="3380" y="3769"/>
                            <a:chExt cx="47" cy="33"/>
                          </a:xfrm>
                        </p:grpSpPr>
                        <p:sp>
                          <p:nvSpPr>
                            <p:cNvPr id="147662" name="Freeform 206">
                              <a:extLst>
                                <a:ext uri="{FF2B5EF4-FFF2-40B4-BE49-F238E27FC236}">
                                  <a16:creationId xmlns:a16="http://schemas.microsoft.com/office/drawing/2014/main" id="{64DDF976-DCCE-4263-BF1E-EBC1A832503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3" y="3769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3" name="Freeform 207">
                              <a:extLst>
                                <a:ext uri="{FF2B5EF4-FFF2-40B4-BE49-F238E27FC236}">
                                  <a16:creationId xmlns:a16="http://schemas.microsoft.com/office/drawing/2014/main" id="{9B72E950-5922-4B2C-975E-10283B0BD29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95" y="3799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4" name="Freeform 208">
                              <a:extLst>
                                <a:ext uri="{FF2B5EF4-FFF2-40B4-BE49-F238E27FC236}">
                                  <a16:creationId xmlns:a16="http://schemas.microsoft.com/office/drawing/2014/main" id="{EC2B5D75-2A3A-4B16-961F-F5C71682744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0" y="3771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  <p:grpSp>
                      <p:nvGrpSpPr>
                        <p:cNvPr id="147665" name="Group 209">
                          <a:extLst>
                            <a:ext uri="{FF2B5EF4-FFF2-40B4-BE49-F238E27FC236}">
                              <a16:creationId xmlns:a16="http://schemas.microsoft.com/office/drawing/2014/main" id="{21BF017C-27DF-4C1B-B28C-5911D24CAB6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90" y="3667"/>
                          <a:ext cx="98" cy="137"/>
                          <a:chOff x="3290" y="3667"/>
                          <a:chExt cx="98" cy="137"/>
                        </a:xfrm>
                      </p:grpSpPr>
                      <p:grpSp>
                        <p:nvGrpSpPr>
                          <p:cNvPr id="147666" name="Group 210">
                            <a:extLst>
                              <a:ext uri="{FF2B5EF4-FFF2-40B4-BE49-F238E27FC236}">
                                <a16:creationId xmlns:a16="http://schemas.microsoft.com/office/drawing/2014/main" id="{F3994E72-398D-4735-8EA7-7E0E250131B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90" y="3667"/>
                            <a:ext cx="46" cy="33"/>
                            <a:chOff x="3290" y="3667"/>
                            <a:chExt cx="46" cy="33"/>
                          </a:xfrm>
                        </p:grpSpPr>
                        <p:sp>
                          <p:nvSpPr>
                            <p:cNvPr id="147667" name="Freeform 211">
                              <a:extLst>
                                <a:ext uri="{FF2B5EF4-FFF2-40B4-BE49-F238E27FC236}">
                                  <a16:creationId xmlns:a16="http://schemas.microsoft.com/office/drawing/2014/main" id="{2C048490-F019-4160-B755-C3EABD111F2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92" y="3667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8" name="Freeform 212">
                              <a:extLst>
                                <a:ext uri="{FF2B5EF4-FFF2-40B4-BE49-F238E27FC236}">
                                  <a16:creationId xmlns:a16="http://schemas.microsoft.com/office/drawing/2014/main" id="{F8257112-D5A6-4F4D-ADA1-C721CD309C8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04" y="3696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69" name="Freeform 213">
                              <a:extLst>
                                <a:ext uri="{FF2B5EF4-FFF2-40B4-BE49-F238E27FC236}">
                                  <a16:creationId xmlns:a16="http://schemas.microsoft.com/office/drawing/2014/main" id="{9EED17CE-D2F0-4FEB-AC58-0E5C3AD92F9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90" y="3669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70" name="Group 214">
                            <a:extLst>
                              <a:ext uri="{FF2B5EF4-FFF2-40B4-BE49-F238E27FC236}">
                                <a16:creationId xmlns:a16="http://schemas.microsoft.com/office/drawing/2014/main" id="{BE072B62-2A43-4F16-B7C4-31135E81364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07" y="3701"/>
                            <a:ext cx="46" cy="33"/>
                            <a:chOff x="3307" y="3701"/>
                            <a:chExt cx="46" cy="33"/>
                          </a:xfrm>
                        </p:grpSpPr>
                        <p:sp>
                          <p:nvSpPr>
                            <p:cNvPr id="147671" name="Freeform 215">
                              <a:extLst>
                                <a:ext uri="{FF2B5EF4-FFF2-40B4-BE49-F238E27FC236}">
                                  <a16:creationId xmlns:a16="http://schemas.microsoft.com/office/drawing/2014/main" id="{89927A28-2FDC-452B-92FE-37BE2B88FEF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09" y="3701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72" name="Freeform 216">
                              <a:extLst>
                                <a:ext uri="{FF2B5EF4-FFF2-40B4-BE49-F238E27FC236}">
                                  <a16:creationId xmlns:a16="http://schemas.microsoft.com/office/drawing/2014/main" id="{E8C402FD-59A7-4425-A88B-C22E36D452C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1" y="3730"/>
                              <a:ext cx="32" cy="4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4"/>
                                <a:gd name="T2" fmla="*/ 28 w 32"/>
                                <a:gd name="T3" fmla="*/ 2 h 4"/>
                                <a:gd name="T4" fmla="*/ 0 w 32"/>
                                <a:gd name="T5" fmla="*/ 3 h 4"/>
                                <a:gd name="T6" fmla="*/ 2 w 32"/>
                                <a:gd name="T7" fmla="*/ 1 h 4"/>
                                <a:gd name="T8" fmla="*/ 31 w 32"/>
                                <a:gd name="T9" fmla="*/ 0 h 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4">
                                  <a:moveTo>
                                    <a:pt x="31" y="0"/>
                                  </a:moveTo>
                                  <a:lnTo>
                                    <a:pt x="28" y="2"/>
                                  </a:lnTo>
                                  <a:lnTo>
                                    <a:pt x="0" y="3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73" name="Freeform 217">
                              <a:extLst>
                                <a:ext uri="{FF2B5EF4-FFF2-40B4-BE49-F238E27FC236}">
                                  <a16:creationId xmlns:a16="http://schemas.microsoft.com/office/drawing/2014/main" id="{48636A25-97DD-4143-AC29-A7E4C2B2DFF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07" y="3703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74" name="Group 218">
                            <a:extLst>
                              <a:ext uri="{FF2B5EF4-FFF2-40B4-BE49-F238E27FC236}">
                                <a16:creationId xmlns:a16="http://schemas.microsoft.com/office/drawing/2014/main" id="{37347EC9-AD84-4FB1-BAEC-2AD079863BA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24" y="3736"/>
                            <a:ext cx="46" cy="33"/>
                            <a:chOff x="3324" y="3736"/>
                            <a:chExt cx="46" cy="33"/>
                          </a:xfrm>
                        </p:grpSpPr>
                        <p:sp>
                          <p:nvSpPr>
                            <p:cNvPr id="147675" name="Freeform 219">
                              <a:extLst>
                                <a:ext uri="{FF2B5EF4-FFF2-40B4-BE49-F238E27FC236}">
                                  <a16:creationId xmlns:a16="http://schemas.microsoft.com/office/drawing/2014/main" id="{E4EA62DE-F954-4446-A8E4-2F34851D7A1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6" y="3736"/>
                              <a:ext cx="44" cy="29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9"/>
                                <a:gd name="T2" fmla="*/ 43 w 44"/>
                                <a:gd name="T3" fmla="*/ 26 h 29"/>
                                <a:gd name="T4" fmla="*/ 13 w 44"/>
                                <a:gd name="T5" fmla="*/ 28 h 29"/>
                                <a:gd name="T6" fmla="*/ 0 w 44"/>
                                <a:gd name="T7" fmla="*/ 2 h 29"/>
                                <a:gd name="T8" fmla="*/ 29 w 44"/>
                                <a:gd name="T9" fmla="*/ 0 h 2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9">
                                  <a:moveTo>
                                    <a:pt x="29" y="0"/>
                                  </a:moveTo>
                                  <a:lnTo>
                                    <a:pt x="43" y="26"/>
                                  </a:lnTo>
                                  <a:lnTo>
                                    <a:pt x="13" y="28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76" name="Freeform 220">
                              <a:extLst>
                                <a:ext uri="{FF2B5EF4-FFF2-40B4-BE49-F238E27FC236}">
                                  <a16:creationId xmlns:a16="http://schemas.microsoft.com/office/drawing/2014/main" id="{1F03789B-F072-443F-8B44-E74F26AB0FF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39" y="3766"/>
                              <a:ext cx="31" cy="3"/>
                            </a:xfrm>
                            <a:custGeom>
                              <a:avLst/>
                              <a:gdLst>
                                <a:gd name="T0" fmla="*/ 30 w 31"/>
                                <a:gd name="T1" fmla="*/ 0 h 3"/>
                                <a:gd name="T2" fmla="*/ 27 w 31"/>
                                <a:gd name="T3" fmla="*/ 1 h 3"/>
                                <a:gd name="T4" fmla="*/ 0 w 31"/>
                                <a:gd name="T5" fmla="*/ 2 h 3"/>
                                <a:gd name="T6" fmla="*/ 2 w 31"/>
                                <a:gd name="T7" fmla="*/ 1 h 3"/>
                                <a:gd name="T8" fmla="*/ 30 w 31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1" h="3">
                                  <a:moveTo>
                                    <a:pt x="30" y="0"/>
                                  </a:moveTo>
                                  <a:lnTo>
                                    <a:pt x="27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0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77" name="Freeform 221">
                              <a:extLst>
                                <a:ext uri="{FF2B5EF4-FFF2-40B4-BE49-F238E27FC236}">
                                  <a16:creationId xmlns:a16="http://schemas.microsoft.com/office/drawing/2014/main" id="{BB4A58F8-E2E6-485E-BF50-A9FBD7FED3E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24" y="3738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  <p:grpSp>
                        <p:nvGrpSpPr>
                          <p:cNvPr id="147678" name="Group 222">
                            <a:extLst>
                              <a:ext uri="{FF2B5EF4-FFF2-40B4-BE49-F238E27FC236}">
                                <a16:creationId xmlns:a16="http://schemas.microsoft.com/office/drawing/2014/main" id="{4F0E9DB2-E8EF-46DE-AA71-A489C3DB553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41" y="3771"/>
                            <a:ext cx="47" cy="33"/>
                            <a:chOff x="3341" y="3771"/>
                            <a:chExt cx="47" cy="33"/>
                          </a:xfrm>
                        </p:grpSpPr>
                        <p:sp>
                          <p:nvSpPr>
                            <p:cNvPr id="147679" name="Freeform 223">
                              <a:extLst>
                                <a:ext uri="{FF2B5EF4-FFF2-40B4-BE49-F238E27FC236}">
                                  <a16:creationId xmlns:a16="http://schemas.microsoft.com/office/drawing/2014/main" id="{11DFFB78-188B-4E65-8771-D0CE6375AB7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4" y="3771"/>
                              <a:ext cx="44" cy="28"/>
                            </a:xfrm>
                            <a:custGeom>
                              <a:avLst/>
                              <a:gdLst>
                                <a:gd name="T0" fmla="*/ 29 w 44"/>
                                <a:gd name="T1" fmla="*/ 0 h 28"/>
                                <a:gd name="T2" fmla="*/ 43 w 44"/>
                                <a:gd name="T3" fmla="*/ 25 h 28"/>
                                <a:gd name="T4" fmla="*/ 13 w 44"/>
                                <a:gd name="T5" fmla="*/ 27 h 28"/>
                                <a:gd name="T6" fmla="*/ 0 w 44"/>
                                <a:gd name="T7" fmla="*/ 2 h 28"/>
                                <a:gd name="T8" fmla="*/ 29 w 44"/>
                                <a:gd name="T9" fmla="*/ 0 h 28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44" h="28">
                                  <a:moveTo>
                                    <a:pt x="29" y="0"/>
                                  </a:moveTo>
                                  <a:lnTo>
                                    <a:pt x="43" y="25"/>
                                  </a:lnTo>
                                  <a:lnTo>
                                    <a:pt x="13" y="27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9" y="0"/>
                                  </a:lnTo>
                                </a:path>
                              </a:pathLst>
                            </a:custGeom>
                            <a:solidFill>
                              <a:srgbClr val="FFFFF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80" name="Freeform 224">
                              <a:extLst>
                                <a:ext uri="{FF2B5EF4-FFF2-40B4-BE49-F238E27FC236}">
                                  <a16:creationId xmlns:a16="http://schemas.microsoft.com/office/drawing/2014/main" id="{E001C572-5C93-45D3-BCAC-C697406B162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56" y="3800"/>
                              <a:ext cx="32" cy="3"/>
                            </a:xfrm>
                            <a:custGeom>
                              <a:avLst/>
                              <a:gdLst>
                                <a:gd name="T0" fmla="*/ 31 w 32"/>
                                <a:gd name="T1" fmla="*/ 0 h 3"/>
                                <a:gd name="T2" fmla="*/ 28 w 32"/>
                                <a:gd name="T3" fmla="*/ 1 h 3"/>
                                <a:gd name="T4" fmla="*/ 0 w 32"/>
                                <a:gd name="T5" fmla="*/ 2 h 3"/>
                                <a:gd name="T6" fmla="*/ 2 w 32"/>
                                <a:gd name="T7" fmla="*/ 1 h 3"/>
                                <a:gd name="T8" fmla="*/ 31 w 32"/>
                                <a:gd name="T9" fmla="*/ 0 h 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32" h="3">
                                  <a:moveTo>
                                    <a:pt x="31" y="0"/>
                                  </a:moveTo>
                                  <a:lnTo>
                                    <a:pt x="28" y="1"/>
                                  </a:lnTo>
                                  <a:lnTo>
                                    <a:pt x="0" y="2"/>
                                  </a:lnTo>
                                  <a:lnTo>
                                    <a:pt x="2" y="1"/>
                                  </a:lnTo>
                                  <a:lnTo>
                                    <a:pt x="31" y="0"/>
                                  </a:lnTo>
                                </a:path>
                              </a:pathLst>
                            </a:custGeom>
                            <a:solidFill>
                              <a:srgbClr val="7F7F7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  <p:sp>
                          <p:nvSpPr>
                            <p:cNvPr id="147681" name="Freeform 225">
                              <a:extLst>
                                <a:ext uri="{FF2B5EF4-FFF2-40B4-BE49-F238E27FC236}">
                                  <a16:creationId xmlns:a16="http://schemas.microsoft.com/office/drawing/2014/main" id="{7D5D4586-3B53-45D8-AB01-353B83831E2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41" y="3773"/>
                              <a:ext cx="14" cy="31"/>
                            </a:xfrm>
                            <a:custGeom>
                              <a:avLst/>
                              <a:gdLst>
                                <a:gd name="T0" fmla="*/ 2 w 14"/>
                                <a:gd name="T1" fmla="*/ 0 h 31"/>
                                <a:gd name="T2" fmla="*/ 0 w 14"/>
                                <a:gd name="T3" fmla="*/ 4 h 31"/>
                                <a:gd name="T4" fmla="*/ 11 w 14"/>
                                <a:gd name="T5" fmla="*/ 30 h 31"/>
                                <a:gd name="T6" fmla="*/ 13 w 14"/>
                                <a:gd name="T7" fmla="*/ 26 h 31"/>
                                <a:gd name="T8" fmla="*/ 2 w 14"/>
                                <a:gd name="T9" fmla="*/ 0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14" h="31">
                                  <a:moveTo>
                                    <a:pt x="2" y="0"/>
                                  </a:moveTo>
                                  <a:lnTo>
                                    <a:pt x="0" y="4"/>
                                  </a:lnTo>
                                  <a:lnTo>
                                    <a:pt x="11" y="30"/>
                                  </a:lnTo>
                                  <a:lnTo>
                                    <a:pt x="13" y="26"/>
                                  </a:lnTo>
                                  <a:lnTo>
                                    <a:pt x="2" y="0"/>
                                  </a:lnTo>
                                </a:path>
                              </a:pathLst>
                            </a:custGeom>
                            <a:solidFill>
                              <a:srgbClr val="3F3F3F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12700" cap="rnd" cmpd="sng">
                                  <a:solidFill>
                                    <a:schemeClr val="tx1"/>
                                  </a:solidFill>
                                  <a:prstDash val="solid"/>
                                  <a:round/>
                                  <a:headEnd type="none" w="med" len="med"/>
                                  <a:tailEnd type="none" w="med" len="med"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en-IE"/>
                            </a:p>
                          </p:txBody>
                        </p:sp>
                      </p:grpSp>
                    </p:grpSp>
                  </p:grpSp>
                </p:grpSp>
                <p:sp>
                  <p:nvSpPr>
                    <p:cNvPr id="147682" name="Freeform 226">
                      <a:extLst>
                        <a:ext uri="{FF2B5EF4-FFF2-40B4-BE49-F238E27FC236}">
                          <a16:creationId xmlns:a16="http://schemas.microsoft.com/office/drawing/2014/main" id="{E50467BA-433A-4D40-96E4-D1531A6CB1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639" y="3834"/>
                      <a:ext cx="15" cy="25"/>
                    </a:xfrm>
                    <a:custGeom>
                      <a:avLst/>
                      <a:gdLst>
                        <a:gd name="T0" fmla="*/ 7 w 15"/>
                        <a:gd name="T1" fmla="*/ 0 h 25"/>
                        <a:gd name="T2" fmla="*/ 13 w 15"/>
                        <a:gd name="T3" fmla="*/ 10 h 25"/>
                        <a:gd name="T4" fmla="*/ 14 w 15"/>
                        <a:gd name="T5" fmla="*/ 13 h 25"/>
                        <a:gd name="T6" fmla="*/ 13 w 15"/>
                        <a:gd name="T7" fmla="*/ 16 h 25"/>
                        <a:gd name="T8" fmla="*/ 13 w 15"/>
                        <a:gd name="T9" fmla="*/ 18 h 25"/>
                        <a:gd name="T10" fmla="*/ 11 w 15"/>
                        <a:gd name="T11" fmla="*/ 20 h 25"/>
                        <a:gd name="T12" fmla="*/ 9 w 15"/>
                        <a:gd name="T13" fmla="*/ 22 h 25"/>
                        <a:gd name="T14" fmla="*/ 7 w 15"/>
                        <a:gd name="T15" fmla="*/ 23 h 25"/>
                        <a:gd name="T16" fmla="*/ 4 w 15"/>
                        <a:gd name="T17" fmla="*/ 24 h 25"/>
                        <a:gd name="T18" fmla="*/ 0 w 15"/>
                        <a:gd name="T19" fmla="*/ 24 h 25"/>
                        <a:gd name="T20" fmla="*/ 2 w 15"/>
                        <a:gd name="T21" fmla="*/ 23 h 25"/>
                        <a:gd name="T22" fmla="*/ 5 w 15"/>
                        <a:gd name="T23" fmla="*/ 18 h 25"/>
                        <a:gd name="T24" fmla="*/ 5 w 15"/>
                        <a:gd name="T25" fmla="*/ 16 h 25"/>
                        <a:gd name="T26" fmla="*/ 5 w 15"/>
                        <a:gd name="T27" fmla="*/ 14 h 25"/>
                        <a:gd name="T28" fmla="*/ 6 w 15"/>
                        <a:gd name="T29" fmla="*/ 5 h 25"/>
                        <a:gd name="T30" fmla="*/ 7 w 15"/>
                        <a:gd name="T31" fmla="*/ 0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15" h="25">
                          <a:moveTo>
                            <a:pt x="7" y="0"/>
                          </a:moveTo>
                          <a:lnTo>
                            <a:pt x="13" y="10"/>
                          </a:lnTo>
                          <a:lnTo>
                            <a:pt x="14" y="13"/>
                          </a:lnTo>
                          <a:lnTo>
                            <a:pt x="13" y="16"/>
                          </a:lnTo>
                          <a:lnTo>
                            <a:pt x="13" y="18"/>
                          </a:lnTo>
                          <a:lnTo>
                            <a:pt x="11" y="20"/>
                          </a:lnTo>
                          <a:lnTo>
                            <a:pt x="9" y="22"/>
                          </a:lnTo>
                          <a:lnTo>
                            <a:pt x="7" y="23"/>
                          </a:lnTo>
                          <a:lnTo>
                            <a:pt x="4" y="24"/>
                          </a:lnTo>
                          <a:lnTo>
                            <a:pt x="0" y="24"/>
                          </a:lnTo>
                          <a:lnTo>
                            <a:pt x="2" y="23"/>
                          </a:lnTo>
                          <a:lnTo>
                            <a:pt x="5" y="18"/>
                          </a:lnTo>
                          <a:lnTo>
                            <a:pt x="5" y="16"/>
                          </a:lnTo>
                          <a:lnTo>
                            <a:pt x="5" y="14"/>
                          </a:lnTo>
                          <a:lnTo>
                            <a:pt x="6" y="5"/>
                          </a:lnTo>
                          <a:lnTo>
                            <a:pt x="7" y="0"/>
                          </a:lnTo>
                        </a:path>
                      </a:pathLst>
                    </a:custGeom>
                    <a:solidFill>
                      <a:srgbClr val="3F3F3F"/>
                    </a:solidFill>
                    <a:ln w="12700" cap="rnd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IE"/>
                    </a:p>
                  </p:txBody>
                </p:sp>
              </p:grpSp>
              <p:sp>
                <p:nvSpPr>
                  <p:cNvPr id="147683" name="Freeform 227">
                    <a:extLst>
                      <a:ext uri="{FF2B5EF4-FFF2-40B4-BE49-F238E27FC236}">
                        <a16:creationId xmlns:a16="http://schemas.microsoft.com/office/drawing/2014/main" id="{854B03C4-30F2-430F-BC12-0771DA704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92" y="3748"/>
                    <a:ext cx="14" cy="28"/>
                  </a:xfrm>
                  <a:custGeom>
                    <a:avLst/>
                    <a:gdLst>
                      <a:gd name="T0" fmla="*/ 13 w 14"/>
                      <a:gd name="T1" fmla="*/ 0 h 28"/>
                      <a:gd name="T2" fmla="*/ 6 w 14"/>
                      <a:gd name="T3" fmla="*/ 1 h 28"/>
                      <a:gd name="T4" fmla="*/ 3 w 14"/>
                      <a:gd name="T5" fmla="*/ 2 h 28"/>
                      <a:gd name="T6" fmla="*/ 2 w 14"/>
                      <a:gd name="T7" fmla="*/ 3 h 28"/>
                      <a:gd name="T8" fmla="*/ 1 w 14"/>
                      <a:gd name="T9" fmla="*/ 5 h 28"/>
                      <a:gd name="T10" fmla="*/ 0 w 14"/>
                      <a:gd name="T11" fmla="*/ 7 h 28"/>
                      <a:gd name="T12" fmla="*/ 1 w 14"/>
                      <a:gd name="T13" fmla="*/ 9 h 28"/>
                      <a:gd name="T14" fmla="*/ 9 w 14"/>
                      <a:gd name="T15" fmla="*/ 27 h 28"/>
                      <a:gd name="T16" fmla="*/ 13 w 14"/>
                      <a:gd name="T17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4" h="28">
                        <a:moveTo>
                          <a:pt x="13" y="0"/>
                        </a:moveTo>
                        <a:lnTo>
                          <a:pt x="6" y="1"/>
                        </a:lnTo>
                        <a:lnTo>
                          <a:pt x="3" y="2"/>
                        </a:lnTo>
                        <a:lnTo>
                          <a:pt x="2" y="3"/>
                        </a:lnTo>
                        <a:lnTo>
                          <a:pt x="1" y="5"/>
                        </a:lnTo>
                        <a:lnTo>
                          <a:pt x="0" y="7"/>
                        </a:lnTo>
                        <a:lnTo>
                          <a:pt x="1" y="9"/>
                        </a:lnTo>
                        <a:lnTo>
                          <a:pt x="9" y="27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5F5F5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684" name="Group 228">
                  <a:extLst>
                    <a:ext uri="{FF2B5EF4-FFF2-40B4-BE49-F238E27FC236}">
                      <a16:creationId xmlns:a16="http://schemas.microsoft.com/office/drawing/2014/main" id="{6228E0B6-8D76-4B29-9BAE-FF4AC6982C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70" y="3469"/>
                  <a:ext cx="284" cy="398"/>
                  <a:chOff x="3370" y="3469"/>
                  <a:chExt cx="284" cy="398"/>
                </a:xfrm>
              </p:grpSpPr>
              <p:sp>
                <p:nvSpPr>
                  <p:cNvPr id="147685" name="Freeform 229">
                    <a:extLst>
                      <a:ext uri="{FF2B5EF4-FFF2-40B4-BE49-F238E27FC236}">
                        <a16:creationId xmlns:a16="http://schemas.microsoft.com/office/drawing/2014/main" id="{54428B5B-5BC9-4D9A-8E2D-4CB585681B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01" y="3741"/>
                    <a:ext cx="145" cy="126"/>
                  </a:xfrm>
                  <a:custGeom>
                    <a:avLst/>
                    <a:gdLst>
                      <a:gd name="T0" fmla="*/ 140 w 145"/>
                      <a:gd name="T1" fmla="*/ 117 h 126"/>
                      <a:gd name="T2" fmla="*/ 142 w 145"/>
                      <a:gd name="T3" fmla="*/ 112 h 126"/>
                      <a:gd name="T4" fmla="*/ 143 w 145"/>
                      <a:gd name="T5" fmla="*/ 108 h 126"/>
                      <a:gd name="T6" fmla="*/ 144 w 145"/>
                      <a:gd name="T7" fmla="*/ 104 h 126"/>
                      <a:gd name="T8" fmla="*/ 144 w 145"/>
                      <a:gd name="T9" fmla="*/ 101 h 126"/>
                      <a:gd name="T10" fmla="*/ 144 w 145"/>
                      <a:gd name="T11" fmla="*/ 96 h 126"/>
                      <a:gd name="T12" fmla="*/ 144 w 145"/>
                      <a:gd name="T13" fmla="*/ 93 h 126"/>
                      <a:gd name="T14" fmla="*/ 141 w 145"/>
                      <a:gd name="T15" fmla="*/ 98 h 126"/>
                      <a:gd name="T16" fmla="*/ 139 w 145"/>
                      <a:gd name="T17" fmla="*/ 101 h 126"/>
                      <a:gd name="T18" fmla="*/ 135 w 145"/>
                      <a:gd name="T19" fmla="*/ 103 h 126"/>
                      <a:gd name="T20" fmla="*/ 87 w 145"/>
                      <a:gd name="T21" fmla="*/ 108 h 126"/>
                      <a:gd name="T22" fmla="*/ 80 w 145"/>
                      <a:gd name="T23" fmla="*/ 108 h 126"/>
                      <a:gd name="T24" fmla="*/ 76 w 145"/>
                      <a:gd name="T25" fmla="*/ 107 h 126"/>
                      <a:gd name="T26" fmla="*/ 72 w 145"/>
                      <a:gd name="T27" fmla="*/ 107 h 126"/>
                      <a:gd name="T28" fmla="*/ 67 w 145"/>
                      <a:gd name="T29" fmla="*/ 105 h 126"/>
                      <a:gd name="T30" fmla="*/ 63 w 145"/>
                      <a:gd name="T31" fmla="*/ 103 h 126"/>
                      <a:gd name="T32" fmla="*/ 59 w 145"/>
                      <a:gd name="T33" fmla="*/ 101 h 126"/>
                      <a:gd name="T34" fmla="*/ 55 w 145"/>
                      <a:gd name="T35" fmla="*/ 98 h 126"/>
                      <a:gd name="T36" fmla="*/ 52 w 145"/>
                      <a:gd name="T37" fmla="*/ 94 h 126"/>
                      <a:gd name="T38" fmla="*/ 48 w 145"/>
                      <a:gd name="T39" fmla="*/ 89 h 126"/>
                      <a:gd name="T40" fmla="*/ 15 w 145"/>
                      <a:gd name="T41" fmla="*/ 0 h 126"/>
                      <a:gd name="T42" fmla="*/ 12 w 145"/>
                      <a:gd name="T43" fmla="*/ 1 h 126"/>
                      <a:gd name="T44" fmla="*/ 10 w 145"/>
                      <a:gd name="T45" fmla="*/ 2 h 126"/>
                      <a:gd name="T46" fmla="*/ 7 w 145"/>
                      <a:gd name="T47" fmla="*/ 4 h 126"/>
                      <a:gd name="T48" fmla="*/ 6 w 145"/>
                      <a:gd name="T49" fmla="*/ 6 h 126"/>
                      <a:gd name="T50" fmla="*/ 5 w 145"/>
                      <a:gd name="T51" fmla="*/ 9 h 126"/>
                      <a:gd name="T52" fmla="*/ 0 w 145"/>
                      <a:gd name="T53" fmla="*/ 32 h 126"/>
                      <a:gd name="T54" fmla="*/ 40 w 145"/>
                      <a:gd name="T55" fmla="*/ 122 h 126"/>
                      <a:gd name="T56" fmla="*/ 44 w 145"/>
                      <a:gd name="T57" fmla="*/ 124 h 126"/>
                      <a:gd name="T58" fmla="*/ 48 w 145"/>
                      <a:gd name="T59" fmla="*/ 125 h 126"/>
                      <a:gd name="T60" fmla="*/ 52 w 145"/>
                      <a:gd name="T61" fmla="*/ 125 h 126"/>
                      <a:gd name="T62" fmla="*/ 140 w 145"/>
                      <a:gd name="T63" fmla="*/ 117 h 1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45" h="126">
                        <a:moveTo>
                          <a:pt x="140" y="117"/>
                        </a:moveTo>
                        <a:lnTo>
                          <a:pt x="142" y="112"/>
                        </a:lnTo>
                        <a:lnTo>
                          <a:pt x="143" y="108"/>
                        </a:lnTo>
                        <a:lnTo>
                          <a:pt x="144" y="104"/>
                        </a:lnTo>
                        <a:lnTo>
                          <a:pt x="144" y="101"/>
                        </a:lnTo>
                        <a:lnTo>
                          <a:pt x="144" y="96"/>
                        </a:lnTo>
                        <a:lnTo>
                          <a:pt x="144" y="93"/>
                        </a:lnTo>
                        <a:lnTo>
                          <a:pt x="141" y="98"/>
                        </a:lnTo>
                        <a:lnTo>
                          <a:pt x="139" y="101"/>
                        </a:lnTo>
                        <a:lnTo>
                          <a:pt x="135" y="103"/>
                        </a:lnTo>
                        <a:lnTo>
                          <a:pt x="87" y="108"/>
                        </a:lnTo>
                        <a:lnTo>
                          <a:pt x="80" y="108"/>
                        </a:lnTo>
                        <a:lnTo>
                          <a:pt x="76" y="107"/>
                        </a:lnTo>
                        <a:lnTo>
                          <a:pt x="72" y="107"/>
                        </a:lnTo>
                        <a:lnTo>
                          <a:pt x="67" y="105"/>
                        </a:lnTo>
                        <a:lnTo>
                          <a:pt x="63" y="103"/>
                        </a:lnTo>
                        <a:lnTo>
                          <a:pt x="59" y="101"/>
                        </a:lnTo>
                        <a:lnTo>
                          <a:pt x="55" y="98"/>
                        </a:lnTo>
                        <a:lnTo>
                          <a:pt x="52" y="94"/>
                        </a:lnTo>
                        <a:lnTo>
                          <a:pt x="48" y="89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10" y="2"/>
                        </a:lnTo>
                        <a:lnTo>
                          <a:pt x="7" y="4"/>
                        </a:lnTo>
                        <a:lnTo>
                          <a:pt x="6" y="6"/>
                        </a:lnTo>
                        <a:lnTo>
                          <a:pt x="5" y="9"/>
                        </a:lnTo>
                        <a:lnTo>
                          <a:pt x="0" y="32"/>
                        </a:lnTo>
                        <a:lnTo>
                          <a:pt x="40" y="122"/>
                        </a:lnTo>
                        <a:lnTo>
                          <a:pt x="44" y="124"/>
                        </a:lnTo>
                        <a:lnTo>
                          <a:pt x="48" y="125"/>
                        </a:lnTo>
                        <a:lnTo>
                          <a:pt x="52" y="125"/>
                        </a:lnTo>
                        <a:lnTo>
                          <a:pt x="140" y="117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86" name="Freeform 230">
                    <a:extLst>
                      <a:ext uri="{FF2B5EF4-FFF2-40B4-BE49-F238E27FC236}">
                        <a16:creationId xmlns:a16="http://schemas.microsoft.com/office/drawing/2014/main" id="{900D0770-8BD7-48CD-BE9A-479B997633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0" y="3470"/>
                    <a:ext cx="284" cy="380"/>
                  </a:xfrm>
                  <a:custGeom>
                    <a:avLst/>
                    <a:gdLst>
                      <a:gd name="T0" fmla="*/ 276 w 284"/>
                      <a:gd name="T1" fmla="*/ 365 h 380"/>
                      <a:gd name="T2" fmla="*/ 278 w 284"/>
                      <a:gd name="T3" fmla="*/ 359 h 380"/>
                      <a:gd name="T4" fmla="*/ 280 w 284"/>
                      <a:gd name="T5" fmla="*/ 352 h 380"/>
                      <a:gd name="T6" fmla="*/ 281 w 284"/>
                      <a:gd name="T7" fmla="*/ 346 h 380"/>
                      <a:gd name="T8" fmla="*/ 282 w 284"/>
                      <a:gd name="T9" fmla="*/ 339 h 380"/>
                      <a:gd name="T10" fmla="*/ 283 w 284"/>
                      <a:gd name="T11" fmla="*/ 330 h 380"/>
                      <a:gd name="T12" fmla="*/ 283 w 284"/>
                      <a:gd name="T13" fmla="*/ 320 h 380"/>
                      <a:gd name="T14" fmla="*/ 283 w 284"/>
                      <a:gd name="T15" fmla="*/ 313 h 380"/>
                      <a:gd name="T16" fmla="*/ 232 w 284"/>
                      <a:gd name="T17" fmla="*/ 313 h 380"/>
                      <a:gd name="T18" fmla="*/ 222 w 284"/>
                      <a:gd name="T19" fmla="*/ 281 h 380"/>
                      <a:gd name="T20" fmla="*/ 204 w 284"/>
                      <a:gd name="T21" fmla="*/ 238 h 380"/>
                      <a:gd name="T22" fmla="*/ 169 w 284"/>
                      <a:gd name="T23" fmla="*/ 159 h 380"/>
                      <a:gd name="T24" fmla="*/ 153 w 284"/>
                      <a:gd name="T25" fmla="*/ 127 h 380"/>
                      <a:gd name="T26" fmla="*/ 132 w 284"/>
                      <a:gd name="T27" fmla="*/ 95 h 380"/>
                      <a:gd name="T28" fmla="*/ 94 w 284"/>
                      <a:gd name="T29" fmla="*/ 50 h 380"/>
                      <a:gd name="T30" fmla="*/ 68 w 284"/>
                      <a:gd name="T31" fmla="*/ 21 h 380"/>
                      <a:gd name="T32" fmla="*/ 46 w 284"/>
                      <a:gd name="T33" fmla="*/ 0 h 380"/>
                      <a:gd name="T34" fmla="*/ 18 w 284"/>
                      <a:gd name="T35" fmla="*/ 18 h 380"/>
                      <a:gd name="T36" fmla="*/ 6 w 284"/>
                      <a:gd name="T37" fmla="*/ 25 h 380"/>
                      <a:gd name="T38" fmla="*/ 3 w 284"/>
                      <a:gd name="T39" fmla="*/ 26 h 380"/>
                      <a:gd name="T40" fmla="*/ 2 w 284"/>
                      <a:gd name="T41" fmla="*/ 28 h 380"/>
                      <a:gd name="T42" fmla="*/ 0 w 284"/>
                      <a:gd name="T43" fmla="*/ 31 h 380"/>
                      <a:gd name="T44" fmla="*/ 0 w 284"/>
                      <a:gd name="T45" fmla="*/ 35 h 380"/>
                      <a:gd name="T46" fmla="*/ 1 w 284"/>
                      <a:gd name="T47" fmla="*/ 38 h 380"/>
                      <a:gd name="T48" fmla="*/ 4 w 284"/>
                      <a:gd name="T49" fmla="*/ 42 h 380"/>
                      <a:gd name="T50" fmla="*/ 25 w 284"/>
                      <a:gd name="T51" fmla="*/ 61 h 380"/>
                      <a:gd name="T52" fmla="*/ 37 w 284"/>
                      <a:gd name="T53" fmla="*/ 74 h 380"/>
                      <a:gd name="T54" fmla="*/ 58 w 284"/>
                      <a:gd name="T55" fmla="*/ 97 h 380"/>
                      <a:gd name="T56" fmla="*/ 61 w 284"/>
                      <a:gd name="T57" fmla="*/ 98 h 380"/>
                      <a:gd name="T58" fmla="*/ 65 w 284"/>
                      <a:gd name="T59" fmla="*/ 98 h 380"/>
                      <a:gd name="T60" fmla="*/ 81 w 284"/>
                      <a:gd name="T61" fmla="*/ 97 h 380"/>
                      <a:gd name="T62" fmla="*/ 86 w 284"/>
                      <a:gd name="T63" fmla="*/ 96 h 380"/>
                      <a:gd name="T64" fmla="*/ 91 w 284"/>
                      <a:gd name="T65" fmla="*/ 97 h 380"/>
                      <a:gd name="T66" fmla="*/ 96 w 284"/>
                      <a:gd name="T67" fmla="*/ 98 h 380"/>
                      <a:gd name="T68" fmla="*/ 100 w 284"/>
                      <a:gd name="T69" fmla="*/ 100 h 380"/>
                      <a:gd name="T70" fmla="*/ 104 w 284"/>
                      <a:gd name="T71" fmla="*/ 103 h 380"/>
                      <a:gd name="T72" fmla="*/ 113 w 284"/>
                      <a:gd name="T73" fmla="*/ 114 h 380"/>
                      <a:gd name="T74" fmla="*/ 129 w 284"/>
                      <a:gd name="T75" fmla="*/ 143 h 380"/>
                      <a:gd name="T76" fmla="*/ 139 w 284"/>
                      <a:gd name="T77" fmla="*/ 163 h 380"/>
                      <a:gd name="T78" fmla="*/ 149 w 284"/>
                      <a:gd name="T79" fmla="*/ 185 h 380"/>
                      <a:gd name="T80" fmla="*/ 157 w 284"/>
                      <a:gd name="T81" fmla="*/ 203 h 380"/>
                      <a:gd name="T82" fmla="*/ 163 w 284"/>
                      <a:gd name="T83" fmla="*/ 219 h 380"/>
                      <a:gd name="T84" fmla="*/ 147 w 284"/>
                      <a:gd name="T85" fmla="*/ 271 h 380"/>
                      <a:gd name="T86" fmla="*/ 180 w 284"/>
                      <a:gd name="T87" fmla="*/ 360 h 380"/>
                      <a:gd name="T88" fmla="*/ 183 w 284"/>
                      <a:gd name="T89" fmla="*/ 366 h 380"/>
                      <a:gd name="T90" fmla="*/ 188 w 284"/>
                      <a:gd name="T91" fmla="*/ 371 h 380"/>
                      <a:gd name="T92" fmla="*/ 198 w 284"/>
                      <a:gd name="T93" fmla="*/ 377 h 380"/>
                      <a:gd name="T94" fmla="*/ 207 w 284"/>
                      <a:gd name="T95" fmla="*/ 379 h 380"/>
                      <a:gd name="T96" fmla="*/ 219 w 284"/>
                      <a:gd name="T97" fmla="*/ 379 h 380"/>
                      <a:gd name="T98" fmla="*/ 268 w 284"/>
                      <a:gd name="T99" fmla="*/ 374 h 380"/>
                      <a:gd name="T100" fmla="*/ 271 w 284"/>
                      <a:gd name="T101" fmla="*/ 371 h 380"/>
                      <a:gd name="T102" fmla="*/ 273 w 284"/>
                      <a:gd name="T103" fmla="*/ 368 h 380"/>
                      <a:gd name="T104" fmla="*/ 276 w 284"/>
                      <a:gd name="T105" fmla="*/ 365 h 3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84" h="380">
                        <a:moveTo>
                          <a:pt x="276" y="365"/>
                        </a:moveTo>
                        <a:lnTo>
                          <a:pt x="278" y="359"/>
                        </a:lnTo>
                        <a:lnTo>
                          <a:pt x="280" y="352"/>
                        </a:lnTo>
                        <a:lnTo>
                          <a:pt x="281" y="346"/>
                        </a:lnTo>
                        <a:lnTo>
                          <a:pt x="282" y="339"/>
                        </a:lnTo>
                        <a:lnTo>
                          <a:pt x="283" y="330"/>
                        </a:lnTo>
                        <a:lnTo>
                          <a:pt x="283" y="320"/>
                        </a:lnTo>
                        <a:lnTo>
                          <a:pt x="283" y="313"/>
                        </a:lnTo>
                        <a:lnTo>
                          <a:pt x="232" y="313"/>
                        </a:lnTo>
                        <a:lnTo>
                          <a:pt x="222" y="281"/>
                        </a:lnTo>
                        <a:lnTo>
                          <a:pt x="204" y="238"/>
                        </a:lnTo>
                        <a:lnTo>
                          <a:pt x="169" y="159"/>
                        </a:lnTo>
                        <a:lnTo>
                          <a:pt x="153" y="127"/>
                        </a:lnTo>
                        <a:lnTo>
                          <a:pt x="132" y="95"/>
                        </a:lnTo>
                        <a:lnTo>
                          <a:pt x="94" y="50"/>
                        </a:lnTo>
                        <a:lnTo>
                          <a:pt x="68" y="21"/>
                        </a:lnTo>
                        <a:lnTo>
                          <a:pt x="46" y="0"/>
                        </a:lnTo>
                        <a:lnTo>
                          <a:pt x="18" y="18"/>
                        </a:lnTo>
                        <a:lnTo>
                          <a:pt x="6" y="25"/>
                        </a:lnTo>
                        <a:lnTo>
                          <a:pt x="3" y="26"/>
                        </a:lnTo>
                        <a:lnTo>
                          <a:pt x="2" y="28"/>
                        </a:lnTo>
                        <a:lnTo>
                          <a:pt x="0" y="31"/>
                        </a:lnTo>
                        <a:lnTo>
                          <a:pt x="0" y="35"/>
                        </a:lnTo>
                        <a:lnTo>
                          <a:pt x="1" y="38"/>
                        </a:lnTo>
                        <a:lnTo>
                          <a:pt x="4" y="42"/>
                        </a:lnTo>
                        <a:lnTo>
                          <a:pt x="25" y="61"/>
                        </a:lnTo>
                        <a:lnTo>
                          <a:pt x="37" y="74"/>
                        </a:lnTo>
                        <a:lnTo>
                          <a:pt x="58" y="97"/>
                        </a:lnTo>
                        <a:lnTo>
                          <a:pt x="61" y="98"/>
                        </a:lnTo>
                        <a:lnTo>
                          <a:pt x="65" y="98"/>
                        </a:lnTo>
                        <a:lnTo>
                          <a:pt x="81" y="97"/>
                        </a:lnTo>
                        <a:lnTo>
                          <a:pt x="86" y="96"/>
                        </a:lnTo>
                        <a:lnTo>
                          <a:pt x="91" y="97"/>
                        </a:lnTo>
                        <a:lnTo>
                          <a:pt x="96" y="98"/>
                        </a:lnTo>
                        <a:lnTo>
                          <a:pt x="100" y="100"/>
                        </a:lnTo>
                        <a:lnTo>
                          <a:pt x="104" y="103"/>
                        </a:lnTo>
                        <a:lnTo>
                          <a:pt x="113" y="114"/>
                        </a:lnTo>
                        <a:lnTo>
                          <a:pt x="129" y="143"/>
                        </a:lnTo>
                        <a:lnTo>
                          <a:pt x="139" y="163"/>
                        </a:lnTo>
                        <a:lnTo>
                          <a:pt x="149" y="185"/>
                        </a:lnTo>
                        <a:lnTo>
                          <a:pt x="157" y="203"/>
                        </a:lnTo>
                        <a:lnTo>
                          <a:pt x="163" y="219"/>
                        </a:lnTo>
                        <a:lnTo>
                          <a:pt x="147" y="271"/>
                        </a:lnTo>
                        <a:lnTo>
                          <a:pt x="180" y="360"/>
                        </a:lnTo>
                        <a:lnTo>
                          <a:pt x="183" y="366"/>
                        </a:lnTo>
                        <a:lnTo>
                          <a:pt x="188" y="371"/>
                        </a:lnTo>
                        <a:lnTo>
                          <a:pt x="198" y="377"/>
                        </a:lnTo>
                        <a:lnTo>
                          <a:pt x="207" y="379"/>
                        </a:lnTo>
                        <a:lnTo>
                          <a:pt x="219" y="379"/>
                        </a:lnTo>
                        <a:lnTo>
                          <a:pt x="268" y="374"/>
                        </a:lnTo>
                        <a:lnTo>
                          <a:pt x="271" y="371"/>
                        </a:lnTo>
                        <a:lnTo>
                          <a:pt x="273" y="368"/>
                        </a:lnTo>
                        <a:lnTo>
                          <a:pt x="276" y="365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87" name="Freeform 231">
                    <a:extLst>
                      <a:ext uri="{FF2B5EF4-FFF2-40B4-BE49-F238E27FC236}">
                        <a16:creationId xmlns:a16="http://schemas.microsoft.com/office/drawing/2014/main" id="{B43788F9-90BE-44E0-AAD8-68B833F35D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74" y="3512"/>
                    <a:ext cx="160" cy="187"/>
                  </a:xfrm>
                  <a:custGeom>
                    <a:avLst/>
                    <a:gdLst>
                      <a:gd name="T0" fmla="*/ 159 w 160"/>
                      <a:gd name="T1" fmla="*/ 177 h 187"/>
                      <a:gd name="T2" fmla="*/ 153 w 160"/>
                      <a:gd name="T3" fmla="*/ 160 h 187"/>
                      <a:gd name="T4" fmla="*/ 143 w 160"/>
                      <a:gd name="T5" fmla="*/ 138 h 187"/>
                      <a:gd name="T6" fmla="*/ 130 w 160"/>
                      <a:gd name="T7" fmla="*/ 110 h 187"/>
                      <a:gd name="T8" fmla="*/ 125 w 160"/>
                      <a:gd name="T9" fmla="*/ 100 h 187"/>
                      <a:gd name="T10" fmla="*/ 109 w 160"/>
                      <a:gd name="T11" fmla="*/ 72 h 187"/>
                      <a:gd name="T12" fmla="*/ 100 w 160"/>
                      <a:gd name="T13" fmla="*/ 61 h 187"/>
                      <a:gd name="T14" fmla="*/ 95 w 160"/>
                      <a:gd name="T15" fmla="*/ 57 h 187"/>
                      <a:gd name="T16" fmla="*/ 91 w 160"/>
                      <a:gd name="T17" fmla="*/ 55 h 187"/>
                      <a:gd name="T18" fmla="*/ 88 w 160"/>
                      <a:gd name="T19" fmla="*/ 54 h 187"/>
                      <a:gd name="T20" fmla="*/ 83 w 160"/>
                      <a:gd name="T21" fmla="*/ 54 h 187"/>
                      <a:gd name="T22" fmla="*/ 67 w 160"/>
                      <a:gd name="T23" fmla="*/ 55 h 187"/>
                      <a:gd name="T24" fmla="*/ 61 w 160"/>
                      <a:gd name="T25" fmla="*/ 56 h 187"/>
                      <a:gd name="T26" fmla="*/ 57 w 160"/>
                      <a:gd name="T27" fmla="*/ 56 h 187"/>
                      <a:gd name="T28" fmla="*/ 56 w 160"/>
                      <a:gd name="T29" fmla="*/ 55 h 187"/>
                      <a:gd name="T30" fmla="*/ 54 w 160"/>
                      <a:gd name="T31" fmla="*/ 54 h 187"/>
                      <a:gd name="T32" fmla="*/ 36 w 160"/>
                      <a:gd name="T33" fmla="*/ 35 h 187"/>
                      <a:gd name="T34" fmla="*/ 22 w 160"/>
                      <a:gd name="T35" fmla="*/ 18 h 187"/>
                      <a:gd name="T36" fmla="*/ 0 w 160"/>
                      <a:gd name="T37" fmla="*/ 0 h 187"/>
                      <a:gd name="T38" fmla="*/ 39 w 160"/>
                      <a:gd name="T39" fmla="*/ 67 h 187"/>
                      <a:gd name="T40" fmla="*/ 41 w 160"/>
                      <a:gd name="T41" fmla="*/ 69 h 187"/>
                      <a:gd name="T42" fmla="*/ 43 w 160"/>
                      <a:gd name="T43" fmla="*/ 71 h 187"/>
                      <a:gd name="T44" fmla="*/ 45 w 160"/>
                      <a:gd name="T45" fmla="*/ 73 h 187"/>
                      <a:gd name="T46" fmla="*/ 52 w 160"/>
                      <a:gd name="T47" fmla="*/ 73 h 187"/>
                      <a:gd name="T48" fmla="*/ 62 w 160"/>
                      <a:gd name="T49" fmla="*/ 75 h 187"/>
                      <a:gd name="T50" fmla="*/ 70 w 160"/>
                      <a:gd name="T51" fmla="*/ 75 h 187"/>
                      <a:gd name="T52" fmla="*/ 79 w 160"/>
                      <a:gd name="T53" fmla="*/ 75 h 187"/>
                      <a:gd name="T54" fmla="*/ 86 w 160"/>
                      <a:gd name="T55" fmla="*/ 75 h 187"/>
                      <a:gd name="T56" fmla="*/ 91 w 160"/>
                      <a:gd name="T57" fmla="*/ 75 h 187"/>
                      <a:gd name="T58" fmla="*/ 98 w 160"/>
                      <a:gd name="T59" fmla="*/ 74 h 187"/>
                      <a:gd name="T60" fmla="*/ 101 w 160"/>
                      <a:gd name="T61" fmla="*/ 76 h 187"/>
                      <a:gd name="T62" fmla="*/ 103 w 160"/>
                      <a:gd name="T63" fmla="*/ 78 h 187"/>
                      <a:gd name="T64" fmla="*/ 104 w 160"/>
                      <a:gd name="T65" fmla="*/ 81 h 187"/>
                      <a:gd name="T66" fmla="*/ 117 w 160"/>
                      <a:gd name="T67" fmla="*/ 105 h 187"/>
                      <a:gd name="T68" fmla="*/ 131 w 160"/>
                      <a:gd name="T69" fmla="*/ 132 h 187"/>
                      <a:gd name="T70" fmla="*/ 140 w 160"/>
                      <a:gd name="T71" fmla="*/ 152 h 187"/>
                      <a:gd name="T72" fmla="*/ 156 w 160"/>
                      <a:gd name="T73" fmla="*/ 186 h 187"/>
                      <a:gd name="T74" fmla="*/ 159 w 160"/>
                      <a:gd name="T75" fmla="*/ 177 h 1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160" h="187">
                        <a:moveTo>
                          <a:pt x="159" y="177"/>
                        </a:moveTo>
                        <a:lnTo>
                          <a:pt x="153" y="160"/>
                        </a:lnTo>
                        <a:lnTo>
                          <a:pt x="143" y="138"/>
                        </a:lnTo>
                        <a:lnTo>
                          <a:pt x="130" y="110"/>
                        </a:lnTo>
                        <a:lnTo>
                          <a:pt x="125" y="100"/>
                        </a:lnTo>
                        <a:lnTo>
                          <a:pt x="109" y="72"/>
                        </a:lnTo>
                        <a:lnTo>
                          <a:pt x="100" y="61"/>
                        </a:lnTo>
                        <a:lnTo>
                          <a:pt x="95" y="57"/>
                        </a:lnTo>
                        <a:lnTo>
                          <a:pt x="91" y="55"/>
                        </a:lnTo>
                        <a:lnTo>
                          <a:pt x="88" y="54"/>
                        </a:lnTo>
                        <a:lnTo>
                          <a:pt x="83" y="54"/>
                        </a:lnTo>
                        <a:lnTo>
                          <a:pt x="67" y="55"/>
                        </a:lnTo>
                        <a:lnTo>
                          <a:pt x="61" y="56"/>
                        </a:lnTo>
                        <a:lnTo>
                          <a:pt x="57" y="56"/>
                        </a:lnTo>
                        <a:lnTo>
                          <a:pt x="56" y="55"/>
                        </a:lnTo>
                        <a:lnTo>
                          <a:pt x="54" y="54"/>
                        </a:lnTo>
                        <a:lnTo>
                          <a:pt x="36" y="35"/>
                        </a:lnTo>
                        <a:lnTo>
                          <a:pt x="22" y="18"/>
                        </a:lnTo>
                        <a:lnTo>
                          <a:pt x="0" y="0"/>
                        </a:lnTo>
                        <a:lnTo>
                          <a:pt x="39" y="67"/>
                        </a:lnTo>
                        <a:lnTo>
                          <a:pt x="41" y="69"/>
                        </a:lnTo>
                        <a:lnTo>
                          <a:pt x="43" y="71"/>
                        </a:lnTo>
                        <a:lnTo>
                          <a:pt x="45" y="73"/>
                        </a:lnTo>
                        <a:lnTo>
                          <a:pt x="52" y="73"/>
                        </a:lnTo>
                        <a:lnTo>
                          <a:pt x="62" y="75"/>
                        </a:lnTo>
                        <a:lnTo>
                          <a:pt x="70" y="75"/>
                        </a:lnTo>
                        <a:lnTo>
                          <a:pt x="79" y="75"/>
                        </a:lnTo>
                        <a:lnTo>
                          <a:pt x="86" y="75"/>
                        </a:lnTo>
                        <a:lnTo>
                          <a:pt x="91" y="75"/>
                        </a:lnTo>
                        <a:lnTo>
                          <a:pt x="98" y="74"/>
                        </a:lnTo>
                        <a:lnTo>
                          <a:pt x="101" y="76"/>
                        </a:lnTo>
                        <a:lnTo>
                          <a:pt x="103" y="78"/>
                        </a:lnTo>
                        <a:lnTo>
                          <a:pt x="104" y="81"/>
                        </a:lnTo>
                        <a:lnTo>
                          <a:pt x="117" y="105"/>
                        </a:lnTo>
                        <a:lnTo>
                          <a:pt x="131" y="132"/>
                        </a:lnTo>
                        <a:lnTo>
                          <a:pt x="140" y="152"/>
                        </a:lnTo>
                        <a:lnTo>
                          <a:pt x="156" y="186"/>
                        </a:lnTo>
                        <a:lnTo>
                          <a:pt x="159" y="177"/>
                        </a:lnTo>
                      </a:path>
                    </a:pathLst>
                  </a:custGeom>
                  <a:solidFill>
                    <a:srgbClr val="BFBFBF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88" name="Freeform 232">
                    <a:extLst>
                      <a:ext uri="{FF2B5EF4-FFF2-40B4-BE49-F238E27FC236}">
                        <a16:creationId xmlns:a16="http://schemas.microsoft.com/office/drawing/2014/main" id="{A13148F3-EE61-4286-B670-1C045E54E3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15" y="3469"/>
                    <a:ext cx="239" cy="314"/>
                  </a:xfrm>
                  <a:custGeom>
                    <a:avLst/>
                    <a:gdLst>
                      <a:gd name="T0" fmla="*/ 238 w 239"/>
                      <a:gd name="T1" fmla="*/ 313 h 314"/>
                      <a:gd name="T2" fmla="*/ 237 w 239"/>
                      <a:gd name="T3" fmla="*/ 304 h 314"/>
                      <a:gd name="T4" fmla="*/ 235 w 239"/>
                      <a:gd name="T5" fmla="*/ 295 h 314"/>
                      <a:gd name="T6" fmla="*/ 233 w 239"/>
                      <a:gd name="T7" fmla="*/ 288 h 314"/>
                      <a:gd name="T8" fmla="*/ 230 w 239"/>
                      <a:gd name="T9" fmla="*/ 279 h 314"/>
                      <a:gd name="T10" fmla="*/ 221 w 239"/>
                      <a:gd name="T11" fmla="*/ 257 h 314"/>
                      <a:gd name="T12" fmla="*/ 214 w 239"/>
                      <a:gd name="T13" fmla="*/ 239 h 314"/>
                      <a:gd name="T14" fmla="*/ 201 w 239"/>
                      <a:gd name="T15" fmla="*/ 210 h 314"/>
                      <a:gd name="T16" fmla="*/ 185 w 239"/>
                      <a:gd name="T17" fmla="*/ 180 h 314"/>
                      <a:gd name="T18" fmla="*/ 169 w 239"/>
                      <a:gd name="T19" fmla="*/ 146 h 314"/>
                      <a:gd name="T20" fmla="*/ 145 w 239"/>
                      <a:gd name="T21" fmla="*/ 107 h 314"/>
                      <a:gd name="T22" fmla="*/ 138 w 239"/>
                      <a:gd name="T23" fmla="*/ 96 h 314"/>
                      <a:gd name="T24" fmla="*/ 129 w 239"/>
                      <a:gd name="T25" fmla="*/ 84 h 314"/>
                      <a:gd name="T26" fmla="*/ 117 w 239"/>
                      <a:gd name="T27" fmla="*/ 67 h 314"/>
                      <a:gd name="T28" fmla="*/ 105 w 239"/>
                      <a:gd name="T29" fmla="*/ 53 h 314"/>
                      <a:gd name="T30" fmla="*/ 90 w 239"/>
                      <a:gd name="T31" fmla="*/ 36 h 314"/>
                      <a:gd name="T32" fmla="*/ 55 w 239"/>
                      <a:gd name="T33" fmla="*/ 1 h 314"/>
                      <a:gd name="T34" fmla="*/ 0 w 239"/>
                      <a:gd name="T35" fmla="*/ 0 h 314"/>
                      <a:gd name="T36" fmla="*/ 23 w 239"/>
                      <a:gd name="T37" fmla="*/ 22 h 314"/>
                      <a:gd name="T38" fmla="*/ 39 w 239"/>
                      <a:gd name="T39" fmla="*/ 39 h 314"/>
                      <a:gd name="T40" fmla="*/ 70 w 239"/>
                      <a:gd name="T41" fmla="*/ 75 h 314"/>
                      <a:gd name="T42" fmla="*/ 87 w 239"/>
                      <a:gd name="T43" fmla="*/ 95 h 314"/>
                      <a:gd name="T44" fmla="*/ 107 w 239"/>
                      <a:gd name="T45" fmla="*/ 127 h 314"/>
                      <a:gd name="T46" fmla="*/ 125 w 239"/>
                      <a:gd name="T47" fmla="*/ 161 h 314"/>
                      <a:gd name="T48" fmla="*/ 159 w 239"/>
                      <a:gd name="T49" fmla="*/ 239 h 314"/>
                      <a:gd name="T50" fmla="*/ 176 w 239"/>
                      <a:gd name="T51" fmla="*/ 280 h 314"/>
                      <a:gd name="T52" fmla="*/ 187 w 239"/>
                      <a:gd name="T53" fmla="*/ 313 h 314"/>
                      <a:gd name="T54" fmla="*/ 238 w 239"/>
                      <a:gd name="T55" fmla="*/ 313 h 3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39" h="314">
                        <a:moveTo>
                          <a:pt x="238" y="313"/>
                        </a:moveTo>
                        <a:lnTo>
                          <a:pt x="237" y="304"/>
                        </a:lnTo>
                        <a:lnTo>
                          <a:pt x="235" y="295"/>
                        </a:lnTo>
                        <a:lnTo>
                          <a:pt x="233" y="288"/>
                        </a:lnTo>
                        <a:lnTo>
                          <a:pt x="230" y="279"/>
                        </a:lnTo>
                        <a:lnTo>
                          <a:pt x="221" y="257"/>
                        </a:lnTo>
                        <a:lnTo>
                          <a:pt x="214" y="239"/>
                        </a:lnTo>
                        <a:lnTo>
                          <a:pt x="201" y="210"/>
                        </a:lnTo>
                        <a:lnTo>
                          <a:pt x="185" y="180"/>
                        </a:lnTo>
                        <a:lnTo>
                          <a:pt x="169" y="146"/>
                        </a:lnTo>
                        <a:lnTo>
                          <a:pt x="145" y="107"/>
                        </a:lnTo>
                        <a:lnTo>
                          <a:pt x="138" y="96"/>
                        </a:lnTo>
                        <a:lnTo>
                          <a:pt x="129" y="84"/>
                        </a:lnTo>
                        <a:lnTo>
                          <a:pt x="117" y="67"/>
                        </a:lnTo>
                        <a:lnTo>
                          <a:pt x="105" y="53"/>
                        </a:lnTo>
                        <a:lnTo>
                          <a:pt x="90" y="36"/>
                        </a:lnTo>
                        <a:lnTo>
                          <a:pt x="55" y="1"/>
                        </a:lnTo>
                        <a:lnTo>
                          <a:pt x="0" y="0"/>
                        </a:lnTo>
                        <a:lnTo>
                          <a:pt x="23" y="22"/>
                        </a:lnTo>
                        <a:lnTo>
                          <a:pt x="39" y="39"/>
                        </a:lnTo>
                        <a:lnTo>
                          <a:pt x="70" y="75"/>
                        </a:lnTo>
                        <a:lnTo>
                          <a:pt x="87" y="95"/>
                        </a:lnTo>
                        <a:lnTo>
                          <a:pt x="107" y="127"/>
                        </a:lnTo>
                        <a:lnTo>
                          <a:pt x="125" y="161"/>
                        </a:lnTo>
                        <a:lnTo>
                          <a:pt x="159" y="239"/>
                        </a:lnTo>
                        <a:lnTo>
                          <a:pt x="176" y="280"/>
                        </a:lnTo>
                        <a:lnTo>
                          <a:pt x="187" y="313"/>
                        </a:lnTo>
                        <a:lnTo>
                          <a:pt x="238" y="313"/>
                        </a:lnTo>
                      </a:path>
                    </a:pathLst>
                  </a:custGeom>
                  <a:solidFill>
                    <a:srgbClr val="C0C0C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689" name="Group 233">
                  <a:extLst>
                    <a:ext uri="{FF2B5EF4-FFF2-40B4-BE49-F238E27FC236}">
                      <a16:creationId xmlns:a16="http://schemas.microsoft.com/office/drawing/2014/main" id="{5984D892-11C3-4B80-9E9D-660A4DB978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50" y="3634"/>
                  <a:ext cx="79" cy="68"/>
                  <a:chOff x="3450" y="3634"/>
                  <a:chExt cx="79" cy="68"/>
                </a:xfrm>
              </p:grpSpPr>
              <p:sp>
                <p:nvSpPr>
                  <p:cNvPr id="147690" name="Freeform 234">
                    <a:extLst>
                      <a:ext uri="{FF2B5EF4-FFF2-40B4-BE49-F238E27FC236}">
                        <a16:creationId xmlns:a16="http://schemas.microsoft.com/office/drawing/2014/main" id="{73A2AFD6-2537-4BCF-942B-CA13F892F5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0" y="3634"/>
                    <a:ext cx="51" cy="3"/>
                  </a:xfrm>
                  <a:custGeom>
                    <a:avLst/>
                    <a:gdLst>
                      <a:gd name="T0" fmla="*/ 50 w 51"/>
                      <a:gd name="T1" fmla="*/ 0 h 3"/>
                      <a:gd name="T2" fmla="*/ 0 w 51"/>
                      <a:gd name="T3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51" h="3">
                        <a:moveTo>
                          <a:pt x="50" y="0"/>
                        </a:moveTo>
                        <a:lnTo>
                          <a:pt x="0" y="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1" name="Freeform 235">
                    <a:extLst>
                      <a:ext uri="{FF2B5EF4-FFF2-40B4-BE49-F238E27FC236}">
                        <a16:creationId xmlns:a16="http://schemas.microsoft.com/office/drawing/2014/main" id="{10214F85-7331-4B53-A212-3630D399D7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56" y="3644"/>
                    <a:ext cx="49" cy="3"/>
                  </a:xfrm>
                  <a:custGeom>
                    <a:avLst/>
                    <a:gdLst>
                      <a:gd name="T0" fmla="*/ 48 w 49"/>
                      <a:gd name="T1" fmla="*/ 0 h 3"/>
                      <a:gd name="T2" fmla="*/ 0 w 49"/>
                      <a:gd name="T3" fmla="*/ 2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9" h="3">
                        <a:moveTo>
                          <a:pt x="48" y="0"/>
                        </a:moveTo>
                        <a:lnTo>
                          <a:pt x="0" y="2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2" name="Freeform 236">
                    <a:extLst>
                      <a:ext uri="{FF2B5EF4-FFF2-40B4-BE49-F238E27FC236}">
                        <a16:creationId xmlns:a16="http://schemas.microsoft.com/office/drawing/2014/main" id="{99705E72-3CAB-4464-B4FA-CFFE4EAE1C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2" y="3654"/>
                    <a:ext cx="48" cy="4"/>
                  </a:xfrm>
                  <a:custGeom>
                    <a:avLst/>
                    <a:gdLst>
                      <a:gd name="T0" fmla="*/ 47 w 48"/>
                      <a:gd name="T1" fmla="*/ 0 h 4"/>
                      <a:gd name="T2" fmla="*/ 0 w 48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8" h="4">
                        <a:moveTo>
                          <a:pt x="47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3" name="Freeform 237">
                    <a:extLst>
                      <a:ext uri="{FF2B5EF4-FFF2-40B4-BE49-F238E27FC236}">
                        <a16:creationId xmlns:a16="http://schemas.microsoft.com/office/drawing/2014/main" id="{09A3B969-0DC7-4F21-8B40-126923B2E9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8" y="3665"/>
                    <a:ext cx="47" cy="4"/>
                  </a:xfrm>
                  <a:custGeom>
                    <a:avLst/>
                    <a:gdLst>
                      <a:gd name="T0" fmla="*/ 46 w 47"/>
                      <a:gd name="T1" fmla="*/ 0 h 4"/>
                      <a:gd name="T2" fmla="*/ 0 w 47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7" h="4">
                        <a:moveTo>
                          <a:pt x="46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4" name="Freeform 238">
                    <a:extLst>
                      <a:ext uri="{FF2B5EF4-FFF2-40B4-BE49-F238E27FC236}">
                        <a16:creationId xmlns:a16="http://schemas.microsoft.com/office/drawing/2014/main" id="{2E16D037-04CA-4E59-9DBD-EF35B5A82D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4" y="3676"/>
                    <a:ext cx="46" cy="4"/>
                  </a:xfrm>
                  <a:custGeom>
                    <a:avLst/>
                    <a:gdLst>
                      <a:gd name="T0" fmla="*/ 45 w 46"/>
                      <a:gd name="T1" fmla="*/ 0 h 4"/>
                      <a:gd name="T2" fmla="*/ 0 w 46"/>
                      <a:gd name="T3" fmla="*/ 3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6" h="4">
                        <a:moveTo>
                          <a:pt x="45" y="0"/>
                        </a:moveTo>
                        <a:lnTo>
                          <a:pt x="0" y="3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5" name="Freeform 239">
                    <a:extLst>
                      <a:ext uri="{FF2B5EF4-FFF2-40B4-BE49-F238E27FC236}">
                        <a16:creationId xmlns:a16="http://schemas.microsoft.com/office/drawing/2014/main" id="{22DBFCD2-AFEA-47B0-8D08-972A722DB0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79" y="3686"/>
                    <a:ext cx="45" cy="5"/>
                  </a:xfrm>
                  <a:custGeom>
                    <a:avLst/>
                    <a:gdLst>
                      <a:gd name="T0" fmla="*/ 44 w 45"/>
                      <a:gd name="T1" fmla="*/ 0 h 5"/>
                      <a:gd name="T2" fmla="*/ 0 w 45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5" h="5">
                        <a:moveTo>
                          <a:pt x="44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696" name="Freeform 240">
                    <a:extLst>
                      <a:ext uri="{FF2B5EF4-FFF2-40B4-BE49-F238E27FC236}">
                        <a16:creationId xmlns:a16="http://schemas.microsoft.com/office/drawing/2014/main" id="{9DBAE045-00A8-4D8C-AAA3-319588169B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85" y="3697"/>
                    <a:ext cx="44" cy="5"/>
                  </a:xfrm>
                  <a:custGeom>
                    <a:avLst/>
                    <a:gdLst>
                      <a:gd name="T0" fmla="*/ 43 w 44"/>
                      <a:gd name="T1" fmla="*/ 0 h 5"/>
                      <a:gd name="T2" fmla="*/ 0 w 44"/>
                      <a:gd name="T3" fmla="*/ 4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44" h="5">
                        <a:moveTo>
                          <a:pt x="43" y="0"/>
                        </a:moveTo>
                        <a:lnTo>
                          <a:pt x="0" y="4"/>
                        </a:lnTo>
                      </a:path>
                    </a:pathLst>
                  </a:custGeom>
                  <a:noFill/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7697" name="Group 241">
                <a:extLst>
                  <a:ext uri="{FF2B5EF4-FFF2-40B4-BE49-F238E27FC236}">
                    <a16:creationId xmlns:a16="http://schemas.microsoft.com/office/drawing/2014/main" id="{2AD58B4B-74D1-4D61-BF42-46329613D4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13" y="3802"/>
                <a:ext cx="23" cy="15"/>
                <a:chOff x="3613" y="3802"/>
                <a:chExt cx="23" cy="15"/>
              </a:xfrm>
            </p:grpSpPr>
            <p:sp>
              <p:nvSpPr>
                <p:cNvPr id="147698" name="Freeform 242">
                  <a:extLst>
                    <a:ext uri="{FF2B5EF4-FFF2-40B4-BE49-F238E27FC236}">
                      <a16:creationId xmlns:a16="http://schemas.microsoft.com/office/drawing/2014/main" id="{C97865BE-ED75-4103-84E6-E82539D9EE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3" y="3802"/>
                  <a:ext cx="23" cy="15"/>
                </a:xfrm>
                <a:custGeom>
                  <a:avLst/>
                  <a:gdLst>
                    <a:gd name="T0" fmla="*/ 22 w 23"/>
                    <a:gd name="T1" fmla="*/ 0 h 15"/>
                    <a:gd name="T2" fmla="*/ 3 w 23"/>
                    <a:gd name="T3" fmla="*/ 0 h 15"/>
                    <a:gd name="T4" fmla="*/ 0 w 23"/>
                    <a:gd name="T5" fmla="*/ 14 h 15"/>
                    <a:gd name="T6" fmla="*/ 19 w 23"/>
                    <a:gd name="T7" fmla="*/ 13 h 15"/>
                    <a:gd name="T8" fmla="*/ 22 w 23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15">
                      <a:moveTo>
                        <a:pt x="22" y="0"/>
                      </a:moveTo>
                      <a:lnTo>
                        <a:pt x="3" y="0"/>
                      </a:lnTo>
                      <a:lnTo>
                        <a:pt x="0" y="14"/>
                      </a:lnTo>
                      <a:lnTo>
                        <a:pt x="19" y="13"/>
                      </a:lnTo>
                      <a:lnTo>
                        <a:pt x="22" y="0"/>
                      </a:lnTo>
                    </a:path>
                  </a:pathLst>
                </a:custGeom>
                <a:solidFill>
                  <a:srgbClr val="5F5F5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  <p:sp>
              <p:nvSpPr>
                <p:cNvPr id="147699" name="Freeform 243">
                  <a:extLst>
                    <a:ext uri="{FF2B5EF4-FFF2-40B4-BE49-F238E27FC236}">
                      <a16:creationId xmlns:a16="http://schemas.microsoft.com/office/drawing/2014/main" id="{53798695-3D7B-416D-8AB8-22A4389A87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13" y="3806"/>
                  <a:ext cx="20" cy="9"/>
                </a:xfrm>
                <a:custGeom>
                  <a:avLst/>
                  <a:gdLst>
                    <a:gd name="T0" fmla="*/ 19 w 20"/>
                    <a:gd name="T1" fmla="*/ 0 h 9"/>
                    <a:gd name="T2" fmla="*/ 17 w 20"/>
                    <a:gd name="T3" fmla="*/ 8 h 9"/>
                    <a:gd name="T4" fmla="*/ 0 w 20"/>
                    <a:gd name="T5" fmla="*/ 8 h 9"/>
                    <a:gd name="T6" fmla="*/ 2 w 20"/>
                    <a:gd name="T7" fmla="*/ 0 h 9"/>
                    <a:gd name="T8" fmla="*/ 19 w 20"/>
                    <a:gd name="T9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9">
                      <a:moveTo>
                        <a:pt x="19" y="0"/>
                      </a:moveTo>
                      <a:lnTo>
                        <a:pt x="17" y="8"/>
                      </a:lnTo>
                      <a:lnTo>
                        <a:pt x="0" y="8"/>
                      </a:lnTo>
                      <a:lnTo>
                        <a:pt x="2" y="0"/>
                      </a:lnTo>
                      <a:lnTo>
                        <a:pt x="19" y="0"/>
                      </a:lnTo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E"/>
                </a:p>
              </p:txBody>
            </p:sp>
          </p:grpSp>
        </p:grpSp>
        <p:grpSp>
          <p:nvGrpSpPr>
            <p:cNvPr id="147700" name="Group 244">
              <a:extLst>
                <a:ext uri="{FF2B5EF4-FFF2-40B4-BE49-F238E27FC236}">
                  <a16:creationId xmlns:a16="http://schemas.microsoft.com/office/drawing/2014/main" id="{FCFAE34F-8503-4B82-8D8E-C0662D17C5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9" y="3806"/>
              <a:ext cx="41" cy="164"/>
              <a:chOff x="3609" y="3806"/>
              <a:chExt cx="41" cy="164"/>
            </a:xfrm>
          </p:grpSpPr>
          <p:grpSp>
            <p:nvGrpSpPr>
              <p:cNvPr id="147701" name="Group 245">
                <a:extLst>
                  <a:ext uri="{FF2B5EF4-FFF2-40B4-BE49-F238E27FC236}">
                    <a16:creationId xmlns:a16="http://schemas.microsoft.com/office/drawing/2014/main" id="{E835C00C-7863-4F7E-A37A-5E116B710E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20" y="3882"/>
                <a:ext cx="30" cy="88"/>
                <a:chOff x="3620" y="3882"/>
                <a:chExt cx="30" cy="88"/>
              </a:xfrm>
            </p:grpSpPr>
            <p:grpSp>
              <p:nvGrpSpPr>
                <p:cNvPr id="147702" name="Group 246">
                  <a:extLst>
                    <a:ext uri="{FF2B5EF4-FFF2-40B4-BE49-F238E27FC236}">
                      <a16:creationId xmlns:a16="http://schemas.microsoft.com/office/drawing/2014/main" id="{E989C7BD-5E73-4746-B350-8F2C374EBC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7" y="3933"/>
                  <a:ext cx="23" cy="37"/>
                  <a:chOff x="3627" y="3933"/>
                  <a:chExt cx="23" cy="37"/>
                </a:xfrm>
              </p:grpSpPr>
              <p:sp>
                <p:nvSpPr>
                  <p:cNvPr id="147703" name="Freeform 247">
                    <a:extLst>
                      <a:ext uri="{FF2B5EF4-FFF2-40B4-BE49-F238E27FC236}">
                        <a16:creationId xmlns:a16="http://schemas.microsoft.com/office/drawing/2014/main" id="{91032C74-CB6A-4F9E-ACC8-3A20156C16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1" y="3934"/>
                    <a:ext cx="14" cy="14"/>
                  </a:xfrm>
                  <a:custGeom>
                    <a:avLst/>
                    <a:gdLst>
                      <a:gd name="T0" fmla="*/ 13 w 14"/>
                      <a:gd name="T1" fmla="*/ 0 h 14"/>
                      <a:gd name="T2" fmla="*/ 13 w 14"/>
                      <a:gd name="T3" fmla="*/ 7 h 14"/>
                      <a:gd name="T4" fmla="*/ 10 w 14"/>
                      <a:gd name="T5" fmla="*/ 9 h 14"/>
                      <a:gd name="T6" fmla="*/ 8 w 14"/>
                      <a:gd name="T7" fmla="*/ 9 h 14"/>
                      <a:gd name="T8" fmla="*/ 6 w 14"/>
                      <a:gd name="T9" fmla="*/ 10 h 14"/>
                      <a:gd name="T10" fmla="*/ 5 w 14"/>
                      <a:gd name="T11" fmla="*/ 11 h 14"/>
                      <a:gd name="T12" fmla="*/ 3 w 14"/>
                      <a:gd name="T13" fmla="*/ 13 h 14"/>
                      <a:gd name="T14" fmla="*/ 1 w 14"/>
                      <a:gd name="T15" fmla="*/ 10 h 14"/>
                      <a:gd name="T16" fmla="*/ 0 w 14"/>
                      <a:gd name="T17" fmla="*/ 9 h 14"/>
                      <a:gd name="T18" fmla="*/ 0 w 14"/>
                      <a:gd name="T19" fmla="*/ 8 h 14"/>
                      <a:gd name="T20" fmla="*/ 0 w 14"/>
                      <a:gd name="T21" fmla="*/ 6 h 14"/>
                      <a:gd name="T22" fmla="*/ 1 w 14"/>
                      <a:gd name="T23" fmla="*/ 4 h 14"/>
                      <a:gd name="T24" fmla="*/ 3 w 14"/>
                      <a:gd name="T25" fmla="*/ 3 h 14"/>
                      <a:gd name="T26" fmla="*/ 6 w 14"/>
                      <a:gd name="T27" fmla="*/ 1 h 14"/>
                      <a:gd name="T28" fmla="*/ 9 w 14"/>
                      <a:gd name="T29" fmla="*/ 1 h 14"/>
                      <a:gd name="T30" fmla="*/ 13 w 14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4">
                        <a:moveTo>
                          <a:pt x="13" y="0"/>
                        </a:moveTo>
                        <a:lnTo>
                          <a:pt x="13" y="7"/>
                        </a:lnTo>
                        <a:lnTo>
                          <a:pt x="10" y="9"/>
                        </a:lnTo>
                        <a:lnTo>
                          <a:pt x="8" y="9"/>
                        </a:lnTo>
                        <a:lnTo>
                          <a:pt x="6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3" y="3"/>
                        </a:lnTo>
                        <a:lnTo>
                          <a:pt x="6" y="1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04" name="Freeform 248">
                    <a:extLst>
                      <a:ext uri="{FF2B5EF4-FFF2-40B4-BE49-F238E27FC236}">
                        <a16:creationId xmlns:a16="http://schemas.microsoft.com/office/drawing/2014/main" id="{BCC97514-D93A-4BAB-9DD2-EFCBCFBE85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7" y="3933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6 h 37"/>
                      <a:gd name="T16" fmla="*/ 0 w 23"/>
                      <a:gd name="T17" fmla="*/ 21 h 37"/>
                      <a:gd name="T18" fmla="*/ 0 w 23"/>
                      <a:gd name="T19" fmla="*/ 24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5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5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20 h 37"/>
                      <a:gd name="T44" fmla="*/ 10 w 23"/>
                      <a:gd name="T45" fmla="*/ 19 h 37"/>
                      <a:gd name="T46" fmla="*/ 7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0" y="24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5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0" y="19"/>
                        </a:lnTo>
                        <a:lnTo>
                          <a:pt x="7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705" name="Group 249">
                  <a:extLst>
                    <a:ext uri="{FF2B5EF4-FFF2-40B4-BE49-F238E27FC236}">
                      <a16:creationId xmlns:a16="http://schemas.microsoft.com/office/drawing/2014/main" id="{BE1434A9-1B60-4307-B2AA-3D8B264ADE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5" y="3908"/>
                  <a:ext cx="22" cy="37"/>
                  <a:chOff x="3625" y="3908"/>
                  <a:chExt cx="22" cy="37"/>
                </a:xfrm>
              </p:grpSpPr>
              <p:sp>
                <p:nvSpPr>
                  <p:cNvPr id="147706" name="Freeform 250">
                    <a:extLst>
                      <a:ext uri="{FF2B5EF4-FFF2-40B4-BE49-F238E27FC236}">
                        <a16:creationId xmlns:a16="http://schemas.microsoft.com/office/drawing/2014/main" id="{0F410755-02CE-42FC-A492-37CE6ACA8A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8" y="3908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1 w 14"/>
                      <a:gd name="T17" fmla="*/ 10 h 15"/>
                      <a:gd name="T18" fmla="*/ 0 w 14"/>
                      <a:gd name="T19" fmla="*/ 8 h 15"/>
                      <a:gd name="T20" fmla="*/ 0 w 14"/>
                      <a:gd name="T21" fmla="*/ 7 h 15"/>
                      <a:gd name="T22" fmla="*/ 2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8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07" name="Freeform 251">
                    <a:extLst>
                      <a:ext uri="{FF2B5EF4-FFF2-40B4-BE49-F238E27FC236}">
                        <a16:creationId xmlns:a16="http://schemas.microsoft.com/office/drawing/2014/main" id="{264C25C8-AD89-4DD0-822B-D7E868FE55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5" y="3908"/>
                    <a:ext cx="22" cy="37"/>
                  </a:xfrm>
                  <a:custGeom>
                    <a:avLst/>
                    <a:gdLst>
                      <a:gd name="T0" fmla="*/ 17 w 22"/>
                      <a:gd name="T1" fmla="*/ 0 h 37"/>
                      <a:gd name="T2" fmla="*/ 13 w 22"/>
                      <a:gd name="T3" fmla="*/ 1 h 37"/>
                      <a:gd name="T4" fmla="*/ 9 w 22"/>
                      <a:gd name="T5" fmla="*/ 2 h 37"/>
                      <a:gd name="T6" fmla="*/ 5 w 22"/>
                      <a:gd name="T7" fmla="*/ 4 h 37"/>
                      <a:gd name="T8" fmla="*/ 3 w 22"/>
                      <a:gd name="T9" fmla="*/ 6 h 37"/>
                      <a:gd name="T10" fmla="*/ 1 w 22"/>
                      <a:gd name="T11" fmla="*/ 8 h 37"/>
                      <a:gd name="T12" fmla="*/ 0 w 22"/>
                      <a:gd name="T13" fmla="*/ 10 h 37"/>
                      <a:gd name="T14" fmla="*/ 0 w 22"/>
                      <a:gd name="T15" fmla="*/ 16 h 37"/>
                      <a:gd name="T16" fmla="*/ 0 w 22"/>
                      <a:gd name="T17" fmla="*/ 22 h 37"/>
                      <a:gd name="T18" fmla="*/ 0 w 22"/>
                      <a:gd name="T19" fmla="*/ 23 h 37"/>
                      <a:gd name="T20" fmla="*/ 1 w 22"/>
                      <a:gd name="T21" fmla="*/ 25 h 37"/>
                      <a:gd name="T22" fmla="*/ 3 w 22"/>
                      <a:gd name="T23" fmla="*/ 27 h 37"/>
                      <a:gd name="T24" fmla="*/ 5 w 22"/>
                      <a:gd name="T25" fmla="*/ 29 h 37"/>
                      <a:gd name="T26" fmla="*/ 7 w 22"/>
                      <a:gd name="T27" fmla="*/ 31 h 37"/>
                      <a:gd name="T28" fmla="*/ 10 w 22"/>
                      <a:gd name="T29" fmla="*/ 32 h 37"/>
                      <a:gd name="T30" fmla="*/ 14 w 22"/>
                      <a:gd name="T31" fmla="*/ 34 h 37"/>
                      <a:gd name="T32" fmla="*/ 18 w 22"/>
                      <a:gd name="T33" fmla="*/ 36 h 37"/>
                      <a:gd name="T34" fmla="*/ 21 w 22"/>
                      <a:gd name="T35" fmla="*/ 36 h 37"/>
                      <a:gd name="T36" fmla="*/ 21 w 22"/>
                      <a:gd name="T37" fmla="*/ 23 h 37"/>
                      <a:gd name="T38" fmla="*/ 17 w 22"/>
                      <a:gd name="T39" fmla="*/ 22 h 37"/>
                      <a:gd name="T40" fmla="*/ 14 w 22"/>
                      <a:gd name="T41" fmla="*/ 21 h 37"/>
                      <a:gd name="T42" fmla="*/ 11 w 22"/>
                      <a:gd name="T43" fmla="*/ 20 h 37"/>
                      <a:gd name="T44" fmla="*/ 9 w 22"/>
                      <a:gd name="T45" fmla="*/ 18 h 37"/>
                      <a:gd name="T46" fmla="*/ 7 w 22"/>
                      <a:gd name="T47" fmla="*/ 17 h 37"/>
                      <a:gd name="T48" fmla="*/ 5 w 22"/>
                      <a:gd name="T49" fmla="*/ 15 h 37"/>
                      <a:gd name="T50" fmla="*/ 4 w 22"/>
                      <a:gd name="T51" fmla="*/ 13 h 37"/>
                      <a:gd name="T52" fmla="*/ 3 w 22"/>
                      <a:gd name="T53" fmla="*/ 10 h 37"/>
                      <a:gd name="T54" fmla="*/ 4 w 22"/>
                      <a:gd name="T55" fmla="*/ 8 h 37"/>
                      <a:gd name="T56" fmla="*/ 5 w 22"/>
                      <a:gd name="T57" fmla="*/ 5 h 37"/>
                      <a:gd name="T58" fmla="*/ 9 w 22"/>
                      <a:gd name="T59" fmla="*/ 3 h 37"/>
                      <a:gd name="T60" fmla="*/ 14 w 22"/>
                      <a:gd name="T61" fmla="*/ 2 h 37"/>
                      <a:gd name="T62" fmla="*/ 17 w 22"/>
                      <a:gd name="T63" fmla="*/ 1 h 37"/>
                      <a:gd name="T64" fmla="*/ 17 w 22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2" h="37">
                        <a:moveTo>
                          <a:pt x="17" y="0"/>
                        </a:moveTo>
                        <a:lnTo>
                          <a:pt x="13" y="1"/>
                        </a:lnTo>
                        <a:lnTo>
                          <a:pt x="9" y="2"/>
                        </a:lnTo>
                        <a:lnTo>
                          <a:pt x="5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2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7" y="31"/>
                        </a:lnTo>
                        <a:lnTo>
                          <a:pt x="10" y="32"/>
                        </a:lnTo>
                        <a:lnTo>
                          <a:pt x="14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23"/>
                        </a:lnTo>
                        <a:lnTo>
                          <a:pt x="17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5" y="15"/>
                        </a:lnTo>
                        <a:lnTo>
                          <a:pt x="4" y="13"/>
                        </a:lnTo>
                        <a:lnTo>
                          <a:pt x="3" y="10"/>
                        </a:lnTo>
                        <a:lnTo>
                          <a:pt x="4" y="8"/>
                        </a:lnTo>
                        <a:lnTo>
                          <a:pt x="5" y="5"/>
                        </a:lnTo>
                        <a:lnTo>
                          <a:pt x="9" y="3"/>
                        </a:lnTo>
                        <a:lnTo>
                          <a:pt x="14" y="2"/>
                        </a:lnTo>
                        <a:lnTo>
                          <a:pt x="17" y="1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708" name="Group 252">
                  <a:extLst>
                    <a:ext uri="{FF2B5EF4-FFF2-40B4-BE49-F238E27FC236}">
                      <a16:creationId xmlns:a16="http://schemas.microsoft.com/office/drawing/2014/main" id="{CB11A051-3902-4C70-9D71-F76E74CDA4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0" y="3882"/>
                  <a:ext cx="23" cy="37"/>
                  <a:chOff x="3620" y="3882"/>
                  <a:chExt cx="23" cy="37"/>
                </a:xfrm>
              </p:grpSpPr>
              <p:sp>
                <p:nvSpPr>
                  <p:cNvPr id="147709" name="Freeform 253">
                    <a:extLst>
                      <a:ext uri="{FF2B5EF4-FFF2-40B4-BE49-F238E27FC236}">
                        <a16:creationId xmlns:a16="http://schemas.microsoft.com/office/drawing/2014/main" id="{60256454-A552-456C-894E-7A87AE9346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4" y="3883"/>
                    <a:ext cx="13" cy="14"/>
                  </a:xfrm>
                  <a:custGeom>
                    <a:avLst/>
                    <a:gdLst>
                      <a:gd name="T0" fmla="*/ 12 w 13"/>
                      <a:gd name="T1" fmla="*/ 0 h 14"/>
                      <a:gd name="T2" fmla="*/ 12 w 13"/>
                      <a:gd name="T3" fmla="*/ 7 h 14"/>
                      <a:gd name="T4" fmla="*/ 9 w 13"/>
                      <a:gd name="T5" fmla="*/ 8 h 14"/>
                      <a:gd name="T6" fmla="*/ 8 w 13"/>
                      <a:gd name="T7" fmla="*/ 9 h 14"/>
                      <a:gd name="T8" fmla="*/ 6 w 13"/>
                      <a:gd name="T9" fmla="*/ 10 h 14"/>
                      <a:gd name="T10" fmla="*/ 5 w 13"/>
                      <a:gd name="T11" fmla="*/ 11 h 14"/>
                      <a:gd name="T12" fmla="*/ 3 w 13"/>
                      <a:gd name="T13" fmla="*/ 13 h 14"/>
                      <a:gd name="T14" fmla="*/ 1 w 13"/>
                      <a:gd name="T15" fmla="*/ 10 h 14"/>
                      <a:gd name="T16" fmla="*/ 0 w 13"/>
                      <a:gd name="T17" fmla="*/ 9 h 14"/>
                      <a:gd name="T18" fmla="*/ 0 w 13"/>
                      <a:gd name="T19" fmla="*/ 8 h 14"/>
                      <a:gd name="T20" fmla="*/ 0 w 13"/>
                      <a:gd name="T21" fmla="*/ 6 h 14"/>
                      <a:gd name="T22" fmla="*/ 1 w 13"/>
                      <a:gd name="T23" fmla="*/ 4 h 14"/>
                      <a:gd name="T24" fmla="*/ 3 w 13"/>
                      <a:gd name="T25" fmla="*/ 3 h 14"/>
                      <a:gd name="T26" fmla="*/ 6 w 13"/>
                      <a:gd name="T27" fmla="*/ 1 h 14"/>
                      <a:gd name="T28" fmla="*/ 8 w 13"/>
                      <a:gd name="T29" fmla="*/ 1 h 14"/>
                      <a:gd name="T30" fmla="*/ 12 w 13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3" h="14">
                        <a:moveTo>
                          <a:pt x="12" y="0"/>
                        </a:moveTo>
                        <a:lnTo>
                          <a:pt x="12" y="7"/>
                        </a:lnTo>
                        <a:lnTo>
                          <a:pt x="9" y="8"/>
                        </a:lnTo>
                        <a:lnTo>
                          <a:pt x="8" y="9"/>
                        </a:lnTo>
                        <a:lnTo>
                          <a:pt x="6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1" y="4"/>
                        </a:lnTo>
                        <a:lnTo>
                          <a:pt x="3" y="3"/>
                        </a:lnTo>
                        <a:lnTo>
                          <a:pt x="6" y="1"/>
                        </a:lnTo>
                        <a:lnTo>
                          <a:pt x="8" y="1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10" name="Freeform 254">
                    <a:extLst>
                      <a:ext uri="{FF2B5EF4-FFF2-40B4-BE49-F238E27FC236}">
                        <a16:creationId xmlns:a16="http://schemas.microsoft.com/office/drawing/2014/main" id="{835E6255-4690-4F38-87D5-8F0EB1519A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0" y="3882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5 h 37"/>
                      <a:gd name="T16" fmla="*/ 0 w 23"/>
                      <a:gd name="T17" fmla="*/ 21 h 37"/>
                      <a:gd name="T18" fmla="*/ 0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5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4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1 w 23"/>
                      <a:gd name="T43" fmla="*/ 20 h 37"/>
                      <a:gd name="T44" fmla="*/ 10 w 23"/>
                      <a:gd name="T45" fmla="*/ 18 h 37"/>
                      <a:gd name="T46" fmla="*/ 7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4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10" y="18"/>
                        </a:lnTo>
                        <a:lnTo>
                          <a:pt x="7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  <p:grpSp>
            <p:nvGrpSpPr>
              <p:cNvPr id="147711" name="Group 255">
                <a:extLst>
                  <a:ext uri="{FF2B5EF4-FFF2-40B4-BE49-F238E27FC236}">
                    <a16:creationId xmlns:a16="http://schemas.microsoft.com/office/drawing/2014/main" id="{45E4439C-9C0F-493F-B97D-94A5A325C8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" y="3806"/>
                <a:ext cx="30" cy="88"/>
                <a:chOff x="3609" y="3806"/>
                <a:chExt cx="30" cy="88"/>
              </a:xfrm>
            </p:grpSpPr>
            <p:grpSp>
              <p:nvGrpSpPr>
                <p:cNvPr id="147712" name="Group 256">
                  <a:extLst>
                    <a:ext uri="{FF2B5EF4-FFF2-40B4-BE49-F238E27FC236}">
                      <a16:creationId xmlns:a16="http://schemas.microsoft.com/office/drawing/2014/main" id="{6D072D78-F18F-418C-888D-78E4C05CEE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16" y="3857"/>
                  <a:ext cx="23" cy="37"/>
                  <a:chOff x="3616" y="3857"/>
                  <a:chExt cx="23" cy="37"/>
                </a:xfrm>
              </p:grpSpPr>
              <p:sp>
                <p:nvSpPr>
                  <p:cNvPr id="147713" name="Freeform 257">
                    <a:extLst>
                      <a:ext uri="{FF2B5EF4-FFF2-40B4-BE49-F238E27FC236}">
                        <a16:creationId xmlns:a16="http://schemas.microsoft.com/office/drawing/2014/main" id="{9A4A5F83-EB11-4E5A-8A3C-70D5222711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20" y="3858"/>
                    <a:ext cx="14" cy="14"/>
                  </a:xfrm>
                  <a:custGeom>
                    <a:avLst/>
                    <a:gdLst>
                      <a:gd name="T0" fmla="*/ 13 w 14"/>
                      <a:gd name="T1" fmla="*/ 0 h 14"/>
                      <a:gd name="T2" fmla="*/ 13 w 14"/>
                      <a:gd name="T3" fmla="*/ 7 h 14"/>
                      <a:gd name="T4" fmla="*/ 10 w 14"/>
                      <a:gd name="T5" fmla="*/ 9 h 14"/>
                      <a:gd name="T6" fmla="*/ 8 w 14"/>
                      <a:gd name="T7" fmla="*/ 9 h 14"/>
                      <a:gd name="T8" fmla="*/ 7 w 14"/>
                      <a:gd name="T9" fmla="*/ 10 h 14"/>
                      <a:gd name="T10" fmla="*/ 5 w 14"/>
                      <a:gd name="T11" fmla="*/ 11 h 14"/>
                      <a:gd name="T12" fmla="*/ 3 w 14"/>
                      <a:gd name="T13" fmla="*/ 13 h 14"/>
                      <a:gd name="T14" fmla="*/ 1 w 14"/>
                      <a:gd name="T15" fmla="*/ 10 h 14"/>
                      <a:gd name="T16" fmla="*/ 1 w 14"/>
                      <a:gd name="T17" fmla="*/ 9 h 14"/>
                      <a:gd name="T18" fmla="*/ 0 w 14"/>
                      <a:gd name="T19" fmla="*/ 8 h 14"/>
                      <a:gd name="T20" fmla="*/ 0 w 14"/>
                      <a:gd name="T21" fmla="*/ 6 h 14"/>
                      <a:gd name="T22" fmla="*/ 2 w 14"/>
                      <a:gd name="T23" fmla="*/ 4 h 14"/>
                      <a:gd name="T24" fmla="*/ 3 w 14"/>
                      <a:gd name="T25" fmla="*/ 3 h 14"/>
                      <a:gd name="T26" fmla="*/ 7 w 14"/>
                      <a:gd name="T27" fmla="*/ 1 h 14"/>
                      <a:gd name="T28" fmla="*/ 9 w 14"/>
                      <a:gd name="T29" fmla="*/ 1 h 14"/>
                      <a:gd name="T30" fmla="*/ 13 w 14"/>
                      <a:gd name="T31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4">
                        <a:moveTo>
                          <a:pt x="13" y="0"/>
                        </a:moveTo>
                        <a:lnTo>
                          <a:pt x="13" y="7"/>
                        </a:lnTo>
                        <a:lnTo>
                          <a:pt x="10" y="9"/>
                        </a:lnTo>
                        <a:lnTo>
                          <a:pt x="8" y="9"/>
                        </a:lnTo>
                        <a:lnTo>
                          <a:pt x="7" y="10"/>
                        </a:lnTo>
                        <a:lnTo>
                          <a:pt x="5" y="11"/>
                        </a:lnTo>
                        <a:lnTo>
                          <a:pt x="3" y="13"/>
                        </a:lnTo>
                        <a:lnTo>
                          <a:pt x="1" y="10"/>
                        </a:lnTo>
                        <a:lnTo>
                          <a:pt x="1" y="9"/>
                        </a:lnTo>
                        <a:lnTo>
                          <a:pt x="0" y="8"/>
                        </a:lnTo>
                        <a:lnTo>
                          <a:pt x="0" y="6"/>
                        </a:lnTo>
                        <a:lnTo>
                          <a:pt x="2" y="4"/>
                        </a:lnTo>
                        <a:lnTo>
                          <a:pt x="3" y="3"/>
                        </a:lnTo>
                        <a:lnTo>
                          <a:pt x="7" y="1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14" name="Freeform 258">
                    <a:extLst>
                      <a:ext uri="{FF2B5EF4-FFF2-40B4-BE49-F238E27FC236}">
                        <a16:creationId xmlns:a16="http://schemas.microsoft.com/office/drawing/2014/main" id="{DBE456B5-7400-4F04-87E9-991CBE22B7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6" y="3857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5 h 37"/>
                      <a:gd name="T16" fmla="*/ 0 w 23"/>
                      <a:gd name="T17" fmla="*/ 21 h 37"/>
                      <a:gd name="T18" fmla="*/ 1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6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3 h 37"/>
                      <a:gd name="T30" fmla="*/ 15 w 23"/>
                      <a:gd name="T31" fmla="*/ 35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20 h 37"/>
                      <a:gd name="T44" fmla="*/ 10 w 23"/>
                      <a:gd name="T45" fmla="*/ 19 h 37"/>
                      <a:gd name="T46" fmla="*/ 8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10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1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6" y="29"/>
                        </a:lnTo>
                        <a:lnTo>
                          <a:pt x="8" y="31"/>
                        </a:lnTo>
                        <a:lnTo>
                          <a:pt x="11" y="33"/>
                        </a:lnTo>
                        <a:lnTo>
                          <a:pt x="15" y="35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20"/>
                        </a:lnTo>
                        <a:lnTo>
                          <a:pt x="10" y="19"/>
                        </a:lnTo>
                        <a:lnTo>
                          <a:pt x="8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10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715" name="Group 259">
                  <a:extLst>
                    <a:ext uri="{FF2B5EF4-FFF2-40B4-BE49-F238E27FC236}">
                      <a16:creationId xmlns:a16="http://schemas.microsoft.com/office/drawing/2014/main" id="{C5725AA7-1656-4DAB-BB8A-7091FBD6F4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13" y="3832"/>
                  <a:ext cx="23" cy="37"/>
                  <a:chOff x="3613" y="3832"/>
                  <a:chExt cx="23" cy="37"/>
                </a:xfrm>
              </p:grpSpPr>
              <p:sp>
                <p:nvSpPr>
                  <p:cNvPr id="147716" name="Freeform 260">
                    <a:extLst>
                      <a:ext uri="{FF2B5EF4-FFF2-40B4-BE49-F238E27FC236}">
                        <a16:creationId xmlns:a16="http://schemas.microsoft.com/office/drawing/2014/main" id="{284AB7CE-DC1E-4591-BC30-EEC9307FF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7" y="3832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0 w 14"/>
                      <a:gd name="T17" fmla="*/ 10 h 15"/>
                      <a:gd name="T18" fmla="*/ 0 w 14"/>
                      <a:gd name="T19" fmla="*/ 8 h 15"/>
                      <a:gd name="T20" fmla="*/ 0 w 14"/>
                      <a:gd name="T21" fmla="*/ 7 h 15"/>
                      <a:gd name="T22" fmla="*/ 1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0" y="10"/>
                        </a:lnTo>
                        <a:lnTo>
                          <a:pt x="0" y="8"/>
                        </a:lnTo>
                        <a:lnTo>
                          <a:pt x="0" y="7"/>
                        </a:lnTo>
                        <a:lnTo>
                          <a:pt x="1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17" name="Freeform 261">
                    <a:extLst>
                      <a:ext uri="{FF2B5EF4-FFF2-40B4-BE49-F238E27FC236}">
                        <a16:creationId xmlns:a16="http://schemas.microsoft.com/office/drawing/2014/main" id="{7BC6D31B-063E-4D7A-8F58-ABF31C2DB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3" y="3832"/>
                    <a:ext cx="23" cy="37"/>
                  </a:xfrm>
                  <a:custGeom>
                    <a:avLst/>
                    <a:gdLst>
                      <a:gd name="T0" fmla="*/ 18 w 23"/>
                      <a:gd name="T1" fmla="*/ 0 h 37"/>
                      <a:gd name="T2" fmla="*/ 14 w 23"/>
                      <a:gd name="T3" fmla="*/ 1 h 37"/>
                      <a:gd name="T4" fmla="*/ 10 w 23"/>
                      <a:gd name="T5" fmla="*/ 2 h 37"/>
                      <a:gd name="T6" fmla="*/ 6 w 23"/>
                      <a:gd name="T7" fmla="*/ 4 h 37"/>
                      <a:gd name="T8" fmla="*/ 3 w 23"/>
                      <a:gd name="T9" fmla="*/ 6 h 37"/>
                      <a:gd name="T10" fmla="*/ 1 w 23"/>
                      <a:gd name="T11" fmla="*/ 8 h 37"/>
                      <a:gd name="T12" fmla="*/ 0 w 23"/>
                      <a:gd name="T13" fmla="*/ 10 h 37"/>
                      <a:gd name="T14" fmla="*/ 0 w 23"/>
                      <a:gd name="T15" fmla="*/ 16 h 37"/>
                      <a:gd name="T16" fmla="*/ 0 w 23"/>
                      <a:gd name="T17" fmla="*/ 21 h 37"/>
                      <a:gd name="T18" fmla="*/ 0 w 23"/>
                      <a:gd name="T19" fmla="*/ 23 h 37"/>
                      <a:gd name="T20" fmla="*/ 1 w 23"/>
                      <a:gd name="T21" fmla="*/ 25 h 37"/>
                      <a:gd name="T22" fmla="*/ 3 w 23"/>
                      <a:gd name="T23" fmla="*/ 27 h 37"/>
                      <a:gd name="T24" fmla="*/ 6 w 23"/>
                      <a:gd name="T25" fmla="*/ 29 h 37"/>
                      <a:gd name="T26" fmla="*/ 8 w 23"/>
                      <a:gd name="T27" fmla="*/ 31 h 37"/>
                      <a:gd name="T28" fmla="*/ 11 w 23"/>
                      <a:gd name="T29" fmla="*/ 32 h 37"/>
                      <a:gd name="T30" fmla="*/ 15 w 23"/>
                      <a:gd name="T31" fmla="*/ 34 h 37"/>
                      <a:gd name="T32" fmla="*/ 19 w 23"/>
                      <a:gd name="T33" fmla="*/ 36 h 37"/>
                      <a:gd name="T34" fmla="*/ 22 w 23"/>
                      <a:gd name="T35" fmla="*/ 36 h 37"/>
                      <a:gd name="T36" fmla="*/ 22 w 23"/>
                      <a:gd name="T37" fmla="*/ 23 h 37"/>
                      <a:gd name="T38" fmla="*/ 18 w 23"/>
                      <a:gd name="T39" fmla="*/ 22 h 37"/>
                      <a:gd name="T40" fmla="*/ 14 w 23"/>
                      <a:gd name="T41" fmla="*/ 21 h 37"/>
                      <a:gd name="T42" fmla="*/ 12 w 23"/>
                      <a:gd name="T43" fmla="*/ 19 h 37"/>
                      <a:gd name="T44" fmla="*/ 10 w 23"/>
                      <a:gd name="T45" fmla="*/ 18 h 37"/>
                      <a:gd name="T46" fmla="*/ 8 w 23"/>
                      <a:gd name="T47" fmla="*/ 17 h 37"/>
                      <a:gd name="T48" fmla="*/ 6 w 23"/>
                      <a:gd name="T49" fmla="*/ 15 h 37"/>
                      <a:gd name="T50" fmla="*/ 5 w 23"/>
                      <a:gd name="T51" fmla="*/ 13 h 37"/>
                      <a:gd name="T52" fmla="*/ 4 w 23"/>
                      <a:gd name="T53" fmla="*/ 9 h 37"/>
                      <a:gd name="T54" fmla="*/ 4 w 23"/>
                      <a:gd name="T55" fmla="*/ 7 h 37"/>
                      <a:gd name="T56" fmla="*/ 6 w 23"/>
                      <a:gd name="T57" fmla="*/ 5 h 37"/>
                      <a:gd name="T58" fmla="*/ 10 w 23"/>
                      <a:gd name="T59" fmla="*/ 3 h 37"/>
                      <a:gd name="T60" fmla="*/ 14 w 23"/>
                      <a:gd name="T61" fmla="*/ 1 h 37"/>
                      <a:gd name="T62" fmla="*/ 18 w 23"/>
                      <a:gd name="T63" fmla="*/ 0 h 37"/>
                      <a:gd name="T64" fmla="*/ 18 w 23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3" h="37">
                        <a:moveTo>
                          <a:pt x="18" y="0"/>
                        </a:moveTo>
                        <a:lnTo>
                          <a:pt x="14" y="1"/>
                        </a:lnTo>
                        <a:lnTo>
                          <a:pt x="10" y="2"/>
                        </a:lnTo>
                        <a:lnTo>
                          <a:pt x="6" y="4"/>
                        </a:lnTo>
                        <a:lnTo>
                          <a:pt x="3" y="6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6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6" y="29"/>
                        </a:lnTo>
                        <a:lnTo>
                          <a:pt x="8" y="31"/>
                        </a:lnTo>
                        <a:lnTo>
                          <a:pt x="11" y="32"/>
                        </a:lnTo>
                        <a:lnTo>
                          <a:pt x="15" y="34"/>
                        </a:lnTo>
                        <a:lnTo>
                          <a:pt x="19" y="36"/>
                        </a:lnTo>
                        <a:lnTo>
                          <a:pt x="22" y="36"/>
                        </a:lnTo>
                        <a:lnTo>
                          <a:pt x="22" y="23"/>
                        </a:lnTo>
                        <a:lnTo>
                          <a:pt x="18" y="22"/>
                        </a:lnTo>
                        <a:lnTo>
                          <a:pt x="14" y="21"/>
                        </a:lnTo>
                        <a:lnTo>
                          <a:pt x="12" y="19"/>
                        </a:lnTo>
                        <a:lnTo>
                          <a:pt x="10" y="18"/>
                        </a:lnTo>
                        <a:lnTo>
                          <a:pt x="8" y="17"/>
                        </a:lnTo>
                        <a:lnTo>
                          <a:pt x="6" y="15"/>
                        </a:lnTo>
                        <a:lnTo>
                          <a:pt x="5" y="13"/>
                        </a:lnTo>
                        <a:lnTo>
                          <a:pt x="4" y="9"/>
                        </a:lnTo>
                        <a:lnTo>
                          <a:pt x="4" y="7"/>
                        </a:lnTo>
                        <a:lnTo>
                          <a:pt x="6" y="5"/>
                        </a:lnTo>
                        <a:lnTo>
                          <a:pt x="10" y="3"/>
                        </a:lnTo>
                        <a:lnTo>
                          <a:pt x="14" y="1"/>
                        </a:lnTo>
                        <a:lnTo>
                          <a:pt x="18" y="0"/>
                        </a:lnTo>
                        <a:lnTo>
                          <a:pt x="18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  <p:grpSp>
              <p:nvGrpSpPr>
                <p:cNvPr id="147718" name="Group 262">
                  <a:extLst>
                    <a:ext uri="{FF2B5EF4-FFF2-40B4-BE49-F238E27FC236}">
                      <a16:creationId xmlns:a16="http://schemas.microsoft.com/office/drawing/2014/main" id="{907A26AA-4FD3-4D3A-8D43-4216DBB409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9" y="3806"/>
                  <a:ext cx="22" cy="37"/>
                  <a:chOff x="3609" y="3806"/>
                  <a:chExt cx="22" cy="37"/>
                </a:xfrm>
              </p:grpSpPr>
              <p:sp>
                <p:nvSpPr>
                  <p:cNvPr id="147719" name="Freeform 263">
                    <a:extLst>
                      <a:ext uri="{FF2B5EF4-FFF2-40B4-BE49-F238E27FC236}">
                        <a16:creationId xmlns:a16="http://schemas.microsoft.com/office/drawing/2014/main" id="{80464E54-9CA1-4019-BE8D-A67B26FDB6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2" y="3806"/>
                    <a:ext cx="14" cy="15"/>
                  </a:xfrm>
                  <a:custGeom>
                    <a:avLst/>
                    <a:gdLst>
                      <a:gd name="T0" fmla="*/ 13 w 14"/>
                      <a:gd name="T1" fmla="*/ 0 h 15"/>
                      <a:gd name="T2" fmla="*/ 13 w 14"/>
                      <a:gd name="T3" fmla="*/ 8 h 15"/>
                      <a:gd name="T4" fmla="*/ 10 w 14"/>
                      <a:gd name="T5" fmla="*/ 9 h 15"/>
                      <a:gd name="T6" fmla="*/ 8 w 14"/>
                      <a:gd name="T7" fmla="*/ 10 h 15"/>
                      <a:gd name="T8" fmla="*/ 7 w 14"/>
                      <a:gd name="T9" fmla="*/ 11 h 15"/>
                      <a:gd name="T10" fmla="*/ 5 w 14"/>
                      <a:gd name="T11" fmla="*/ 12 h 15"/>
                      <a:gd name="T12" fmla="*/ 3 w 14"/>
                      <a:gd name="T13" fmla="*/ 14 h 15"/>
                      <a:gd name="T14" fmla="*/ 1 w 14"/>
                      <a:gd name="T15" fmla="*/ 11 h 15"/>
                      <a:gd name="T16" fmla="*/ 1 w 14"/>
                      <a:gd name="T17" fmla="*/ 10 h 15"/>
                      <a:gd name="T18" fmla="*/ 0 w 14"/>
                      <a:gd name="T19" fmla="*/ 9 h 15"/>
                      <a:gd name="T20" fmla="*/ 0 w 14"/>
                      <a:gd name="T21" fmla="*/ 7 h 15"/>
                      <a:gd name="T22" fmla="*/ 2 w 14"/>
                      <a:gd name="T23" fmla="*/ 5 h 15"/>
                      <a:gd name="T24" fmla="*/ 3 w 14"/>
                      <a:gd name="T25" fmla="*/ 4 h 15"/>
                      <a:gd name="T26" fmla="*/ 7 w 14"/>
                      <a:gd name="T27" fmla="*/ 2 h 15"/>
                      <a:gd name="T28" fmla="*/ 9 w 14"/>
                      <a:gd name="T29" fmla="*/ 1 h 15"/>
                      <a:gd name="T30" fmla="*/ 13 w 14"/>
                      <a:gd name="T31" fmla="*/ 0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5">
                        <a:moveTo>
                          <a:pt x="13" y="0"/>
                        </a:moveTo>
                        <a:lnTo>
                          <a:pt x="13" y="8"/>
                        </a:lnTo>
                        <a:lnTo>
                          <a:pt x="10" y="9"/>
                        </a:lnTo>
                        <a:lnTo>
                          <a:pt x="8" y="10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1"/>
                        </a:lnTo>
                        <a:lnTo>
                          <a:pt x="1" y="10"/>
                        </a:lnTo>
                        <a:lnTo>
                          <a:pt x="0" y="9"/>
                        </a:lnTo>
                        <a:lnTo>
                          <a:pt x="0" y="7"/>
                        </a:lnTo>
                        <a:lnTo>
                          <a:pt x="2" y="5"/>
                        </a:lnTo>
                        <a:lnTo>
                          <a:pt x="3" y="4"/>
                        </a:lnTo>
                        <a:lnTo>
                          <a:pt x="7" y="2"/>
                        </a:lnTo>
                        <a:lnTo>
                          <a:pt x="9" y="1"/>
                        </a:lnTo>
                        <a:lnTo>
                          <a:pt x="13" y="0"/>
                        </a:lnTo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  <p:sp>
                <p:nvSpPr>
                  <p:cNvPr id="147720" name="Freeform 264">
                    <a:extLst>
                      <a:ext uri="{FF2B5EF4-FFF2-40B4-BE49-F238E27FC236}">
                        <a16:creationId xmlns:a16="http://schemas.microsoft.com/office/drawing/2014/main" id="{E04C6237-9A92-4242-A5FC-7E9A821077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09" y="3806"/>
                    <a:ext cx="22" cy="37"/>
                  </a:xfrm>
                  <a:custGeom>
                    <a:avLst/>
                    <a:gdLst>
                      <a:gd name="T0" fmla="*/ 17 w 22"/>
                      <a:gd name="T1" fmla="*/ 0 h 37"/>
                      <a:gd name="T2" fmla="*/ 13 w 22"/>
                      <a:gd name="T3" fmla="*/ 1 h 37"/>
                      <a:gd name="T4" fmla="*/ 9 w 22"/>
                      <a:gd name="T5" fmla="*/ 2 h 37"/>
                      <a:gd name="T6" fmla="*/ 5 w 22"/>
                      <a:gd name="T7" fmla="*/ 4 h 37"/>
                      <a:gd name="T8" fmla="*/ 3 w 22"/>
                      <a:gd name="T9" fmla="*/ 5 h 37"/>
                      <a:gd name="T10" fmla="*/ 1 w 22"/>
                      <a:gd name="T11" fmla="*/ 8 h 37"/>
                      <a:gd name="T12" fmla="*/ 0 w 22"/>
                      <a:gd name="T13" fmla="*/ 10 h 37"/>
                      <a:gd name="T14" fmla="*/ 0 w 22"/>
                      <a:gd name="T15" fmla="*/ 15 h 37"/>
                      <a:gd name="T16" fmla="*/ 0 w 22"/>
                      <a:gd name="T17" fmla="*/ 21 h 37"/>
                      <a:gd name="T18" fmla="*/ 0 w 22"/>
                      <a:gd name="T19" fmla="*/ 23 h 37"/>
                      <a:gd name="T20" fmla="*/ 1 w 22"/>
                      <a:gd name="T21" fmla="*/ 25 h 37"/>
                      <a:gd name="T22" fmla="*/ 3 w 22"/>
                      <a:gd name="T23" fmla="*/ 27 h 37"/>
                      <a:gd name="T24" fmla="*/ 5 w 22"/>
                      <a:gd name="T25" fmla="*/ 29 h 37"/>
                      <a:gd name="T26" fmla="*/ 7 w 22"/>
                      <a:gd name="T27" fmla="*/ 31 h 37"/>
                      <a:gd name="T28" fmla="*/ 10 w 22"/>
                      <a:gd name="T29" fmla="*/ 32 h 37"/>
                      <a:gd name="T30" fmla="*/ 14 w 22"/>
                      <a:gd name="T31" fmla="*/ 34 h 37"/>
                      <a:gd name="T32" fmla="*/ 18 w 22"/>
                      <a:gd name="T33" fmla="*/ 36 h 37"/>
                      <a:gd name="T34" fmla="*/ 21 w 22"/>
                      <a:gd name="T35" fmla="*/ 36 h 37"/>
                      <a:gd name="T36" fmla="*/ 21 w 22"/>
                      <a:gd name="T37" fmla="*/ 23 h 37"/>
                      <a:gd name="T38" fmla="*/ 17 w 22"/>
                      <a:gd name="T39" fmla="*/ 22 h 37"/>
                      <a:gd name="T40" fmla="*/ 14 w 22"/>
                      <a:gd name="T41" fmla="*/ 21 h 37"/>
                      <a:gd name="T42" fmla="*/ 11 w 22"/>
                      <a:gd name="T43" fmla="*/ 20 h 37"/>
                      <a:gd name="T44" fmla="*/ 9 w 22"/>
                      <a:gd name="T45" fmla="*/ 18 h 37"/>
                      <a:gd name="T46" fmla="*/ 7 w 22"/>
                      <a:gd name="T47" fmla="*/ 17 h 37"/>
                      <a:gd name="T48" fmla="*/ 5 w 22"/>
                      <a:gd name="T49" fmla="*/ 15 h 37"/>
                      <a:gd name="T50" fmla="*/ 4 w 22"/>
                      <a:gd name="T51" fmla="*/ 12 h 37"/>
                      <a:gd name="T52" fmla="*/ 3 w 22"/>
                      <a:gd name="T53" fmla="*/ 10 h 37"/>
                      <a:gd name="T54" fmla="*/ 4 w 22"/>
                      <a:gd name="T55" fmla="*/ 7 h 37"/>
                      <a:gd name="T56" fmla="*/ 5 w 22"/>
                      <a:gd name="T57" fmla="*/ 5 h 37"/>
                      <a:gd name="T58" fmla="*/ 9 w 22"/>
                      <a:gd name="T59" fmla="*/ 3 h 37"/>
                      <a:gd name="T60" fmla="*/ 14 w 22"/>
                      <a:gd name="T61" fmla="*/ 1 h 37"/>
                      <a:gd name="T62" fmla="*/ 17 w 22"/>
                      <a:gd name="T63" fmla="*/ 0 h 37"/>
                      <a:gd name="T64" fmla="*/ 17 w 22"/>
                      <a:gd name="T65" fmla="*/ 0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2" h="37">
                        <a:moveTo>
                          <a:pt x="17" y="0"/>
                        </a:moveTo>
                        <a:lnTo>
                          <a:pt x="13" y="1"/>
                        </a:lnTo>
                        <a:lnTo>
                          <a:pt x="9" y="2"/>
                        </a:lnTo>
                        <a:lnTo>
                          <a:pt x="5" y="4"/>
                        </a:lnTo>
                        <a:lnTo>
                          <a:pt x="3" y="5"/>
                        </a:lnTo>
                        <a:lnTo>
                          <a:pt x="1" y="8"/>
                        </a:lnTo>
                        <a:lnTo>
                          <a:pt x="0" y="10"/>
                        </a:lnTo>
                        <a:lnTo>
                          <a:pt x="0" y="15"/>
                        </a:lnTo>
                        <a:lnTo>
                          <a:pt x="0" y="21"/>
                        </a:lnTo>
                        <a:lnTo>
                          <a:pt x="0" y="23"/>
                        </a:lnTo>
                        <a:lnTo>
                          <a:pt x="1" y="25"/>
                        </a:lnTo>
                        <a:lnTo>
                          <a:pt x="3" y="27"/>
                        </a:lnTo>
                        <a:lnTo>
                          <a:pt x="5" y="29"/>
                        </a:lnTo>
                        <a:lnTo>
                          <a:pt x="7" y="31"/>
                        </a:lnTo>
                        <a:lnTo>
                          <a:pt x="10" y="32"/>
                        </a:lnTo>
                        <a:lnTo>
                          <a:pt x="14" y="34"/>
                        </a:lnTo>
                        <a:lnTo>
                          <a:pt x="18" y="36"/>
                        </a:lnTo>
                        <a:lnTo>
                          <a:pt x="21" y="36"/>
                        </a:lnTo>
                        <a:lnTo>
                          <a:pt x="21" y="23"/>
                        </a:lnTo>
                        <a:lnTo>
                          <a:pt x="17" y="22"/>
                        </a:lnTo>
                        <a:lnTo>
                          <a:pt x="14" y="21"/>
                        </a:lnTo>
                        <a:lnTo>
                          <a:pt x="11" y="20"/>
                        </a:lnTo>
                        <a:lnTo>
                          <a:pt x="9" y="18"/>
                        </a:lnTo>
                        <a:lnTo>
                          <a:pt x="7" y="17"/>
                        </a:lnTo>
                        <a:lnTo>
                          <a:pt x="5" y="15"/>
                        </a:lnTo>
                        <a:lnTo>
                          <a:pt x="4" y="12"/>
                        </a:lnTo>
                        <a:lnTo>
                          <a:pt x="3" y="10"/>
                        </a:lnTo>
                        <a:lnTo>
                          <a:pt x="4" y="7"/>
                        </a:lnTo>
                        <a:lnTo>
                          <a:pt x="5" y="5"/>
                        </a:lnTo>
                        <a:lnTo>
                          <a:pt x="9" y="3"/>
                        </a:lnTo>
                        <a:lnTo>
                          <a:pt x="14" y="1"/>
                        </a:lnTo>
                        <a:lnTo>
                          <a:pt x="17" y="0"/>
                        </a:lnTo>
                        <a:lnTo>
                          <a:pt x="17" y="0"/>
                        </a:lnTo>
                      </a:path>
                    </a:pathLst>
                  </a:custGeom>
                  <a:solidFill>
                    <a:srgbClr val="9F9F9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 cap="rnd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IE"/>
                  </a:p>
                </p:txBody>
              </p:sp>
            </p:grpSp>
          </p:grpSp>
        </p:grpSp>
      </p:grpSp>
      <p:sp>
        <p:nvSpPr>
          <p:cNvPr id="147721" name="Rectangle 265">
            <a:extLst>
              <a:ext uri="{FF2B5EF4-FFF2-40B4-BE49-F238E27FC236}">
                <a16:creationId xmlns:a16="http://schemas.microsoft.com/office/drawing/2014/main" id="{6A094555-35CA-41C5-BB33-B9AAFD0A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13" y="4191001"/>
            <a:ext cx="968366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Three</a:t>
            </a:r>
          </a:p>
        </p:txBody>
      </p:sp>
      <p:sp>
        <p:nvSpPr>
          <p:cNvPr id="147722" name="Rectangle 266">
            <a:extLst>
              <a:ext uri="{FF2B5EF4-FFF2-40B4-BE49-F238E27FC236}">
                <a16:creationId xmlns:a16="http://schemas.microsoft.com/office/drawing/2014/main" id="{D6727EE1-F2E6-4C0C-AB8B-6AAF59D0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850" y="4437064"/>
            <a:ext cx="630132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EIR</a:t>
            </a:r>
          </a:p>
        </p:txBody>
      </p:sp>
      <p:sp>
        <p:nvSpPr>
          <p:cNvPr id="147723" name="Rectangle 267">
            <a:extLst>
              <a:ext uri="{FF2B5EF4-FFF2-40B4-BE49-F238E27FC236}">
                <a16:creationId xmlns:a16="http://schemas.microsoft.com/office/drawing/2014/main" id="{55FADE5E-2F32-44A3-BF67-B425C580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13" y="4437064"/>
            <a:ext cx="1531276" cy="4345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063DE8"/>
                </a:solidFill>
              </a14:hiddenFill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500" b="1" dirty="0"/>
              <a:t>Vodafone</a:t>
            </a:r>
          </a:p>
        </p:txBody>
      </p:sp>
      <p:sp>
        <p:nvSpPr>
          <p:cNvPr id="147724" name="Line 268">
            <a:extLst>
              <a:ext uri="{FF2B5EF4-FFF2-40B4-BE49-F238E27FC236}">
                <a16:creationId xmlns:a16="http://schemas.microsoft.com/office/drawing/2014/main" id="{23660188-D84F-427B-BE7F-84827AEFE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7375" y="4979988"/>
            <a:ext cx="541338" cy="207962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7725" name="Line 269">
            <a:extLst>
              <a:ext uri="{FF2B5EF4-FFF2-40B4-BE49-F238E27FC236}">
                <a16:creationId xmlns:a16="http://schemas.microsoft.com/office/drawing/2014/main" id="{143DBAB7-23BC-420B-9A91-217CE856F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0700" y="4743450"/>
            <a:ext cx="0" cy="395288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7726" name="Line 270">
            <a:extLst>
              <a:ext uri="{FF2B5EF4-FFF2-40B4-BE49-F238E27FC236}">
                <a16:creationId xmlns:a16="http://schemas.microsoft.com/office/drawing/2014/main" id="{CEEDA561-A630-4897-B38F-BEA92972B1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3151" y="4940301"/>
            <a:ext cx="898525" cy="227013"/>
          </a:xfrm>
          <a:prstGeom prst="line">
            <a:avLst/>
          </a:prstGeom>
          <a:noFill/>
          <a:ln w="38100" cmpd="dbl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E"/>
          </a:p>
        </p:txBody>
      </p:sp>
      <p:sp>
        <p:nvSpPr>
          <p:cNvPr id="147727" name="Rectangle 271">
            <a:extLst>
              <a:ext uri="{FF2B5EF4-FFF2-40B4-BE49-F238E27FC236}">
                <a16:creationId xmlns:a16="http://schemas.microsoft.com/office/drawing/2014/main" id="{71DBF0A9-C19F-429A-B1A0-47BE89F0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50" y="4649789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€0.20</a:t>
            </a:r>
          </a:p>
        </p:txBody>
      </p:sp>
      <p:sp>
        <p:nvSpPr>
          <p:cNvPr id="147728" name="Rectangle 272">
            <a:extLst>
              <a:ext uri="{FF2B5EF4-FFF2-40B4-BE49-F238E27FC236}">
                <a16:creationId xmlns:a16="http://schemas.microsoft.com/office/drawing/2014/main" id="{026081A7-7CC3-4311-8B93-BE1685B7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5129214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€0.18</a:t>
            </a:r>
          </a:p>
        </p:txBody>
      </p:sp>
      <p:sp>
        <p:nvSpPr>
          <p:cNvPr id="147729" name="Rectangle 273">
            <a:extLst>
              <a:ext uri="{FF2B5EF4-FFF2-40B4-BE49-F238E27FC236}">
                <a16:creationId xmlns:a16="http://schemas.microsoft.com/office/drawing/2014/main" id="{72F46C72-20ED-46BD-B6B6-BBA6B9B56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288" y="5073651"/>
            <a:ext cx="702268" cy="37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7700" tIns="24673" rIns="47700" bIns="24673">
            <a:spAutoFit/>
          </a:bodyPr>
          <a:lstStyle>
            <a:lvl1pPr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365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73075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11200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47738" defTabSz="23653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4049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8621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3193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776538" defTabSz="236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0" hangingPunct="0"/>
            <a:r>
              <a:rPr lang="en-US" altLang="en-US" sz="2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€0.23</a:t>
            </a:r>
          </a:p>
        </p:txBody>
      </p:sp>
      <p:sp>
        <p:nvSpPr>
          <p:cNvPr id="147730" name="Rectangle 274">
            <a:extLst>
              <a:ext uri="{FF2B5EF4-FFF2-40B4-BE49-F238E27FC236}">
                <a16:creationId xmlns:a16="http://schemas.microsoft.com/office/drawing/2014/main" id="{8F58BA76-5706-476B-A02D-21657FFFF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1" y="1447801"/>
            <a:ext cx="3230563" cy="225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240" tIns="41121" rIns="82240" bIns="41121"/>
          <a:lstStyle>
            <a:lvl1pPr marL="355600" indent="-3556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77863" indent="-204788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17588" indent="-2032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4775" indent="-1524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82763" indent="-152400" defTabSz="81438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2399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6971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1543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611563" indent="-152400" defTabSz="8143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0" hangingPunct="0">
              <a:lnSpc>
                <a:spcPct val="90000"/>
              </a:lnSpc>
              <a:spcBef>
                <a:spcPct val="30000"/>
              </a:spcBef>
            </a:pPr>
            <a:endParaRPr lang="en-US" altLang="en-US" sz="2900" b="1" dirty="0"/>
          </a:p>
        </p:txBody>
      </p:sp>
      <p:grpSp>
        <p:nvGrpSpPr>
          <p:cNvPr id="147731" name="Group 275">
            <a:extLst>
              <a:ext uri="{FF2B5EF4-FFF2-40B4-BE49-F238E27FC236}">
                <a16:creationId xmlns:a16="http://schemas.microsoft.com/office/drawing/2014/main" id="{21C96BB1-435F-40E9-8D2C-85AA607364D0}"/>
              </a:ext>
            </a:extLst>
          </p:cNvPr>
          <p:cNvGrpSpPr>
            <a:grpSpLocks/>
          </p:cNvGrpSpPr>
          <p:nvPr/>
        </p:nvGrpSpPr>
        <p:grpSpPr bwMode="auto">
          <a:xfrm>
            <a:off x="2794000" y="4437064"/>
            <a:ext cx="2330450" cy="1658937"/>
            <a:chOff x="772" y="2991"/>
            <a:chExt cx="1417" cy="1008"/>
          </a:xfrm>
        </p:grpSpPr>
        <p:sp>
          <p:nvSpPr>
            <p:cNvPr id="147732" name="Freeform 276">
              <a:extLst>
                <a:ext uri="{FF2B5EF4-FFF2-40B4-BE49-F238E27FC236}">
                  <a16:creationId xmlns:a16="http://schemas.microsoft.com/office/drawing/2014/main" id="{6B43E8B4-298C-4BBC-8068-06BE9B474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" y="3115"/>
              <a:ext cx="1204" cy="884"/>
            </a:xfrm>
            <a:custGeom>
              <a:avLst/>
              <a:gdLst>
                <a:gd name="T0" fmla="*/ 1002 w 1204"/>
                <a:gd name="T1" fmla="*/ 698 h 884"/>
                <a:gd name="T2" fmla="*/ 963 w 1204"/>
                <a:gd name="T3" fmla="*/ 743 h 884"/>
                <a:gd name="T4" fmla="*/ 908 w 1204"/>
                <a:gd name="T5" fmla="*/ 768 h 884"/>
                <a:gd name="T6" fmla="*/ 831 w 1204"/>
                <a:gd name="T7" fmla="*/ 781 h 884"/>
                <a:gd name="T8" fmla="*/ 744 w 1204"/>
                <a:gd name="T9" fmla="*/ 767 h 884"/>
                <a:gd name="T10" fmla="*/ 695 w 1204"/>
                <a:gd name="T11" fmla="*/ 795 h 884"/>
                <a:gd name="T12" fmla="*/ 640 w 1204"/>
                <a:gd name="T13" fmla="*/ 851 h 884"/>
                <a:gd name="T14" fmla="*/ 547 w 1204"/>
                <a:gd name="T15" fmla="*/ 882 h 884"/>
                <a:gd name="T16" fmla="*/ 452 w 1204"/>
                <a:gd name="T17" fmla="*/ 876 h 884"/>
                <a:gd name="T18" fmla="*/ 363 w 1204"/>
                <a:gd name="T19" fmla="*/ 833 h 884"/>
                <a:gd name="T20" fmla="*/ 317 w 1204"/>
                <a:gd name="T21" fmla="*/ 780 h 884"/>
                <a:gd name="T22" fmla="*/ 278 w 1204"/>
                <a:gd name="T23" fmla="*/ 757 h 884"/>
                <a:gd name="T24" fmla="*/ 202 w 1204"/>
                <a:gd name="T25" fmla="*/ 743 h 884"/>
                <a:gd name="T26" fmla="*/ 151 w 1204"/>
                <a:gd name="T27" fmla="*/ 688 h 884"/>
                <a:gd name="T28" fmla="*/ 144 w 1204"/>
                <a:gd name="T29" fmla="*/ 629 h 884"/>
                <a:gd name="T30" fmla="*/ 99 w 1204"/>
                <a:gd name="T31" fmla="*/ 625 h 884"/>
                <a:gd name="T32" fmla="*/ 53 w 1204"/>
                <a:gd name="T33" fmla="*/ 600 h 884"/>
                <a:gd name="T34" fmla="*/ 29 w 1204"/>
                <a:gd name="T35" fmla="*/ 573 h 884"/>
                <a:gd name="T36" fmla="*/ 8 w 1204"/>
                <a:gd name="T37" fmla="*/ 530 h 884"/>
                <a:gd name="T38" fmla="*/ 11 w 1204"/>
                <a:gd name="T39" fmla="*/ 493 h 884"/>
                <a:gd name="T40" fmla="*/ 8 w 1204"/>
                <a:gd name="T41" fmla="*/ 444 h 884"/>
                <a:gd name="T42" fmla="*/ 1 w 1204"/>
                <a:gd name="T43" fmla="*/ 398 h 884"/>
                <a:gd name="T44" fmla="*/ 12 w 1204"/>
                <a:gd name="T45" fmla="*/ 351 h 884"/>
                <a:gd name="T46" fmla="*/ 7 w 1204"/>
                <a:gd name="T47" fmla="*/ 299 h 884"/>
                <a:gd name="T48" fmla="*/ 0 w 1204"/>
                <a:gd name="T49" fmla="*/ 252 h 884"/>
                <a:gd name="T50" fmla="*/ 14 w 1204"/>
                <a:gd name="T51" fmla="*/ 194 h 884"/>
                <a:gd name="T52" fmla="*/ 50 w 1204"/>
                <a:gd name="T53" fmla="*/ 152 h 884"/>
                <a:gd name="T54" fmla="*/ 124 w 1204"/>
                <a:gd name="T55" fmla="*/ 125 h 884"/>
                <a:gd name="T56" fmla="*/ 181 w 1204"/>
                <a:gd name="T57" fmla="*/ 141 h 884"/>
                <a:gd name="T58" fmla="*/ 213 w 1204"/>
                <a:gd name="T59" fmla="*/ 103 h 884"/>
                <a:gd name="T60" fmla="*/ 254 w 1204"/>
                <a:gd name="T61" fmla="*/ 78 h 884"/>
                <a:gd name="T62" fmla="*/ 314 w 1204"/>
                <a:gd name="T63" fmla="*/ 62 h 884"/>
                <a:gd name="T64" fmla="*/ 383 w 1204"/>
                <a:gd name="T65" fmla="*/ 72 h 884"/>
                <a:gd name="T66" fmla="*/ 432 w 1204"/>
                <a:gd name="T67" fmla="*/ 61 h 884"/>
                <a:gd name="T68" fmla="*/ 470 w 1204"/>
                <a:gd name="T69" fmla="*/ 30 h 884"/>
                <a:gd name="T70" fmla="*/ 523 w 1204"/>
                <a:gd name="T71" fmla="*/ 13 h 884"/>
                <a:gd name="T72" fmla="*/ 574 w 1204"/>
                <a:gd name="T73" fmla="*/ 18 h 884"/>
                <a:gd name="T74" fmla="*/ 623 w 1204"/>
                <a:gd name="T75" fmla="*/ 48 h 884"/>
                <a:gd name="T76" fmla="*/ 657 w 1204"/>
                <a:gd name="T77" fmla="*/ 18 h 884"/>
                <a:gd name="T78" fmla="*/ 710 w 1204"/>
                <a:gd name="T79" fmla="*/ 0 h 884"/>
                <a:gd name="T80" fmla="*/ 775 w 1204"/>
                <a:gd name="T81" fmla="*/ 11 h 884"/>
                <a:gd name="T82" fmla="*/ 824 w 1204"/>
                <a:gd name="T83" fmla="*/ 49 h 884"/>
                <a:gd name="T84" fmla="*/ 863 w 1204"/>
                <a:gd name="T85" fmla="*/ 64 h 884"/>
                <a:gd name="T86" fmla="*/ 926 w 1204"/>
                <a:gd name="T87" fmla="*/ 61 h 884"/>
                <a:gd name="T88" fmla="*/ 978 w 1204"/>
                <a:gd name="T89" fmla="*/ 87 h 884"/>
                <a:gd name="T90" fmla="*/ 1013 w 1204"/>
                <a:gd name="T91" fmla="*/ 127 h 884"/>
                <a:gd name="T92" fmla="*/ 1033 w 1204"/>
                <a:gd name="T93" fmla="*/ 146 h 884"/>
                <a:gd name="T94" fmla="*/ 1091 w 1204"/>
                <a:gd name="T95" fmla="*/ 152 h 884"/>
                <a:gd name="T96" fmla="*/ 1144 w 1204"/>
                <a:gd name="T97" fmla="*/ 191 h 884"/>
                <a:gd name="T98" fmla="*/ 1172 w 1204"/>
                <a:gd name="T99" fmla="*/ 252 h 884"/>
                <a:gd name="T100" fmla="*/ 1174 w 1204"/>
                <a:gd name="T101" fmla="*/ 323 h 884"/>
                <a:gd name="T102" fmla="*/ 1186 w 1204"/>
                <a:gd name="T103" fmla="*/ 389 h 884"/>
                <a:gd name="T104" fmla="*/ 1203 w 1204"/>
                <a:gd name="T105" fmla="*/ 453 h 884"/>
                <a:gd name="T106" fmla="*/ 1196 w 1204"/>
                <a:gd name="T107" fmla="*/ 524 h 884"/>
                <a:gd name="T108" fmla="*/ 1158 w 1204"/>
                <a:gd name="T109" fmla="*/ 581 h 884"/>
                <a:gd name="T110" fmla="*/ 1103 w 1204"/>
                <a:gd name="T111" fmla="*/ 625 h 884"/>
                <a:gd name="T112" fmla="*/ 1029 w 1204"/>
                <a:gd name="T113" fmla="*/ 648 h 884"/>
                <a:gd name="T114" fmla="*/ 1012 w 1204"/>
                <a:gd name="T115" fmla="*/ 674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04" h="884">
                  <a:moveTo>
                    <a:pt x="1012" y="674"/>
                  </a:moveTo>
                  <a:lnTo>
                    <a:pt x="1002" y="698"/>
                  </a:lnTo>
                  <a:lnTo>
                    <a:pt x="987" y="724"/>
                  </a:lnTo>
                  <a:lnTo>
                    <a:pt x="963" y="743"/>
                  </a:lnTo>
                  <a:lnTo>
                    <a:pt x="933" y="759"/>
                  </a:lnTo>
                  <a:lnTo>
                    <a:pt x="908" y="768"/>
                  </a:lnTo>
                  <a:lnTo>
                    <a:pt x="877" y="777"/>
                  </a:lnTo>
                  <a:lnTo>
                    <a:pt x="831" y="781"/>
                  </a:lnTo>
                  <a:lnTo>
                    <a:pt x="786" y="777"/>
                  </a:lnTo>
                  <a:lnTo>
                    <a:pt x="744" y="767"/>
                  </a:lnTo>
                  <a:lnTo>
                    <a:pt x="713" y="755"/>
                  </a:lnTo>
                  <a:lnTo>
                    <a:pt x="695" y="795"/>
                  </a:lnTo>
                  <a:lnTo>
                    <a:pt x="672" y="826"/>
                  </a:lnTo>
                  <a:lnTo>
                    <a:pt x="640" y="851"/>
                  </a:lnTo>
                  <a:lnTo>
                    <a:pt x="598" y="869"/>
                  </a:lnTo>
                  <a:lnTo>
                    <a:pt x="547" y="882"/>
                  </a:lnTo>
                  <a:lnTo>
                    <a:pt x="497" y="883"/>
                  </a:lnTo>
                  <a:lnTo>
                    <a:pt x="452" y="876"/>
                  </a:lnTo>
                  <a:lnTo>
                    <a:pt x="401" y="860"/>
                  </a:lnTo>
                  <a:lnTo>
                    <a:pt x="363" y="833"/>
                  </a:lnTo>
                  <a:lnTo>
                    <a:pt x="335" y="806"/>
                  </a:lnTo>
                  <a:lnTo>
                    <a:pt x="317" y="780"/>
                  </a:lnTo>
                  <a:lnTo>
                    <a:pt x="314" y="746"/>
                  </a:lnTo>
                  <a:lnTo>
                    <a:pt x="278" y="757"/>
                  </a:lnTo>
                  <a:lnTo>
                    <a:pt x="237" y="753"/>
                  </a:lnTo>
                  <a:lnTo>
                    <a:pt x="202" y="743"/>
                  </a:lnTo>
                  <a:lnTo>
                    <a:pt x="172" y="719"/>
                  </a:lnTo>
                  <a:lnTo>
                    <a:pt x="151" y="688"/>
                  </a:lnTo>
                  <a:lnTo>
                    <a:pt x="143" y="654"/>
                  </a:lnTo>
                  <a:lnTo>
                    <a:pt x="144" y="629"/>
                  </a:lnTo>
                  <a:lnTo>
                    <a:pt x="124" y="631"/>
                  </a:lnTo>
                  <a:lnTo>
                    <a:pt x="99" y="625"/>
                  </a:lnTo>
                  <a:lnTo>
                    <a:pt x="74" y="613"/>
                  </a:lnTo>
                  <a:lnTo>
                    <a:pt x="53" y="600"/>
                  </a:lnTo>
                  <a:lnTo>
                    <a:pt x="40" y="588"/>
                  </a:lnTo>
                  <a:lnTo>
                    <a:pt x="29" y="573"/>
                  </a:lnTo>
                  <a:lnTo>
                    <a:pt x="15" y="554"/>
                  </a:lnTo>
                  <a:lnTo>
                    <a:pt x="8" y="530"/>
                  </a:lnTo>
                  <a:lnTo>
                    <a:pt x="7" y="512"/>
                  </a:lnTo>
                  <a:lnTo>
                    <a:pt x="11" y="493"/>
                  </a:lnTo>
                  <a:lnTo>
                    <a:pt x="19" y="469"/>
                  </a:lnTo>
                  <a:lnTo>
                    <a:pt x="8" y="444"/>
                  </a:lnTo>
                  <a:lnTo>
                    <a:pt x="4" y="423"/>
                  </a:lnTo>
                  <a:lnTo>
                    <a:pt x="1" y="398"/>
                  </a:lnTo>
                  <a:lnTo>
                    <a:pt x="7" y="368"/>
                  </a:lnTo>
                  <a:lnTo>
                    <a:pt x="12" y="351"/>
                  </a:lnTo>
                  <a:lnTo>
                    <a:pt x="25" y="329"/>
                  </a:lnTo>
                  <a:lnTo>
                    <a:pt x="7" y="299"/>
                  </a:lnTo>
                  <a:lnTo>
                    <a:pt x="1" y="280"/>
                  </a:lnTo>
                  <a:lnTo>
                    <a:pt x="0" y="252"/>
                  </a:lnTo>
                  <a:lnTo>
                    <a:pt x="4" y="225"/>
                  </a:lnTo>
                  <a:lnTo>
                    <a:pt x="14" y="194"/>
                  </a:lnTo>
                  <a:lnTo>
                    <a:pt x="29" y="172"/>
                  </a:lnTo>
                  <a:lnTo>
                    <a:pt x="50" y="152"/>
                  </a:lnTo>
                  <a:lnTo>
                    <a:pt x="86" y="132"/>
                  </a:lnTo>
                  <a:lnTo>
                    <a:pt x="124" y="125"/>
                  </a:lnTo>
                  <a:lnTo>
                    <a:pt x="158" y="131"/>
                  </a:lnTo>
                  <a:lnTo>
                    <a:pt x="181" y="141"/>
                  </a:lnTo>
                  <a:lnTo>
                    <a:pt x="196" y="120"/>
                  </a:lnTo>
                  <a:lnTo>
                    <a:pt x="213" y="103"/>
                  </a:lnTo>
                  <a:lnTo>
                    <a:pt x="227" y="93"/>
                  </a:lnTo>
                  <a:lnTo>
                    <a:pt x="254" y="78"/>
                  </a:lnTo>
                  <a:lnTo>
                    <a:pt x="278" y="69"/>
                  </a:lnTo>
                  <a:lnTo>
                    <a:pt x="314" y="62"/>
                  </a:lnTo>
                  <a:lnTo>
                    <a:pt x="348" y="63"/>
                  </a:lnTo>
                  <a:lnTo>
                    <a:pt x="383" y="72"/>
                  </a:lnTo>
                  <a:lnTo>
                    <a:pt x="414" y="89"/>
                  </a:lnTo>
                  <a:lnTo>
                    <a:pt x="432" y="61"/>
                  </a:lnTo>
                  <a:lnTo>
                    <a:pt x="448" y="44"/>
                  </a:lnTo>
                  <a:lnTo>
                    <a:pt x="470" y="30"/>
                  </a:lnTo>
                  <a:lnTo>
                    <a:pt x="495" y="18"/>
                  </a:lnTo>
                  <a:lnTo>
                    <a:pt x="523" y="13"/>
                  </a:lnTo>
                  <a:lnTo>
                    <a:pt x="549" y="13"/>
                  </a:lnTo>
                  <a:lnTo>
                    <a:pt x="574" y="18"/>
                  </a:lnTo>
                  <a:lnTo>
                    <a:pt x="605" y="33"/>
                  </a:lnTo>
                  <a:lnTo>
                    <a:pt x="623" y="48"/>
                  </a:lnTo>
                  <a:lnTo>
                    <a:pt x="640" y="30"/>
                  </a:lnTo>
                  <a:lnTo>
                    <a:pt x="657" y="18"/>
                  </a:lnTo>
                  <a:lnTo>
                    <a:pt x="679" y="8"/>
                  </a:lnTo>
                  <a:lnTo>
                    <a:pt x="710" y="0"/>
                  </a:lnTo>
                  <a:lnTo>
                    <a:pt x="742" y="2"/>
                  </a:lnTo>
                  <a:lnTo>
                    <a:pt x="775" y="11"/>
                  </a:lnTo>
                  <a:lnTo>
                    <a:pt x="800" y="25"/>
                  </a:lnTo>
                  <a:lnTo>
                    <a:pt x="824" y="49"/>
                  </a:lnTo>
                  <a:lnTo>
                    <a:pt x="838" y="72"/>
                  </a:lnTo>
                  <a:lnTo>
                    <a:pt x="863" y="64"/>
                  </a:lnTo>
                  <a:lnTo>
                    <a:pt x="892" y="58"/>
                  </a:lnTo>
                  <a:lnTo>
                    <a:pt x="926" y="61"/>
                  </a:lnTo>
                  <a:lnTo>
                    <a:pt x="956" y="71"/>
                  </a:lnTo>
                  <a:lnTo>
                    <a:pt x="978" y="87"/>
                  </a:lnTo>
                  <a:lnTo>
                    <a:pt x="997" y="103"/>
                  </a:lnTo>
                  <a:lnTo>
                    <a:pt x="1013" y="127"/>
                  </a:lnTo>
                  <a:lnTo>
                    <a:pt x="1016" y="152"/>
                  </a:lnTo>
                  <a:lnTo>
                    <a:pt x="1033" y="146"/>
                  </a:lnTo>
                  <a:lnTo>
                    <a:pt x="1060" y="145"/>
                  </a:lnTo>
                  <a:lnTo>
                    <a:pt x="1091" y="152"/>
                  </a:lnTo>
                  <a:lnTo>
                    <a:pt x="1122" y="169"/>
                  </a:lnTo>
                  <a:lnTo>
                    <a:pt x="1144" y="191"/>
                  </a:lnTo>
                  <a:lnTo>
                    <a:pt x="1161" y="221"/>
                  </a:lnTo>
                  <a:lnTo>
                    <a:pt x="1172" y="252"/>
                  </a:lnTo>
                  <a:lnTo>
                    <a:pt x="1176" y="295"/>
                  </a:lnTo>
                  <a:lnTo>
                    <a:pt x="1174" y="323"/>
                  </a:lnTo>
                  <a:lnTo>
                    <a:pt x="1165" y="365"/>
                  </a:lnTo>
                  <a:lnTo>
                    <a:pt x="1186" y="389"/>
                  </a:lnTo>
                  <a:lnTo>
                    <a:pt x="1197" y="420"/>
                  </a:lnTo>
                  <a:lnTo>
                    <a:pt x="1203" y="453"/>
                  </a:lnTo>
                  <a:lnTo>
                    <a:pt x="1203" y="487"/>
                  </a:lnTo>
                  <a:lnTo>
                    <a:pt x="1196" y="524"/>
                  </a:lnTo>
                  <a:lnTo>
                    <a:pt x="1182" y="551"/>
                  </a:lnTo>
                  <a:lnTo>
                    <a:pt x="1158" y="581"/>
                  </a:lnTo>
                  <a:lnTo>
                    <a:pt x="1133" y="604"/>
                  </a:lnTo>
                  <a:lnTo>
                    <a:pt x="1103" y="625"/>
                  </a:lnTo>
                  <a:lnTo>
                    <a:pt x="1065" y="639"/>
                  </a:lnTo>
                  <a:lnTo>
                    <a:pt x="1029" y="648"/>
                  </a:lnTo>
                  <a:lnTo>
                    <a:pt x="1013" y="651"/>
                  </a:lnTo>
                  <a:lnTo>
                    <a:pt x="1012" y="674"/>
                  </a:lnTo>
                </a:path>
              </a:pathLst>
            </a:custGeom>
            <a:solidFill>
              <a:srgbClr val="FFFFFF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E">
                <a:solidFill>
                  <a:srgbClr val="FF0000"/>
                </a:solidFill>
              </a:endParaRPr>
            </a:p>
          </p:txBody>
        </p:sp>
        <p:grpSp>
          <p:nvGrpSpPr>
            <p:cNvPr id="147733" name="Group 277">
              <a:extLst>
                <a:ext uri="{FF2B5EF4-FFF2-40B4-BE49-F238E27FC236}">
                  <a16:creationId xmlns:a16="http://schemas.microsoft.com/office/drawing/2014/main" id="{5D778FD6-1BD7-4D1E-8146-0B2644E6A2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1" y="2991"/>
              <a:ext cx="318" cy="274"/>
              <a:chOff x="1871" y="2991"/>
              <a:chExt cx="318" cy="274"/>
            </a:xfrm>
          </p:grpSpPr>
          <p:sp>
            <p:nvSpPr>
              <p:cNvPr id="147734" name="Oval 278">
                <a:extLst>
                  <a:ext uri="{FF2B5EF4-FFF2-40B4-BE49-F238E27FC236}">
                    <a16:creationId xmlns:a16="http://schemas.microsoft.com/office/drawing/2014/main" id="{1A5F9178-8B04-43F7-9A51-EEF677E13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3091"/>
                <a:ext cx="121" cy="17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>
                  <a:solidFill>
                    <a:srgbClr val="FF0000"/>
                  </a:solidFill>
                </a:endParaRPr>
              </a:p>
            </p:txBody>
          </p:sp>
          <p:sp>
            <p:nvSpPr>
              <p:cNvPr id="147735" name="Oval 279">
                <a:extLst>
                  <a:ext uri="{FF2B5EF4-FFF2-40B4-BE49-F238E27FC236}">
                    <a16:creationId xmlns:a16="http://schemas.microsoft.com/office/drawing/2014/main" id="{F81CB6FA-D119-4A73-9C99-C5127DF35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6" y="3012"/>
                <a:ext cx="79" cy="133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>
                  <a:solidFill>
                    <a:srgbClr val="FF0000"/>
                  </a:solidFill>
                </a:endParaRPr>
              </a:p>
            </p:txBody>
          </p:sp>
          <p:sp>
            <p:nvSpPr>
              <p:cNvPr id="147736" name="Oval 280">
                <a:extLst>
                  <a:ext uri="{FF2B5EF4-FFF2-40B4-BE49-F238E27FC236}">
                    <a16:creationId xmlns:a16="http://schemas.microsoft.com/office/drawing/2014/main" id="{35437E29-2A88-4AAA-9B96-C24736075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991"/>
                <a:ext cx="61" cy="75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E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7737" name="Rectangle 281">
              <a:extLst>
                <a:ext uri="{FF2B5EF4-FFF2-40B4-BE49-F238E27FC236}">
                  <a16:creationId xmlns:a16="http://schemas.microsoft.com/office/drawing/2014/main" id="{2663BB4D-F32C-41E8-AB49-27C7DC540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3284"/>
              <a:ext cx="1025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5792" tIns="26317" rIns="65792" bIns="26317">
              <a:spAutoFit/>
            </a:bodyPr>
            <a:lstStyle>
              <a:lvl1pPr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473075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947738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420813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1895475" defTabSz="947738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3526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8098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2670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724275" defTabSz="947738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0" hangingPunct="0">
                <a:lnSpc>
                  <a:spcPct val="85000"/>
                </a:lnSpc>
              </a:pPr>
              <a:r>
                <a:rPr lang="en-US" altLang="en-US" sz="21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“I have no reason to overbid...”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1797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42690F-009F-1331-4BFB-11C2D586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3BCA13-BCF7-C5C6-7FFE-55E7AC9803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</p:spTree>
    <p:extLst>
      <p:ext uri="{BB962C8B-B14F-4D97-AF65-F5344CB8AC3E}">
        <p14:creationId xmlns:p14="http://schemas.microsoft.com/office/powerpoint/2010/main" val="21643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F0291-D92C-A4A2-D3AF-7BE8E7C7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663A9-AA82-D4EE-4912-E7990886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4934F-A022-57F7-DEA5-E696168EBE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F4565C-7E71-07A2-4115-01B51DCFFDD4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169F1A7-E4E0-5642-1950-57FA54BA6561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2108BF-6DF5-1CD2-AEA5-CA5D6FA4E3C2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81A25-26F8-9E9D-1EFC-AAB47E27C834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B5266-5D80-1D96-1829-13DFA25E6602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DB29F-1B76-892B-4ACA-B052B7502937}"/>
              </a:ext>
            </a:extLst>
          </p:cNvPr>
          <p:cNvSpPr txBox="1"/>
          <p:nvPr/>
        </p:nvSpPr>
        <p:spPr>
          <a:xfrm>
            <a:off x="4128067" y="5912167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INITIAL PROPOSALS</a:t>
            </a:r>
          </a:p>
        </p:txBody>
      </p:sp>
    </p:spTree>
    <p:extLst>
      <p:ext uri="{BB962C8B-B14F-4D97-AF65-F5344CB8AC3E}">
        <p14:creationId xmlns:p14="http://schemas.microsoft.com/office/powerpoint/2010/main" val="359432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2167C-22F4-419C-8CEA-B1F8D5B2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6A624-8215-0EE3-9AD3-DB55E74A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C677C-CCB3-D2ED-E34B-93153B3DDD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F8436-06D9-D274-6A10-CF80BC16A3DD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F4FAC-0D92-8C72-B602-32A3A2D198E0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BADA3-7267-BCE9-A3C9-01F8AF97229A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1754227-0451-FA8C-B646-320CFC1A2FB9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E74F9-E54C-1634-7DB5-F93DEBA69270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26F785D-1EB1-7307-8BE4-954511B4E1B7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145205-E260-15F8-FC38-586BD2D873E3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C10661-6755-AE14-387F-26102082F979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8813A3-02A8-DEA8-7F12-423A599816D6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9074F-7A2D-1D63-1B12-F63666F2D98A}"/>
              </a:ext>
            </a:extLst>
          </p:cNvPr>
          <p:cNvSpPr txBox="1"/>
          <p:nvPr/>
        </p:nvSpPr>
        <p:spPr>
          <a:xfrm>
            <a:off x="4128067" y="5912167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&amp; B CONCEDE</a:t>
            </a:r>
          </a:p>
        </p:txBody>
      </p:sp>
    </p:spTree>
    <p:extLst>
      <p:ext uri="{BB962C8B-B14F-4D97-AF65-F5344CB8AC3E}">
        <p14:creationId xmlns:p14="http://schemas.microsoft.com/office/powerpoint/2010/main" val="283296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3C69-F119-8B7A-1644-E6DD65E77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AC492F-DF08-5EB6-C065-21E72910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25BDFE-654F-D72D-6D55-B56B932AF0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0C8B6F-85BB-8188-7D94-0F4FA87EAB32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B34B9-20EF-A225-795E-B5358F804CA2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A7FB0-2ECE-DE1F-A6CA-F4950591B869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1A2988B-67B5-9E41-3912-5F8DFE4F6365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F4EEE-D260-BE62-9BF6-7955B2FAF8B8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0BE9211-772B-8DFB-3960-16A694453518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C69BDE-A634-FA9C-4D47-C0C1974ECEC2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1EC80F3-A793-F5B0-5E19-125924CB8CE5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E308AE-B54E-14B0-A17D-91FFC5905F61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8E2C70-E17D-D87B-9050-CAFFC2F55DCE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45723F1-D5B6-3CF8-9F7B-72E39ECA7621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6E91E-F402-AD54-AAE2-76FFE9D5A0F4}"/>
              </a:ext>
            </a:extLst>
          </p:cNvPr>
          <p:cNvSpPr txBox="1"/>
          <p:nvPr/>
        </p:nvSpPr>
        <p:spPr>
          <a:xfrm>
            <a:off x="3579840" y="5912167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STICKS &amp; B CONCEDES</a:t>
            </a:r>
          </a:p>
        </p:txBody>
      </p:sp>
    </p:spTree>
    <p:extLst>
      <p:ext uri="{BB962C8B-B14F-4D97-AF65-F5344CB8AC3E}">
        <p14:creationId xmlns:p14="http://schemas.microsoft.com/office/powerpoint/2010/main" val="349660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88E2-ED68-6A1D-07C3-70573275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F36B1-E41E-229F-B254-F892E994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3F60F-4BEC-3052-4299-3B4D8DA419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5EB99-2D95-5B5E-DB7D-880A655AA141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631A78-AC4F-D52C-D8EC-6F8BCFB5C15E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3B5B2-C548-1958-7DA4-CD63FB799EE4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AFA0647-D0A5-7C56-E0F2-047776ACCCF1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5DCA5C-436B-DCEB-589C-2CABDE3D9592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C0790D0-8188-B5A9-B928-44C4D1850E56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50A44-A5A8-B59A-BBD1-89E4122B32FE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0385AD-A5FC-6055-AC13-7C4F73FC9706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2D96D-2D68-0807-C32C-15004BE87381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0E982F-7EED-D431-DA33-8CB6AA612939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FC999B6-9EEC-7CEC-4B8A-A811373B5634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F2DCE-44BF-DB4E-5FCE-D7888439835C}"/>
              </a:ext>
            </a:extLst>
          </p:cNvPr>
          <p:cNvSpPr txBox="1"/>
          <p:nvPr/>
        </p:nvSpPr>
        <p:spPr>
          <a:xfrm>
            <a:off x="3579841" y="5912167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CONCEDES &amp; B STICKS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FF1C3-61E1-A3EE-63B9-A1E71C77DBFB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58F831AF-6635-A66C-0C63-DF7C8D62FCB4}"/>
              </a:ext>
            </a:extLst>
          </p:cNvPr>
          <p:cNvSpPr/>
          <p:nvPr/>
        </p:nvSpPr>
        <p:spPr>
          <a:xfrm>
            <a:off x="3371850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4234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8E232-F534-AFA3-5632-F340614A7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B020BC-EC16-1240-200B-E28DE6F9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Monotonic Concession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043777-E5EC-E783-85E3-84CEEE6B6A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/>
              <a:t>A </a:t>
            </a:r>
            <a:r>
              <a:rPr lang="en-IE" b="1" dirty="0"/>
              <a:t>negotiation framework </a:t>
            </a:r>
            <a:r>
              <a:rPr lang="en-IE" dirty="0"/>
              <a:t>in which two agents reach agreement.</a:t>
            </a:r>
          </a:p>
          <a:p>
            <a:endParaRPr lang="en-IE" dirty="0"/>
          </a:p>
          <a:p>
            <a:r>
              <a:rPr lang="en-IE" dirty="0"/>
              <a:t>Negotiation takes a </a:t>
            </a:r>
            <a:r>
              <a:rPr lang="en-IE" b="1" dirty="0"/>
              <a:t>series of rounds:</a:t>
            </a:r>
          </a:p>
          <a:p>
            <a:pPr lvl="1"/>
            <a:r>
              <a:rPr lang="en-IE" dirty="0"/>
              <a:t>In the </a:t>
            </a:r>
            <a:r>
              <a:rPr lang="en-IE" b="1" dirty="0"/>
              <a:t>first round</a:t>
            </a:r>
            <a:r>
              <a:rPr lang="en-IE" dirty="0"/>
              <a:t>, each agent makes an </a:t>
            </a:r>
            <a:r>
              <a:rPr lang="en-IE" b="1" dirty="0"/>
              <a:t>initial proposal</a:t>
            </a:r>
          </a:p>
          <a:p>
            <a:pPr lvl="1"/>
            <a:r>
              <a:rPr lang="en-IE" dirty="0"/>
              <a:t>In </a:t>
            </a:r>
            <a:r>
              <a:rPr lang="en-IE" b="1" dirty="0"/>
              <a:t>subsequent rounds</a:t>
            </a:r>
            <a:r>
              <a:rPr lang="en-IE" dirty="0"/>
              <a:t>, each agent can either make a </a:t>
            </a:r>
            <a:r>
              <a:rPr lang="en-IE" b="1" dirty="0"/>
              <a:t>concession</a:t>
            </a:r>
            <a:r>
              <a:rPr lang="en-IE" dirty="0"/>
              <a:t> or </a:t>
            </a:r>
            <a:r>
              <a:rPr lang="en-IE" b="1" dirty="0"/>
              <a:t>stick</a:t>
            </a:r>
            <a:r>
              <a:rPr lang="en-IE" dirty="0"/>
              <a:t> with their current proposal</a:t>
            </a:r>
          </a:p>
          <a:p>
            <a:pPr lvl="1"/>
            <a:r>
              <a:rPr lang="en-IE" dirty="0"/>
              <a:t>Keep going until either </a:t>
            </a:r>
            <a:r>
              <a:rPr lang="en-IE" b="1" dirty="0"/>
              <a:t>agreement </a:t>
            </a:r>
            <a:r>
              <a:rPr lang="en-IE" dirty="0"/>
              <a:t>is reached or </a:t>
            </a:r>
            <a:r>
              <a:rPr lang="en-IE" b="1" dirty="0"/>
              <a:t>conflict </a:t>
            </a:r>
            <a:r>
              <a:rPr lang="en-IE" dirty="0"/>
              <a:t>arises.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2F7286-398C-3999-5171-9AAE237C6DCC}"/>
              </a:ext>
            </a:extLst>
          </p:cNvPr>
          <p:cNvSpPr/>
          <p:nvPr/>
        </p:nvSpPr>
        <p:spPr>
          <a:xfrm>
            <a:off x="8382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FC0A98-C993-5AEF-6943-E2DAB9EA385F}"/>
              </a:ext>
            </a:extLst>
          </p:cNvPr>
          <p:cNvSpPr/>
          <p:nvPr/>
        </p:nvSpPr>
        <p:spPr>
          <a:xfrm>
            <a:off x="90678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ACC3D3-571A-18B9-CC82-CA0D73597C3D}"/>
              </a:ext>
            </a:extLst>
          </p:cNvPr>
          <p:cNvSpPr/>
          <p:nvPr/>
        </p:nvSpPr>
        <p:spPr>
          <a:xfrm>
            <a:off x="22098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C0FCFF-7C82-90A0-278D-6809000A9066}"/>
              </a:ext>
            </a:extLst>
          </p:cNvPr>
          <p:cNvSpPr/>
          <p:nvPr/>
        </p:nvSpPr>
        <p:spPr>
          <a:xfrm>
            <a:off x="2008667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063D6E-C356-90E2-CA0E-9EFAC80B24E6}"/>
              </a:ext>
            </a:extLst>
          </p:cNvPr>
          <p:cNvSpPr/>
          <p:nvPr/>
        </p:nvSpPr>
        <p:spPr>
          <a:xfrm>
            <a:off x="7696200" y="5070348"/>
            <a:ext cx="1219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08683FB-A152-1638-79D9-362248EAA0F7}"/>
              </a:ext>
            </a:extLst>
          </p:cNvPr>
          <p:cNvSpPr/>
          <p:nvPr/>
        </p:nvSpPr>
        <p:spPr>
          <a:xfrm rot="10800000">
            <a:off x="8858250" y="5192008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46A6A4-F1CC-C73A-4B2A-0DA69E7B8333}"/>
              </a:ext>
            </a:extLst>
          </p:cNvPr>
          <p:cNvCxnSpPr>
            <a:cxnSpLocks/>
          </p:cNvCxnSpPr>
          <p:nvPr/>
        </p:nvCxnSpPr>
        <p:spPr>
          <a:xfrm>
            <a:off x="838200" y="5679948"/>
            <a:ext cx="944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298C1EA-7F67-EBB0-5369-C4C97A886BBB}"/>
              </a:ext>
            </a:extLst>
          </p:cNvPr>
          <p:cNvSpPr txBox="1"/>
          <p:nvPr/>
        </p:nvSpPr>
        <p:spPr>
          <a:xfrm>
            <a:off x="838200" y="46629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Agent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2B3CBE-E17C-75B7-4EA2-5D5D070A2D66}"/>
              </a:ext>
            </a:extLst>
          </p:cNvPr>
          <p:cNvSpPr txBox="1"/>
          <p:nvPr/>
        </p:nvSpPr>
        <p:spPr>
          <a:xfrm>
            <a:off x="9268779" y="470101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dirty="0"/>
              <a:t>Agent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528703-6D35-3587-2BAA-ABA4D8EC0832}"/>
              </a:ext>
            </a:extLst>
          </p:cNvPr>
          <p:cNvSpPr/>
          <p:nvPr/>
        </p:nvSpPr>
        <p:spPr>
          <a:xfrm>
            <a:off x="6324600" y="5070348"/>
            <a:ext cx="12192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400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37FE80B-BF3E-64D1-4A7E-FE94A8DF886C}"/>
              </a:ext>
            </a:extLst>
          </p:cNvPr>
          <p:cNvSpPr/>
          <p:nvPr/>
        </p:nvSpPr>
        <p:spPr>
          <a:xfrm rot="10800000">
            <a:off x="7505701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072EEB-00E6-3DBF-B1BA-354AF5F93829}"/>
              </a:ext>
            </a:extLst>
          </p:cNvPr>
          <p:cNvSpPr txBox="1"/>
          <p:nvPr/>
        </p:nvSpPr>
        <p:spPr>
          <a:xfrm>
            <a:off x="3579843" y="5912167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A STICKS &amp; B CONCEDES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332F71-8032-3DD1-0215-CBA0A430771D}"/>
              </a:ext>
            </a:extLst>
          </p:cNvPr>
          <p:cNvSpPr/>
          <p:nvPr/>
        </p:nvSpPr>
        <p:spPr>
          <a:xfrm>
            <a:off x="35814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A’s proposal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038CFFD2-1F0E-82FF-1D8B-1F481AEF7879}"/>
              </a:ext>
            </a:extLst>
          </p:cNvPr>
          <p:cNvSpPr/>
          <p:nvPr/>
        </p:nvSpPr>
        <p:spPr>
          <a:xfrm>
            <a:off x="3371850" y="5196095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8F5CB3-F2A0-FC54-0C39-53160DAD4FDE}"/>
              </a:ext>
            </a:extLst>
          </p:cNvPr>
          <p:cNvSpPr/>
          <p:nvPr/>
        </p:nvSpPr>
        <p:spPr>
          <a:xfrm>
            <a:off x="4953000" y="5070348"/>
            <a:ext cx="1219200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B’s proposal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C46B4CB-E59D-D2EC-0A3D-9353FF4C25BA}"/>
              </a:ext>
            </a:extLst>
          </p:cNvPr>
          <p:cNvSpPr/>
          <p:nvPr/>
        </p:nvSpPr>
        <p:spPr>
          <a:xfrm rot="10800000">
            <a:off x="6142518" y="5192007"/>
            <a:ext cx="266700" cy="2900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2562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1174</TotalTime>
  <Words>2933</Words>
  <Application>Microsoft Macintosh PowerPoint</Application>
  <PresentationFormat>Widescreen</PresentationFormat>
  <Paragraphs>440</Paragraphs>
  <Slides>36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ＭＳ Ｐゴシック</vt:lpstr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Negotiation</vt:lpstr>
      <vt:lpstr>Negotiation</vt:lpstr>
      <vt:lpstr>One-to-One Negotiation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Monotonic Concession Protocol</vt:lpstr>
      <vt:lpstr>Multilateral Concession Protocol</vt:lpstr>
      <vt:lpstr>Multilateral Concession Protocol</vt:lpstr>
      <vt:lpstr>Multilateral Concession Protocol</vt:lpstr>
      <vt:lpstr>Multilateral Concession Protocol</vt:lpstr>
      <vt:lpstr>Multilateral Concession Protocol</vt:lpstr>
      <vt:lpstr>One-to-Many Negotiation</vt:lpstr>
      <vt:lpstr>Auctions</vt:lpstr>
      <vt:lpstr>English Auctions</vt:lpstr>
      <vt:lpstr>English Auctions  </vt:lpstr>
      <vt:lpstr>Dutch Auctions</vt:lpstr>
      <vt:lpstr>Dutch Auctions  </vt:lpstr>
      <vt:lpstr>First-price Sealed-bid Auctions  </vt:lpstr>
      <vt:lpstr>Vickrey Auctions</vt:lpstr>
      <vt:lpstr>Example</vt:lpstr>
      <vt:lpstr>Phone Call Competition Example</vt:lpstr>
      <vt:lpstr>Best Bid Wins</vt:lpstr>
      <vt:lpstr>Attributes of the Mechanism</vt:lpstr>
      <vt:lpstr>Best Bid Wins, Gets Second Price (Vickrey Auction)</vt:lpstr>
      <vt:lpstr>Attributes of the Vickrey Mechanism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182</cp:revision>
  <dcterms:created xsi:type="dcterms:W3CDTF">2006-08-16T00:00:00Z</dcterms:created>
  <dcterms:modified xsi:type="dcterms:W3CDTF">2024-10-24T12:57:35Z</dcterms:modified>
</cp:coreProperties>
</file>