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6"/>
  </p:normalViewPr>
  <p:slideViewPr>
    <p:cSldViewPr snapToGrid="0">
      <p:cViewPr varScale="1">
        <p:scale>
          <a:sx n="122" d="100"/>
          <a:sy n="122" d="100"/>
        </p:scale>
        <p:origin x="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0E58-9C1A-0F4F-9D09-35DBCBCFF670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F8349-7E31-5F43-8602-A16DDE92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5394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98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981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98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98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The @</a:t>
            </a:r>
            <a:r>
              <a:rPr lang="en-GB" sz="1200" dirty="0" err="1"/>
              <a:t>RequestMapping</a:t>
            </a:r>
            <a:r>
              <a:rPr lang="en-GB" sz="1200" dirty="0"/>
              <a:t> annotation links the method to a URL, and the @</a:t>
            </a:r>
            <a:r>
              <a:rPr lang="en-GB" sz="1200" dirty="0" err="1"/>
              <a:t>RequestParam</a:t>
            </a:r>
            <a:r>
              <a:rPr lang="en-GB" sz="1200" dirty="0"/>
              <a:t> annotation maps parameters to name-value pairs specified in the requesting URL (e.g. …?name=Rem)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4747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44C6-6BBE-08A3-2C23-607DE1F9F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FCD29-E892-802B-97C3-85C704FE4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8C4B4-3D5B-A9D0-133F-D59F02F8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4E3D-0AE0-1366-6C3C-AEB4066D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5598-1DDB-5A64-DC05-08A8F52D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7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8009-E096-D672-0A3A-9020A99A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CBF19-C9D9-32F8-A1B3-A2A9F30D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FF55-413C-A837-FB07-374BA8C4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91C-C94D-0397-F858-4213C9BF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1984-CF00-761C-FD21-3D3AEE4A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BBFC4-D3EA-4B45-C4E3-26B6B4BB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17109-1C41-9869-6D71-8FDCF6DAE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9CE0-C388-1ED8-9E2F-B05BDA4B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B121-8545-C35C-E184-435C7233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1912-5A9E-B870-0781-ABC8DA0F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2CFE-6003-D1DE-EE40-AD037B88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F34D-1578-8EED-FEF9-E752A7AC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C87BA-DE2F-82DF-117F-C63CB788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2DD6-7F1D-4151-26F0-4207B74B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0150-4285-205F-B97E-0B32E8C0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2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AC9-05F7-5B5C-BBD5-823AA93A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8ED80-EC84-FEFB-7618-AE25DA94A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3D21D-034C-67BA-F717-5C5B16C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D519-29A7-6793-095E-4611BF05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459B-A318-056C-F050-8A478B77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1263-9785-BE01-4936-5E539467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90AF-295F-DEC4-B772-2E44E7E9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811BE-55EF-706D-00CD-1327604D5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EA2BF-73D3-40A9-E7F3-DD8F0789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DE9F8-C0C2-CA9A-712A-6E660082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84CD-A37D-2B97-E51B-753692D3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291-A4EE-EA80-8FBE-A6302CE7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60D4-EFA8-D131-3BCD-0FBA7F8B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D23F-1E9B-70EA-4390-25235FC26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983D3-D38D-A454-0CEF-F783DBAC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F9B0B-85E8-9914-4346-668A24C23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634DA-205F-8E48-6EA2-AAA43BCD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07630-96FB-21B4-7F05-9734D75D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41767-1B85-6518-145F-72A7B3E8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AE8A-B4A4-AAD6-8D86-B9D21C6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01C6-C09E-10D8-3E67-D14DDB7B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6A8B8-CB2C-066F-7A54-511BF588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C2860-EDD4-9C1B-5C49-E614786C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0DB99-FFD8-7186-5B69-9BBBDFB8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695B6-8C62-3F1B-6AF1-1C3E5AE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1FDA-B5B6-F732-A3DC-AF1DDC33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6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2DE0-8A82-EB2D-720F-892910A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F7F58-216F-4340-AC28-AC7B067E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5D5C-8617-6581-2A10-705CE4B5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F2A5-BF31-1E63-A8D9-696F039E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636C-CF8D-AA51-CD0D-7839E190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47B3-A898-C216-80F3-88A2B082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9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1D09-469B-76A4-C390-18C4AAE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FE2AE-D22F-BF02-AD2A-510B089F2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5E81F-39E0-5960-200A-61B9D93AA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BCC6-17B3-7127-A33A-74E3E5DB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0911-CC34-3FA0-0103-10D03ABA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25E25-E82D-3A6B-9ABB-75077AB4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F9FE6-7274-151A-C0E7-30A71686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D510B-5A54-01D3-E97C-E484BBFD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DEA8-7216-FDEE-30F0-CCDA5F536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62F7-8ABA-694B-868B-876B146906DA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1D4B-9C57-1660-E6F0-15BC4B46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679C-6E1F-38B3-40C6-D987F8EA4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4B8DF-0EB4-5D4E-9160-ACC50DFE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gree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framewor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ckson" TargetMode="External"/><Relationship Id="rId2" Type="http://schemas.openxmlformats.org/officeDocument/2006/relationships/hyperlink" Target="https://mvnrepository.com/artifact/com.fasterxml.jackson.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sterXML/jackson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A3E94-D234-458D-A860-B778E84D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Spring Boot</a:t>
            </a:r>
            <a:endParaRPr lang="en-I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8A90-8E06-4A98-856E-40F15B24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Avishek Nag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8584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E6B7-7133-4DA7-9C94-CD74C2A9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Apps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1A490-78F1-4972-B0E0-9398FE4D00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06578" y="1600201"/>
            <a:ext cx="481684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E6B7-7133-4DA7-9C94-CD74C2A9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Apps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99406-F727-48DC-8287-3367026938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306578" y="1600201"/>
            <a:ext cx="481684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2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5EDB-73F6-4B86-A1BF-9649C36A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Apps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99D7-409E-4652-A2BD-B2CFBADD18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Clicking “Generate” creates a maven project with a template application.</a:t>
            </a:r>
          </a:p>
          <a:p>
            <a:pPr marL="36576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|---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/main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|---java (contains app)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|---resources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|---static (static content)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|---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|---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/test/java (unit tests)</a:t>
            </a:r>
          </a:p>
          <a:p>
            <a:pPr marL="36576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|---pom.xml</a:t>
            </a:r>
            <a:endParaRPr lang="en-I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6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0412-8A91-4DE9-AB0A-B05E050C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Pom.xml File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1993-6B12-4335-81CE-D8B199B7B3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Spring Boot Projects inherit from a common parent project: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&lt;parent&gt;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&lt;version&gt;2.2.4.RELEASE&lt;/version&gt;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&lt;/parent&gt;</a:t>
            </a:r>
          </a:p>
          <a:p>
            <a:endParaRPr lang="en-US" dirty="0"/>
          </a:p>
          <a:p>
            <a:r>
              <a:rPr lang="en-US" dirty="0"/>
              <a:t>This contains the basic dependencies, properties and build plugins needed for  </a:t>
            </a:r>
            <a:r>
              <a:rPr lang="en-US" dirty="0" err="1"/>
              <a:t>SpringBoot</a:t>
            </a:r>
            <a:r>
              <a:rPr lang="en-US" dirty="0"/>
              <a:t>…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56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0412-8A91-4DE9-AB0A-B05E050C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Pom.xml File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1993-6B12-4335-81CE-D8B199B7B3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also add the dependencies you specified.</a:t>
            </a:r>
          </a:p>
          <a:p>
            <a:endParaRPr lang="en-US" dirty="0"/>
          </a:p>
          <a:p>
            <a:r>
              <a:rPr lang="en-US" dirty="0"/>
              <a:t>For Web Applications, this includes the starter-web library.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 also includes a unit-testing library, but we can omit this for now…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9545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0412-8A91-4DE9-AB0A-B05E050C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Pom.xml File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1993-6B12-4335-81CE-D8B199B7B3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Finally, it adds the spring-boot plugin to support packaging and running of applications.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&lt;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&gt;spring-boot-maven-plugin&lt;/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above plugin allows you to run </a:t>
            </a:r>
            <a:r>
              <a:rPr lang="en-US" dirty="0" err="1"/>
              <a:t>SpringBoot</a:t>
            </a:r>
            <a:r>
              <a:rPr lang="en-US" dirty="0"/>
              <a:t> applications from the command line using:</a:t>
            </a:r>
          </a:p>
          <a:p>
            <a:pPr marL="36576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667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453E-304A-420D-BCE0-E19144BF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282F-A1A5-43BF-992C-096FB5CE3A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the Spring </a:t>
            </a:r>
            <a:r>
              <a:rPr lang="en-US" dirty="0" err="1"/>
              <a:t>Initializr</a:t>
            </a:r>
            <a:r>
              <a:rPr lang="en-US" dirty="0"/>
              <a:t> creates a single Java class: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HelloSpringBootApplication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static void main(String[]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HelloSpringBootApplication.class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This class is the “main” class of Spring.</a:t>
            </a:r>
          </a:p>
          <a:p>
            <a:pPr lvl="1"/>
            <a:r>
              <a:rPr lang="en-IE" dirty="0"/>
              <a:t>The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IE" dirty="0"/>
              <a:t> annotation hides a lot of</a:t>
            </a:r>
            <a:br>
              <a:rPr lang="en-IE" dirty="0"/>
            </a:br>
            <a:r>
              <a:rPr lang="en-IE" dirty="0"/>
              <a:t>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77044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453E-304A-420D-BCE0-E19144BF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282F-A1A5-43BF-992C-096FB5CE3A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it do something, we need a controller: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@GetMapping("/greeting")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@ResponseBody String greeting()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"Hello World";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Controllers are declared using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They map URIs to methods.</a:t>
            </a:r>
          </a:p>
          <a:p>
            <a:pPr lvl="1"/>
            <a:r>
              <a:rPr lang="en-IE" dirty="0"/>
              <a:t>They also associate methods with a specific HTTP Verb (GET, POST, …)</a:t>
            </a:r>
          </a:p>
          <a:p>
            <a:pPr lvl="1"/>
            <a:r>
              <a:rPr lang="en-IE" dirty="0"/>
              <a:t>Here, the response is the string “Hello World”.</a:t>
            </a:r>
          </a:p>
        </p:txBody>
      </p:sp>
    </p:spTree>
    <p:extLst>
      <p:ext uri="{BB962C8B-B14F-4D97-AF65-F5344CB8AC3E}">
        <p14:creationId xmlns:p14="http://schemas.microsoft.com/office/powerpoint/2010/main" val="144251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453E-304A-420D-BCE0-E19144BF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282F-A1A5-43BF-992C-096FB5CE3A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make it do something, we need a controller: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@GetMapping("/greeting")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@ResponseBody String greeting() 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"Hello World";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Controllers must be in the same package as, or a sub-package of, the package that contains the main application class.</a:t>
            </a:r>
          </a:p>
          <a:p>
            <a:pPr lvl="1"/>
            <a:r>
              <a:rPr lang="en-IE" dirty="0"/>
              <a:t>In our Spring </a:t>
            </a:r>
            <a:r>
              <a:rPr lang="en-IE" dirty="0" err="1"/>
              <a:t>Initializr</a:t>
            </a:r>
            <a:r>
              <a:rPr lang="en-IE" dirty="0"/>
              <a:t> example, the application class is created in: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ie.ucd.hellospringboot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575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F9B9-D745-472B-9061-7AB379C5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1806-1AB9-4F83-961B-59AAF5EA9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Download the example program from </a:t>
            </a:r>
            <a:r>
              <a:rPr lang="en-US" dirty="0" err="1"/>
              <a:t>BrightSpace</a:t>
            </a:r>
            <a:r>
              <a:rPr lang="en-US" dirty="0"/>
              <a:t>:</a:t>
            </a:r>
          </a:p>
          <a:p>
            <a:r>
              <a:rPr lang="en-US" dirty="0"/>
              <a:t>Go to the hello-spring-boot project root folder and type:</a:t>
            </a:r>
            <a:br>
              <a:rPr lang="en-IE" dirty="0"/>
            </a:b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a browser and type:</a:t>
            </a:r>
            <a:br>
              <a:rPr lang="en-US" dirty="0"/>
            </a:br>
            <a:r>
              <a:rPr lang="en-US" sz="2000" dirty="0">
                <a:hlinkClick r:id="rId2"/>
              </a:rPr>
              <a:t>http://localhost:8080/greeting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71A04-5DDE-44E4-A0DD-D4E461CD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495800"/>
            <a:ext cx="4781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GB" dirty="0"/>
              <a:t>What is Spring?</a:t>
            </a:r>
            <a:br>
              <a:rPr lang="en-GB" dirty="0"/>
            </a:br>
            <a:r>
              <a:rPr lang="en-GB" sz="2200" dirty="0">
                <a:hlinkClick r:id="rId2"/>
              </a:rPr>
              <a:t>https://spring.io/projects/spring-framework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924800" cy="4983162"/>
          </a:xfrm>
        </p:spPr>
        <p:txBody>
          <a:bodyPr>
            <a:normAutofit/>
          </a:bodyPr>
          <a:lstStyle/>
          <a:p>
            <a:r>
              <a:rPr lang="en-GB" sz="2400" dirty="0"/>
              <a:t>Spring is a framework for building </a:t>
            </a:r>
            <a:r>
              <a:rPr lang="en-GB" sz="2400" b="1" dirty="0"/>
              <a:t>Enterprise Java </a:t>
            </a:r>
            <a:r>
              <a:rPr lang="en-GB" sz="2400" dirty="0"/>
              <a:t>based applications.</a:t>
            </a:r>
          </a:p>
          <a:p>
            <a:pPr lvl="1"/>
            <a:r>
              <a:rPr lang="en-GB" sz="2000" dirty="0"/>
              <a:t>It is a simpler alternative to EJB (Sun’s approach).</a:t>
            </a:r>
          </a:p>
          <a:p>
            <a:pPr lvl="1"/>
            <a:r>
              <a:rPr lang="en-GB" sz="2000" dirty="0"/>
              <a:t>It supports a range of architectural styles (MVC, WS, …).</a:t>
            </a:r>
          </a:p>
          <a:p>
            <a:r>
              <a:rPr lang="en-GB" sz="2400" dirty="0"/>
              <a:t>Spring embraces part of the J2EE family:</a:t>
            </a:r>
          </a:p>
          <a:p>
            <a:pPr lvl="1"/>
            <a:r>
              <a:rPr lang="en-GB" sz="2000" dirty="0"/>
              <a:t>Servlets (JSR340)</a:t>
            </a:r>
          </a:p>
          <a:p>
            <a:pPr lvl="1"/>
            <a:r>
              <a:rPr lang="en-GB" sz="2000" dirty="0" err="1"/>
              <a:t>WebSockets</a:t>
            </a:r>
            <a:r>
              <a:rPr lang="en-GB" sz="2000" dirty="0"/>
              <a:t> (JSR356)</a:t>
            </a:r>
          </a:p>
          <a:p>
            <a:pPr lvl="1"/>
            <a:r>
              <a:rPr lang="en-GB" sz="2000" dirty="0"/>
              <a:t>JSON Binding (JSR367)</a:t>
            </a:r>
          </a:p>
          <a:p>
            <a:pPr lvl="1"/>
            <a:r>
              <a:rPr lang="en-GB" sz="2000" dirty="0"/>
              <a:t>JPA (JSR338)</a:t>
            </a:r>
          </a:p>
          <a:p>
            <a:pPr lvl="1"/>
            <a:r>
              <a:rPr lang="en-GB" sz="2000" dirty="0"/>
              <a:t>…</a:t>
            </a:r>
          </a:p>
          <a:p>
            <a:r>
              <a:rPr lang="en-GB" sz="2400" dirty="0"/>
              <a:t>However, at its core, Spring is a </a:t>
            </a:r>
            <a:r>
              <a:rPr lang="en-GB" sz="2400" b="1" dirty="0"/>
              <a:t>dependency injection </a:t>
            </a:r>
            <a:r>
              <a:rPr lang="en-GB" sz="2400" dirty="0"/>
              <a:t>framework…</a:t>
            </a:r>
          </a:p>
        </p:txBody>
      </p:sp>
    </p:spTree>
    <p:extLst>
      <p:ext uri="{BB962C8B-B14F-4D97-AF65-F5344CB8AC3E}">
        <p14:creationId xmlns:p14="http://schemas.microsoft.com/office/powerpoint/2010/main" val="842204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F9B9-D745-472B-9061-7AB379C5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Test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1806-1AB9-4F83-961B-59AAF5EA9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the location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US" dirty="0"/>
              <a:t> class so it is part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Remember to change the package statement.</a:t>
            </a:r>
          </a:p>
          <a:p>
            <a:pPr lvl="1"/>
            <a:r>
              <a:rPr lang="en-US" dirty="0"/>
              <a:t>Rerun the program and reload the page…</a:t>
            </a:r>
          </a:p>
          <a:p>
            <a:pPr lvl="1"/>
            <a:r>
              <a:rPr lang="en-US" dirty="0"/>
              <a:t>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A0110-2F23-43A5-85C5-89A61C7B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3733800"/>
            <a:ext cx="4781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2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F9B9-D745-472B-9061-7AB379C5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Test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21806-1AB9-4F83-961B-59AAF5EA9F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the location of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US" dirty="0"/>
              <a:t> class so it is in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ie.ucd.hellospringboot.controller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You will need to create this folder.</a:t>
            </a:r>
          </a:p>
          <a:p>
            <a:pPr lvl="1"/>
            <a:r>
              <a:rPr lang="en-US" dirty="0"/>
              <a:t>Again, remember to change the package statement.</a:t>
            </a:r>
          </a:p>
          <a:p>
            <a:pPr lvl="1"/>
            <a:r>
              <a:rPr lang="en-US" dirty="0"/>
              <a:t>Rerun the program and reload the page…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A6D18-2C78-43F1-9BCB-E9AC9E1F5C0D}"/>
              </a:ext>
            </a:extLst>
          </p:cNvPr>
          <p:cNvSpPr/>
          <p:nvPr/>
        </p:nvSpPr>
        <p:spPr>
          <a:xfrm>
            <a:off x="4075256" y="4800601"/>
            <a:ext cx="3279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Does it work now?</a:t>
            </a:r>
          </a:p>
        </p:txBody>
      </p:sp>
    </p:spTree>
    <p:extLst>
      <p:ext uri="{BB962C8B-B14F-4D97-AF65-F5344CB8AC3E}">
        <p14:creationId xmlns:p14="http://schemas.microsoft.com/office/powerpoint/2010/main" val="296717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C144-B710-4E58-AE01-51B7419F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33E2-94A0-4B8E-BD3C-145C19427E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ability of </a:t>
            </a:r>
            <a:r>
              <a:rPr lang="en-US" dirty="0" err="1"/>
              <a:t>SpringBoot</a:t>
            </a:r>
            <a:r>
              <a:rPr lang="en-US" dirty="0"/>
              <a:t> to identify controllers by annotating classes is known as </a:t>
            </a:r>
            <a:r>
              <a:rPr lang="en-US" b="1" dirty="0"/>
              <a:t>auto-configuration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this capability that allows us to use Spring without the need for defining any XML configuration files…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542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A3E94-D234-458D-A860-B778E84D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REST APIs with Spring Boot</a:t>
            </a:r>
            <a:endParaRPr lang="en-I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8A90-8E06-4A98-856E-40F15B24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Avishek Nag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0658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09F-81A9-4BB5-8812-AC655D93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“Greetings” 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E29C8-21F3-4252-B9FA-06A688ADA562}"/>
              </a:ext>
            </a:extLst>
          </p:cNvPr>
          <p:cNvSpPr/>
          <p:nvPr/>
        </p:nvSpPr>
        <p:spPr>
          <a:xfrm>
            <a:off x="3794620" y="2514600"/>
            <a:ext cx="472580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883D-F574-4FB1-AFB0-E56FFE174EAE}"/>
              </a:ext>
            </a:extLst>
          </p:cNvPr>
          <p:cNvSpPr/>
          <p:nvPr/>
        </p:nvSpPr>
        <p:spPr>
          <a:xfrm>
            <a:off x="4739780" y="4011433"/>
            <a:ext cx="301724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Hello Controller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/greetings/hello/{name}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66ACB5-8766-43BF-955D-2A8BC591B3A0}"/>
              </a:ext>
            </a:extLst>
          </p:cNvPr>
          <p:cNvSpPr/>
          <p:nvPr/>
        </p:nvSpPr>
        <p:spPr>
          <a:xfrm>
            <a:off x="4739780" y="4686300"/>
            <a:ext cx="301724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Bye Controller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/greetings/bye/{name}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F67766-00F7-4253-A726-071EA21D188E}"/>
              </a:ext>
            </a:extLst>
          </p:cNvPr>
          <p:cNvSpPr/>
          <p:nvPr/>
        </p:nvSpPr>
        <p:spPr>
          <a:xfrm>
            <a:off x="4739780" y="2514600"/>
            <a:ext cx="303262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Hanging Controller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/greetings/hanging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1AFD4-4162-4DEC-9F8A-82F3A73D93B6}"/>
              </a:ext>
            </a:extLst>
          </p:cNvPr>
          <p:cNvSpPr/>
          <p:nvPr/>
        </p:nvSpPr>
        <p:spPr>
          <a:xfrm>
            <a:off x="4739780" y="3219271"/>
            <a:ext cx="303262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dirty="0"/>
              <a:t>Morrow Controller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/greetings/</a:t>
            </a:r>
            <a:r>
              <a:rPr lang="en-GB" sz="1600" dirty="0" err="1">
                <a:latin typeface="Consolas" panose="020B0609020204030204" pitchFamily="49" charset="0"/>
              </a:rPr>
              <a:t>morrow?sex</a:t>
            </a:r>
            <a:r>
              <a:rPr lang="en-GB" sz="1600" dirty="0">
                <a:latin typeface="Consolas" panose="020B0609020204030204" pitchFamily="49" charset="0"/>
              </a:rPr>
              <a:t>=...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3E3F0-13BD-4411-A082-B7407572A022}"/>
              </a:ext>
            </a:extLst>
          </p:cNvPr>
          <p:cNvSpPr txBox="1"/>
          <p:nvPr/>
        </p:nvSpPr>
        <p:spPr>
          <a:xfrm>
            <a:off x="7795152" y="3339406"/>
            <a:ext cx="219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Good morrow dear {sir/madam}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62A25-31CF-4880-B26A-C6DB7792AFD9}"/>
              </a:ext>
            </a:extLst>
          </p:cNvPr>
          <p:cNvSpPr txBox="1"/>
          <p:nvPr/>
        </p:nvSpPr>
        <p:spPr>
          <a:xfrm>
            <a:off x="7795153" y="2680901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Yo</a:t>
            </a:r>
            <a:r>
              <a:rPr lang="en-GB" sz="1200" dirty="0"/>
              <a:t>! How’s it </a:t>
            </a:r>
            <a:r>
              <a:rPr lang="en-GB" sz="1200" dirty="0" err="1"/>
              <a:t>hangin</a:t>
            </a:r>
            <a:r>
              <a:rPr lang="en-GB" sz="1200" dirty="0"/>
              <a:t>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5587BB-86F8-4157-A871-1FF9BC3828A5}"/>
              </a:ext>
            </a:extLst>
          </p:cNvPr>
          <p:cNvSpPr txBox="1"/>
          <p:nvPr/>
        </p:nvSpPr>
        <p:spPr>
          <a:xfrm>
            <a:off x="7815259" y="4852601"/>
            <a:ext cx="89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Bye {name}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77CC51-A14E-4E62-94B1-F855E3CBC12C}"/>
              </a:ext>
            </a:extLst>
          </p:cNvPr>
          <p:cNvSpPr txBox="1"/>
          <p:nvPr/>
        </p:nvSpPr>
        <p:spPr>
          <a:xfrm>
            <a:off x="7815259" y="4177734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Hello {name}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A8ED5E-C95C-4EA6-9CFE-4092006BA339}"/>
              </a:ext>
            </a:extLst>
          </p:cNvPr>
          <p:cNvSpPr/>
          <p:nvPr/>
        </p:nvSpPr>
        <p:spPr>
          <a:xfrm>
            <a:off x="2209800" y="2514600"/>
            <a:ext cx="609600" cy="278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5FCE58-1103-4875-AAF9-553615B7DDC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67200" y="2819400"/>
            <a:ext cx="4725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0A42B-9540-45BA-A02A-21EC88DE602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289952" y="3524071"/>
            <a:ext cx="4498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438E2-B130-44F2-B5E7-3DA96217331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89952" y="4316233"/>
            <a:ext cx="4498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6BA9F7-C2BF-48CA-A266-647AF48CACC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89952" y="4991100"/>
            <a:ext cx="44982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2A597-ECF4-4426-AA41-937561999777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2819400" y="3905250"/>
            <a:ext cx="975220" cy="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59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REST for Spring Boot is built around the concept of </a:t>
            </a:r>
            <a:r>
              <a:rPr lang="en-GB" sz="2400" b="1" dirty="0" err="1"/>
              <a:t>RESTControllers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These are annotated java classes whose methods implement resources.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HangingController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@RequestMapping("/greetings/hanging")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hanging()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“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’";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>
              <a:spcBef>
                <a:spcPts val="0"/>
              </a:spcBef>
              <a:defRPr/>
            </a:pPr>
            <a:endParaRPr lang="en-GB" sz="1400" dirty="0"/>
          </a:p>
          <a:p>
            <a:r>
              <a:rPr lang="en-GB" sz="2400" dirty="0"/>
              <a:t>Key Points:</a:t>
            </a:r>
          </a:p>
          <a:p>
            <a:pPr lvl="1"/>
            <a:r>
              <a:rPr lang="en-GB" sz="2000" dirty="0"/>
              <a:t>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sz="2000" dirty="0"/>
              <a:t> annotation links the method to a URI.</a:t>
            </a:r>
          </a:p>
          <a:p>
            <a:pPr lvl="1"/>
            <a:r>
              <a:rPr lang="en-GB" sz="2000" dirty="0"/>
              <a:t>No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@ResponseBody</a:t>
            </a:r>
            <a:r>
              <a:rPr lang="en-GB" sz="2000" dirty="0"/>
              <a:t> annotation is required because we are now working with REST controllers (which don’t support views).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49252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REST for Spring Boot is built around the concept of </a:t>
            </a:r>
            <a:r>
              <a:rPr lang="en-GB" sz="2400" b="1" dirty="0" err="1"/>
              <a:t>RESTControllers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These are annotated java classes whose methods implement resources.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MorrowController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@RequestMapping("/greetings/morrow")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morrow(@RequestParam String sex)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“Good morrow dear “ +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sex.equals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(“male”)? ”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sir”:”madam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>
              <a:spcBef>
                <a:spcPts val="0"/>
              </a:spcBef>
              <a:defRPr/>
            </a:pPr>
            <a:endParaRPr lang="en-GB" sz="1400" dirty="0"/>
          </a:p>
          <a:p>
            <a:r>
              <a:rPr lang="en-GB" sz="2400" dirty="0"/>
              <a:t>Key Points:</a:t>
            </a:r>
          </a:p>
          <a:p>
            <a:pPr lvl="1"/>
            <a:r>
              <a:rPr lang="en-GB" dirty="0"/>
              <a:t>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 </a:t>
            </a:r>
            <a:r>
              <a:rPr lang="en-GB" dirty="0"/>
              <a:t>annotation maps parameters to name-value pairs specified in the URL query string (e.g. …?sex=male)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41240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REST for Spring Boot is built around the concept of </a:t>
            </a:r>
            <a:r>
              <a:rPr lang="en-GB" sz="2400" b="1" dirty="0" err="1"/>
              <a:t>RESTControllers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These are annotated java classes whose methods implement resources.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MorrowController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@RequestMapping("/greetings/morrow")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morrow(@RequestParam(“gender”) String sex)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“Good morrow dear “ +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sex.equals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(“male”)? ”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sir”:”madam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>
              <a:spcBef>
                <a:spcPts val="0"/>
              </a:spcBef>
              <a:defRPr/>
            </a:pPr>
            <a:endParaRPr lang="en-GB" sz="1400" dirty="0"/>
          </a:p>
          <a:p>
            <a:r>
              <a:rPr lang="en-GB" sz="2400" dirty="0"/>
              <a:t>Key Points:</a:t>
            </a:r>
          </a:p>
          <a:p>
            <a:pPr lvl="1"/>
            <a:r>
              <a:rPr lang="en-GB" dirty="0"/>
              <a:t>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 </a:t>
            </a:r>
            <a:r>
              <a:rPr lang="en-GB" dirty="0"/>
              <a:t>annotation allows us to map query string names to parameters with different names.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91645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REST for Spring Boot is built around the concept of </a:t>
            </a:r>
            <a:r>
              <a:rPr lang="en-GB" sz="2400" b="1" dirty="0" err="1"/>
              <a:t>RESTControllers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These are annotated java classes whose methods implement resources.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MorrowController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@RequestMapping("/greetings/morrow")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morrow(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@RequestParam(name=“gender”,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=“madam")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String sex)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“Good morrow dear “ +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sex.equals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(“male”)? ”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sir”:”madam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>
              <a:spcBef>
                <a:spcPts val="0"/>
              </a:spcBef>
              <a:defRPr/>
            </a:pPr>
            <a:endParaRPr lang="en-GB" sz="1400" dirty="0"/>
          </a:p>
          <a:p>
            <a:r>
              <a:rPr lang="en-GB" sz="2400" dirty="0"/>
              <a:t>Key Points:</a:t>
            </a:r>
          </a:p>
          <a:p>
            <a:pPr lvl="1"/>
            <a:r>
              <a:rPr lang="en-GB" dirty="0"/>
              <a:t>It allows default values to be assigned.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8344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REST for Spring Boot is built around the concept of </a:t>
            </a:r>
            <a:r>
              <a:rPr lang="en-GB" sz="2400" b="1" dirty="0" err="1"/>
              <a:t>RESTControllers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These are annotated java classes whose methods implement resources.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@RequestMapping("/greetings/hello/{name}")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hello(@PathVariable("name") String name)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"Hello "+name;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/>
          </a:p>
          <a:p>
            <a:pPr>
              <a:spcBef>
                <a:spcPts val="0"/>
              </a:spcBef>
              <a:defRPr/>
            </a:pPr>
            <a:endParaRPr lang="en-GB" sz="1400" dirty="0"/>
          </a:p>
          <a:p>
            <a:r>
              <a:rPr lang="en-GB" sz="2400" dirty="0"/>
              <a:t>Key Point:</a:t>
            </a:r>
          </a:p>
          <a:p>
            <a:pPr lvl="1"/>
            <a:r>
              <a:rPr lang="en-GB" sz="2000" dirty="0"/>
              <a:t>Path Segments can be mapped to parameters using 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@PathVariable(…) </a:t>
            </a:r>
            <a:r>
              <a:rPr lang="en-GB" sz="2000" dirty="0"/>
              <a:t>annotation.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6934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b="1" dirty="0"/>
              <a:t>Dependency injection </a:t>
            </a:r>
            <a:r>
              <a:rPr lang="en-GB" sz="2400" dirty="0"/>
              <a:t>is a technique for reducing dependencies between classes.</a:t>
            </a:r>
          </a:p>
          <a:p>
            <a:pPr lvl="1"/>
            <a:r>
              <a:rPr lang="en-GB" sz="2000" dirty="0"/>
              <a:t>It is also known as </a:t>
            </a:r>
            <a:r>
              <a:rPr lang="en-GB" sz="2000" b="1" dirty="0"/>
              <a:t>inversion of control</a:t>
            </a:r>
            <a:r>
              <a:rPr lang="en-GB" sz="2000" dirty="0"/>
              <a:t>.</a:t>
            </a:r>
          </a:p>
          <a:p>
            <a:r>
              <a:rPr lang="en-GB" sz="2400" dirty="0"/>
              <a:t>The idea is to write classes in a way that they can be </a:t>
            </a:r>
            <a:r>
              <a:rPr lang="en-GB" sz="2400" b="1" dirty="0"/>
              <a:t>tested in isolation</a:t>
            </a:r>
          </a:p>
          <a:p>
            <a:pPr lvl="1"/>
            <a:r>
              <a:rPr lang="en-GB" sz="2000" dirty="0"/>
              <a:t>Dependencies are created when you write methods that rely on other objects for part of their implementation.</a:t>
            </a:r>
          </a:p>
          <a:p>
            <a:pPr lvl="1"/>
            <a:r>
              <a:rPr lang="en-GB" sz="2000" dirty="0"/>
              <a:t>This is problematic when the objects are created/ declared within the same class that they are used.</a:t>
            </a:r>
          </a:p>
          <a:p>
            <a:pPr lvl="1"/>
            <a:r>
              <a:rPr lang="en-GB" sz="2000" dirty="0"/>
              <a:t>Testing methods of the class requires that you also implement the dependent classes.</a:t>
            </a:r>
          </a:p>
          <a:p>
            <a:pPr lvl="1"/>
            <a:r>
              <a:rPr lang="en-GB" sz="2000" dirty="0"/>
              <a:t>This can lead to a </a:t>
            </a:r>
            <a:r>
              <a:rPr lang="en-GB" sz="2000" b="1" dirty="0"/>
              <a:t>snowball effect </a:t>
            </a:r>
            <a:r>
              <a:rPr lang="en-GB" sz="2000" dirty="0"/>
              <a:t>where the dependencies themselves have dependencies...</a:t>
            </a:r>
          </a:p>
        </p:txBody>
      </p:sp>
    </p:spTree>
    <p:extLst>
      <p:ext uri="{BB962C8B-B14F-4D97-AF65-F5344CB8AC3E}">
        <p14:creationId xmlns:p14="http://schemas.microsoft.com/office/powerpoint/2010/main" val="3361775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Spring Greeting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Controllers are associated with an application by being in the same Java package.</a:t>
            </a:r>
          </a:p>
          <a:p>
            <a:pPr lvl="1"/>
            <a:r>
              <a:rPr lang="en-GB" sz="2000" dirty="0"/>
              <a:t>Applications are annotated Java classes in the same package:</a:t>
            </a:r>
            <a:endParaRPr lang="en-GB" sz="1600" dirty="0"/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31520" lvl="2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2000" dirty="0"/>
              <a:t>Running this class would create a REST application that is based on all classes annotated with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 </a:t>
            </a:r>
            <a:r>
              <a:rPr lang="en-GB" sz="2000" dirty="0"/>
              <a:t>in the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en-GB" sz="2000" dirty="0"/>
              <a:t> package (or sub-packages).</a:t>
            </a:r>
          </a:p>
        </p:txBody>
      </p:sp>
    </p:spTree>
    <p:extLst>
      <p:ext uri="{BB962C8B-B14F-4D97-AF65-F5344CB8AC3E}">
        <p14:creationId xmlns:p14="http://schemas.microsoft.com/office/powerpoint/2010/main" val="3603190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EEB-CF95-4180-BB75-DFBEC78A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0318-ADB5-49BE-A820-5406F6DF3F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All of these can be combined into a single Controller:</a:t>
            </a:r>
          </a:p>
          <a:p>
            <a:pPr marL="36576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@RequestMapping("/greetings/hanging")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hanging() { return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 How's it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’”; }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@RequestMapping("/greetings/morrow")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morrow(@RequestVariable("gender“) String gender)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"Good Morrow Dear "+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gender.equalsIgnoreCase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("male") ? 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Sir":"Madam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@RequestMapping("/greetings/hello/{name}")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hello(@PathVariable("name") String name)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"Hello "+name;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   </a:t>
            </a:r>
          </a:p>
          <a:p>
            <a:pPr marL="36576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@RequestMapping("/greetings/bye/{name}")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bye(@PathVariable("name") String name)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"Bye "+name;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003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EEB-CF95-4180-BB75-DFBEC78A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0318-ADB5-49BE-A820-5406F6DF3F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91933" y="1552756"/>
            <a:ext cx="9015682" cy="5305244"/>
          </a:xfrm>
        </p:spPr>
        <p:txBody>
          <a:bodyPr>
            <a:normAutofit fontScale="92500" lnSpcReduction="20000"/>
          </a:bodyPr>
          <a:lstStyle/>
          <a:p>
            <a:r>
              <a:rPr lang="en-GB" sz="2600" dirty="0"/>
              <a:t>You can also define a common base path:</a:t>
            </a:r>
            <a:endParaRPr lang="en-GB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365760" lvl="1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@RequestMapping("/greetings")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GreetingsController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@RequestMapping("/hanging")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hanging() { return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! How's it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’”; }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@RequestMapping("/hello/{gender}")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morrow(@PathVariable("gender") String gender) {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"Good Morrow Dear "+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gender.equalsIgnoreCase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("male") ? "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Sir":"Madam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@RequestMapping("/hello/{name}")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hello(@PathVariable("name") String name) {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"Hello "+name;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@RequestMapping("/bye/{name}")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bye(@PathVariable("name") String name) {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"Bye "+name;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20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EEB-CF95-4180-BB75-DFBEC78A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0318-ADB5-49BE-A820-5406F6DF3F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sz="2400" dirty="0"/>
              <a:t>We often want our resources to response to a subset of HTTP verbs.</a:t>
            </a:r>
          </a:p>
          <a:p>
            <a:pPr lvl="1"/>
            <a:r>
              <a:rPr lang="en-GB" sz="2000" dirty="0"/>
              <a:t>For example, our </a:t>
            </a:r>
            <a:r>
              <a:rPr lang="en-GB" sz="2000" dirty="0" err="1"/>
              <a:t>HelloController</a:t>
            </a:r>
            <a:r>
              <a:rPr lang="en-GB" sz="2000" dirty="0"/>
              <a:t> should only work with GET requests.</a:t>
            </a:r>
          </a:p>
          <a:p>
            <a:pPr lvl="1"/>
            <a:endParaRPr lang="en-GB" sz="2000" dirty="0"/>
          </a:p>
          <a:p>
            <a:r>
              <a:rPr lang="en-GB" sz="2400" dirty="0"/>
              <a:t>These constraints can be applied through the methods field of @</a:t>
            </a:r>
            <a:r>
              <a:rPr lang="en-GB" sz="2400" dirty="0" err="1"/>
              <a:t>RequestMapping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We can specify a single verb:</a:t>
            </a:r>
          </a:p>
          <a:p>
            <a:pPr lvl="2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value=‘/greetings/hello’,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method=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RequestMethod.GET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lvl="1"/>
            <a:r>
              <a:rPr lang="en-GB" sz="2000" dirty="0"/>
              <a:t>We can specify multiple verbs:</a:t>
            </a:r>
          </a:p>
          <a:p>
            <a:pPr lvl="2"/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value=‘/hello’,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method={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RequestMethod.GET,RequestMethod.POST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31520" lvl="2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7577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CEEB-CF95-4180-BB75-DFBEC78A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Overloaded Resource 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0318-ADB5-49BE-A820-5406F6DF3F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Up to now, we have matched the name of the method to the resource URL – this is not required.</a:t>
            </a:r>
          </a:p>
          <a:p>
            <a:endParaRPr lang="en-GB" sz="2400" dirty="0"/>
          </a:p>
          <a:p>
            <a:r>
              <a:rPr lang="en-GB" sz="2400" dirty="0"/>
              <a:t>In fact, we can associate multiple methods with the same resource URL, but defined for different HTTP verbs:</a:t>
            </a:r>
          </a:p>
          <a:p>
            <a:endParaRPr lang="en-GB" sz="2400" dirty="0"/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GreetingsController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@RequestMapping(value="/greetings/hanging“,method=RequestMethod.GET)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hangingGet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How's it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’”; }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@RequestMapping(value="/greetings/hanging“,method=RequestMethod.POST)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hangingPost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How's it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postin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’”; }  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5441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A3E94-D234-458D-A860-B778E84D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Representation and REST</a:t>
            </a:r>
            <a:endParaRPr lang="en-I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8A90-8E06-4A98-856E-40F15B24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Avishek Nag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03646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62B5-A573-4146-8B3B-A0954CB7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3AD5-5F33-4C8D-93B0-0E5AA4D1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Traditionally, APIs have been developed to work with a specific data format:</a:t>
            </a:r>
          </a:p>
          <a:p>
            <a:pPr lvl="1"/>
            <a:r>
              <a:rPr lang="en-US" dirty="0"/>
              <a:t>Distributed Objects Technologies used bit-efficient encodings</a:t>
            </a:r>
          </a:p>
          <a:p>
            <a:pPr lvl="1"/>
            <a:r>
              <a:rPr lang="en-US" dirty="0"/>
              <a:t>Web Services leaned heavily on XML</a:t>
            </a:r>
          </a:p>
          <a:p>
            <a:r>
              <a:rPr lang="en-US" dirty="0"/>
              <a:t>REST is different because it is built on HTTP:</a:t>
            </a:r>
          </a:p>
          <a:p>
            <a:pPr lvl="1"/>
            <a:r>
              <a:rPr lang="en-US" dirty="0"/>
              <a:t>HTTP is data type agnostic…s</a:t>
            </a:r>
            <a:r>
              <a:rPr lang="en-IE" dirty="0"/>
              <a:t>o, REST is data type agnostic…</a:t>
            </a:r>
          </a:p>
          <a:p>
            <a:pPr lvl="1"/>
            <a:r>
              <a:rPr lang="en-IE" dirty="0"/>
              <a:t>The type is determined by specifying a media type in the header.</a:t>
            </a:r>
          </a:p>
          <a:p>
            <a:r>
              <a:rPr lang="en-IE" dirty="0"/>
              <a:t>Some common media types:</a:t>
            </a:r>
          </a:p>
          <a:p>
            <a:pPr lvl="1"/>
            <a:r>
              <a:rPr lang="en-US" dirty="0"/>
              <a:t>text/plain: plain text</a:t>
            </a:r>
          </a:p>
          <a:p>
            <a:pPr lvl="1"/>
            <a:r>
              <a:rPr lang="en-US" dirty="0"/>
              <a:t>text/html: HTML content</a:t>
            </a:r>
          </a:p>
          <a:p>
            <a:pPr lvl="1"/>
            <a:r>
              <a:rPr lang="en-US" dirty="0"/>
              <a:t>application/xml: XML</a:t>
            </a:r>
          </a:p>
          <a:p>
            <a:pPr lvl="1"/>
            <a:r>
              <a:rPr lang="en-US" dirty="0"/>
              <a:t>application/json: JSON</a:t>
            </a:r>
          </a:p>
        </p:txBody>
      </p:sp>
    </p:spTree>
    <p:extLst>
      <p:ext uri="{BB962C8B-B14F-4D97-AF65-F5344CB8AC3E}">
        <p14:creationId xmlns:p14="http://schemas.microsoft.com/office/powerpoint/2010/main" val="3474241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XML - </a:t>
            </a:r>
            <a:r>
              <a:rPr lang="en-US" altLang="en-US" sz="2000" dirty="0" err="1"/>
              <a:t>eXtensible</a:t>
            </a:r>
            <a:r>
              <a:rPr lang="en-US" altLang="en-US" sz="2000" dirty="0"/>
              <a:t> Markup Language.</a:t>
            </a:r>
          </a:p>
          <a:p>
            <a:pPr lvl="1"/>
            <a:r>
              <a:rPr lang="en-US" altLang="en-US" sz="1800" dirty="0"/>
              <a:t>A markup language much like HTML but designed to describe data.</a:t>
            </a:r>
          </a:p>
          <a:p>
            <a:pPr lvl="1"/>
            <a:r>
              <a:rPr lang="en-US" altLang="en-US" sz="1800" dirty="0"/>
              <a:t>Unlike HTML, you </a:t>
            </a:r>
            <a:r>
              <a:rPr lang="en-US" altLang="en-US" sz="1800" b="1" dirty="0"/>
              <a:t>define your own tags</a:t>
            </a:r>
            <a:r>
              <a:rPr lang="en-US" altLang="en-US" sz="1800" dirty="0"/>
              <a:t>.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HTML is about presentation while XML is about representation!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90503" y="2707640"/>
          <a:ext cx="70104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&lt;h2&gt;John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Doe&lt;/h2&gt;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&lt;p&gt;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2 Backroads Lane&lt;</a:t>
                      </a:r>
                      <a:r>
                        <a:rPr lang="en-GB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New York&lt;</a:t>
                      </a:r>
                      <a:r>
                        <a:rPr lang="en-GB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045935435&lt;</a:t>
                      </a:r>
                      <a:r>
                        <a:rPr lang="en-GB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john.doe@gmail.com&lt;</a:t>
                      </a:r>
                      <a:r>
                        <a:rPr lang="en-GB" sz="12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&lt;/p&gt;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version=1.0?&gt;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&lt;contact&gt;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&lt;name&gt;John</a:t>
                      </a:r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Doe&lt;/name&gt;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&lt;address&gt;2 Backroads Lane&lt;/address&gt;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&lt;county&gt;New York&lt;/county&gt;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&lt;phone&gt;045935435&lt;/phone&gt;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&lt;email&gt;john.doe@gmail.com&lt;/email&gt;</a:t>
                      </a:r>
                    </a:p>
                    <a:p>
                      <a:r>
                        <a:rPr lang="en-GB" sz="12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&lt;/contact&gt;</a:t>
                      </a:r>
                    </a:p>
                    <a:p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922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3F45-0B9D-4FFF-A4FC-E1B649E0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8057-B63E-42EE-8167-C91CD94718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The structure of an XML document is normally defined in an </a:t>
            </a:r>
            <a:r>
              <a:rPr lang="en-IE" sz="2400" b="1" dirty="0"/>
              <a:t>XML Schema</a:t>
            </a:r>
            <a:r>
              <a:rPr lang="en-IE" sz="2400" dirty="0"/>
              <a:t>.</a:t>
            </a:r>
          </a:p>
          <a:p>
            <a:pPr lvl="1"/>
            <a:r>
              <a:rPr lang="en-IE" sz="2000" dirty="0"/>
              <a:t>Defines what tags can be used; how they can be used; and what types of values are permitted.</a:t>
            </a:r>
          </a:p>
          <a:p>
            <a:pPr lvl="1"/>
            <a:r>
              <a:rPr lang="en-IE" sz="2000" dirty="0"/>
              <a:t>Clashes can be overcome by associating schema with </a:t>
            </a:r>
            <a:r>
              <a:rPr lang="en-IE" sz="2000" b="1" dirty="0"/>
              <a:t>namespaces.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77E858-B428-4903-846F-55FF364CED9E}"/>
              </a:ext>
            </a:extLst>
          </p:cNvPr>
          <p:cNvSpPr txBox="1"/>
          <p:nvPr/>
        </p:nvSpPr>
        <p:spPr>
          <a:xfrm>
            <a:off x="1981201" y="3429001"/>
            <a:ext cx="46250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name="Customer"&gt;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xs:complexType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xs:sequence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name="Dob" type="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xs:date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name="Address" type="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xs:sequence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xs:complexType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8FE6C-351D-4743-9C00-C63B8B089A7D}"/>
              </a:ext>
            </a:extLst>
          </p:cNvPr>
          <p:cNvSpPr txBox="1"/>
          <p:nvPr/>
        </p:nvSpPr>
        <p:spPr>
          <a:xfrm>
            <a:off x="6606208" y="3434424"/>
            <a:ext cx="38331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&lt;Customer&gt;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&lt;Dob&gt;2000-01-12T12:13:14Z&lt;/Dob&gt;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&lt;Address&gt;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34 thingy street, someplace, 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w1w8uu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&lt;/Address&gt;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&lt;/Customer&gt;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3B0D0-4C20-47F9-B0F2-7DECB35584F6}"/>
              </a:ext>
            </a:extLst>
          </p:cNvPr>
          <p:cNvSpPr txBox="1"/>
          <p:nvPr/>
        </p:nvSpPr>
        <p:spPr>
          <a:xfrm>
            <a:off x="1981200" y="5044828"/>
            <a:ext cx="46250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name="Supplier"&gt;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xs:complexType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xs:sequence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name="Phone“ type="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xs:integer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name="Address" type="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xs:sequence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xs:complexType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xs:element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2D826-3804-4E33-A817-088595C3EA81}"/>
              </a:ext>
            </a:extLst>
          </p:cNvPr>
          <p:cNvSpPr txBox="1"/>
          <p:nvPr/>
        </p:nvSpPr>
        <p:spPr>
          <a:xfrm>
            <a:off x="6606208" y="5050251"/>
            <a:ext cx="38331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&lt;Supplier&gt;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&lt;Phone&gt;0123987654&lt;/Phone&gt;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&lt;Address&gt;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22 whatever place, someplace, 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ss1 6gy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&lt;/Address&gt; </a:t>
            </a:r>
          </a:p>
          <a:p>
            <a:pPr fontAlgn="base"/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&lt;/Supplier&gt;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D8EEC9-3B25-45F2-8325-6CA5F7CAB5E6}"/>
              </a:ext>
            </a:extLst>
          </p:cNvPr>
          <p:cNvCxnSpPr>
            <a:cxnSpLocks/>
          </p:cNvCxnSpPr>
          <p:nvPr/>
        </p:nvCxnSpPr>
        <p:spPr>
          <a:xfrm>
            <a:off x="1828800" y="4941007"/>
            <a:ext cx="8001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70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JSON (JavaScript Object Notation) has emerged as an alternative to XML:</a:t>
            </a:r>
          </a:p>
          <a:p>
            <a:pPr lvl="1"/>
            <a:r>
              <a:rPr lang="en-GB" dirty="0"/>
              <a:t>Originally developed as a means for representing objects in JavaScript.</a:t>
            </a:r>
          </a:p>
          <a:p>
            <a:pPr lvl="1"/>
            <a:r>
              <a:rPr lang="en-GB" dirty="0"/>
              <a:t>Rapidly emerged as a data format with the evolution of AJAX (asynchronous JavaScript and XML) due to its more readable format.</a:t>
            </a:r>
          </a:p>
          <a:p>
            <a:pPr lvl="1"/>
            <a:r>
              <a:rPr lang="en-GB" dirty="0"/>
              <a:t>JavaScript XML parsers transformed XML data into Object structures that were not intuitive to access when compared with JSON.</a:t>
            </a:r>
          </a:p>
          <a:p>
            <a:pPr lvl="1"/>
            <a:r>
              <a:rPr lang="en-GB" dirty="0"/>
              <a:t>Using JSON as both the object representation and the data format offers a far more intuitive model…</a:t>
            </a:r>
          </a:p>
          <a:p>
            <a:pPr lvl="1"/>
            <a:r>
              <a:rPr lang="en-GB" dirty="0"/>
              <a:t>This popularity led to JSON being more widely used as a data transfer format…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7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7F4DAC9-90BE-41CD-7C7A-C2BEA2B5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7" y="1916195"/>
            <a:ext cx="10848126" cy="37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JSON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An </a:t>
            </a:r>
            <a:r>
              <a:rPr lang="en-US" altLang="en-US" sz="2400" b="1" dirty="0"/>
              <a:t>object</a:t>
            </a:r>
            <a:r>
              <a:rPr lang="en-US" altLang="en-US" sz="2400" dirty="0"/>
              <a:t> is an unordered set of name/value pairs</a:t>
            </a:r>
          </a:p>
          <a:p>
            <a:pPr lvl="1"/>
            <a:r>
              <a:rPr lang="en-US" altLang="en-US" sz="2000" dirty="0"/>
              <a:t>The pairs are enclosed within braces,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lvl="1"/>
            <a:r>
              <a:rPr lang="en-US" altLang="en-US" sz="2000" dirty="0"/>
              <a:t>There is a colon between the name and the value</a:t>
            </a:r>
          </a:p>
          <a:p>
            <a:pPr lvl="1"/>
            <a:r>
              <a:rPr lang="en-US" altLang="en-US" sz="2000" dirty="0"/>
              <a:t>Pairs are separated by commas</a:t>
            </a:r>
          </a:p>
          <a:p>
            <a:pPr lvl="1"/>
            <a:r>
              <a:rPr lang="en-US" altLang="en-US" sz="2000" dirty="0"/>
              <a:t>Example: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"name": "html", "years": 5 }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/>
              <a:t>An </a:t>
            </a:r>
            <a:r>
              <a:rPr lang="en-US" altLang="en-US" sz="2400" b="1" dirty="0"/>
              <a:t>array</a:t>
            </a:r>
            <a:r>
              <a:rPr lang="en-US" altLang="en-US" sz="2400" dirty="0"/>
              <a:t> is an ordered collection of values</a:t>
            </a:r>
          </a:p>
          <a:p>
            <a:pPr lvl="1"/>
            <a:r>
              <a:rPr lang="en-US" altLang="en-US" sz="2000" dirty="0"/>
              <a:t>The values are enclosed within brackets,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</a:p>
          <a:p>
            <a:pPr lvl="1"/>
            <a:r>
              <a:rPr lang="en-US" altLang="en-US" sz="2000" dirty="0"/>
              <a:t>Values are separated by commas</a:t>
            </a:r>
          </a:p>
          <a:p>
            <a:pPr lvl="1"/>
            <a:r>
              <a:rPr lang="en-US" altLang="en-US" sz="2000" dirty="0"/>
              <a:t>Example: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["html", ”xml", 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39902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JSON 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b="1" dirty="0"/>
              <a:t>value</a:t>
            </a:r>
            <a:r>
              <a:rPr lang="en-US" altLang="en-US" sz="2400" dirty="0"/>
              <a:t> can be: A string, a number, true, false, null, an object, or an array</a:t>
            </a:r>
          </a:p>
          <a:p>
            <a:pPr lvl="1"/>
            <a:r>
              <a:rPr lang="en-US" altLang="en-US" sz="2000" dirty="0"/>
              <a:t>Values can be nested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Strings</a:t>
            </a:r>
            <a:r>
              <a:rPr lang="en-US" altLang="en-US" sz="2400" dirty="0"/>
              <a:t> are enclosed in double quotes, and can contain the usual assortment of escaped characters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Numbers</a:t>
            </a:r>
            <a:r>
              <a:rPr lang="en-US" altLang="en-US" sz="2400" dirty="0"/>
              <a:t> have the usual C/C++/Java syntax, including exponential (E) notation</a:t>
            </a:r>
          </a:p>
          <a:p>
            <a:pPr lvl="1"/>
            <a:r>
              <a:rPr lang="en-US" altLang="en-US" sz="2000" dirty="0"/>
              <a:t>All numbers are decimal--no octal or hexadecimal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Whitespace</a:t>
            </a:r>
            <a:r>
              <a:rPr lang="en-US" altLang="en-US" sz="2400" dirty="0"/>
              <a:t> can be used between any pair of tokens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2857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of JSON and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Similarities:</a:t>
            </a:r>
          </a:p>
          <a:p>
            <a:pPr lvl="1"/>
            <a:r>
              <a:rPr lang="en-US" altLang="en-US" sz="1800" dirty="0"/>
              <a:t>Both are human readable</a:t>
            </a:r>
          </a:p>
          <a:p>
            <a:pPr lvl="1"/>
            <a:r>
              <a:rPr lang="en-US" altLang="en-US" sz="1800" dirty="0"/>
              <a:t>Both have very simple syntax</a:t>
            </a:r>
          </a:p>
          <a:p>
            <a:pPr lvl="1"/>
            <a:r>
              <a:rPr lang="en-US" altLang="en-US" sz="1800" dirty="0"/>
              <a:t>Both are hierarchical</a:t>
            </a:r>
          </a:p>
          <a:p>
            <a:pPr lvl="1"/>
            <a:r>
              <a:rPr lang="en-US" altLang="en-US" sz="1800" dirty="0"/>
              <a:t>Both are language independent</a:t>
            </a:r>
          </a:p>
          <a:p>
            <a:pPr lvl="1"/>
            <a:r>
              <a:rPr lang="en-US" altLang="en-US" sz="1800" dirty="0"/>
              <a:t>Both can be used with Ajax</a:t>
            </a:r>
          </a:p>
          <a:p>
            <a:pPr lvl="1"/>
            <a:endParaRPr lang="en-US" altLang="en-US" sz="1500" dirty="0"/>
          </a:p>
          <a:p>
            <a:r>
              <a:rPr lang="en-US" altLang="en-US" sz="2000" dirty="0"/>
              <a:t>Differences:</a:t>
            </a:r>
          </a:p>
          <a:p>
            <a:pPr lvl="1"/>
            <a:r>
              <a:rPr lang="en-US" altLang="en-US" sz="1800" dirty="0"/>
              <a:t>Syntax is different</a:t>
            </a:r>
          </a:p>
          <a:p>
            <a:pPr lvl="1"/>
            <a:r>
              <a:rPr lang="en-US" altLang="en-US" sz="1800" dirty="0"/>
              <a:t>JSON is less verbose</a:t>
            </a:r>
          </a:p>
          <a:p>
            <a:pPr lvl="1"/>
            <a:r>
              <a:rPr lang="en-US" altLang="en-US" sz="1800" dirty="0"/>
              <a:t>JSON can be parsed by JavaScript’s eval method</a:t>
            </a:r>
          </a:p>
          <a:p>
            <a:pPr lvl="1"/>
            <a:r>
              <a:rPr lang="en-US" altLang="en-US" sz="1800" dirty="0"/>
              <a:t>Names in JSON must not be JavaScript reserved words</a:t>
            </a:r>
          </a:p>
          <a:p>
            <a:pPr lvl="1"/>
            <a:r>
              <a:rPr lang="en-US" altLang="en-US" sz="1800" dirty="0"/>
              <a:t>XML can be validated through the schema</a:t>
            </a:r>
          </a:p>
          <a:p>
            <a:pPr lvl="1"/>
            <a:endParaRPr lang="en-US" altLang="en-US" sz="1800" dirty="0"/>
          </a:p>
          <a:p>
            <a:pPr lvl="1"/>
            <a:endParaRPr lang="en-US" altLang="en-US" sz="18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1484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A3E94-D234-458D-A860-B778E84D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Data in RESTful Spring Boot Services</a:t>
            </a:r>
            <a:endParaRPr lang="en-I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8A90-8E06-4A98-856E-40F15B24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Avishek Nag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8833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D69B-EDA4-43F0-ADB5-0CA90CBF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 in Spring Boot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1792-2A13-482E-BDB3-4D490C16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Spring Boot cannot be format agnostic – it is an implementation…</a:t>
            </a:r>
          </a:p>
          <a:p>
            <a:pPr lvl="1"/>
            <a:r>
              <a:rPr lang="en-US" sz="2000" dirty="0"/>
              <a:t>Internally, data is modelled using </a:t>
            </a:r>
            <a:r>
              <a:rPr lang="en-US" sz="2000" b="1" dirty="0"/>
              <a:t>Java Objects</a:t>
            </a:r>
            <a:endParaRPr lang="en-US" sz="2000" dirty="0"/>
          </a:p>
          <a:p>
            <a:pPr lvl="1"/>
            <a:r>
              <a:rPr lang="en-US" sz="2000" dirty="0"/>
              <a:t>Externally, Spring Boot returns JSON representations of those objects.</a:t>
            </a:r>
          </a:p>
          <a:p>
            <a:r>
              <a:rPr lang="en-GB" sz="2400" dirty="0"/>
              <a:t>Spring uses the Jackson Project for marshalling/unmarshalling of Java Objects to/from JSON.</a:t>
            </a:r>
          </a:p>
          <a:p>
            <a:pPr lvl="1"/>
            <a:r>
              <a:rPr lang="en-GB" sz="2000" dirty="0">
                <a:hlinkClick r:id="rId2"/>
              </a:rPr>
              <a:t>https://mvnrepository.com/artifact/com.fasterxml.jackson.core</a:t>
            </a:r>
            <a:endParaRPr lang="en-GB" sz="2000" dirty="0"/>
          </a:p>
          <a:p>
            <a:r>
              <a:rPr lang="en-IE" sz="2400" dirty="0"/>
              <a:t>Jackson requires that the objects adhere to the </a:t>
            </a:r>
            <a:r>
              <a:rPr lang="en-IE" sz="2400" b="1" dirty="0"/>
              <a:t>Java Beans </a:t>
            </a:r>
            <a:r>
              <a:rPr lang="en-IE" sz="2400" dirty="0"/>
              <a:t>specification.</a:t>
            </a:r>
          </a:p>
          <a:p>
            <a:endParaRPr lang="en-IE" sz="2400" dirty="0"/>
          </a:p>
          <a:p>
            <a:r>
              <a:rPr lang="en-IE" sz="2400" dirty="0"/>
              <a:t>Resources:</a:t>
            </a:r>
          </a:p>
          <a:p>
            <a:pPr lvl="1"/>
            <a:r>
              <a:rPr lang="en-IE" sz="2000" dirty="0"/>
              <a:t>Jackson Tutorials: </a:t>
            </a:r>
            <a:r>
              <a:rPr lang="en-IE" sz="2000" dirty="0">
                <a:hlinkClick r:id="rId3"/>
              </a:rPr>
              <a:t>https://www.baeldung.com/jackson</a:t>
            </a:r>
            <a:endParaRPr lang="en-IE" sz="2000" dirty="0"/>
          </a:p>
          <a:p>
            <a:pPr lvl="1"/>
            <a:r>
              <a:rPr lang="en-IE" sz="2000" dirty="0"/>
              <a:t>Jackson Homepage: </a:t>
            </a:r>
            <a:r>
              <a:rPr lang="en-IE" sz="2000" dirty="0">
                <a:hlinkClick r:id="rId4"/>
              </a:rPr>
              <a:t>https://github.com/FasterXML/jackson</a:t>
            </a:r>
            <a:endParaRPr lang="en-IE" sz="2000" dirty="0"/>
          </a:p>
          <a:p>
            <a:pPr lvl="1"/>
            <a:endParaRPr lang="en-IE" sz="2000" dirty="0"/>
          </a:p>
          <a:p>
            <a:pPr lvl="1"/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163724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AC8C-BF77-4950-8DB5-B3318D90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0371-6E8A-4F4D-9969-3632217E9D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 standard model for implementing data classes.</a:t>
            </a:r>
          </a:p>
          <a:p>
            <a:pPr lvl="1"/>
            <a:r>
              <a:rPr lang="en-GB" sz="2000" dirty="0"/>
              <a:t>All fields are private</a:t>
            </a:r>
          </a:p>
          <a:p>
            <a:pPr lvl="1"/>
            <a:r>
              <a:rPr lang="en-GB" sz="2000" dirty="0"/>
              <a:t>All fields have a set/get method to change/read the fields value</a:t>
            </a:r>
          </a:p>
          <a:p>
            <a:pPr lvl="1"/>
            <a:r>
              <a:rPr lang="en-GB" sz="2000" dirty="0"/>
              <a:t>A default constructor exists that enables the creation of objects.</a:t>
            </a:r>
          </a:p>
          <a:p>
            <a:pPr lvl="1"/>
            <a:r>
              <a:rPr lang="en-GB" sz="2000" dirty="0"/>
              <a:t>Other constructors are also permitted.</a:t>
            </a:r>
            <a:endParaRPr lang="en-GB" dirty="0"/>
          </a:p>
          <a:p>
            <a:r>
              <a:rPr lang="en-GB" sz="2400" dirty="0"/>
              <a:t>Default Constructors:</a:t>
            </a:r>
          </a:p>
          <a:p>
            <a:pPr lvl="1"/>
            <a:r>
              <a:rPr lang="en-GB" sz="2000" dirty="0"/>
              <a:t>The default constructor is the constructor that takes no parameters.</a:t>
            </a:r>
          </a:p>
          <a:p>
            <a:pPr lvl="1"/>
            <a:r>
              <a:rPr lang="en-GB" sz="2000" dirty="0"/>
              <a:t>If you do not declare a constructor for a class, Java generates a default constructor for you during compilation.</a:t>
            </a:r>
          </a:p>
          <a:p>
            <a:pPr lvl="1"/>
            <a:r>
              <a:rPr lang="en-GB" sz="2000" dirty="0"/>
              <a:t>If you specify any constructor, then the default constructor is not generated – then you must explicitly create one.</a:t>
            </a:r>
          </a:p>
          <a:p>
            <a:r>
              <a:rPr lang="en-GB" sz="2400" dirty="0"/>
              <a:t>Because of their structure, Java beans are always serializable</a:t>
            </a:r>
          </a:p>
        </p:txBody>
      </p:sp>
    </p:spTree>
    <p:extLst>
      <p:ext uri="{BB962C8B-B14F-4D97-AF65-F5344CB8AC3E}">
        <p14:creationId xmlns:p14="http://schemas.microsoft.com/office/powerpoint/2010/main" val="3752357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5F1A-428C-4734-8FFE-BFA64FD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Person Bean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A64-E72A-4A34-B4D4-8C4AF64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933" y="1552756"/>
            <a:ext cx="4504068" cy="5227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 class Person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String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String surname;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private Date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String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void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setFirstName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 name)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this.firstName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name;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String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getSurname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surname;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87B76E-88FF-4A1C-989E-67E5AF313238}"/>
              </a:ext>
            </a:extLst>
          </p:cNvPr>
          <p:cNvSpPr txBox="1">
            <a:spLocks/>
          </p:cNvSpPr>
          <p:nvPr/>
        </p:nvSpPr>
        <p:spPr>
          <a:xfrm>
            <a:off x="6103546" y="1552755"/>
            <a:ext cx="4504068" cy="5227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void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setSurname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 surname)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this.surname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surname;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Date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getDateOfBirth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return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public void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setDateOfBirth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(Date date) {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this.dateOfBirth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= date;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651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CABA-C846-425F-9E5D-C33D269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Howdy Service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4175-CE84-4347-AAFE-6C995221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We add another greetings service – the howdy service</a:t>
            </a:r>
          </a:p>
          <a:p>
            <a:pPr lvl="1"/>
            <a:r>
              <a:rPr lang="en-US" sz="2000" dirty="0"/>
              <a:t>This returns a JSON object that contains a greeting…</a:t>
            </a:r>
          </a:p>
          <a:p>
            <a:pPr marL="914400" lvl="2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Howdy {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Howdy(String greeting) {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this.greeting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greeting;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Howdy() {} //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&lt;-- Default Constructor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greeting;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getGreeting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greeting;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setGreeting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greeting) {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this.greeting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greeting;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914400" lvl="2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396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921C-05BF-4DB9-B49F-336D8536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11D4-0489-471D-8740-8523CE80E8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Spring Boot automates translation of return values into a response type:</a:t>
            </a: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@RequestMapping("/greetings/howdy")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Howdy howdy() {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Howdy("Hello there, horse! ");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 above controller returns a JSON representation of the Howdy object…</a:t>
            </a:r>
          </a:p>
          <a:p>
            <a:pPr marL="45720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greeting":"Hello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there, horse!"}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3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D7E1-4C28-42E5-99D3-491FA061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Data to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D759-BDE0-45A2-BD29-F130F000F6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The POST, PUT and PATCH verbs support the transmission of data (creation / replacement / update of a resource).</a:t>
            </a:r>
          </a:p>
          <a:p>
            <a:pPr lvl="1"/>
            <a:r>
              <a:rPr lang="en-GB" sz="2200" dirty="0"/>
              <a:t>This data is submitted as part of the body of a HTTP request.</a:t>
            </a:r>
          </a:p>
          <a:p>
            <a:pPr lvl="1"/>
            <a:r>
              <a:rPr lang="en-GB" sz="2200" dirty="0"/>
              <a:t>Spring Boot provides the </a:t>
            </a:r>
            <a: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@RequestBody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dirty="0"/>
              <a:t>annotation which allows you to map this to a parameter of the method that has been created to handle the operation.</a:t>
            </a:r>
          </a:p>
          <a:p>
            <a:pPr lvl="1"/>
            <a:r>
              <a:rPr lang="en-GB" sz="2200" dirty="0"/>
              <a:t>If the associated data class is a Java Bean, then Spring Boot will attempt to transform an incoming JSON payload into an instance of the class.</a:t>
            </a:r>
          </a:p>
          <a:p>
            <a:pPr lvl="7"/>
            <a:endParaRPr lang="en-GB" sz="1100" dirty="0"/>
          </a:p>
          <a:p>
            <a:r>
              <a:rPr lang="en-GB" sz="2400" dirty="0"/>
              <a:t>For example, consider code to update a student resource :</a:t>
            </a:r>
            <a:endParaRPr lang="en-GB" sz="1800" dirty="0"/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StudentController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@RequestMapping(value="/students/{id}",method=RequestMethod.PUT)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updateStudent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(@PathVariable("id") String id,</a:t>
            </a: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@RequestBody Student student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studentDatabase.updateStudent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(id, student);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44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2890C4A-E250-0D1B-5B15-61B6B28E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3241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C4EA-EF0D-44E6-8235-60C921A5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4039-7501-4122-A7DF-48164774D5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With Spring Boot, you can declare custom exceptions that can be mapped to HTTP response codes.</a:t>
            </a:r>
          </a:p>
          <a:p>
            <a:pPr lvl="1"/>
            <a:r>
              <a:rPr lang="en-GB" sz="2000" dirty="0"/>
              <a:t>For example, a 404-not found error can be generated using the following exception</a:t>
            </a:r>
          </a:p>
          <a:p>
            <a:pPr lvl="2"/>
            <a:endParaRPr lang="en-GB" sz="1600" dirty="0"/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greeting;</a:t>
            </a:r>
          </a:p>
          <a:p>
            <a:pPr marL="822960" lvl="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org.springframework.http.HttpStatus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org.springframework.web.bind.annotation.ResponseStatus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0" lvl="2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ResponseStatus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(code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HttpStatus.NOT_FOUND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reason = "queue is empty")</a:t>
            </a:r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QueueEmptyException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822960" lvl="2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/>
            <a:endParaRPr lang="en-GB" sz="1600" dirty="0"/>
          </a:p>
          <a:p>
            <a:pPr lvl="1"/>
            <a:r>
              <a:rPr lang="en-GB" sz="2000" dirty="0"/>
              <a:t>To use it, we simply throw the exception in the method implementation…</a:t>
            </a:r>
          </a:p>
        </p:txBody>
      </p:sp>
    </p:spTree>
    <p:extLst>
      <p:ext uri="{BB962C8B-B14F-4D97-AF65-F5344CB8AC3E}">
        <p14:creationId xmlns:p14="http://schemas.microsoft.com/office/powerpoint/2010/main" val="2656472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6648-FD22-44FB-9FEC-CAF18CD0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XML Data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DEE7-1794-4738-915D-5E156DE2B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return XML data, simply add the following dependency to your pom.xml file: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 </a:t>
            </a:r>
          </a:p>
          <a:p>
            <a:r>
              <a:rPr lang="en-IE" sz="2400" dirty="0"/>
              <a:t>By default, Spring should now start service application/xml content.</a:t>
            </a:r>
          </a:p>
          <a:p>
            <a:r>
              <a:rPr lang="en-IE" sz="2400" dirty="0"/>
              <a:t>However, if your client uses the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Accept:</a:t>
            </a:r>
            <a:r>
              <a:rPr lang="en-IE" sz="2400" dirty="0"/>
              <a:t> header, then you can now choose what format you want your response in</a:t>
            </a:r>
          </a:p>
          <a:p>
            <a:pPr lvl="1"/>
            <a:r>
              <a:rPr lang="en-IE" sz="2000" dirty="0"/>
              <a:t>To do this, we need a better client than a web browser</a:t>
            </a:r>
          </a:p>
          <a:p>
            <a:pPr lvl="1"/>
            <a:r>
              <a:rPr lang="en-IE" sz="2000" dirty="0"/>
              <a:t>You should take some time to look at Postman</a:t>
            </a:r>
          </a:p>
          <a:p>
            <a:pPr lvl="1"/>
            <a:r>
              <a:rPr lang="en-IE" sz="1600" dirty="0">
                <a:hlinkClick r:id="rId2"/>
              </a:rPr>
              <a:t>https://www.postman.com/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65232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EA3E94-D234-458D-A860-B778E84D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RESTful Spring Boot Services</a:t>
            </a:r>
            <a:endParaRPr lang="en-I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8A90-8E06-4A98-856E-40F15B24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Avishek Nag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34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D69B-EDA4-43F0-ADB5-0CA90CBF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Services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1792-2A13-482E-BDB3-4D490C163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Web Browsers provide support for checking REST resources using GET requests</a:t>
            </a:r>
          </a:p>
          <a:p>
            <a:endParaRPr lang="en-IE" dirty="0"/>
          </a:p>
          <a:p>
            <a:r>
              <a:rPr lang="en-IE" dirty="0"/>
              <a:t>Tools like Postman provide a more comprehensive testing solution but cannot be used to implement client programs.</a:t>
            </a:r>
          </a:p>
          <a:p>
            <a:endParaRPr lang="en-IE" dirty="0"/>
          </a:p>
          <a:p>
            <a:r>
              <a:rPr lang="en-IE" dirty="0"/>
              <a:t>Here, we will explore 2 ways of working with REST APIs:</a:t>
            </a:r>
          </a:p>
          <a:p>
            <a:pPr lvl="1"/>
            <a:r>
              <a:rPr lang="en-IE" dirty="0"/>
              <a:t>Using Standard Java Libraries</a:t>
            </a:r>
          </a:p>
          <a:p>
            <a:pPr lvl="1"/>
            <a:r>
              <a:rPr lang="en-IE" dirty="0"/>
              <a:t>Using Spring Boot Rest Templates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6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AC8C-BF77-4950-8DB5-B3318D90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Standard Java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0371-6E8A-4F4D-9969-3632217E9D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Java comes with a standard class for interacting with HTTP resources: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java.net.HttpURLConnection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The connection is opened when an instance is created.</a:t>
            </a:r>
          </a:p>
          <a:p>
            <a:pPr lvl="1"/>
            <a:r>
              <a:rPr lang="en-GB" dirty="0"/>
              <a:t>This means that the order in which you do things matters:</a:t>
            </a:r>
          </a:p>
          <a:p>
            <a:pPr lvl="2"/>
            <a:r>
              <a:rPr lang="en-GB" dirty="0"/>
              <a:t>Method followed by Headers followed by Payload…</a:t>
            </a:r>
          </a:p>
          <a:p>
            <a:r>
              <a:rPr lang="en-GB" dirty="0"/>
              <a:t>Using this class can be broken down into 3 main steps:</a:t>
            </a:r>
          </a:p>
          <a:p>
            <a:pPr lvl="1"/>
            <a:r>
              <a:rPr lang="en-GB" dirty="0"/>
              <a:t>Creating a connection</a:t>
            </a:r>
          </a:p>
          <a:p>
            <a:pPr lvl="1"/>
            <a:r>
              <a:rPr lang="en-GB" dirty="0"/>
              <a:t>Adding the request payload (if one exists)</a:t>
            </a:r>
          </a:p>
          <a:p>
            <a:pPr lvl="1"/>
            <a:r>
              <a:rPr lang="en-GB" dirty="0"/>
              <a:t>Processing the response</a:t>
            </a:r>
          </a:p>
          <a:p>
            <a:r>
              <a:rPr lang="en-GB" dirty="0"/>
              <a:t>Processing the response can be further broken down into:</a:t>
            </a:r>
          </a:p>
          <a:p>
            <a:pPr lvl="1"/>
            <a:r>
              <a:rPr lang="en-GB" dirty="0"/>
              <a:t>Retrieving the response code</a:t>
            </a:r>
          </a:p>
          <a:p>
            <a:pPr lvl="1"/>
            <a:r>
              <a:rPr lang="en-GB" dirty="0"/>
              <a:t>Extracting the response body (if one exists)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332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5F1A-428C-4734-8FFE-BFA64FD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dirty="0"/>
              <a:t>: Connecting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A64-E72A-4A34-B4D4-8C4AF640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400" dirty="0">
                <a:cs typeface="Courier New" panose="02070309020205020404" pitchFamily="49" charset="0"/>
              </a:rPr>
              <a:t>Creating a connection requires the resource URI and the method you wish to use to connect to that URI: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=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new URL(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openConnection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connection.setRequestMethod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(method);</a:t>
            </a:r>
          </a:p>
          <a:p>
            <a:pPr marL="45720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Once the connection is defined, you can specify any request headers that you need: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User-Agent</a:t>
            </a:r>
            <a:r>
              <a:rPr lang="en-IE" sz="2000" dirty="0">
                <a:cs typeface="Courier New" panose="02070309020205020404" pitchFamily="49" charset="0"/>
              </a:rPr>
              <a:t>: the client that is being used to access the resource:</a:t>
            </a:r>
            <a:endParaRPr lang="en-IE" sz="16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("User-Agent","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MyDodgyRestClient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/1.0");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r>
              <a:rPr lang="en-IE" sz="2000" dirty="0">
                <a:cs typeface="Courier New" panose="02070309020205020404" pitchFamily="49" charset="0"/>
              </a:rPr>
              <a:t>: comma delimited list of acceptable media types:</a:t>
            </a:r>
            <a:endParaRPr lang="en-IE" sz="16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Accept",“application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/json");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IE" sz="2000" dirty="0">
                <a:cs typeface="Courier New" panose="02070309020205020404" pitchFamily="49" charset="0"/>
              </a:rPr>
              <a:t>: the media type of the request body:</a:t>
            </a:r>
            <a:endParaRPr lang="en-IE" sz="16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(“Context-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Type",“text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/plain");</a:t>
            </a:r>
          </a:p>
          <a:p>
            <a:pPr lvl="1"/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Content-Length</a:t>
            </a:r>
            <a:r>
              <a:rPr lang="en-IE" sz="2000" dirty="0">
                <a:cs typeface="Courier New" panose="02070309020205020404" pitchFamily="49" charset="0"/>
              </a:rPr>
              <a:t>: the size (in bytes) of the request body:</a:t>
            </a:r>
            <a:endParaRPr lang="en-IE" sz="1600" dirty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(“Context-Length",“105");</a:t>
            </a:r>
          </a:p>
          <a:p>
            <a:pPr marL="914400" lvl="2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36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5F1A-428C-4734-8FFE-BFA64FD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dirty="0"/>
              <a:t>: Request Payload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A64-E72A-4A34-B4D4-8C4AF640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400" dirty="0">
                <a:cs typeface="Courier New" panose="02070309020205020404" pitchFamily="49" charset="0"/>
              </a:rPr>
              <a:t>If your request requires a payload, you must set the 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</a:t>
            </a:r>
            <a:r>
              <a:rPr lang="en-IE" sz="2400" dirty="0">
                <a:cs typeface="Courier New" panose="02070309020205020404" pitchFamily="49" charset="0"/>
              </a:rPr>
              <a:t> header.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(“Content-Type”, “application/json”);</a:t>
            </a:r>
          </a:p>
          <a:p>
            <a:pPr marL="45720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To send a payload with the request, you have to set a flag: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connection.setDoOutput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endParaRPr lang="en-IE" sz="2400" dirty="0"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The payload is represented as bytes: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connection.getOutputStream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().write(bytes, 0,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bytes.length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IE" sz="2400" dirty="0"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Many applications use String representations of content: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byte[] input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content.getBytes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("utf-8");</a:t>
            </a:r>
          </a:p>
          <a:p>
            <a:pPr marL="457200" lvl="1" indent="0">
              <a:buNone/>
            </a:pP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connection.getOutputStream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().write(input, 0,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8826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5F1A-428C-4734-8FFE-BFA64FD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dirty="0"/>
              <a:t>: The Response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DA64-E72A-4A34-B4D4-8C4AF640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400" dirty="0">
                <a:cs typeface="Courier New" panose="02070309020205020404" pitchFamily="49" charset="0"/>
              </a:rPr>
              <a:t>The response code resulting from your request should be retrieved first:</a:t>
            </a:r>
          </a:p>
          <a:p>
            <a:pPr marL="45720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connection.getResponseCode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How you read the payload depends on the response code…</a:t>
            </a:r>
          </a:p>
          <a:p>
            <a:pPr lvl="1"/>
            <a:r>
              <a:rPr lang="en-IE" sz="2000" dirty="0">
                <a:cs typeface="Courier New" panose="02070309020205020404" pitchFamily="49" charset="0"/>
              </a:rPr>
              <a:t>200-299 response codes: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while((line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null) response += line;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2000" dirty="0">
                <a:cs typeface="Courier New" panose="02070309020205020404" pitchFamily="49" charset="0"/>
              </a:rPr>
              <a:t>300+ response codes:</a:t>
            </a:r>
          </a:p>
          <a:p>
            <a:pPr marL="914400" lvl="2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connection.getErrorStream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while((line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!= null) response += line;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400" dirty="0">
              <a:cs typeface="Courier New" panose="02070309020205020404" pitchFamily="49" charset="0"/>
            </a:endParaRPr>
          </a:p>
          <a:p>
            <a:r>
              <a:rPr lang="en-IE" sz="2400" dirty="0">
                <a:cs typeface="Courier New" panose="02070309020205020404" pitchFamily="49" charset="0"/>
              </a:rPr>
              <a:t>REMEMBER: a HTTP response consists of both the response code </a:t>
            </a:r>
            <a:r>
              <a:rPr lang="en-IE" sz="2400" b="1" u="sng" dirty="0">
                <a:cs typeface="Courier New" panose="02070309020205020404" pitchFamily="49" charset="0"/>
              </a:rPr>
              <a:t>and</a:t>
            </a:r>
            <a:r>
              <a:rPr lang="en-IE" sz="2400" dirty="0">
                <a:cs typeface="Courier New" panose="02070309020205020404" pitchFamily="49" charset="0"/>
              </a:rPr>
              <a:t> the response payload (if it exists)</a:t>
            </a:r>
          </a:p>
        </p:txBody>
      </p:sp>
    </p:spTree>
    <p:extLst>
      <p:ext uri="{BB962C8B-B14F-4D97-AF65-F5344CB8AC3E}">
        <p14:creationId xmlns:p14="http://schemas.microsoft.com/office/powerpoint/2010/main" val="3727073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59C5-FAD6-4D7E-836B-0C0E3F87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Useful Class…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EF1BC-9CBC-479C-8198-DFB683224B9C}"/>
              </a:ext>
            </a:extLst>
          </p:cNvPr>
          <p:cNvSpPr txBox="1"/>
          <p:nvPr/>
        </p:nvSpPr>
        <p:spPr>
          <a:xfrm>
            <a:off x="1591933" y="1403202"/>
            <a:ext cx="90156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WebUtils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sendRequest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method, String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type, String content)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 = 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new URL(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openConnection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connection.setRequestMethod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(method); 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(type != null)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("Content-Type", type);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connection.setRequestProperty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(“User-Agent", “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MyDodgyRestClient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/1.0”);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if (content != null)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connection.setDoOutput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byte[] input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content.getBytes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("utf-8");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connection.getOutputStream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().write(input, 0,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connection.getResponseCode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response = "";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reader = null;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String line = null;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if(200 &lt;=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299)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reader =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connection.getInputStream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reader =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connection.getErrorStream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while((line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reader.readLine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 != null) response += line;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response);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2146B-C136-45B9-AEF3-6C698F481A10}"/>
              </a:ext>
            </a:extLst>
          </p:cNvPr>
          <p:cNvSpPr txBox="1"/>
          <p:nvPr/>
        </p:nvSpPr>
        <p:spPr>
          <a:xfrm>
            <a:off x="7219407" y="4110446"/>
            <a:ext cx="3380662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code;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payload;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c, String p)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I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code;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payload;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0877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59C5-FAD6-4D7E-836B-0C0E3F87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WebUtils</a:t>
            </a:r>
            <a:r>
              <a:rPr lang="en-US" dirty="0"/>
              <a:t> class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4BE59-5034-4C7A-872A-01314D463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933" y="2753804"/>
            <a:ext cx="9015682" cy="4026558"/>
          </a:xfrm>
        </p:spPr>
        <p:txBody>
          <a:bodyPr>
            <a:normAutofit/>
          </a:bodyPr>
          <a:lstStyle/>
          <a:p>
            <a:r>
              <a:rPr lang="en-US" sz="2400" dirty="0"/>
              <a:t>The above program sends a request to the hanging resource of our greetings app.</a:t>
            </a:r>
          </a:p>
          <a:p>
            <a:endParaRPr lang="en-US" sz="2400" dirty="0"/>
          </a:p>
          <a:p>
            <a:r>
              <a:rPr lang="en-US" sz="2400" dirty="0"/>
              <a:t>The program is modified below sends a request to the howdy resource (which returns JSON).</a:t>
            </a:r>
          </a:p>
          <a:p>
            <a:pPr lvl="1"/>
            <a:r>
              <a:rPr lang="en-US" sz="2000" dirty="0"/>
              <a:t>To transform the payload, we need to use the Jackson Library…</a:t>
            </a:r>
          </a:p>
          <a:p>
            <a:pPr lvl="1"/>
            <a:r>
              <a:rPr lang="en-US" sz="2000" dirty="0"/>
              <a:t>Also, we need to specify the type of response we expect…</a:t>
            </a:r>
            <a:endParaRPr lang="en-I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D6C8B-1748-4263-8E6C-CC3967FD35D5}"/>
              </a:ext>
            </a:extLst>
          </p:cNvPr>
          <p:cNvSpPr txBox="1"/>
          <p:nvPr/>
        </p:nvSpPr>
        <p:spPr>
          <a:xfrm>
            <a:off x="1633899" y="1493728"/>
            <a:ext cx="895629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WebUtils.sendRequest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 "http://localhost:8080/greetings/hanging", null, null);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Code: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Payload: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4D0F-1C19-4CF4-8DE0-2E8572939A35}"/>
              </a:ext>
            </a:extLst>
          </p:cNvPr>
          <p:cNvSpPr txBox="1"/>
          <p:nvPr/>
        </p:nvSpPr>
        <p:spPr>
          <a:xfrm>
            <a:off x="1618060" y="5504022"/>
            <a:ext cx="880241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WebUtils.sendRequest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 "http://localhost:8080/greetings/howdy", null, null);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Code: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Payload: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5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Injection</a:t>
            </a:r>
          </a:p>
        </p:txBody>
      </p:sp>
      <p:pic>
        <p:nvPicPr>
          <p:cNvPr id="7" name="Content Placeholder 6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117B74CA-A1D1-58B9-DDD5-F545F6EA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156" y="1825625"/>
            <a:ext cx="5665688" cy="4351338"/>
          </a:xfrm>
        </p:spPr>
      </p:pic>
    </p:spTree>
    <p:extLst>
      <p:ext uri="{BB962C8B-B14F-4D97-AF65-F5344CB8AC3E}">
        <p14:creationId xmlns:p14="http://schemas.microsoft.com/office/powerpoint/2010/main" val="3096773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59C5-FAD6-4D7E-836B-0C0E3F87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WebUtils</a:t>
            </a:r>
            <a:r>
              <a:rPr lang="en-US" dirty="0"/>
              <a:t> class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4BE59-5034-4C7A-872A-01314D46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Jackson, all serialization is done through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readValue</a:t>
            </a:r>
            <a:r>
              <a:rPr lang="en-US" dirty="0"/>
              <a:t>() method can be used to transform JSON into an object…</a:t>
            </a:r>
          </a:p>
          <a:p>
            <a:r>
              <a:rPr lang="en-US" dirty="0"/>
              <a:t>The program below is further modified below to convert the response of the howdy class into a Java object.</a:t>
            </a:r>
          </a:p>
          <a:p>
            <a:pPr lvl="1"/>
            <a:r>
              <a:rPr lang="en-US" dirty="0"/>
              <a:t>You should remove the Jackson XML dependency when running this code as the </a:t>
            </a:r>
            <a:r>
              <a:rPr lang="en-US" dirty="0" err="1"/>
              <a:t>WebUtils</a:t>
            </a:r>
            <a:r>
              <a:rPr lang="en-US" dirty="0"/>
              <a:t> class does not support custom Accept: headers…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4D0F-1C19-4CF4-8DE0-2E8572939A35}"/>
              </a:ext>
            </a:extLst>
          </p:cNvPr>
          <p:cNvSpPr txBox="1"/>
          <p:nvPr/>
        </p:nvSpPr>
        <p:spPr>
          <a:xfrm>
            <a:off x="1618060" y="5295010"/>
            <a:ext cx="880241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mapper = new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ObjectMapper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WebResponse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response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WebUtils.sendRequest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("GET", "http://localhost:8080/greetings/howdy", null, null);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Code: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response.getCode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("Response Payload: " +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Howdy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mapper.readValue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response.getPayload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I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Howdy.class</a:t>
            </a:r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605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A71-4E04-46BA-85D4-89FADC9D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Spring Boot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A4B1-B148-41DC-BAD9-220577FF5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If you need to interact with a resource from within a Spring Boot project (service-service interaction), Spring Boot provides a very nice API for implementing REST Clients:</a:t>
            </a:r>
          </a:p>
          <a:p>
            <a:pPr lvl="1"/>
            <a:r>
              <a:rPr lang="en-GB" sz="2000" dirty="0"/>
              <a:t>It is based around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2000" dirty="0"/>
              <a:t> class.</a:t>
            </a:r>
          </a:p>
          <a:p>
            <a:pPr lvl="1"/>
            <a:r>
              <a:rPr lang="en-GB" sz="2000" dirty="0"/>
              <a:t>This provides a range of methods to execute REST requests.</a:t>
            </a:r>
          </a:p>
          <a:p>
            <a:pPr lvl="1"/>
            <a:r>
              <a:rPr lang="en-GB" sz="2000" dirty="0"/>
              <a:t>The return value for each of these methods is 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2000" dirty="0"/>
              <a:t> object, which contains the response from the service.</a:t>
            </a:r>
          </a:p>
          <a:p>
            <a:r>
              <a:rPr lang="en-GB" sz="2400" dirty="0"/>
              <a:t>For example, to invoke the “Hanging” Greeting Service, we can use the following code: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URL("http://localhost:8080/greetings/hanging");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 = 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restTemplate.getForEntity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("Code: "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result.getStatusCodeValue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(“Content: “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65760" lvl="1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167736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A71-4E04-46BA-85D4-89FADC9D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Spring Boot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4A4B1-B148-41DC-BAD9-220577FF5F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Automated transformation of payloads into Java objects is supported through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getForObject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GB" sz="2400" dirty="0"/>
              <a:t>method: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URL("http://localhost:8080/greetings/howdy");</a:t>
            </a:r>
          </a:p>
          <a:p>
            <a:pPr marL="36576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Howdy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6576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(“Greeting: “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howdy.getGreeting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65760" lvl="1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To define what media types you accept, you need to define a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lang="en-GB" sz="2400" dirty="0"/>
              <a:t> object:</a:t>
            </a:r>
          </a:p>
          <a:p>
            <a:pPr marL="45720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URL("http://localhost:8080/greetings/howdy");</a:t>
            </a:r>
          </a:p>
          <a:p>
            <a:pPr marL="457200" lvl="1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headers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HttpHeaders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headers.setAccept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Collections.singletonList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entity = new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&lt;&gt;("body", headers);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Howdy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restTemplate.getForObject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(“Greeting: “ +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howdy.getGreeting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852075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C49C-8DF2-482C-9E7E-C6B3E64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Spring Boot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17AC-10AD-41AB-88FC-313E160F43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submit data to RESTful web services, you use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lang="en-GB" sz="2400" dirty="0"/>
              <a:t> class.</a:t>
            </a:r>
          </a:p>
          <a:p>
            <a:pPr lvl="1"/>
            <a:r>
              <a:rPr lang="en-GB" sz="2000" dirty="0"/>
              <a:t>We used it to set the headers, but it can also be used to set the payload...</a:t>
            </a:r>
          </a:p>
          <a:p>
            <a:pPr lvl="1"/>
            <a:r>
              <a:rPr lang="en-GB" sz="2000" dirty="0"/>
              <a:t>For example, to invoke the PUT operation on a student resource, we could use the following code:</a:t>
            </a:r>
          </a:p>
          <a:p>
            <a:pPr marL="1097280" lvl="3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&lt;Student&gt; body = 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</a:p>
          <a:p>
            <a:pPr marL="1097280" lvl="3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URL("http://localhost:8080/students/"+</a:t>
            </a:r>
          </a:p>
          <a:p>
            <a:pPr marL="1097280" lvl="3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student.getId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097280" lvl="3"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result = </a:t>
            </a:r>
          </a:p>
          <a:p>
            <a:pPr marL="1097280" lvl="3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restTemplate.putForEntity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body,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6"/>
            <a:endParaRPr lang="en-GB" sz="1000" dirty="0"/>
          </a:p>
          <a:p>
            <a:r>
              <a:rPr lang="en-GB" sz="2400" dirty="0"/>
              <a:t>In general, </a:t>
            </a:r>
            <a:r>
              <a:rPr lang="en-GB" sz="2400" dirty="0" err="1"/>
              <a:t>RestTemplate</a:t>
            </a:r>
            <a:r>
              <a:rPr lang="en-GB" sz="2400" dirty="0"/>
              <a:t> comes with 2 methods for each verb: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XXXforEntity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GB" sz="2000" dirty="0"/>
              <a:t>: returns 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2000" dirty="0"/>
              <a:t> that is the result of the REST call</a:t>
            </a:r>
          </a:p>
          <a:p>
            <a:pPr lvl="1"/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XXXforObject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GB" sz="2000" dirty="0"/>
              <a:t>: returns the body of the response directly</a:t>
            </a:r>
          </a:p>
          <a:p>
            <a:pPr lvl="1"/>
            <a:r>
              <a:rPr lang="en-GB" sz="2000" dirty="0"/>
              <a:t>XXX is one of {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GB" sz="2000" dirty="0"/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GB" sz="2000" dirty="0"/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GB" sz="2000" dirty="0"/>
              <a:t>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2000" dirty="0"/>
              <a:t>, …}</a:t>
            </a:r>
          </a:p>
        </p:txBody>
      </p:sp>
    </p:spTree>
    <p:extLst>
      <p:ext uri="{BB962C8B-B14F-4D97-AF65-F5344CB8AC3E}">
        <p14:creationId xmlns:p14="http://schemas.microsoft.com/office/powerpoint/2010/main" val="41366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833F-D9A2-4774-B1C0-CDF4EDEB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6906-2EF0-424D-909D-5AFB82663F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injection can be done:</a:t>
            </a:r>
          </a:p>
          <a:p>
            <a:pPr lvl="1"/>
            <a:r>
              <a:rPr lang="en-US" sz="2000" dirty="0"/>
              <a:t>In the constructor (</a:t>
            </a:r>
            <a:r>
              <a:rPr lang="en-US" sz="2000" b="1" dirty="0"/>
              <a:t>constructor injection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Through a field (</a:t>
            </a:r>
            <a:r>
              <a:rPr lang="en-US" sz="2000" b="1" dirty="0"/>
              <a:t>field injection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As parameters of a method (</a:t>
            </a:r>
            <a:r>
              <a:rPr lang="en-US" sz="2000" b="1" dirty="0"/>
              <a:t>method injection</a:t>
            </a:r>
            <a:r>
              <a:rPr lang="en-US" sz="2000" dirty="0"/>
              <a:t>).</a:t>
            </a:r>
          </a:p>
          <a:p>
            <a:r>
              <a:rPr lang="en-US" sz="2400" dirty="0"/>
              <a:t>Frameworks like Spring simplify the use of dependency injection by using annotations.</a:t>
            </a:r>
          </a:p>
          <a:p>
            <a:pPr lvl="1"/>
            <a:r>
              <a:rPr lang="en-US" sz="2000" dirty="0"/>
              <a:t>They rely heavily on the </a:t>
            </a:r>
            <a:r>
              <a:rPr lang="en-US" sz="2000" b="1" dirty="0"/>
              <a:t>Reflection API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Configuration is managed through XML files.</a:t>
            </a:r>
          </a:p>
          <a:p>
            <a:r>
              <a:rPr lang="en-US" sz="2400" b="1" dirty="0"/>
              <a:t>Spring Boot </a:t>
            </a:r>
            <a:r>
              <a:rPr lang="en-US" sz="2400" dirty="0"/>
              <a:t>is an extension of Spring.</a:t>
            </a:r>
          </a:p>
          <a:p>
            <a:pPr lvl="1"/>
            <a:r>
              <a:rPr lang="en-US" sz="2000" dirty="0"/>
              <a:t>Dedicated to the creation of a specific styles of Spring Application (based on best practice).</a:t>
            </a:r>
          </a:p>
          <a:p>
            <a:pPr lvl="1"/>
            <a:r>
              <a:rPr lang="en-US" sz="2000" dirty="0"/>
              <a:t>It removes the need for any XML configuration.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79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1541C-E3B4-492F-9979-CE23A61A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Look at Spring Boot</a:t>
            </a:r>
            <a:endParaRPr lang="en-I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BF29-6E59-4969-8B36-5ADA28ED7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9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6150-1295-40C1-B214-809DEA68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Spring Boot Apps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803E1-2E4C-434C-AEE9-7E9E091BA6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Spring Boot apps have complex dependencies</a:t>
            </a:r>
          </a:p>
          <a:p>
            <a:endParaRPr lang="en-US" dirty="0"/>
          </a:p>
          <a:p>
            <a:r>
              <a:rPr lang="en-US" dirty="0"/>
              <a:t>Luckily, Spring Boot is designed to work with Build Systems like Maven (or Gradle)!</a:t>
            </a:r>
          </a:p>
          <a:p>
            <a:endParaRPr lang="en-US" dirty="0"/>
          </a:p>
          <a:p>
            <a:r>
              <a:rPr lang="en-US" dirty="0"/>
              <a:t>There is even a website that you can use to create outline projects: </a:t>
            </a:r>
            <a:r>
              <a:rPr lang="en-US" b="1" dirty="0"/>
              <a:t>Spring </a:t>
            </a:r>
            <a:r>
              <a:rPr lang="en-US" b="1" dirty="0" err="1"/>
              <a:t>Initializr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IE" dirty="0">
                <a:hlinkClick r:id="rId2"/>
              </a:rPr>
              <a:t>https://start.spring.io/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53105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5849</Words>
  <Application>Microsoft Macintosh PowerPoint</Application>
  <PresentationFormat>Widescreen</PresentationFormat>
  <Paragraphs>792</Paragraphs>
  <Slides>63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Courier New</vt:lpstr>
      <vt:lpstr>Office Theme</vt:lpstr>
      <vt:lpstr>Introduction to Spring Boot</vt:lpstr>
      <vt:lpstr>What is Spring? https://spring.io/projects/spring-framework</vt:lpstr>
      <vt:lpstr>Dependency Injection</vt:lpstr>
      <vt:lpstr>Dependency Injection</vt:lpstr>
      <vt:lpstr>Dependency Injection</vt:lpstr>
      <vt:lpstr>Dependency Injection</vt:lpstr>
      <vt:lpstr>Dependency Injection</vt:lpstr>
      <vt:lpstr>A First Look at Spring Boot</vt:lpstr>
      <vt:lpstr>Creating Spring Boot Apps</vt:lpstr>
      <vt:lpstr>Creating Spring Boot Apps</vt:lpstr>
      <vt:lpstr>Creating Spring Boot Apps</vt:lpstr>
      <vt:lpstr>Creating Spring Boot Apps</vt:lpstr>
      <vt:lpstr>The Pom.xml File</vt:lpstr>
      <vt:lpstr>The Pom.xml File</vt:lpstr>
      <vt:lpstr>The Pom.xml File</vt:lpstr>
      <vt:lpstr>The Java Code</vt:lpstr>
      <vt:lpstr>The Java Code</vt:lpstr>
      <vt:lpstr>The Java Code</vt:lpstr>
      <vt:lpstr>Run It</vt:lpstr>
      <vt:lpstr>A Test</vt:lpstr>
      <vt:lpstr>Another Test</vt:lpstr>
      <vt:lpstr>Final Comment</vt:lpstr>
      <vt:lpstr>Basic REST APIs with Spring Boot</vt:lpstr>
      <vt:lpstr>Illustrative “Greetings” Application</vt:lpstr>
      <vt:lpstr>Creating A Spring Greeting Service</vt:lpstr>
      <vt:lpstr>Creating A Spring Greeting Service</vt:lpstr>
      <vt:lpstr>Creating A Spring Greeting Service</vt:lpstr>
      <vt:lpstr>Creating A Spring Greeting Service</vt:lpstr>
      <vt:lpstr>Creating A Spring Greeting Service</vt:lpstr>
      <vt:lpstr>Creating A Spring Greeting Service</vt:lpstr>
      <vt:lpstr>Combining Resources</vt:lpstr>
      <vt:lpstr>Combining Resources</vt:lpstr>
      <vt:lpstr>Constraining Methods</vt:lpstr>
      <vt:lpstr>Overloaded Resource URLs</vt:lpstr>
      <vt:lpstr>Data Representation and REST</vt:lpstr>
      <vt:lpstr>Data Representation</vt:lpstr>
      <vt:lpstr>XML</vt:lpstr>
      <vt:lpstr> XML</vt:lpstr>
      <vt:lpstr>JSON</vt:lpstr>
      <vt:lpstr>JSON Syntax</vt:lpstr>
      <vt:lpstr>JSON Syntax</vt:lpstr>
      <vt:lpstr>Comparison of JSON and XML</vt:lpstr>
      <vt:lpstr>Processing Data in RESTful Spring Boot Services</vt:lpstr>
      <vt:lpstr>Data Representation in Spring Boot</vt:lpstr>
      <vt:lpstr>Java Beans</vt:lpstr>
      <vt:lpstr>Example: Person Bean</vt:lpstr>
      <vt:lpstr>Illustration: Howdy Service</vt:lpstr>
      <vt:lpstr>Returning Json Data</vt:lpstr>
      <vt:lpstr>Sending Data to A Service</vt:lpstr>
      <vt:lpstr>Handling Exceptions</vt:lpstr>
      <vt:lpstr>Returning XML Data</vt:lpstr>
      <vt:lpstr>Interacting with RESTful Spring Boot Services</vt:lpstr>
      <vt:lpstr>Interacting With Services</vt:lpstr>
      <vt:lpstr>Using Standard Java Classes</vt:lpstr>
      <vt:lpstr>HttpURLConnection: Connecting</vt:lpstr>
      <vt:lpstr>HttpURLConnection: Request Payload</vt:lpstr>
      <vt:lpstr>HttpURLConnection: The Response</vt:lpstr>
      <vt:lpstr>A Useful Class…</vt:lpstr>
      <vt:lpstr>Using the WebUtils class</vt:lpstr>
      <vt:lpstr>Using the WebUtils class</vt:lpstr>
      <vt:lpstr>Using the Spring Boot RestTemplate</vt:lpstr>
      <vt:lpstr>Using the Spring Boot RestTemplate</vt:lpstr>
      <vt:lpstr>Using the Spring Boot RestTemplate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Spring Boot</dc:title>
  <dc:creator>Avishek Nag</dc:creator>
  <cp:lastModifiedBy>Avishek Nag</cp:lastModifiedBy>
  <cp:revision>4</cp:revision>
  <dcterms:created xsi:type="dcterms:W3CDTF">2023-10-31T11:30:30Z</dcterms:created>
  <dcterms:modified xsi:type="dcterms:W3CDTF">2024-09-11T11:30:35Z</dcterms:modified>
</cp:coreProperties>
</file>