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85" r:id="rId4"/>
    <p:sldId id="300" r:id="rId5"/>
    <p:sldId id="356" r:id="rId6"/>
    <p:sldId id="357" r:id="rId7"/>
    <p:sldId id="358" r:id="rId8"/>
    <p:sldId id="361" r:id="rId9"/>
    <p:sldId id="359" r:id="rId10"/>
    <p:sldId id="360" r:id="rId11"/>
    <p:sldId id="355" r:id="rId12"/>
    <p:sldId id="354" r:id="rId13"/>
  </p:sldIdLst>
  <p:sldSz cx="9144000" cy="6858000" type="screen4x3"/>
  <p:notesSz cx="6810375" cy="9942513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000"/>
    <a:srgbClr val="6600CC"/>
    <a:srgbClr val="92D050"/>
    <a:srgbClr val="0066CC"/>
    <a:srgbClr val="FFFF00"/>
    <a:srgbClr val="FF99CC"/>
    <a:srgbClr val="33CC33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6357" autoAdjust="0"/>
  </p:normalViewPr>
  <p:slideViewPr>
    <p:cSldViewPr>
      <p:cViewPr varScale="1">
        <p:scale>
          <a:sx n="109" d="100"/>
          <a:sy n="109" d="100"/>
        </p:scale>
        <p:origin x="19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399BDAC-A2EE-4CAA-825A-F8C5854D32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941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427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BB2E2EF-B505-416E-83A6-129FC088B5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1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593B-249C-43C6-8C66-7EF51584C48F}" type="slidenum">
              <a:rPr lang="it-IT" altLang="it-IT" sz="1200" smtClean="0">
                <a:latin typeface="Times" pitchFamily="18" charset="0"/>
              </a:rPr>
              <a:pPr/>
              <a:t>1</a:t>
            </a:fld>
            <a:endParaRPr lang="it-IT" altLang="it-IT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804863"/>
            <a:ext cx="5368925" cy="40259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095875"/>
            <a:ext cx="4949825" cy="4833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19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4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56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13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9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4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70463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QUESTA PRIMA SEZIONE CI CONCENTRAREMO</a:t>
            </a:r>
            <a:r>
              <a:rPr lang="en-US" baseline="0" dirty="0"/>
              <a:t> SULLA MATRICE DI LED, IN PARTICOLARE SU ALCUNI ASPETTI TECNICI E SU DEGLI ESEMPI PRATICI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2E2EF-B505-416E-83A6-129FC088B5D1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03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5035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" y="4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 sz="2400"/>
          </a:p>
        </p:txBody>
      </p:sp>
      <p:sp>
        <p:nvSpPr>
          <p:cNvPr id="4" name="Rectangle 70"/>
          <p:cNvSpPr>
            <a:spLocks noChangeArrowheads="1"/>
          </p:cNvSpPr>
          <p:nvPr userDrawn="1"/>
        </p:nvSpPr>
        <p:spPr bwMode="auto">
          <a:xfrm>
            <a:off x="571500" y="4929188"/>
            <a:ext cx="812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 sz="2400"/>
          </a:p>
        </p:txBody>
      </p:sp>
      <p:grpSp>
        <p:nvGrpSpPr>
          <p:cNvPr id="5" name="Gruppo 14"/>
          <p:cNvGrpSpPr>
            <a:grpSpLocks/>
          </p:cNvGrpSpPr>
          <p:nvPr userDrawn="1"/>
        </p:nvGrpSpPr>
        <p:grpSpPr bwMode="auto">
          <a:xfrm>
            <a:off x="3143250" y="214313"/>
            <a:ext cx="2857500" cy="1414462"/>
            <a:chOff x="4857752" y="5143512"/>
            <a:chExt cx="3000361" cy="1468756"/>
          </a:xfrm>
        </p:grpSpPr>
        <p:sp>
          <p:nvSpPr>
            <p:cNvPr id="6" name="Rectangle 70"/>
            <p:cNvSpPr>
              <a:spLocks noChangeArrowheads="1"/>
            </p:cNvSpPr>
            <p:nvPr userDrawn="1"/>
          </p:nvSpPr>
          <p:spPr bwMode="auto">
            <a:xfrm>
              <a:off x="4857752" y="5143512"/>
              <a:ext cx="2992027" cy="1468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 sz="2400"/>
            </a:p>
          </p:txBody>
        </p:sp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5143512"/>
              <a:ext cx="1428760" cy="1428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asellaDiTesto 19"/>
            <p:cNvSpPr txBox="1">
              <a:spLocks noChangeArrowheads="1"/>
            </p:cNvSpPr>
            <p:nvPr userDrawn="1"/>
          </p:nvSpPr>
          <p:spPr bwMode="auto">
            <a:xfrm>
              <a:off x="6207914" y="5217691"/>
              <a:ext cx="1650199" cy="138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POLITECNICO </a:t>
              </a:r>
            </a:p>
            <a:p>
              <a:pPr>
                <a:defRPr/>
              </a:pPr>
              <a:r>
                <a:rPr lang="it-IT" sz="1600" b="1">
                  <a:solidFill>
                    <a:srgbClr val="0066CC"/>
                  </a:solidFill>
                </a:rPr>
                <a:t>DI MILANO</a:t>
              </a: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endParaRPr lang="it-IT" sz="1200" b="1">
                <a:solidFill>
                  <a:srgbClr val="0066CC"/>
                </a:solidFill>
              </a:endParaRPr>
            </a:p>
            <a:p>
              <a:pPr>
                <a:defRPr/>
              </a:pPr>
              <a:r>
                <a:rPr lang="it-IT" sz="1400">
                  <a:solidFill>
                    <a:srgbClr val="0066CC"/>
                  </a:solidFill>
                </a:rPr>
                <a:t>www.polimi.it</a:t>
              </a:r>
            </a:p>
          </p:txBody>
        </p:sp>
      </p:grpSp>
      <p:sp>
        <p:nvSpPr>
          <p:cNvPr id="9" name="Rectangle 70"/>
          <p:cNvSpPr>
            <a:spLocks noChangeArrowheads="1"/>
          </p:cNvSpPr>
          <p:nvPr userDrawn="1"/>
        </p:nvSpPr>
        <p:spPr bwMode="auto">
          <a:xfrm>
            <a:off x="2" y="1785942"/>
            <a:ext cx="3000375" cy="714375"/>
          </a:xfrm>
          <a:prstGeom prst="rect">
            <a:avLst/>
          </a:prstGeom>
          <a:solidFill>
            <a:srgbClr val="003F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 sz="2400"/>
          </a:p>
        </p:txBody>
      </p:sp>
      <p:sp>
        <p:nvSpPr>
          <p:cNvPr id="10" name="Rectangle 70"/>
          <p:cNvSpPr>
            <a:spLocks noChangeArrowheads="1"/>
          </p:cNvSpPr>
          <p:nvPr userDrawn="1"/>
        </p:nvSpPr>
        <p:spPr bwMode="auto">
          <a:xfrm>
            <a:off x="5135563" y="3429004"/>
            <a:ext cx="2544762" cy="754063"/>
          </a:xfrm>
          <a:prstGeom prst="rect">
            <a:avLst/>
          </a:prstGeom>
          <a:solidFill>
            <a:srgbClr val="004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it-IT" sz="2400"/>
          </a:p>
        </p:txBody>
      </p:sp>
    </p:spTree>
    <p:extLst>
      <p:ext uri="{BB962C8B-B14F-4D97-AF65-F5344CB8AC3E}">
        <p14:creationId xmlns:p14="http://schemas.microsoft.com/office/powerpoint/2010/main" val="418730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F02BB-F035-4BEF-86FE-7D6F7F52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5920B-6C83-464E-8F83-1AB439DD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8709E5-BE93-4102-8F33-6F7E8AEE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4964A7-1023-4BFC-9B49-D1F61407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CE7FD1-7B2E-47B5-A44B-72D0EDDA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3EDD80-BEB1-45B2-A548-081B0687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53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E24440-6FE3-44D2-874F-BF47475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9B9DE9-85C7-4E28-8067-40744DB7E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6858F-81D9-4CF4-8056-207DB96E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6BADD-3141-49D1-B83B-5C6EB755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BAE30E-F0E7-4A3B-9550-1E527176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A1639F-DEDC-48F6-83DF-4C354C2E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42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96EF8-AD88-48C0-A779-DE4BD1E4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1ACD97-E41C-4E57-9D6B-714F224B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CED5B-3A09-4515-8C4A-1B852E79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910CC-652D-42B4-8E6E-CA89A063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8A0770-8519-438E-9244-6602FA2D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09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FB220F-BDC1-490F-A580-A390DD5CC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56A2A2-CD23-4EDA-9316-A39FB932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BB6956-2839-46B2-9913-C0DF992E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204F3-AAC2-4E55-9499-B3271C7C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08CA5C-A0DA-4165-9CBF-7442BE1B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6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CC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876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67865-FDC3-4A6D-B155-FAE1CB99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C8C5F5-DB72-404D-9031-00633272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C316DE-C12D-442F-8466-7A398A46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10975F-93C5-4789-84B8-368DC128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DB0786-EBEC-4CBE-B469-8CF8DFEA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0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89884-E3D0-46DE-9D56-75CF3543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A271B-546A-4567-B511-D503C1CC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0B2728-F769-4E5E-8E61-24CF83DD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C634BC-EF22-46D5-AFBE-1621F50D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54A26-F560-47F9-81D7-8D9674A6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20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ED1A3-D95C-4977-8877-29ABA006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F71C54-5063-4CDD-ADA3-4D5F7BA8A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DD8F9-EC19-4F6F-9280-5246501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7C592-64F8-4579-ABEA-9C33A36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C564BD-E695-4E73-9F03-77FC0D9B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1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50983-BAC3-474A-B31D-E81A0E4A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A2140-6853-4359-A2F4-FDD920D00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2D9769-F367-4F60-85F3-4A095020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BF7434-0321-4F5D-BC00-07AE16AF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4C6D5D-038E-448C-857F-B7549DAC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B554D6-09DE-41EA-860E-2ED69DBC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4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1918C-020A-4A0A-A261-4E1145B2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06739-A1BA-4915-B0A3-F7C13722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A424B-8B1B-4937-A630-CA21375B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2DE51A7-BB58-404B-AEFD-52C2006FA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C26733-B975-445C-845A-754E3AEE9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04A84B-6BB6-4D8F-95DE-2399CEE8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98B658-B346-480F-861B-C9ABBB45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FD022D-7E95-4145-A94A-25DA83D4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3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D6A14-C7EE-4125-B0C8-70BAFE08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F397BB-A5C4-4451-9A17-E9296C6E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06A9B4-17FE-4AEE-9CF4-4996BEE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97D98C-9FBA-48CE-894B-9079937E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1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C51A86-5422-4525-852D-1F5A722A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F45E02-0F3D-4C79-A180-66EBBEE2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KEYBOARD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2ECFE9-8EA0-49CC-BB24-56969259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1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16027" y="1"/>
            <a:ext cx="7927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5" y="857250"/>
            <a:ext cx="8358187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il testo</a:t>
            </a:r>
          </a:p>
          <a:p>
            <a:pPr lvl="1"/>
            <a:r>
              <a:rPr lang="it-IT" altLang="it-IT" dirty="0"/>
              <a:t>Testo</a:t>
            </a:r>
          </a:p>
          <a:p>
            <a:pPr lvl="2"/>
            <a:r>
              <a:rPr lang="it-IT" altLang="it-IT" dirty="0"/>
              <a:t>Testo</a:t>
            </a:r>
          </a:p>
          <a:p>
            <a:pPr lvl="3"/>
            <a:r>
              <a:rPr lang="it-IT" altLang="it-IT" dirty="0"/>
              <a:t>testo</a:t>
            </a:r>
          </a:p>
        </p:txBody>
      </p:sp>
      <p:pic>
        <p:nvPicPr>
          <p:cNvPr id="1029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uppo 9"/>
          <p:cNvGrpSpPr>
            <a:grpSpLocks/>
          </p:cNvGrpSpPr>
          <p:nvPr userDrawn="1"/>
        </p:nvGrpSpPr>
        <p:grpSpPr bwMode="auto">
          <a:xfrm>
            <a:off x="2" y="0"/>
            <a:ext cx="1000125" cy="928688"/>
            <a:chOff x="0" y="0"/>
            <a:chExt cx="857224" cy="835786"/>
          </a:xfrm>
        </p:grpSpPr>
        <p:sp>
          <p:nvSpPr>
            <p:cNvPr id="1034" name="Rettangolo 8"/>
            <p:cNvSpPr>
              <a:spLocks noChangeArrowheads="1"/>
            </p:cNvSpPr>
            <p:nvPr userDrawn="1"/>
          </p:nvSpPr>
          <p:spPr bwMode="auto">
            <a:xfrm>
              <a:off x="0" y="0"/>
              <a:ext cx="857224" cy="825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it-IT" sz="2400"/>
            </a:p>
          </p:txBody>
        </p:sp>
        <p:pic>
          <p:nvPicPr>
            <p:cNvPr id="1035" name="Picture 1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"/>
              <a:ext cx="852342" cy="835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ext Box 71"/>
          <p:cNvSpPr txBox="1">
            <a:spLocks noChangeArrowheads="1"/>
          </p:cNvSpPr>
          <p:nvPr userDrawn="1"/>
        </p:nvSpPr>
        <p:spPr bwMode="auto">
          <a:xfrm>
            <a:off x="4286252" y="6569078"/>
            <a:ext cx="1928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sz="1200" dirty="0">
                <a:solidFill>
                  <a:srgbClr val="0066CC"/>
                </a:solidFill>
              </a:rPr>
              <a:t>federica.villa@polimi.it </a:t>
            </a:r>
          </a:p>
        </p:txBody>
      </p:sp>
      <p:sp>
        <p:nvSpPr>
          <p:cNvPr id="1032" name="Text Box 71"/>
          <p:cNvSpPr txBox="1">
            <a:spLocks noChangeArrowheads="1"/>
          </p:cNvSpPr>
          <p:nvPr userDrawn="1"/>
        </p:nvSpPr>
        <p:spPr bwMode="auto">
          <a:xfrm>
            <a:off x="7715252" y="6581778"/>
            <a:ext cx="71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0CE84C76-1CF2-43B5-AB1E-13BF9A8B4B3C}" type="slidenum">
              <a:rPr lang="it-IT" sz="1200" smtClean="0">
                <a:solidFill>
                  <a:srgbClr val="0066CC"/>
                </a:solidFill>
              </a:rPr>
              <a:pPr>
                <a:spcBef>
                  <a:spcPct val="50000"/>
                </a:spcBef>
                <a:defRPr/>
              </a:pPr>
              <a:t>‹N›</a:t>
            </a:fld>
            <a:r>
              <a:rPr lang="it-IT" sz="1200" dirty="0">
                <a:solidFill>
                  <a:srgbClr val="0066CC"/>
                </a:solidFill>
              </a:rPr>
              <a:t> / 11 </a:t>
            </a:r>
          </a:p>
        </p:txBody>
      </p:sp>
      <p:sp>
        <p:nvSpPr>
          <p:cNvPr id="1033" name="Text Box 71"/>
          <p:cNvSpPr txBox="1">
            <a:spLocks noChangeArrowheads="1"/>
          </p:cNvSpPr>
          <p:nvPr userDrawn="1"/>
        </p:nvSpPr>
        <p:spPr bwMode="auto">
          <a:xfrm>
            <a:off x="214315" y="6581778"/>
            <a:ext cx="37861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CC"/>
                </a:solidFill>
              </a:rPr>
              <a:t>STM32</a:t>
            </a:r>
            <a:r>
              <a:rPr lang="en-US" sz="1200" dirty="0">
                <a:solidFill>
                  <a:srgbClr val="0066CC"/>
                </a:solidFill>
              </a:rPr>
              <a:t>: IR communication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F1FF5F-5C52-4C1B-B25C-929BC956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2ACCBB-5428-4133-8686-C698AB17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C2D954-EF3C-4D4D-BFF0-2C787535B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73DF7D-841E-4302-910E-08A951577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928D-D1EC-4D98-B502-2E92D3E4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53E9-BE0E-4C13-9BD5-116F380E96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714502" y="5000628"/>
            <a:ext cx="731043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it-IT" sz="4400" b="1" dirty="0">
                <a:solidFill>
                  <a:srgbClr val="0066CC"/>
                </a:solidFill>
              </a:rPr>
              <a:t>STM32 – IR </a:t>
            </a:r>
            <a:r>
              <a:rPr lang="it-IT" altLang="it-IT" sz="4400" b="1" dirty="0" err="1">
                <a:solidFill>
                  <a:srgbClr val="0066CC"/>
                </a:solidFill>
              </a:rPr>
              <a:t>communication</a:t>
            </a:r>
            <a:endParaRPr lang="it-IT" altLang="it-IT" sz="4400" b="1" dirty="0">
              <a:solidFill>
                <a:srgbClr val="0066CC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it-IT" sz="2600" b="1" dirty="0">
                <a:solidFill>
                  <a:srgbClr val="0066CC"/>
                </a:solidFill>
              </a:rPr>
              <a:t>	</a:t>
            </a:r>
            <a:endParaRPr lang="en-US" altLang="it-IT" sz="1000" dirty="0">
              <a:solidFill>
                <a:srgbClr val="0066CC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altLang="it-IT" sz="1800" dirty="0">
                <a:solidFill>
                  <a:srgbClr val="0066CC"/>
                </a:solidFill>
              </a:rPr>
              <a:t>Dr. Federica Villa</a:t>
            </a:r>
            <a:endParaRPr lang="it-IT" altLang="it-IT" sz="18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B3781-3BA1-418B-A5BC-8F37430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Transmit - Project 2 - Objective</a:t>
            </a: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8CBE4A90-50B2-4478-9505-A82092FDF7E9}"/>
              </a:ext>
            </a:extLst>
          </p:cNvPr>
          <p:cNvSpPr txBox="1"/>
          <p:nvPr/>
        </p:nvSpPr>
        <p:spPr bwMode="auto">
          <a:xfrm>
            <a:off x="2123728" y="2420888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Communicate between boards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09EB7C-45C7-43CA-8595-C737A24311C8}"/>
              </a:ext>
            </a:extLst>
          </p:cNvPr>
          <p:cNvSpPr/>
          <p:nvPr/>
        </p:nvSpPr>
        <p:spPr bwMode="auto">
          <a:xfrm>
            <a:off x="1781691" y="2325943"/>
            <a:ext cx="5364596" cy="1247073"/>
          </a:xfrm>
          <a:prstGeom prst="rect">
            <a:avLst/>
          </a:prstGeom>
          <a:noFill/>
          <a:ln w="952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1CFD48-E52E-4ABD-9918-C1E1EDB641E9}"/>
              </a:ext>
            </a:extLst>
          </p:cNvPr>
          <p:cNvSpPr txBox="1"/>
          <p:nvPr/>
        </p:nvSpPr>
        <p:spPr bwMode="auto">
          <a:xfrm>
            <a:off x="323528" y="1052736"/>
            <a:ext cx="828092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Objective</a:t>
            </a:r>
            <a:r>
              <a:rPr lang="it-IT" sz="1800" dirty="0">
                <a:latin typeface="Arial" pitchFamily="34" charset="0"/>
              </a:rPr>
              <a:t> of the project for the </a:t>
            </a:r>
            <a:r>
              <a:rPr lang="it-IT" sz="1800" dirty="0" err="1">
                <a:latin typeface="Arial" pitchFamily="34" charset="0"/>
              </a:rPr>
              <a:t>Transmit</a:t>
            </a:r>
            <a:r>
              <a:rPr lang="it-IT" sz="1800" dirty="0">
                <a:latin typeface="Arial" pitchFamily="34" charset="0"/>
              </a:rPr>
              <a:t> board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Scan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b="1" dirty="0" err="1">
                <a:latin typeface="Arial" pitchFamily="34" charset="0"/>
              </a:rPr>
              <a:t>pushbutton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matrix</a:t>
            </a:r>
            <a:r>
              <a:rPr lang="it-IT" sz="1800" dirty="0">
                <a:latin typeface="Arial" pitchFamily="34" charset="0"/>
              </a:rPr>
              <a:t> (</a:t>
            </a:r>
            <a:r>
              <a:rPr lang="it-IT" sz="1800" dirty="0" err="1">
                <a:latin typeface="Arial" pitchFamily="34" charset="0"/>
              </a:rPr>
              <a:t>as</a:t>
            </a:r>
            <a:r>
              <a:rPr lang="it-IT" sz="1800" dirty="0">
                <a:latin typeface="Arial" pitchFamily="34" charset="0"/>
              </a:rPr>
              <a:t> in M13 project 1b) and </a:t>
            </a:r>
            <a:r>
              <a:rPr lang="it-IT" sz="1800" b="1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the data </a:t>
            </a:r>
            <a:r>
              <a:rPr lang="it-IT" sz="1800" dirty="0" err="1">
                <a:latin typeface="Arial" pitchFamily="34" charset="0"/>
              </a:rPr>
              <a:t>corresponding</a:t>
            </a:r>
            <a:r>
              <a:rPr lang="it-IT" sz="1800" dirty="0">
                <a:latin typeface="Arial" pitchFamily="34" charset="0"/>
              </a:rPr>
              <a:t> to the </a:t>
            </a:r>
            <a:r>
              <a:rPr lang="it-IT" sz="1800" dirty="0" err="1">
                <a:latin typeface="Arial" pitchFamily="34" charset="0"/>
              </a:rPr>
              <a:t>pressed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button</a:t>
            </a:r>
            <a:r>
              <a:rPr lang="it-IT" sz="1800" dirty="0">
                <a:latin typeface="Arial" pitchFamily="34" charset="0"/>
              </a:rPr>
              <a:t> via IR UART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it-IT" sz="1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Objective</a:t>
            </a:r>
            <a:r>
              <a:rPr lang="it-IT" sz="1800" dirty="0">
                <a:latin typeface="Arial" pitchFamily="34" charset="0"/>
              </a:rPr>
              <a:t> of the project for the 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board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b="1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the IR UART data and </a:t>
            </a:r>
            <a:r>
              <a:rPr lang="it-IT" sz="1800" b="1" dirty="0">
                <a:latin typeface="Arial" pitchFamily="34" charset="0"/>
              </a:rPr>
              <a:t>display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dirty="0" err="1">
                <a:latin typeface="Arial" pitchFamily="34" charset="0"/>
              </a:rPr>
              <a:t>corresponding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character</a:t>
            </a:r>
            <a:r>
              <a:rPr lang="it-IT" sz="1800" dirty="0">
                <a:latin typeface="Arial" pitchFamily="34" charset="0"/>
              </a:rPr>
              <a:t> on the </a:t>
            </a:r>
            <a:r>
              <a:rPr lang="it-IT" sz="1800" b="1" dirty="0">
                <a:latin typeface="Arial" pitchFamily="34" charset="0"/>
              </a:rPr>
              <a:t>LED </a:t>
            </a:r>
            <a:r>
              <a:rPr lang="it-IT" sz="1800" b="1" dirty="0" err="1">
                <a:latin typeface="Arial" pitchFamily="34" charset="0"/>
              </a:rPr>
              <a:t>matrix</a:t>
            </a:r>
            <a:r>
              <a:rPr lang="it-IT" sz="1800" b="1" dirty="0">
                <a:latin typeface="Arial" pitchFamily="34" charset="0"/>
              </a:rPr>
              <a:t> </a:t>
            </a:r>
            <a:r>
              <a:rPr lang="it-IT" sz="1800" dirty="0">
                <a:latin typeface="Arial" pitchFamily="34" charset="0"/>
              </a:rPr>
              <a:t>(</a:t>
            </a:r>
            <a:r>
              <a:rPr lang="it-IT" sz="1800" dirty="0" err="1">
                <a:latin typeface="Arial" pitchFamily="34" charset="0"/>
              </a:rPr>
              <a:t>as</a:t>
            </a:r>
            <a:r>
              <a:rPr lang="it-IT" sz="1800" dirty="0">
                <a:latin typeface="Arial" pitchFamily="34" charset="0"/>
              </a:rPr>
              <a:t> in M11 project 1b)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442D36-E7F4-40BD-AD9C-4BC3017EE5FD}"/>
              </a:ext>
            </a:extLst>
          </p:cNvPr>
          <p:cNvSpPr txBox="1"/>
          <p:nvPr/>
        </p:nvSpPr>
        <p:spPr bwMode="auto">
          <a:xfrm>
            <a:off x="324753" y="4653136"/>
            <a:ext cx="828092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OR</a:t>
            </a:r>
          </a:p>
          <a:p>
            <a:pPr>
              <a:spcBef>
                <a:spcPct val="50000"/>
              </a:spcBef>
            </a:pP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Just play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around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and make the boards do whatever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you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like,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as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long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as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wireless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communication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via IR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is</a:t>
            </a:r>
            <a:r>
              <a:rPr lang="it-IT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it-IT" dirty="0" err="1">
                <a:solidFill>
                  <a:srgbClr val="0070C0"/>
                </a:solidFill>
                <a:latin typeface="Arial" pitchFamily="34" charset="0"/>
              </a:rPr>
              <a:t>involved</a:t>
            </a:r>
            <a:endParaRPr lang="it-IT" dirty="0">
              <a:solidFill>
                <a:srgbClr val="0070C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8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IR TX / RX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b="0" i="1" dirty="0"/>
              <a:t>Evaluation Board Components Overview</a:t>
            </a:r>
            <a:endParaRPr lang="en-US" sz="2400" dirty="0"/>
          </a:p>
        </p:txBody>
      </p:sp>
      <p:pic>
        <p:nvPicPr>
          <p:cNvPr id="6" name="Immagine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435" y="1340479"/>
            <a:ext cx="7771137" cy="4392488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7380312" y="980728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Arial" pitchFamily="34" charset="0"/>
              </a:rPr>
              <a:t>IR LED</a:t>
            </a:r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A4C7C14-E50F-4011-A277-9F043E31E40E}"/>
              </a:ext>
            </a:extLst>
          </p:cNvPr>
          <p:cNvSpPr/>
          <p:nvPr/>
        </p:nvSpPr>
        <p:spPr>
          <a:xfrm>
            <a:off x="6804248" y="5877272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Arial" pitchFamily="34" charset="0"/>
              </a:rPr>
              <a:t>IR RECEIVER</a:t>
            </a:r>
            <a:endParaRPr lang="en-US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552EF5A-3D7A-40E6-9F0F-FEE1FE70DEA7}"/>
              </a:ext>
            </a:extLst>
          </p:cNvPr>
          <p:cNvSpPr/>
          <p:nvPr/>
        </p:nvSpPr>
        <p:spPr bwMode="auto">
          <a:xfrm>
            <a:off x="7452320" y="2708920"/>
            <a:ext cx="504056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30AC560-95E7-4E70-8B01-1485EB71EC97}"/>
              </a:ext>
            </a:extLst>
          </p:cNvPr>
          <p:cNvCxnSpPr/>
          <p:nvPr/>
        </p:nvCxnSpPr>
        <p:spPr bwMode="auto">
          <a:xfrm flipH="1">
            <a:off x="7740352" y="1442393"/>
            <a:ext cx="216024" cy="11945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B17E5827-CD30-4F3F-A8A1-880A295233CE}"/>
              </a:ext>
            </a:extLst>
          </p:cNvPr>
          <p:cNvSpPr/>
          <p:nvPr/>
        </p:nvSpPr>
        <p:spPr bwMode="auto">
          <a:xfrm>
            <a:off x="7627995" y="2996663"/>
            <a:ext cx="504056" cy="360040"/>
          </a:xfrm>
          <a:prstGeom prst="ellipse">
            <a:avLst/>
          </a:prstGeom>
          <a:noFill/>
          <a:ln w="2857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8B09230-D6F3-4DA7-AAA3-4735775D769C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7880024" y="3428711"/>
            <a:ext cx="0" cy="2448561"/>
          </a:xfrm>
          <a:prstGeom prst="straightConnector1">
            <a:avLst/>
          </a:prstGeom>
          <a:noFill/>
          <a:ln w="28575" cap="flat" cmpd="sng" algn="ctr">
            <a:solidFill>
              <a:srgbClr val="3399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045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TX / RX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0" i="1" dirty="0"/>
              <a:t>PMDB16 details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F6F69-8935-49C8-98C0-3BC8CFD12BFE}"/>
              </a:ext>
            </a:extLst>
          </p:cNvPr>
          <p:cNvSpPr txBox="1"/>
          <p:nvPr/>
        </p:nvSpPr>
        <p:spPr bwMode="auto">
          <a:xfrm>
            <a:off x="683568" y="1324429"/>
            <a:ext cx="7344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In </a:t>
            </a:r>
            <a:r>
              <a:rPr lang="it-IT" sz="1800" dirty="0" err="1">
                <a:latin typeface="Arial" pitchFamily="34" charset="0"/>
              </a:rPr>
              <a:t>our</a:t>
            </a:r>
            <a:r>
              <a:rPr lang="it-IT" sz="1800" dirty="0">
                <a:latin typeface="Arial" pitchFamily="34" charset="0"/>
              </a:rPr>
              <a:t> PMDB16 board:</a:t>
            </a:r>
          </a:p>
          <a:p>
            <a:pPr marL="171446" indent="-171446">
              <a:spcBef>
                <a:spcPct val="50000"/>
              </a:spcBef>
              <a:buFontTx/>
              <a:buChar char="-"/>
            </a:pPr>
            <a:r>
              <a:rPr lang="it-IT" sz="1800" dirty="0">
                <a:latin typeface="Arial" pitchFamily="34" charset="0"/>
              </a:rPr>
              <a:t>IR LED (IR_DRV)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connected</a:t>
            </a:r>
            <a:r>
              <a:rPr lang="it-IT" sz="1800" dirty="0">
                <a:latin typeface="Arial" pitchFamily="34" charset="0"/>
              </a:rPr>
              <a:t> to PB10 (TIM2_CH3)</a:t>
            </a:r>
          </a:p>
          <a:p>
            <a:pPr marL="171446" indent="-171446">
              <a:spcBef>
                <a:spcPct val="50000"/>
              </a:spcBef>
              <a:buFontTx/>
              <a:buChar char="-"/>
            </a:pPr>
            <a:r>
              <a:rPr lang="it-IT" sz="1800" dirty="0">
                <a:latin typeface="Arial" pitchFamily="34" charset="0"/>
              </a:rPr>
              <a:t>IR </a:t>
            </a:r>
            <a:r>
              <a:rPr lang="it-IT" sz="1800" dirty="0" err="1">
                <a:latin typeface="Arial" pitchFamily="34" charset="0"/>
              </a:rPr>
              <a:t>receiver</a:t>
            </a:r>
            <a:r>
              <a:rPr lang="it-IT" sz="1800" dirty="0">
                <a:latin typeface="Arial" pitchFamily="34" charset="0"/>
              </a:rPr>
              <a:t> (IR_IN)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connected</a:t>
            </a:r>
            <a:r>
              <a:rPr lang="it-IT" sz="1800" dirty="0">
                <a:latin typeface="Arial" pitchFamily="34" charset="0"/>
              </a:rPr>
              <a:t> to PA10 (TIM1_CH3 / USART1_RX)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43BBEA-5688-4B08-93D2-B146A950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RX receiver – TSOP58238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F6F69-8935-49C8-98C0-3BC8CFD12BFE}"/>
              </a:ext>
            </a:extLst>
          </p:cNvPr>
          <p:cNvSpPr txBox="1"/>
          <p:nvPr/>
        </p:nvSpPr>
        <p:spPr bwMode="auto">
          <a:xfrm>
            <a:off x="179512" y="1052736"/>
            <a:ext cx="734481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Receiver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consists</a:t>
            </a:r>
            <a:r>
              <a:rPr lang="it-IT" sz="1800" dirty="0">
                <a:latin typeface="Arial" pitchFamily="34" charset="0"/>
              </a:rPr>
              <a:t> of: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Photodiode</a:t>
            </a:r>
            <a:endParaRPr lang="it-IT" sz="1800" dirty="0">
              <a:latin typeface="Arial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Amplifier</a:t>
            </a:r>
            <a:r>
              <a:rPr lang="it-IT" sz="1800" dirty="0">
                <a:latin typeface="Arial" pitchFamily="34" charset="0"/>
              </a:rPr>
              <a:t> with </a:t>
            </a:r>
            <a:r>
              <a:rPr lang="it-IT" sz="1800" dirty="0" err="1">
                <a:latin typeface="Arial" pitchFamily="34" charset="0"/>
              </a:rPr>
              <a:t>Automatic</a:t>
            </a:r>
            <a:r>
              <a:rPr lang="it-IT" sz="1800" dirty="0">
                <a:latin typeface="Arial" pitchFamily="34" charset="0"/>
              </a:rPr>
              <a:t> Gain Control (AGC)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Bandpass</a:t>
            </a:r>
            <a:r>
              <a:rPr lang="it-IT" sz="1800" dirty="0">
                <a:latin typeface="Arial" pitchFamily="34" charset="0"/>
              </a:rPr>
              <a:t> filter and demodulator (38 kHz)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Open-drain output with </a:t>
            </a:r>
            <a:r>
              <a:rPr lang="it-IT" sz="1800" dirty="0" err="1">
                <a:latin typeface="Arial" pitchFamily="34" charset="0"/>
              </a:rPr>
              <a:t>internal</a:t>
            </a:r>
            <a:r>
              <a:rPr lang="it-IT" sz="1800" dirty="0">
                <a:latin typeface="Arial" pitchFamily="34" charset="0"/>
              </a:rPr>
              <a:t> pull-up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it-IT" sz="1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Modulation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allows</a:t>
            </a:r>
            <a:r>
              <a:rPr lang="it-IT" sz="1800" dirty="0">
                <a:latin typeface="Arial" pitchFamily="34" charset="0"/>
              </a:rPr>
              <a:t> to </a:t>
            </a:r>
            <a:r>
              <a:rPr lang="it-IT" sz="1800" dirty="0" err="1">
                <a:latin typeface="Arial" pitchFamily="34" charset="0"/>
              </a:rPr>
              <a:t>reject</a:t>
            </a:r>
            <a:r>
              <a:rPr lang="it-IT" sz="1800" dirty="0">
                <a:latin typeface="Arial" pitchFamily="34" charset="0"/>
              </a:rPr>
              <a:t> background light</a:t>
            </a:r>
          </a:p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Output </a:t>
            </a:r>
            <a:r>
              <a:rPr lang="it-IT" sz="1800" dirty="0" err="1">
                <a:latin typeface="Arial" pitchFamily="34" charset="0"/>
              </a:rPr>
              <a:t>goes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LOW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only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when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MODULATED</a:t>
            </a:r>
            <a:br>
              <a:rPr lang="it-IT" sz="1800" b="1" dirty="0">
                <a:latin typeface="Arial" pitchFamily="34" charset="0"/>
              </a:rPr>
            </a:b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light </a:t>
            </a:r>
            <a:r>
              <a:rPr lang="it-IT" sz="1800" b="1" dirty="0" err="1">
                <a:solidFill>
                  <a:srgbClr val="3399FF"/>
                </a:solidFill>
                <a:latin typeface="Arial" pitchFamily="34" charset="0"/>
              </a:rPr>
              <a:t>is</a:t>
            </a: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 </a:t>
            </a:r>
            <a:r>
              <a:rPr lang="it-IT" sz="1800" b="1" dirty="0" err="1">
                <a:solidFill>
                  <a:srgbClr val="3399FF"/>
                </a:solidFill>
                <a:latin typeface="Arial" pitchFamily="34" charset="0"/>
              </a:rPr>
              <a:t>detected</a:t>
            </a:r>
            <a:endParaRPr lang="it-IT" sz="1800" b="1" dirty="0">
              <a:solidFill>
                <a:srgbClr val="3399FF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lang="it-IT" sz="1800" dirty="0">
              <a:latin typeface="Arial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EB2CB9-E975-4C48-B0ED-219BBB5E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88" y="989669"/>
            <a:ext cx="3730886" cy="2031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073418-7942-4880-887A-E9AAB7AF1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147128"/>
            <a:ext cx="3693290" cy="32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TX LED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F43665-8616-4389-B09B-557B18105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4770387" cy="38755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5B717E-CFC6-46A5-B8B9-A1B69F5A7CC4}"/>
              </a:ext>
            </a:extLst>
          </p:cNvPr>
          <p:cNvSpPr txBox="1"/>
          <p:nvPr/>
        </p:nvSpPr>
        <p:spPr bwMode="auto">
          <a:xfrm>
            <a:off x="179512" y="1052736"/>
            <a:ext cx="36724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Transmitter</a:t>
            </a:r>
            <a:r>
              <a:rPr lang="it-IT" sz="1800" dirty="0">
                <a:latin typeface="Arial" pitchFamily="34" charset="0"/>
              </a:rPr>
              <a:t>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just a </a:t>
            </a:r>
            <a:r>
              <a:rPr lang="it-IT" sz="1800" b="1" dirty="0" err="1">
                <a:solidFill>
                  <a:srgbClr val="3399FF"/>
                </a:solidFill>
                <a:latin typeface="Arial" pitchFamily="34" charset="0"/>
              </a:rPr>
              <a:t>simple</a:t>
            </a: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 LED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«Class B» </a:t>
            </a:r>
            <a:r>
              <a:rPr lang="it-IT" sz="1800" dirty="0" err="1">
                <a:latin typeface="Arial" pitchFamily="34" charset="0"/>
              </a:rPr>
              <a:t>amplifier</a:t>
            </a:r>
            <a:r>
              <a:rPr lang="it-IT" sz="1800" dirty="0">
                <a:latin typeface="Arial" pitchFamily="34" charset="0"/>
              </a:rPr>
              <a:t> to drive more </a:t>
            </a:r>
            <a:r>
              <a:rPr lang="it-IT" sz="1800" dirty="0" err="1">
                <a:latin typeface="Arial" pitchFamily="34" charset="0"/>
              </a:rPr>
              <a:t>current</a:t>
            </a:r>
            <a:r>
              <a:rPr lang="it-IT" sz="1800" dirty="0">
                <a:latin typeface="Arial" pitchFamily="34" charset="0"/>
              </a:rPr>
              <a:t> (~ 20 </a:t>
            </a:r>
            <a:r>
              <a:rPr lang="it-IT" sz="1800" dirty="0" err="1">
                <a:latin typeface="Arial" pitchFamily="34" charset="0"/>
              </a:rPr>
              <a:t>mA</a:t>
            </a:r>
            <a:r>
              <a:rPr lang="it-IT" sz="1800" dirty="0">
                <a:latin typeface="Arial" pitchFamily="34" charset="0"/>
              </a:rPr>
              <a:t>) </a:t>
            </a:r>
            <a:r>
              <a:rPr lang="it-IT" sz="1800" dirty="0" err="1">
                <a:latin typeface="Arial" pitchFamily="34" charset="0"/>
              </a:rPr>
              <a:t>than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what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dirty="0" err="1">
                <a:latin typeface="Arial" pitchFamily="34" charset="0"/>
              </a:rPr>
              <a:t>microcontroller</a:t>
            </a:r>
            <a:r>
              <a:rPr lang="it-IT" sz="1800" dirty="0">
                <a:latin typeface="Arial" pitchFamily="34" charset="0"/>
              </a:rPr>
              <a:t> pins </a:t>
            </a:r>
            <a:r>
              <a:rPr lang="it-IT" sz="1800" dirty="0" err="1">
                <a:latin typeface="Arial" pitchFamily="34" charset="0"/>
              </a:rPr>
              <a:t>allow</a:t>
            </a:r>
            <a:r>
              <a:rPr lang="it-IT" sz="1800" dirty="0">
                <a:latin typeface="Arial" pitchFamily="34" charset="0"/>
              </a:rPr>
              <a:t> (</a:t>
            </a:r>
            <a:r>
              <a:rPr lang="it-IT" sz="1800" dirty="0" err="1">
                <a:latin typeface="Arial" pitchFamily="34" charset="0"/>
              </a:rPr>
              <a:t>typ</a:t>
            </a:r>
            <a:r>
              <a:rPr lang="it-IT" sz="1800" dirty="0">
                <a:latin typeface="Arial" pitchFamily="34" charset="0"/>
              </a:rPr>
              <a:t>. 8 </a:t>
            </a:r>
            <a:r>
              <a:rPr lang="it-IT" sz="1800" dirty="0" err="1">
                <a:latin typeface="Arial" pitchFamily="34" charset="0"/>
              </a:rPr>
              <a:t>mA</a:t>
            </a:r>
            <a:r>
              <a:rPr lang="it-IT" sz="1800" dirty="0">
                <a:latin typeface="Arial" pitchFamily="34" charset="0"/>
              </a:rPr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ABF677-E805-4DCD-BDD3-957F7A27E681}"/>
              </a:ext>
            </a:extLst>
          </p:cNvPr>
          <p:cNvSpPr txBox="1"/>
          <p:nvPr/>
        </p:nvSpPr>
        <p:spPr bwMode="auto">
          <a:xfrm>
            <a:off x="179512" y="3573016"/>
            <a:ext cx="38164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We</a:t>
            </a:r>
            <a:r>
              <a:rPr lang="it-IT" sz="1800" dirty="0">
                <a:latin typeface="Arial" pitchFamily="34" charset="0"/>
              </a:rPr>
              <a:t> can use </a:t>
            </a:r>
            <a:r>
              <a:rPr lang="it-IT" sz="1800" b="1" dirty="0">
                <a:solidFill>
                  <a:srgbClr val="3399FF"/>
                </a:solidFill>
                <a:latin typeface="Arial" pitchFamily="34" charset="0"/>
              </a:rPr>
              <a:t>PWM</a:t>
            </a:r>
            <a:r>
              <a:rPr lang="it-IT" sz="1800" dirty="0">
                <a:latin typeface="Arial" pitchFamily="34" charset="0"/>
              </a:rPr>
              <a:t> to drive the LED</a:t>
            </a:r>
            <a:br>
              <a:rPr lang="it-IT" sz="1800" dirty="0">
                <a:latin typeface="Arial" pitchFamily="34" charset="0"/>
              </a:rPr>
            </a:b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50% duty </a:t>
            </a:r>
            <a:r>
              <a:rPr lang="it-IT" sz="1800" dirty="0" err="1">
                <a:latin typeface="Arial" pitchFamily="34" charset="0"/>
              </a:rPr>
              <a:t>cycle</a:t>
            </a:r>
            <a:r>
              <a:rPr lang="it-IT" sz="1800" dirty="0">
                <a:latin typeface="Arial" pitchFamily="34" charset="0"/>
              </a:rPr>
              <a:t>, 38 kHz, to </a:t>
            </a:r>
            <a:r>
              <a:rPr lang="it-IT" sz="1800" dirty="0" err="1">
                <a:latin typeface="Arial" pitchFamily="34" charset="0"/>
              </a:rPr>
              <a:t>stimulate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dirty="0" err="1">
                <a:latin typeface="Arial" pitchFamily="34" charset="0"/>
              </a:rPr>
              <a:t>receiver</a:t>
            </a:r>
            <a:endParaRPr lang="it-IT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4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protocol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ABF677-E805-4DCD-BDD3-957F7A27E681}"/>
              </a:ext>
            </a:extLst>
          </p:cNvPr>
          <p:cNvSpPr txBox="1"/>
          <p:nvPr/>
        </p:nvSpPr>
        <p:spPr bwMode="auto">
          <a:xfrm>
            <a:off x="107504" y="2098638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BUS IDLE -&gt; ‘1’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5E47B8-27D6-45B1-B6CF-A47D48A8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764704"/>
            <a:ext cx="5400600" cy="1135511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5670B86-74D5-4EB5-B3F1-A30108E13DE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3648" y="1332459"/>
            <a:ext cx="792088" cy="67299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93BE7D-F61E-46DA-8F63-3C9F5447659E}"/>
              </a:ext>
            </a:extLst>
          </p:cNvPr>
          <p:cNvSpPr txBox="1"/>
          <p:nvPr/>
        </p:nvSpPr>
        <p:spPr bwMode="auto">
          <a:xfrm>
            <a:off x="3383868" y="2051627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 dirty="0">
                <a:solidFill>
                  <a:srgbClr val="FF0000"/>
                </a:solidFill>
                <a:latin typeface="Arial" pitchFamily="34" charset="0"/>
              </a:rPr>
              <a:t>PAYLOAD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D5D890E-73B9-4C2C-A0D6-4304A865DA2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7704" y="1784376"/>
            <a:ext cx="792088" cy="10317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6F4F1BE-AE57-4287-BF7B-040AE9C9D93C}"/>
              </a:ext>
            </a:extLst>
          </p:cNvPr>
          <p:cNvCxnSpPr>
            <a:cxnSpLocks/>
          </p:cNvCxnSpPr>
          <p:nvPr/>
        </p:nvCxnSpPr>
        <p:spPr bwMode="auto">
          <a:xfrm>
            <a:off x="3131840" y="1900215"/>
            <a:ext cx="25202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1A844C-0D1E-4187-8F39-BCBA7BB9E4FE}"/>
              </a:ext>
            </a:extLst>
          </p:cNvPr>
          <p:cNvSpPr txBox="1"/>
          <p:nvPr/>
        </p:nvSpPr>
        <p:spPr bwMode="auto">
          <a:xfrm>
            <a:off x="763960" y="3061691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START BIT -&gt; ‘0’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3A4C323-723B-4D58-9FD8-F25AB8F402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8144" y="1700808"/>
            <a:ext cx="279648" cy="111328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8C66EA1-567D-4B1C-97C0-CF0BFD8F9D70}"/>
              </a:ext>
            </a:extLst>
          </p:cNvPr>
          <p:cNvSpPr txBox="1"/>
          <p:nvPr/>
        </p:nvSpPr>
        <p:spPr bwMode="auto">
          <a:xfrm>
            <a:off x="5243836" y="3018086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PARITY (optional)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26E732-F376-4BE4-AC8B-134335AF8506}"/>
              </a:ext>
            </a:extLst>
          </p:cNvPr>
          <p:cNvSpPr txBox="1"/>
          <p:nvPr/>
        </p:nvSpPr>
        <p:spPr bwMode="auto">
          <a:xfrm>
            <a:off x="6500519" y="2098638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STOP BIT -&gt; ‘1’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C6B5D76-7B1C-4DC9-B6D6-97FDDF4844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51948" y="1332460"/>
            <a:ext cx="827548" cy="7191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B07595-3100-48FC-B705-252B215C7547}"/>
              </a:ext>
            </a:extLst>
          </p:cNvPr>
          <p:cNvSpPr txBox="1"/>
          <p:nvPr/>
        </p:nvSpPr>
        <p:spPr bwMode="auto">
          <a:xfrm>
            <a:off x="251520" y="3991543"/>
            <a:ext cx="828092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This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diagram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what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we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want</a:t>
            </a:r>
            <a:r>
              <a:rPr lang="it-IT" sz="1800" dirty="0">
                <a:latin typeface="Arial" pitchFamily="34" charset="0"/>
              </a:rPr>
              <a:t> to </a:t>
            </a:r>
            <a:r>
              <a:rPr lang="it-IT" sz="1800" dirty="0" err="1">
                <a:latin typeface="Arial" pitchFamily="34" charset="0"/>
              </a:rPr>
              <a:t>get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dirty="0" err="1">
                <a:latin typeface="Arial" pitchFamily="34" charset="0"/>
              </a:rPr>
              <a:t>receiver</a:t>
            </a:r>
            <a:r>
              <a:rPr lang="it-IT" sz="1800" dirty="0">
                <a:latin typeface="Arial" pitchFamily="34" charset="0"/>
              </a:rPr>
              <a:t> side: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To </a:t>
            </a:r>
            <a:r>
              <a:rPr lang="it-IT" sz="1800" dirty="0" err="1">
                <a:latin typeface="Arial" pitchFamily="34" charset="0"/>
              </a:rPr>
              <a:t>transmit</a:t>
            </a:r>
            <a:r>
              <a:rPr lang="it-IT" sz="1800" dirty="0">
                <a:latin typeface="Arial" pitchFamily="34" charset="0"/>
              </a:rPr>
              <a:t> (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) a ‘1’ </a:t>
            </a: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 LED stays OFF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To </a:t>
            </a:r>
            <a:r>
              <a:rPr lang="it-IT" sz="1800" dirty="0" err="1">
                <a:latin typeface="Arial" pitchFamily="34" charset="0"/>
                <a:sym typeface="Wingdings" panose="05000000000000000000" pitchFamily="2" charset="2"/>
              </a:rPr>
              <a:t>transmit</a:t>
            </a: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 (</a:t>
            </a:r>
            <a:r>
              <a:rPr lang="it-IT" sz="1800" dirty="0" err="1">
                <a:latin typeface="Arial" pitchFamily="34" charset="0"/>
                <a:sym typeface="Wingdings" panose="05000000000000000000" pitchFamily="2" charset="2"/>
              </a:rPr>
              <a:t>receive</a:t>
            </a: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) a ‘0’  LED </a:t>
            </a:r>
            <a:r>
              <a:rPr lang="it-IT" sz="1800" dirty="0" err="1">
                <a:latin typeface="Arial" pitchFamily="34" charset="0"/>
                <a:sym typeface="Wingdings" panose="05000000000000000000" pitchFamily="2" charset="2"/>
              </a:rPr>
              <a:t>pulses</a:t>
            </a: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 </a:t>
            </a:r>
            <a:r>
              <a:rPr lang="it-IT" sz="1800" dirty="0" err="1">
                <a:latin typeface="Arial" pitchFamily="34" charset="0"/>
                <a:sym typeface="Wingdings" panose="05000000000000000000" pitchFamily="2" charset="2"/>
              </a:rPr>
              <a:t>at</a:t>
            </a: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 38 kHz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  <a:sym typeface="Wingdings" panose="05000000000000000000" pitchFamily="2" charset="2"/>
              </a:rPr>
              <a:t>Bit time = 1/(Baud rate)</a:t>
            </a:r>
            <a:br>
              <a:rPr lang="it-IT" sz="1800" dirty="0">
                <a:latin typeface="Arial" pitchFamily="34" charset="0"/>
                <a:sym typeface="Wingdings" panose="05000000000000000000" pitchFamily="2" charset="2"/>
              </a:rPr>
            </a:br>
            <a:r>
              <a:rPr lang="it-IT" sz="1800" i="1" dirty="0" err="1">
                <a:latin typeface="Arial" pitchFamily="34" charset="0"/>
                <a:sym typeface="Wingdings" panose="05000000000000000000" pitchFamily="2" charset="2"/>
              </a:rPr>
              <a:t>Suggested</a:t>
            </a:r>
            <a:r>
              <a:rPr lang="it-IT" sz="1800" i="1" dirty="0">
                <a:latin typeface="Arial" pitchFamily="34" charset="0"/>
                <a:sym typeface="Wingdings" panose="05000000000000000000" pitchFamily="2" charset="2"/>
              </a:rPr>
              <a:t> baud rate ≤ 2400 bps</a:t>
            </a:r>
            <a:endParaRPr lang="it-IT" sz="1800" dirty="0">
              <a:latin typeface="Arial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C9E45D-6A08-4E25-A9DB-5114ED8CF647}"/>
              </a:ext>
            </a:extLst>
          </p:cNvPr>
          <p:cNvSpPr txBox="1"/>
          <p:nvPr/>
        </p:nvSpPr>
        <p:spPr bwMode="auto">
          <a:xfrm>
            <a:off x="3023828" y="62686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tabLst>
                <a:tab pos="2514600" algn="r"/>
              </a:tabLst>
            </a:pPr>
            <a:r>
              <a:rPr lang="it-IT" sz="1800" dirty="0">
                <a:latin typeface="Arial" pitchFamily="34" charset="0"/>
              </a:rPr>
              <a:t>LSB	MSB</a:t>
            </a:r>
          </a:p>
        </p:txBody>
      </p:sp>
    </p:spTree>
    <p:extLst>
      <p:ext uri="{BB962C8B-B14F-4D97-AF65-F5344CB8AC3E}">
        <p14:creationId xmlns:p14="http://schemas.microsoft.com/office/powerpoint/2010/main" val="425386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B3781-3BA1-418B-A5BC-8F37430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 - Project 1 - Preliminary</a:t>
            </a: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8CBE4A90-50B2-4478-9505-A82092FDF7E9}"/>
              </a:ext>
            </a:extLst>
          </p:cNvPr>
          <p:cNvSpPr txBox="1"/>
          <p:nvPr/>
        </p:nvSpPr>
        <p:spPr bwMode="auto">
          <a:xfrm>
            <a:off x="2123728" y="1856292"/>
            <a:ext cx="475252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>
            <a:defPPr>
              <a:defRPr lang="it-IT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The group should split into</a:t>
            </a:r>
            <a:br>
              <a:rPr lang="en-US" dirty="0">
                <a:solidFill>
                  <a:srgbClr val="0070C0"/>
                </a:solidFill>
                <a:latin typeface="Arial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2 sub-groups: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Transmit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Receive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Arial" pitchFamily="34" charset="0"/>
              </a:rPr>
              <a:t>Objective of this project is to prepare the two boards to allow wireless communication between them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709EB7C-45C7-43CA-8595-C737A24311C8}"/>
              </a:ext>
            </a:extLst>
          </p:cNvPr>
          <p:cNvSpPr/>
          <p:nvPr/>
        </p:nvSpPr>
        <p:spPr bwMode="auto">
          <a:xfrm>
            <a:off x="1763688" y="1761347"/>
            <a:ext cx="5382599" cy="3335305"/>
          </a:xfrm>
          <a:prstGeom prst="rect">
            <a:avLst/>
          </a:prstGeom>
          <a:noFill/>
          <a:ln w="952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1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board – project 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B07595-3100-48FC-B705-252B215C7547}"/>
              </a:ext>
            </a:extLst>
          </p:cNvPr>
          <p:cNvSpPr txBox="1"/>
          <p:nvPr/>
        </p:nvSpPr>
        <p:spPr bwMode="auto">
          <a:xfrm>
            <a:off x="323528" y="1052736"/>
            <a:ext cx="8424936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b="1" dirty="0">
                <a:latin typeface="Arial" pitchFamily="34" charset="0"/>
              </a:rPr>
              <a:t>Step 1:</a:t>
            </a:r>
          </a:p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Create a </a:t>
            </a:r>
            <a:r>
              <a:rPr lang="it-IT" sz="1800" dirty="0" err="1">
                <a:latin typeface="Arial" pitchFamily="34" charset="0"/>
              </a:rPr>
              <a:t>function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that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b="1" dirty="0" err="1">
                <a:latin typeface="Arial" pitchFamily="34" charset="0"/>
              </a:rPr>
              <a:t>sends</a:t>
            </a:r>
            <a:r>
              <a:rPr lang="it-IT" sz="1800" b="1" dirty="0">
                <a:latin typeface="Arial" pitchFamily="34" charset="0"/>
              </a:rPr>
              <a:t> a byte via «</a:t>
            </a:r>
            <a:r>
              <a:rPr lang="it-IT" sz="1800" b="1" dirty="0" err="1">
                <a:latin typeface="Arial" pitchFamily="34" charset="0"/>
              </a:rPr>
              <a:t>Infrared</a:t>
            </a:r>
            <a:r>
              <a:rPr lang="it-IT" sz="1800" b="1" dirty="0">
                <a:latin typeface="Arial" pitchFamily="34" charset="0"/>
              </a:rPr>
              <a:t> UART» </a:t>
            </a: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2400 bps baud rate: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Set up a timer (</a:t>
            </a:r>
            <a:r>
              <a:rPr lang="it-IT" sz="1800" i="1" dirty="0" err="1">
                <a:latin typeface="Arial" pitchFamily="34" charset="0"/>
              </a:rPr>
              <a:t>TIMx</a:t>
            </a:r>
            <a:r>
              <a:rPr lang="it-IT" sz="1800" dirty="0">
                <a:latin typeface="Arial" pitchFamily="34" charset="0"/>
              </a:rPr>
              <a:t>) to </a:t>
            </a:r>
            <a:r>
              <a:rPr lang="it-IT" sz="1800" dirty="0" err="1">
                <a:latin typeface="Arial" pitchFamily="34" charset="0"/>
              </a:rPr>
              <a:t>provide</a:t>
            </a:r>
            <a:r>
              <a:rPr lang="it-IT" sz="1800" dirty="0">
                <a:latin typeface="Arial" pitchFamily="34" charset="0"/>
              </a:rPr>
              <a:t> an interrupt </a:t>
            </a:r>
            <a:r>
              <a:rPr lang="it-IT" sz="1800" dirty="0" err="1">
                <a:latin typeface="Arial" pitchFamily="34" charset="0"/>
              </a:rPr>
              <a:t>every</a:t>
            </a:r>
            <a:r>
              <a:rPr lang="it-IT" sz="1800" dirty="0">
                <a:latin typeface="Arial" pitchFamily="34" charset="0"/>
              </a:rPr>
              <a:t> 1/2400 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When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dirty="0" err="1">
                <a:latin typeface="Arial" pitchFamily="34" charset="0"/>
              </a:rPr>
              <a:t>function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gets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called</a:t>
            </a:r>
            <a:r>
              <a:rPr lang="it-IT" sz="1800" dirty="0">
                <a:latin typeface="Arial" pitchFamily="34" charset="0"/>
              </a:rPr>
              <a:t>, </a:t>
            </a:r>
            <a:r>
              <a:rPr lang="it-IT" sz="1800" dirty="0" err="1">
                <a:latin typeface="Arial" pitchFamily="34" charset="0"/>
              </a:rPr>
              <a:t>enable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i="1" dirty="0" err="1">
                <a:latin typeface="Arial" pitchFamily="34" charset="0"/>
              </a:rPr>
              <a:t>TIMx</a:t>
            </a:r>
            <a:r>
              <a:rPr lang="it-IT" sz="1800" dirty="0">
                <a:latin typeface="Arial" pitchFamily="34" charset="0"/>
              </a:rPr>
              <a:t> in interrupt mode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the start bit by </a:t>
            </a:r>
            <a:r>
              <a:rPr lang="it-IT" sz="1800" dirty="0" err="1">
                <a:latin typeface="Arial" pitchFamily="34" charset="0"/>
              </a:rPr>
              <a:t>enabling</a:t>
            </a:r>
            <a:r>
              <a:rPr lang="it-IT" sz="1800" dirty="0">
                <a:latin typeface="Arial" pitchFamily="34" charset="0"/>
              </a:rPr>
              <a:t> TIM2_CH3 PWM </a:t>
            </a: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38 kHz, </a:t>
            </a:r>
            <a:r>
              <a:rPr lang="it-IT" sz="1800" dirty="0" err="1">
                <a:latin typeface="Arial" pitchFamily="34" charset="0"/>
              </a:rPr>
              <a:t>until</a:t>
            </a:r>
            <a:r>
              <a:rPr lang="it-IT" sz="1800" dirty="0">
                <a:latin typeface="Arial" pitchFamily="34" charset="0"/>
              </a:rPr>
              <a:t> the </a:t>
            </a:r>
            <a:r>
              <a:rPr lang="it-IT" sz="1800" i="1" dirty="0" err="1">
                <a:latin typeface="Arial" pitchFamily="34" charset="0"/>
              </a:rPr>
              <a:t>TIMx</a:t>
            </a:r>
            <a:r>
              <a:rPr lang="it-IT" sz="1800" dirty="0">
                <a:latin typeface="Arial" pitchFamily="34" charset="0"/>
              </a:rPr>
              <a:t> interrupt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the 8 bits, one </a:t>
            </a: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a time, </a:t>
            </a:r>
            <a:r>
              <a:rPr lang="it-IT" sz="1800" dirty="0" err="1">
                <a:latin typeface="Arial" pitchFamily="34" charset="0"/>
              </a:rPr>
              <a:t>enabling</a:t>
            </a:r>
            <a:r>
              <a:rPr lang="it-IT" sz="1800" dirty="0">
                <a:latin typeface="Arial" pitchFamily="34" charset="0"/>
              </a:rPr>
              <a:t> / </a:t>
            </a:r>
            <a:r>
              <a:rPr lang="it-IT" sz="1800" dirty="0" err="1">
                <a:latin typeface="Arial" pitchFamily="34" charset="0"/>
              </a:rPr>
              <a:t>disabling</a:t>
            </a:r>
            <a:r>
              <a:rPr lang="it-IT" sz="1800" dirty="0">
                <a:latin typeface="Arial" pitchFamily="34" charset="0"/>
              </a:rPr>
              <a:t> the PWM </a:t>
            </a:r>
            <a:r>
              <a:rPr lang="it-IT" sz="1800" dirty="0" err="1">
                <a:latin typeface="Arial" pitchFamily="34" charset="0"/>
              </a:rPr>
              <a:t>according</a:t>
            </a:r>
            <a:r>
              <a:rPr lang="it-IT" sz="1800" dirty="0">
                <a:latin typeface="Arial" pitchFamily="34" charset="0"/>
              </a:rPr>
              <a:t> to the bit to </a:t>
            </a:r>
            <a:r>
              <a:rPr lang="it-IT" sz="1800" dirty="0" err="1">
                <a:latin typeface="Arial" pitchFamily="34" charset="0"/>
              </a:rPr>
              <a:t>send</a:t>
            </a:r>
            <a:endParaRPr lang="it-IT" sz="1800" dirty="0">
              <a:latin typeface="Arial" pitchFamily="34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the stop bit by </a:t>
            </a:r>
            <a:r>
              <a:rPr lang="it-IT" sz="1800" dirty="0" err="1">
                <a:latin typeface="Arial" pitchFamily="34" charset="0"/>
              </a:rPr>
              <a:t>disabling</a:t>
            </a:r>
            <a:r>
              <a:rPr lang="it-IT" sz="1800" dirty="0">
                <a:latin typeface="Arial" pitchFamily="34" charset="0"/>
              </a:rPr>
              <a:t> PWM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it-IT" sz="1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800" b="1" dirty="0">
                <a:latin typeface="Arial" pitchFamily="34" charset="0"/>
              </a:rPr>
              <a:t>Step 2:</a:t>
            </a:r>
          </a:p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Create a </a:t>
            </a:r>
            <a:r>
              <a:rPr lang="it-IT" sz="1800" dirty="0" err="1">
                <a:latin typeface="Arial" pitchFamily="34" charset="0"/>
              </a:rPr>
              <a:t>function</a:t>
            </a:r>
            <a:r>
              <a:rPr lang="it-IT" sz="1800" dirty="0">
                <a:latin typeface="Arial" pitchFamily="34" charset="0"/>
              </a:rPr>
              <a:t> to </a:t>
            </a:r>
            <a:r>
              <a:rPr lang="it-IT" sz="1800" b="1" dirty="0" err="1">
                <a:latin typeface="Arial" pitchFamily="34" charset="0"/>
              </a:rPr>
              <a:t>send</a:t>
            </a:r>
            <a:r>
              <a:rPr lang="it-IT" sz="1800" b="1" dirty="0">
                <a:latin typeface="Arial" pitchFamily="34" charset="0"/>
              </a:rPr>
              <a:t> </a:t>
            </a:r>
            <a:r>
              <a:rPr lang="it-IT" sz="1800" b="1" dirty="0" err="1">
                <a:latin typeface="Arial" pitchFamily="34" charset="0"/>
              </a:rPr>
              <a:t>strings</a:t>
            </a:r>
            <a:r>
              <a:rPr lang="it-IT" sz="1800" b="1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exploiting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what</a:t>
            </a:r>
            <a:r>
              <a:rPr lang="it-IT" sz="1800" dirty="0">
                <a:latin typeface="Arial" pitchFamily="34" charset="0"/>
              </a:rPr>
              <a:t> made in step 1.</a:t>
            </a:r>
          </a:p>
        </p:txBody>
      </p:sp>
    </p:spTree>
    <p:extLst>
      <p:ext uri="{BB962C8B-B14F-4D97-AF65-F5344CB8AC3E}">
        <p14:creationId xmlns:p14="http://schemas.microsoft.com/office/powerpoint/2010/main" val="359511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board – project 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DB07595-3100-48FC-B705-252B215C7547}"/>
              </a:ext>
            </a:extLst>
          </p:cNvPr>
          <p:cNvSpPr txBox="1"/>
          <p:nvPr/>
        </p:nvSpPr>
        <p:spPr bwMode="auto">
          <a:xfrm>
            <a:off x="323528" y="1052736"/>
            <a:ext cx="828092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 b="1" dirty="0">
                <a:latin typeface="Arial" pitchFamily="34" charset="0"/>
              </a:rPr>
              <a:t>Step 1:</a:t>
            </a: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data via UART, </a:t>
            </a:r>
            <a:r>
              <a:rPr lang="it-IT" sz="1800" dirty="0" err="1">
                <a:latin typeface="Arial" pitchFamily="34" charset="0"/>
              </a:rPr>
              <a:t>using</a:t>
            </a:r>
            <a:r>
              <a:rPr lang="it-IT" sz="1800" dirty="0">
                <a:latin typeface="Arial" pitchFamily="34" charset="0"/>
              </a:rPr>
              <a:t> USART2 in </a:t>
            </a:r>
            <a:r>
              <a:rPr lang="it-IT" sz="1800" b="1" dirty="0">
                <a:latin typeface="Arial" pitchFamily="34" charset="0"/>
              </a:rPr>
              <a:t>interrupt mode.</a:t>
            </a: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Suggestion</a:t>
            </a:r>
            <a:r>
              <a:rPr lang="it-IT" sz="1800" dirty="0">
                <a:latin typeface="Arial" pitchFamily="34" charset="0"/>
              </a:rPr>
              <a:t>: 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1 byte in interrupt mode. </a:t>
            </a:r>
            <a:r>
              <a:rPr lang="it-IT" sz="1800" dirty="0" err="1">
                <a:latin typeface="Arial" pitchFamily="34" charset="0"/>
              </a:rPr>
              <a:t>When</a:t>
            </a:r>
            <a:r>
              <a:rPr lang="it-IT" sz="1800" dirty="0">
                <a:latin typeface="Arial" pitchFamily="34" charset="0"/>
              </a:rPr>
              <a:t> byte </a:t>
            </a:r>
            <a:r>
              <a:rPr lang="it-IT" sz="1800" dirty="0" err="1">
                <a:latin typeface="Arial" pitchFamily="34" charset="0"/>
              </a:rPr>
              <a:t>is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received</a:t>
            </a:r>
            <a:r>
              <a:rPr lang="it-IT" sz="1800" dirty="0">
                <a:latin typeface="Arial" pitchFamily="34" charset="0"/>
              </a:rPr>
              <a:t>, </a:t>
            </a:r>
            <a:r>
              <a:rPr lang="it-IT" sz="1800" dirty="0" err="1">
                <a:latin typeface="Arial" pitchFamily="34" charset="0"/>
              </a:rPr>
              <a:t>immediately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restart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mode, and store </a:t>
            </a:r>
            <a:r>
              <a:rPr lang="it-IT" sz="1800" dirty="0" err="1">
                <a:latin typeface="Arial" pitchFamily="34" charset="0"/>
              </a:rPr>
              <a:t>previously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received</a:t>
            </a:r>
            <a:r>
              <a:rPr lang="it-IT" sz="1800" dirty="0">
                <a:latin typeface="Arial" pitchFamily="34" charset="0"/>
              </a:rPr>
              <a:t> byte.</a:t>
            </a:r>
          </a:p>
          <a:p>
            <a:pPr>
              <a:spcBef>
                <a:spcPct val="50000"/>
              </a:spcBef>
            </a:pPr>
            <a:r>
              <a:rPr lang="it-IT" sz="1800" b="1" dirty="0" err="1">
                <a:latin typeface="Arial" pitchFamily="34" charset="0"/>
              </a:rPr>
              <a:t>React</a:t>
            </a:r>
            <a:r>
              <a:rPr lang="it-IT" sz="1800" b="1" dirty="0">
                <a:latin typeface="Arial" pitchFamily="34" charset="0"/>
              </a:rPr>
              <a:t> to </a:t>
            </a:r>
            <a:r>
              <a:rPr lang="it-IT" sz="1800" b="1" dirty="0" err="1">
                <a:latin typeface="Arial" pitchFamily="34" charset="0"/>
              </a:rPr>
              <a:t>received</a:t>
            </a:r>
            <a:r>
              <a:rPr lang="it-IT" sz="1800" b="1" dirty="0">
                <a:latin typeface="Arial" pitchFamily="34" charset="0"/>
              </a:rPr>
              <a:t> byte</a:t>
            </a:r>
            <a:r>
              <a:rPr lang="it-IT" sz="1800" dirty="0">
                <a:latin typeface="Arial" pitchFamily="34" charset="0"/>
              </a:rPr>
              <a:t>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Turn on green LED </a:t>
            </a:r>
            <a:r>
              <a:rPr lang="it-IT" sz="1800" dirty="0" err="1">
                <a:latin typeface="Arial" pitchFamily="34" charset="0"/>
              </a:rPr>
              <a:t>if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you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a ‘1’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it-IT" sz="1800" dirty="0">
                <a:latin typeface="Arial" pitchFamily="34" charset="0"/>
              </a:rPr>
              <a:t>Turn off </a:t>
            </a:r>
            <a:r>
              <a:rPr lang="it-IT" sz="1800" dirty="0" err="1">
                <a:latin typeface="Arial" pitchFamily="34" charset="0"/>
              </a:rPr>
              <a:t>if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you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receive</a:t>
            </a:r>
            <a:r>
              <a:rPr lang="it-IT" sz="1800" dirty="0">
                <a:latin typeface="Arial" pitchFamily="34" charset="0"/>
              </a:rPr>
              <a:t> a ‘0’</a:t>
            </a: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You</a:t>
            </a:r>
            <a:r>
              <a:rPr lang="it-IT" sz="1800" dirty="0">
                <a:latin typeface="Arial" pitchFamily="34" charset="0"/>
              </a:rPr>
              <a:t> can debug by </a:t>
            </a:r>
            <a:r>
              <a:rPr lang="it-IT" sz="1800" dirty="0" err="1">
                <a:latin typeface="Arial" pitchFamily="34" charset="0"/>
              </a:rPr>
              <a:t>sending</a:t>
            </a:r>
            <a:r>
              <a:rPr lang="it-IT" sz="1800" dirty="0">
                <a:latin typeface="Arial" pitchFamily="34" charset="0"/>
              </a:rPr>
              <a:t> data via </a:t>
            </a:r>
            <a:r>
              <a:rPr lang="it-IT" sz="1800" dirty="0" err="1">
                <a:latin typeface="Arial" pitchFamily="34" charset="0"/>
              </a:rPr>
              <a:t>putty</a:t>
            </a:r>
            <a:r>
              <a:rPr lang="it-IT" sz="1800" dirty="0">
                <a:latin typeface="Arial" pitchFamily="34" charset="0"/>
              </a:rPr>
              <a:t> (just </a:t>
            </a:r>
            <a:r>
              <a:rPr lang="it-IT" sz="1800" dirty="0" err="1">
                <a:latin typeface="Arial" pitchFamily="34" charset="0"/>
              </a:rPr>
              <a:t>type</a:t>
            </a:r>
            <a:r>
              <a:rPr lang="it-IT" sz="1800" dirty="0">
                <a:latin typeface="Arial" pitchFamily="34" charset="0"/>
              </a:rPr>
              <a:t> in the window to </a:t>
            </a:r>
            <a:r>
              <a:rPr lang="it-IT" sz="1800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data).</a:t>
            </a:r>
          </a:p>
          <a:p>
            <a:pPr>
              <a:spcBef>
                <a:spcPct val="50000"/>
              </a:spcBef>
            </a:pPr>
            <a:endParaRPr lang="it-IT" sz="1800" dirty="0"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it-IT" sz="1800" b="1" dirty="0">
                <a:latin typeface="Arial" pitchFamily="34" charset="0"/>
              </a:rPr>
              <a:t>Step 2:</a:t>
            </a:r>
          </a:p>
          <a:p>
            <a:pPr>
              <a:spcBef>
                <a:spcPct val="50000"/>
              </a:spcBef>
            </a:pPr>
            <a:r>
              <a:rPr lang="it-IT" sz="1800" dirty="0">
                <a:latin typeface="Arial" pitchFamily="34" charset="0"/>
              </a:rPr>
              <a:t>Switch to </a:t>
            </a:r>
            <a:r>
              <a:rPr lang="it-IT" sz="1800" dirty="0" err="1">
                <a:latin typeface="Arial" pitchFamily="34" charset="0"/>
              </a:rPr>
              <a:t>receiving</a:t>
            </a:r>
            <a:r>
              <a:rPr lang="it-IT" sz="1800" dirty="0">
                <a:latin typeface="Arial" pitchFamily="34" charset="0"/>
              </a:rPr>
              <a:t> from the IR USART1, </a:t>
            </a:r>
            <a:r>
              <a:rPr lang="it-IT" sz="1800" dirty="0" err="1">
                <a:latin typeface="Arial" pitchFamily="34" charset="0"/>
              </a:rPr>
              <a:t>at</a:t>
            </a:r>
            <a:r>
              <a:rPr lang="it-IT" sz="1800" dirty="0">
                <a:latin typeface="Arial" pitchFamily="34" charset="0"/>
              </a:rPr>
              <a:t> 2400 bps baud rate.</a:t>
            </a:r>
          </a:p>
          <a:p>
            <a:pPr>
              <a:spcBef>
                <a:spcPct val="50000"/>
              </a:spcBef>
            </a:pPr>
            <a:r>
              <a:rPr lang="it-IT" sz="1800" dirty="0" err="1">
                <a:latin typeface="Arial" pitchFamily="34" charset="0"/>
              </a:rPr>
              <a:t>Send</a:t>
            </a:r>
            <a:r>
              <a:rPr lang="it-IT" sz="1800" dirty="0">
                <a:latin typeface="Arial" pitchFamily="34" charset="0"/>
              </a:rPr>
              <a:t> the byte </a:t>
            </a:r>
            <a:r>
              <a:rPr lang="it-IT" sz="1800" dirty="0" err="1">
                <a:latin typeface="Arial" pitchFamily="34" charset="0"/>
              </a:rPr>
              <a:t>received</a:t>
            </a:r>
            <a:r>
              <a:rPr lang="it-IT" sz="1800" dirty="0">
                <a:latin typeface="Arial" pitchFamily="34" charset="0"/>
              </a:rPr>
              <a:t> with USART1 to the PC via USART2, </a:t>
            </a:r>
            <a:r>
              <a:rPr lang="it-IT" sz="1800" dirty="0" err="1">
                <a:latin typeface="Arial" pitchFamily="34" charset="0"/>
              </a:rPr>
              <a:t>using</a:t>
            </a:r>
            <a:r>
              <a:rPr lang="it-IT" sz="1800" dirty="0">
                <a:latin typeface="Arial" pitchFamily="34" charset="0"/>
              </a:rPr>
              <a:t> </a:t>
            </a:r>
            <a:r>
              <a:rPr lang="it-IT" sz="1800" dirty="0" err="1">
                <a:latin typeface="Arial" pitchFamily="34" charset="0"/>
              </a:rPr>
              <a:t>both</a:t>
            </a:r>
            <a:r>
              <a:rPr lang="it-IT" sz="1800" dirty="0">
                <a:latin typeface="Arial" pitchFamily="34" charset="0"/>
              </a:rPr>
              <a:t> in interrupt mode. </a:t>
            </a:r>
            <a:r>
              <a:rPr lang="it-IT" sz="1800" b="1" dirty="0">
                <a:latin typeface="Arial" pitchFamily="34" charset="0"/>
              </a:rPr>
              <a:t>Help the </a:t>
            </a:r>
            <a:r>
              <a:rPr lang="it-IT" sz="1800" b="1" dirty="0" err="1">
                <a:latin typeface="Arial" pitchFamily="34" charset="0"/>
              </a:rPr>
              <a:t>other</a:t>
            </a:r>
            <a:r>
              <a:rPr lang="it-IT" sz="1800" b="1" dirty="0">
                <a:latin typeface="Arial" pitchFamily="34" charset="0"/>
              </a:rPr>
              <a:t> </a:t>
            </a:r>
            <a:r>
              <a:rPr lang="it-IT" sz="1800" b="1" dirty="0" err="1">
                <a:latin typeface="Arial" pitchFamily="34" charset="0"/>
              </a:rPr>
              <a:t>half</a:t>
            </a:r>
            <a:r>
              <a:rPr lang="it-IT" sz="1800" b="1" dirty="0">
                <a:latin typeface="Arial" pitchFamily="34" charset="0"/>
              </a:rPr>
              <a:t> group debug </a:t>
            </a:r>
            <a:r>
              <a:rPr lang="it-IT" sz="1800" b="1" dirty="0" err="1">
                <a:latin typeface="Arial" pitchFamily="34" charset="0"/>
              </a:rPr>
              <a:t>their</a:t>
            </a:r>
            <a:r>
              <a:rPr lang="it-IT" sz="1800" b="1" dirty="0">
                <a:latin typeface="Arial" pitchFamily="34" charset="0"/>
              </a:rPr>
              <a:t> </a:t>
            </a:r>
            <a:r>
              <a:rPr lang="it-IT" sz="1800" b="1" dirty="0" err="1">
                <a:latin typeface="Arial" pitchFamily="34" charset="0"/>
              </a:rPr>
              <a:t>sending</a:t>
            </a:r>
            <a:r>
              <a:rPr lang="it-IT" sz="1800" b="1" dirty="0">
                <a:latin typeface="Arial" pitchFamily="34" charset="0"/>
              </a:rPr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2399477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r">
          <a:spcBef>
            <a:spcPct val="50000"/>
          </a:spcBef>
          <a:defRPr sz="1200" dirty="0" err="1">
            <a:solidFill>
              <a:srgbClr val="0070C0"/>
            </a:solidFill>
            <a:latin typeface="Arial" pitchFamily="34" charset="0"/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</TotalTime>
  <Words>774</Words>
  <Application>Microsoft Office PowerPoint</Application>
  <PresentationFormat>Presentazione su schermo (4:3)</PresentationFormat>
  <Paragraphs>87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Minion Web</vt:lpstr>
      <vt:lpstr>Times</vt:lpstr>
      <vt:lpstr>Wingdings</vt:lpstr>
      <vt:lpstr>Struttura predefinita</vt:lpstr>
      <vt:lpstr>Personalizza struttura</vt:lpstr>
      <vt:lpstr>Presentazione standard di PowerPoint</vt:lpstr>
      <vt:lpstr>IR TX / RX – Evaluation Board Components Overview</vt:lpstr>
      <vt:lpstr>IR TX / RX – PMDB16 details</vt:lpstr>
      <vt:lpstr>IR RX receiver – TSOP58238</vt:lpstr>
      <vt:lpstr>IR TX LED</vt:lpstr>
      <vt:lpstr>UART protocol</vt:lpstr>
      <vt:lpstr>IR - Project 1 - Preliminary</vt:lpstr>
      <vt:lpstr>Transmit board – project 1</vt:lpstr>
      <vt:lpstr>Receive board – project 1</vt:lpstr>
      <vt:lpstr>Transmit - Project 2 - Objective</vt:lpstr>
      <vt:lpstr>Project objective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Systems</dc:title>
  <dc:creator>Dr. Federica VILLA</dc:creator>
  <cp:lastModifiedBy>Enrico Conca</cp:lastModifiedBy>
  <cp:revision>875</cp:revision>
  <cp:lastPrinted>2014-10-13T15:16:28Z</cp:lastPrinted>
  <dcterms:created xsi:type="dcterms:W3CDTF">2003-06-16T09:31:13Z</dcterms:created>
  <dcterms:modified xsi:type="dcterms:W3CDTF">2021-12-07T10:39:57Z</dcterms:modified>
</cp:coreProperties>
</file>