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
  </p:notesMasterIdLst>
  <p:handoutMasterIdLst>
    <p:handoutMasterId r:id="rId18"/>
  </p:handoutMasterIdLst>
  <p:sldIdLst>
    <p:sldId id="256" r:id="rId2"/>
    <p:sldId id="279" r:id="rId3"/>
    <p:sldId id="275" r:id="rId4"/>
    <p:sldId id="278" r:id="rId5"/>
    <p:sldId id="285" r:id="rId6"/>
    <p:sldId id="286" r:id="rId7"/>
    <p:sldId id="284" r:id="rId8"/>
    <p:sldId id="282" r:id="rId9"/>
    <p:sldId id="283" r:id="rId10"/>
    <p:sldId id="287" r:id="rId11"/>
    <p:sldId id="280" r:id="rId12"/>
    <p:sldId id="260" r:id="rId13"/>
    <p:sldId id="276" r:id="rId14"/>
    <p:sldId id="273" r:id="rId15"/>
    <p:sldId id="281" r:id="rId16"/>
  </p:sldIdLst>
  <p:sldSz cx="9144000" cy="6858000" type="screen4x3"/>
  <p:notesSz cx="6810375" cy="9942513"/>
  <p:defaultTextStyle>
    <a:defPPr>
      <a:defRPr lang="it-IT"/>
    </a:defPPr>
    <a:lvl1pPr algn="l" rtl="0" eaLnBrk="0" fontAlgn="base" hangingPunct="0">
      <a:spcBef>
        <a:spcPct val="20000"/>
      </a:spcBef>
      <a:spcAft>
        <a:spcPct val="0"/>
      </a:spcAft>
      <a:defRPr sz="2400" kern="1200">
        <a:solidFill>
          <a:schemeClr val="tx1"/>
        </a:solidFill>
        <a:latin typeface="Arial" charset="0"/>
        <a:ea typeface="+mn-ea"/>
        <a:cs typeface="+mn-cs"/>
      </a:defRPr>
    </a:lvl1pPr>
    <a:lvl2pPr marL="457200" algn="l" rtl="0" eaLnBrk="0" fontAlgn="base" hangingPunct="0">
      <a:spcBef>
        <a:spcPct val="20000"/>
      </a:spcBef>
      <a:spcAft>
        <a:spcPct val="0"/>
      </a:spcAft>
      <a:defRPr sz="2400" kern="1200">
        <a:solidFill>
          <a:schemeClr val="tx1"/>
        </a:solidFill>
        <a:latin typeface="Arial" charset="0"/>
        <a:ea typeface="+mn-ea"/>
        <a:cs typeface="+mn-cs"/>
      </a:defRPr>
    </a:lvl2pPr>
    <a:lvl3pPr marL="914400" algn="l" rtl="0" eaLnBrk="0" fontAlgn="base" hangingPunct="0">
      <a:spcBef>
        <a:spcPct val="20000"/>
      </a:spcBef>
      <a:spcAft>
        <a:spcPct val="0"/>
      </a:spcAft>
      <a:defRPr sz="2400" kern="1200">
        <a:solidFill>
          <a:schemeClr val="tx1"/>
        </a:solidFill>
        <a:latin typeface="Arial" charset="0"/>
        <a:ea typeface="+mn-ea"/>
        <a:cs typeface="+mn-cs"/>
      </a:defRPr>
    </a:lvl3pPr>
    <a:lvl4pPr marL="1371600" algn="l" rtl="0" eaLnBrk="0" fontAlgn="base" hangingPunct="0">
      <a:spcBef>
        <a:spcPct val="20000"/>
      </a:spcBef>
      <a:spcAft>
        <a:spcPct val="0"/>
      </a:spcAft>
      <a:defRPr sz="2400" kern="1200">
        <a:solidFill>
          <a:schemeClr val="tx1"/>
        </a:solidFill>
        <a:latin typeface="Arial" charset="0"/>
        <a:ea typeface="+mn-ea"/>
        <a:cs typeface="+mn-cs"/>
      </a:defRPr>
    </a:lvl4pPr>
    <a:lvl5pPr marL="1828800" algn="l" rtl="0" eaLnBrk="0" fontAlgn="base" hangingPunct="0">
      <a:spcBef>
        <a:spcPct val="2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66CC"/>
    <a:srgbClr val="3399FF"/>
    <a:srgbClr val="FF99CC"/>
    <a:srgbClr val="33CC33"/>
    <a:srgbClr val="FFFF00"/>
    <a:srgbClr val="66FF33"/>
    <a:srgbClr val="0066FF"/>
    <a:srgbClr val="CC0099"/>
    <a:srgbClr val="004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585C5-53A5-43C6-88EC-BE4524DC2051}" v="15" dt="2023-09-24T12:05:40.06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4" autoAdjust="0"/>
    <p:restoredTop sz="92352" autoAdjust="0"/>
  </p:normalViewPr>
  <p:slideViewPr>
    <p:cSldViewPr>
      <p:cViewPr>
        <p:scale>
          <a:sx n="100" d="100"/>
          <a:sy n="100" d="100"/>
        </p:scale>
        <p:origin x="202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Laita" userId="9760065b-edd8-46e0-ae31-362e692cba3d" providerId="ADAL" clId="{F3B585C5-53A5-43C6-88EC-BE4524DC2051}"/>
    <pc:docChg chg="undo redo custSel addSld modSld sldOrd">
      <pc:chgData name="Gabriele Laita" userId="9760065b-edd8-46e0-ae31-362e692cba3d" providerId="ADAL" clId="{F3B585C5-53A5-43C6-88EC-BE4524DC2051}" dt="2023-09-24T12:29:46.912" v="369" actId="1076"/>
      <pc:docMkLst>
        <pc:docMk/>
      </pc:docMkLst>
      <pc:sldChg chg="modSp mod">
        <pc:chgData name="Gabriele Laita" userId="9760065b-edd8-46e0-ae31-362e692cba3d" providerId="ADAL" clId="{F3B585C5-53A5-43C6-88EC-BE4524DC2051}" dt="2023-09-24T12:29:46.912" v="369" actId="1076"/>
        <pc:sldMkLst>
          <pc:docMk/>
          <pc:sldMk cId="1640169538" sldId="280"/>
        </pc:sldMkLst>
        <pc:spChg chg="mod">
          <ac:chgData name="Gabriele Laita" userId="9760065b-edd8-46e0-ae31-362e692cba3d" providerId="ADAL" clId="{F3B585C5-53A5-43C6-88EC-BE4524DC2051}" dt="2023-09-24T12:29:46.912" v="369" actId="1076"/>
          <ac:spMkLst>
            <pc:docMk/>
            <pc:sldMk cId="1640169538" sldId="280"/>
            <ac:spMk id="3" creationId="{00000000-0000-0000-0000-000000000000}"/>
          </ac:spMkLst>
        </pc:spChg>
      </pc:sldChg>
      <pc:sldChg chg="addSp delSp modSp new mod">
        <pc:chgData name="Gabriele Laita" userId="9760065b-edd8-46e0-ae31-362e692cba3d" providerId="ADAL" clId="{F3B585C5-53A5-43C6-88EC-BE4524DC2051}" dt="2023-09-24T11:26:33.326" v="103" actId="478"/>
        <pc:sldMkLst>
          <pc:docMk/>
          <pc:sldMk cId="2820514609" sldId="282"/>
        </pc:sldMkLst>
        <pc:spChg chg="mod">
          <ac:chgData name="Gabriele Laita" userId="9760065b-edd8-46e0-ae31-362e692cba3d" providerId="ADAL" clId="{F3B585C5-53A5-43C6-88EC-BE4524DC2051}" dt="2023-09-24T11:13:59.520" v="74" actId="20577"/>
          <ac:spMkLst>
            <pc:docMk/>
            <pc:sldMk cId="2820514609" sldId="282"/>
            <ac:spMk id="2" creationId="{AEE9A311-EAD2-DB5D-EE01-E20AF0DB4588}"/>
          </ac:spMkLst>
        </pc:spChg>
        <pc:spChg chg="add">
          <ac:chgData name="Gabriele Laita" userId="9760065b-edd8-46e0-ae31-362e692cba3d" providerId="ADAL" clId="{F3B585C5-53A5-43C6-88EC-BE4524DC2051}" dt="2023-09-24T11:12:29.343" v="43" actId="11529"/>
          <ac:spMkLst>
            <pc:docMk/>
            <pc:sldMk cId="2820514609" sldId="282"/>
            <ac:spMk id="12" creationId="{D54E4059-016C-D84E-492D-24662E739EEA}"/>
          </ac:spMkLst>
        </pc:spChg>
        <pc:spChg chg="add mod">
          <ac:chgData name="Gabriele Laita" userId="9760065b-edd8-46e0-ae31-362e692cba3d" providerId="ADAL" clId="{F3B585C5-53A5-43C6-88EC-BE4524DC2051}" dt="2023-09-24T11:13:14.022" v="55" actId="14100"/>
          <ac:spMkLst>
            <pc:docMk/>
            <pc:sldMk cId="2820514609" sldId="282"/>
            <ac:spMk id="13" creationId="{A4D376BD-CCE9-5E68-BA87-6288B26CF91A}"/>
          </ac:spMkLst>
        </pc:spChg>
        <pc:spChg chg="add del mod">
          <ac:chgData name="Gabriele Laita" userId="9760065b-edd8-46e0-ae31-362e692cba3d" providerId="ADAL" clId="{F3B585C5-53A5-43C6-88EC-BE4524DC2051}" dt="2023-09-24T11:26:33.326" v="103" actId="478"/>
          <ac:spMkLst>
            <pc:docMk/>
            <pc:sldMk cId="2820514609" sldId="282"/>
            <ac:spMk id="15" creationId="{3ED1E8BC-7E28-BB18-7777-E56E3C39F2CA}"/>
          </ac:spMkLst>
        </pc:spChg>
        <pc:picChg chg="add mod">
          <ac:chgData name="Gabriele Laita" userId="9760065b-edd8-46e0-ae31-362e692cba3d" providerId="ADAL" clId="{F3B585C5-53A5-43C6-88EC-BE4524DC2051}" dt="2023-09-24T11:07:27.293" v="14" actId="14100"/>
          <ac:picMkLst>
            <pc:docMk/>
            <pc:sldMk cId="2820514609" sldId="282"/>
            <ac:picMk id="3" creationId="{AC0FCA31-3F83-F137-205D-78E381AB8DD9}"/>
          </ac:picMkLst>
        </pc:picChg>
        <pc:picChg chg="add mod">
          <ac:chgData name="Gabriele Laita" userId="9760065b-edd8-46e0-ae31-362e692cba3d" providerId="ADAL" clId="{F3B585C5-53A5-43C6-88EC-BE4524DC2051}" dt="2023-09-24T11:11:30.273" v="42" actId="1076"/>
          <ac:picMkLst>
            <pc:docMk/>
            <pc:sldMk cId="2820514609" sldId="282"/>
            <ac:picMk id="5" creationId="{52A4F9E9-9C95-3676-B805-1E796A9E7676}"/>
          </ac:picMkLst>
        </pc:picChg>
        <pc:picChg chg="add del mod">
          <ac:chgData name="Gabriele Laita" userId="9760065b-edd8-46e0-ae31-362e692cba3d" providerId="ADAL" clId="{F3B585C5-53A5-43C6-88EC-BE4524DC2051}" dt="2023-09-24T11:09:12.332" v="24" actId="478"/>
          <ac:picMkLst>
            <pc:docMk/>
            <pc:sldMk cId="2820514609" sldId="282"/>
            <ac:picMk id="7" creationId="{809B40FC-3BA8-F38C-77CC-449F2F9A3917}"/>
          </ac:picMkLst>
        </pc:picChg>
        <pc:picChg chg="add mod">
          <ac:chgData name="Gabriele Laita" userId="9760065b-edd8-46e0-ae31-362e692cba3d" providerId="ADAL" clId="{F3B585C5-53A5-43C6-88EC-BE4524DC2051}" dt="2023-09-24T11:10:37.812" v="35" actId="1076"/>
          <ac:picMkLst>
            <pc:docMk/>
            <pc:sldMk cId="2820514609" sldId="282"/>
            <ac:picMk id="9" creationId="{9F25306F-AC38-1791-D8C4-5A9A28E99DF1}"/>
          </ac:picMkLst>
        </pc:picChg>
        <pc:picChg chg="add mod">
          <ac:chgData name="Gabriele Laita" userId="9760065b-edd8-46e0-ae31-362e692cba3d" providerId="ADAL" clId="{F3B585C5-53A5-43C6-88EC-BE4524DC2051}" dt="2023-09-24T11:11:10.536" v="41" actId="14100"/>
          <ac:picMkLst>
            <pc:docMk/>
            <pc:sldMk cId="2820514609" sldId="282"/>
            <ac:picMk id="11" creationId="{4A0CE871-46AB-AAB1-513A-FDB60C729D2F}"/>
          </ac:picMkLst>
        </pc:picChg>
      </pc:sldChg>
      <pc:sldChg chg="addSp modSp new mod">
        <pc:chgData name="Gabriele Laita" userId="9760065b-edd8-46e0-ae31-362e692cba3d" providerId="ADAL" clId="{F3B585C5-53A5-43C6-88EC-BE4524DC2051}" dt="2023-09-24T11:15:06.157" v="96" actId="167"/>
        <pc:sldMkLst>
          <pc:docMk/>
          <pc:sldMk cId="3923838984" sldId="283"/>
        </pc:sldMkLst>
        <pc:spChg chg="mod">
          <ac:chgData name="Gabriele Laita" userId="9760065b-edd8-46e0-ae31-362e692cba3d" providerId="ADAL" clId="{F3B585C5-53A5-43C6-88EC-BE4524DC2051}" dt="2023-09-24T11:14:14.944" v="92" actId="20577"/>
          <ac:spMkLst>
            <pc:docMk/>
            <pc:sldMk cId="3923838984" sldId="283"/>
            <ac:spMk id="2" creationId="{4F586594-0C27-34FD-9940-29E95816E18A}"/>
          </ac:spMkLst>
        </pc:spChg>
        <pc:picChg chg="add mod ord">
          <ac:chgData name="Gabriele Laita" userId="9760065b-edd8-46e0-ae31-362e692cba3d" providerId="ADAL" clId="{F3B585C5-53A5-43C6-88EC-BE4524DC2051}" dt="2023-09-24T11:15:06.157" v="96" actId="167"/>
          <ac:picMkLst>
            <pc:docMk/>
            <pc:sldMk cId="3923838984" sldId="283"/>
            <ac:picMk id="4" creationId="{117B2525-7078-6B9A-168F-085E9212DD81}"/>
          </ac:picMkLst>
        </pc:picChg>
      </pc:sldChg>
      <pc:sldChg chg="addSp modSp new mod ord">
        <pc:chgData name="Gabriele Laita" userId="9760065b-edd8-46e0-ae31-362e692cba3d" providerId="ADAL" clId="{F3B585C5-53A5-43C6-88EC-BE4524DC2051}" dt="2023-09-24T11:55:46.292" v="333"/>
        <pc:sldMkLst>
          <pc:docMk/>
          <pc:sldMk cId="4108414742" sldId="284"/>
        </pc:sldMkLst>
        <pc:spChg chg="mod">
          <ac:chgData name="Gabriele Laita" userId="9760065b-edd8-46e0-ae31-362e692cba3d" providerId="ADAL" clId="{F3B585C5-53A5-43C6-88EC-BE4524DC2051}" dt="2023-09-24T11:31:45.290" v="142" actId="20577"/>
          <ac:spMkLst>
            <pc:docMk/>
            <pc:sldMk cId="4108414742" sldId="284"/>
            <ac:spMk id="2" creationId="{72368A39-1280-6D07-AD72-2971BA5AB9E3}"/>
          </ac:spMkLst>
        </pc:spChg>
        <pc:picChg chg="add mod">
          <ac:chgData name="Gabriele Laita" userId="9760065b-edd8-46e0-ae31-362e692cba3d" providerId="ADAL" clId="{F3B585C5-53A5-43C6-88EC-BE4524DC2051}" dt="2023-09-24T11:33:20.310" v="148" actId="1076"/>
          <ac:picMkLst>
            <pc:docMk/>
            <pc:sldMk cId="4108414742" sldId="284"/>
            <ac:picMk id="4" creationId="{CBE0750B-6C1E-2ED6-A27F-7713C17C939C}"/>
          </ac:picMkLst>
        </pc:picChg>
      </pc:sldChg>
      <pc:sldChg chg="addSp modSp new mod ord">
        <pc:chgData name="Gabriele Laita" userId="9760065b-edd8-46e0-ae31-362e692cba3d" providerId="ADAL" clId="{F3B585C5-53A5-43C6-88EC-BE4524DC2051}" dt="2023-09-24T11:52:12.270" v="325" actId="1076"/>
        <pc:sldMkLst>
          <pc:docMk/>
          <pc:sldMk cId="1967557116" sldId="285"/>
        </pc:sldMkLst>
        <pc:spChg chg="mod">
          <ac:chgData name="Gabriele Laita" userId="9760065b-edd8-46e0-ae31-362e692cba3d" providerId="ADAL" clId="{F3B585C5-53A5-43C6-88EC-BE4524DC2051}" dt="2023-09-24T11:36:28.276" v="196" actId="20577"/>
          <ac:spMkLst>
            <pc:docMk/>
            <pc:sldMk cId="1967557116" sldId="285"/>
            <ac:spMk id="2" creationId="{6FF08E1C-FC3D-9DB9-DB0D-464B8A563C2E}"/>
          </ac:spMkLst>
        </pc:spChg>
        <pc:spChg chg="add mod">
          <ac:chgData name="Gabriele Laita" userId="9760065b-edd8-46e0-ae31-362e692cba3d" providerId="ADAL" clId="{F3B585C5-53A5-43C6-88EC-BE4524DC2051}" dt="2023-09-24T11:51:18.177" v="306" actId="14100"/>
          <ac:spMkLst>
            <pc:docMk/>
            <pc:sldMk cId="1967557116" sldId="285"/>
            <ac:spMk id="3" creationId="{97CCACB7-0373-CCF2-E261-95D6F4FE1597}"/>
          </ac:spMkLst>
        </pc:spChg>
        <pc:spChg chg="add mod">
          <ac:chgData name="Gabriele Laita" userId="9760065b-edd8-46e0-ae31-362e692cba3d" providerId="ADAL" clId="{F3B585C5-53A5-43C6-88EC-BE4524DC2051}" dt="2023-09-24T11:51:21.038" v="317" actId="14100"/>
          <ac:spMkLst>
            <pc:docMk/>
            <pc:sldMk cId="1967557116" sldId="285"/>
            <ac:spMk id="8" creationId="{A5927E4C-2DB1-ECDF-C5C9-F7CDA39DA49E}"/>
          </ac:spMkLst>
        </pc:spChg>
        <pc:picChg chg="add mod">
          <ac:chgData name="Gabriele Laita" userId="9760065b-edd8-46e0-ae31-362e692cba3d" providerId="ADAL" clId="{F3B585C5-53A5-43C6-88EC-BE4524DC2051}" dt="2023-09-24T11:51:19.301" v="311" actId="14100"/>
          <ac:picMkLst>
            <pc:docMk/>
            <pc:sldMk cId="1967557116" sldId="285"/>
            <ac:picMk id="5" creationId="{5B26C785-BDB4-66A6-D054-230B7B4E9777}"/>
          </ac:picMkLst>
        </pc:picChg>
        <pc:picChg chg="add mod">
          <ac:chgData name="Gabriele Laita" userId="9760065b-edd8-46e0-ae31-362e692cba3d" providerId="ADAL" clId="{F3B585C5-53A5-43C6-88EC-BE4524DC2051}" dt="2023-09-24T11:51:20.029" v="314" actId="14100"/>
          <ac:picMkLst>
            <pc:docMk/>
            <pc:sldMk cId="1967557116" sldId="285"/>
            <ac:picMk id="7" creationId="{B1F41722-320D-1B09-20E8-B5DA1D6607D5}"/>
          </ac:picMkLst>
        </pc:picChg>
        <pc:picChg chg="add mod">
          <ac:chgData name="Gabriele Laita" userId="9760065b-edd8-46e0-ae31-362e692cba3d" providerId="ADAL" clId="{F3B585C5-53A5-43C6-88EC-BE4524DC2051}" dt="2023-09-24T11:52:12.270" v="325" actId="1076"/>
          <ac:picMkLst>
            <pc:docMk/>
            <pc:sldMk cId="1967557116" sldId="285"/>
            <ac:picMk id="10" creationId="{EA805590-80F4-CDFE-DE66-34128286FD16}"/>
          </ac:picMkLst>
        </pc:picChg>
      </pc:sldChg>
      <pc:sldChg chg="addSp modSp new mod ord">
        <pc:chgData name="Gabriele Laita" userId="9760065b-edd8-46e0-ae31-362e692cba3d" providerId="ADAL" clId="{F3B585C5-53A5-43C6-88EC-BE4524DC2051}" dt="2023-09-24T11:55:17.749" v="331" actId="20577"/>
        <pc:sldMkLst>
          <pc:docMk/>
          <pc:sldMk cId="3462439742" sldId="286"/>
        </pc:sldMkLst>
        <pc:spChg chg="mod">
          <ac:chgData name="Gabriele Laita" userId="9760065b-edd8-46e0-ae31-362e692cba3d" providerId="ADAL" clId="{F3B585C5-53A5-43C6-88EC-BE4524DC2051}" dt="2023-09-24T11:55:17.749" v="331" actId="20577"/>
          <ac:spMkLst>
            <pc:docMk/>
            <pc:sldMk cId="3462439742" sldId="286"/>
            <ac:spMk id="2" creationId="{462AB269-0679-6625-9709-DA9C202ADB43}"/>
          </ac:spMkLst>
        </pc:spChg>
        <pc:picChg chg="add mod">
          <ac:chgData name="Gabriele Laita" userId="9760065b-edd8-46e0-ae31-362e692cba3d" providerId="ADAL" clId="{F3B585C5-53A5-43C6-88EC-BE4524DC2051}" dt="2023-09-24T11:48:52.779" v="289" actId="1076"/>
          <ac:picMkLst>
            <pc:docMk/>
            <pc:sldMk cId="3462439742" sldId="286"/>
            <ac:picMk id="4" creationId="{A0CD2264-2BDF-12AD-1DFC-EA8B4D5D81C8}"/>
          </ac:picMkLst>
        </pc:picChg>
      </pc:sldChg>
      <pc:sldChg chg="addSp modSp new mod">
        <pc:chgData name="Gabriele Laita" userId="9760065b-edd8-46e0-ae31-362e692cba3d" providerId="ADAL" clId="{F3B585C5-53A5-43C6-88EC-BE4524DC2051}" dt="2023-09-24T12:05:45.144" v="365" actId="1076"/>
        <pc:sldMkLst>
          <pc:docMk/>
          <pc:sldMk cId="2805457527" sldId="287"/>
        </pc:sldMkLst>
        <pc:spChg chg="mod">
          <ac:chgData name="Gabriele Laita" userId="9760065b-edd8-46e0-ae31-362e692cba3d" providerId="ADAL" clId="{F3B585C5-53A5-43C6-88EC-BE4524DC2051}" dt="2023-09-24T12:04:33.514" v="355" actId="20577"/>
          <ac:spMkLst>
            <pc:docMk/>
            <pc:sldMk cId="2805457527" sldId="287"/>
            <ac:spMk id="2" creationId="{60EDBA15-B28C-0A1C-4C9A-DF3F7EC43DDD}"/>
          </ac:spMkLst>
        </pc:spChg>
        <pc:spChg chg="add mod">
          <ac:chgData name="Gabriele Laita" userId="9760065b-edd8-46e0-ae31-362e692cba3d" providerId="ADAL" clId="{F3B585C5-53A5-43C6-88EC-BE4524DC2051}" dt="2023-09-24T12:05:38.579" v="363" actId="14100"/>
          <ac:spMkLst>
            <pc:docMk/>
            <pc:sldMk cId="2805457527" sldId="287"/>
            <ac:spMk id="5" creationId="{2636B5E5-0E93-837C-D084-1CF62F0DCB93}"/>
          </ac:spMkLst>
        </pc:spChg>
        <pc:spChg chg="add mod">
          <ac:chgData name="Gabriele Laita" userId="9760065b-edd8-46e0-ae31-362e692cba3d" providerId="ADAL" clId="{F3B585C5-53A5-43C6-88EC-BE4524DC2051}" dt="2023-09-24T12:05:45.144" v="365" actId="1076"/>
          <ac:spMkLst>
            <pc:docMk/>
            <pc:sldMk cId="2805457527" sldId="287"/>
            <ac:spMk id="6" creationId="{E91DB7B1-4201-9E64-559A-47BCED155ACC}"/>
          </ac:spMkLst>
        </pc:spChg>
        <pc:picChg chg="add mod">
          <ac:chgData name="Gabriele Laita" userId="9760065b-edd8-46e0-ae31-362e692cba3d" providerId="ADAL" clId="{F3B585C5-53A5-43C6-88EC-BE4524DC2051}" dt="2023-09-24T12:05:17.655" v="357" actId="14100"/>
          <ac:picMkLst>
            <pc:docMk/>
            <pc:sldMk cId="2805457527" sldId="287"/>
            <ac:picMk id="4" creationId="{267AC851-7D42-B4F3-3FC3-6440DFF334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1" name="Rectangle 3"/>
          <p:cNvSpPr>
            <a:spLocks noGrp="1" noChangeArrowheads="1"/>
          </p:cNvSpPr>
          <p:nvPr>
            <p:ph type="dt" sz="quarter" idx="1"/>
          </p:nvPr>
        </p:nvSpPr>
        <p:spPr bwMode="auto">
          <a:xfrm>
            <a:off x="3859213" y="0"/>
            <a:ext cx="2951162"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12292" name="Rectangle 4"/>
          <p:cNvSpPr>
            <a:spLocks noGrp="1" noChangeArrowheads="1"/>
          </p:cNvSpPr>
          <p:nvPr>
            <p:ph type="ftr" sz="quarter" idx="2"/>
          </p:nvPr>
        </p:nvSpPr>
        <p:spPr bwMode="auto">
          <a:xfrm>
            <a:off x="0" y="9444038"/>
            <a:ext cx="2951163"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12293" name="Rectangle 5"/>
          <p:cNvSpPr>
            <a:spLocks noGrp="1" noChangeArrowheads="1"/>
          </p:cNvSpPr>
          <p:nvPr>
            <p:ph type="sldNum" sz="quarter" idx="3"/>
          </p:nvPr>
        </p:nvSpPr>
        <p:spPr bwMode="auto">
          <a:xfrm>
            <a:off x="3859213" y="9444038"/>
            <a:ext cx="2951162"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spcBef>
                <a:spcPct val="0"/>
              </a:spcBef>
              <a:defRPr sz="1200">
                <a:latin typeface="Times" pitchFamily="18" charset="0"/>
              </a:defRPr>
            </a:lvl1pPr>
          </a:lstStyle>
          <a:p>
            <a:pPr>
              <a:defRPr/>
            </a:pPr>
            <a:fld id="{4399BDAC-A2EE-4CAA-825A-F8C5854D3239}" type="slidenum">
              <a:rPr lang="it-IT"/>
              <a:pPr>
                <a:defRPr/>
              </a:pPr>
              <a:t>‹N›</a:t>
            </a:fld>
            <a:endParaRPr lang="it-IT"/>
          </a:p>
        </p:txBody>
      </p:sp>
    </p:spTree>
    <p:extLst>
      <p:ext uri="{BB962C8B-B14F-4D97-AF65-F5344CB8AC3E}">
        <p14:creationId xmlns:p14="http://schemas.microsoft.com/office/powerpoint/2010/main" val="2811941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5" name="Rectangle 3"/>
          <p:cNvSpPr>
            <a:spLocks noGrp="1" noChangeArrowheads="1"/>
          </p:cNvSpPr>
          <p:nvPr>
            <p:ph type="dt" idx="1"/>
          </p:nvPr>
        </p:nvSpPr>
        <p:spPr bwMode="auto">
          <a:xfrm>
            <a:off x="3859213" y="0"/>
            <a:ext cx="2951162" cy="498475"/>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spcBef>
                <a:spcPct val="0"/>
              </a:spcBef>
              <a:defRPr sz="1200">
                <a:latin typeface="Times" pitchFamily="18" charset="0"/>
              </a:defRPr>
            </a:lvl1pPr>
          </a:lstStyle>
          <a:p>
            <a:pPr>
              <a:defRPr/>
            </a:pPr>
            <a:endParaRPr lang="it-IT"/>
          </a:p>
        </p:txBody>
      </p:sp>
      <p:sp>
        <p:nvSpPr>
          <p:cNvPr id="3482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8050" y="4721225"/>
            <a:ext cx="4994275" cy="4475163"/>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444038"/>
            <a:ext cx="2951163"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spcBef>
                <a:spcPct val="0"/>
              </a:spcBef>
              <a:defRPr sz="1200">
                <a:latin typeface="Times" pitchFamily="18" charset="0"/>
              </a:defRPr>
            </a:lvl1pPr>
          </a:lstStyle>
          <a:p>
            <a:pPr>
              <a:defRPr/>
            </a:pPr>
            <a:endParaRPr lang="it-IT"/>
          </a:p>
        </p:txBody>
      </p:sp>
      <p:sp>
        <p:nvSpPr>
          <p:cNvPr id="3079" name="Rectangle 7"/>
          <p:cNvSpPr>
            <a:spLocks noGrp="1" noChangeArrowheads="1"/>
          </p:cNvSpPr>
          <p:nvPr>
            <p:ph type="sldNum" sz="quarter" idx="5"/>
          </p:nvPr>
        </p:nvSpPr>
        <p:spPr bwMode="auto">
          <a:xfrm>
            <a:off x="3859213" y="9444038"/>
            <a:ext cx="2951162" cy="498475"/>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spcBef>
                <a:spcPct val="0"/>
              </a:spcBef>
              <a:defRPr sz="1200">
                <a:latin typeface="Times" pitchFamily="18" charset="0"/>
              </a:defRPr>
            </a:lvl1pPr>
          </a:lstStyle>
          <a:p>
            <a:pPr>
              <a:defRPr/>
            </a:pPr>
            <a:fld id="{8BB2E2EF-B505-416E-83A6-129FC088B5D1}" type="slidenum">
              <a:rPr lang="it-IT"/>
              <a:pPr>
                <a:defRPr/>
              </a:pPr>
              <a:t>‹N›</a:t>
            </a:fld>
            <a:endParaRPr lang="it-IT"/>
          </a:p>
        </p:txBody>
      </p:sp>
    </p:spTree>
    <p:extLst>
      <p:ext uri="{BB962C8B-B14F-4D97-AF65-F5344CB8AC3E}">
        <p14:creationId xmlns:p14="http://schemas.microsoft.com/office/powerpoint/2010/main" val="4032212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fld id="{F367593B-249C-43C6-8C66-7EF51584C48F}" type="slidenum">
              <a:rPr lang="it-IT" altLang="it-IT" sz="1200" smtClean="0">
                <a:latin typeface="Times" pitchFamily="18" charset="0"/>
              </a:rPr>
              <a:pPr/>
              <a:t>1</a:t>
            </a:fld>
            <a:endParaRPr lang="it-IT" altLang="it-IT" sz="1200">
              <a:latin typeface="Times" pitchFamily="18" charset="0"/>
            </a:endParaRPr>
          </a:p>
        </p:txBody>
      </p:sp>
      <p:sp>
        <p:nvSpPr>
          <p:cNvPr id="35843" name="Rectangle 2"/>
          <p:cNvSpPr>
            <a:spLocks noGrp="1" noRot="1" noChangeAspect="1" noChangeArrowheads="1" noTextEdit="1"/>
          </p:cNvSpPr>
          <p:nvPr>
            <p:ph type="sldImg"/>
          </p:nvPr>
        </p:nvSpPr>
        <p:spPr>
          <a:xfrm>
            <a:off x="692150" y="804863"/>
            <a:ext cx="5365750" cy="4025900"/>
          </a:xfrm>
          <a:ln/>
        </p:spPr>
      </p:sp>
      <p:sp>
        <p:nvSpPr>
          <p:cNvPr id="35844" name="Rectangle 3"/>
          <p:cNvSpPr>
            <a:spLocks noGrp="1" noChangeArrowheads="1"/>
          </p:cNvSpPr>
          <p:nvPr>
            <p:ph type="body" idx="1"/>
          </p:nvPr>
        </p:nvSpPr>
        <p:spPr>
          <a:xfrm>
            <a:off x="900113" y="5095875"/>
            <a:ext cx="4949825" cy="4833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Port FG does not exist in STM32F401</a:t>
            </a:r>
          </a:p>
        </p:txBody>
      </p:sp>
      <p:sp>
        <p:nvSpPr>
          <p:cNvPr id="4" name="Segnaposto numero diapositiva 3"/>
          <p:cNvSpPr>
            <a:spLocks noGrp="1"/>
          </p:cNvSpPr>
          <p:nvPr>
            <p:ph type="sldNum" sz="quarter" idx="10"/>
          </p:nvPr>
        </p:nvSpPr>
        <p:spPr/>
        <p:txBody>
          <a:bodyPr/>
          <a:lstStyle/>
          <a:p>
            <a:pPr>
              <a:defRPr/>
            </a:pPr>
            <a:fld id="{126DEB8C-473F-4E5A-BD3E-D267BEE35F06}" type="slidenum">
              <a:rPr lang="it-IT" smtClean="0"/>
              <a:pPr>
                <a:defRPr/>
              </a:pPr>
              <a:t>2</a:t>
            </a:fld>
            <a:endParaRPr lang="it-IT"/>
          </a:p>
        </p:txBody>
      </p:sp>
    </p:spTree>
    <p:extLst>
      <p:ext uri="{BB962C8B-B14F-4D97-AF65-F5344CB8AC3E}">
        <p14:creationId xmlns:p14="http://schemas.microsoft.com/office/powerpoint/2010/main" val="180388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8BB2E2EF-B505-416E-83A6-129FC088B5D1}" type="slidenum">
              <a:rPr lang="it-IT" smtClean="0"/>
              <a:pPr>
                <a:defRPr/>
              </a:pPr>
              <a:t>11</a:t>
            </a:fld>
            <a:endParaRPr lang="it-IT"/>
          </a:p>
        </p:txBody>
      </p:sp>
    </p:spTree>
    <p:extLst>
      <p:ext uri="{BB962C8B-B14F-4D97-AF65-F5344CB8AC3E}">
        <p14:creationId xmlns:p14="http://schemas.microsoft.com/office/powerpoint/2010/main" val="4124147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G:\power_point\intranet\point02\img\b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03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
        <p:nvSpPr>
          <p:cNvPr id="4" name="Rectangle 70"/>
          <p:cNvSpPr>
            <a:spLocks noChangeArrowheads="1"/>
          </p:cNvSpPr>
          <p:nvPr userDrawn="1"/>
        </p:nvSpPr>
        <p:spPr bwMode="auto">
          <a:xfrm>
            <a:off x="571500" y="4929188"/>
            <a:ext cx="8128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grpSp>
        <p:nvGrpSpPr>
          <p:cNvPr id="5" name="Gruppo 14"/>
          <p:cNvGrpSpPr>
            <a:grpSpLocks/>
          </p:cNvGrpSpPr>
          <p:nvPr userDrawn="1"/>
        </p:nvGrpSpPr>
        <p:grpSpPr bwMode="auto">
          <a:xfrm>
            <a:off x="3143250" y="214313"/>
            <a:ext cx="2857500" cy="1414462"/>
            <a:chOff x="4857752" y="5143512"/>
            <a:chExt cx="3000361" cy="1468756"/>
          </a:xfrm>
        </p:grpSpPr>
        <p:sp>
          <p:nvSpPr>
            <p:cNvPr id="6" name="Rectangle 70"/>
            <p:cNvSpPr>
              <a:spLocks noChangeArrowheads="1"/>
            </p:cNvSpPr>
            <p:nvPr userDrawn="1"/>
          </p:nvSpPr>
          <p:spPr bwMode="auto">
            <a:xfrm>
              <a:off x="4857752" y="5143512"/>
              <a:ext cx="2992027" cy="1468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pic>
          <p:nvPicPr>
            <p:cNvPr id="7"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57752" y="5143512"/>
              <a:ext cx="1428760" cy="14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sellaDiTesto 19"/>
            <p:cNvSpPr txBox="1">
              <a:spLocks noChangeArrowheads="1"/>
            </p:cNvSpPr>
            <p:nvPr userDrawn="1"/>
          </p:nvSpPr>
          <p:spPr bwMode="auto">
            <a:xfrm>
              <a:off x="6207914" y="5217691"/>
              <a:ext cx="1650199" cy="138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r>
                <a:rPr lang="it-IT" sz="1600" b="1">
                  <a:solidFill>
                    <a:srgbClr val="0066CC"/>
                  </a:solidFill>
                </a:rPr>
                <a:t>POLITECNICO </a:t>
              </a:r>
            </a:p>
            <a:p>
              <a:pPr>
                <a:defRPr/>
              </a:pPr>
              <a:r>
                <a:rPr lang="it-IT" sz="1600" b="1">
                  <a:solidFill>
                    <a:srgbClr val="0066CC"/>
                  </a:solidFill>
                </a:rPr>
                <a:t>DI MILANO</a:t>
              </a:r>
            </a:p>
            <a:p>
              <a:pPr>
                <a:defRPr/>
              </a:pPr>
              <a:endParaRPr lang="it-IT" sz="1200" b="1">
                <a:solidFill>
                  <a:srgbClr val="0066CC"/>
                </a:solidFill>
              </a:endParaRPr>
            </a:p>
            <a:p>
              <a:pPr>
                <a:defRPr/>
              </a:pPr>
              <a:endParaRPr lang="it-IT" sz="1200" b="1">
                <a:solidFill>
                  <a:srgbClr val="0066CC"/>
                </a:solidFill>
              </a:endParaRPr>
            </a:p>
            <a:p>
              <a:pPr>
                <a:defRPr/>
              </a:pPr>
              <a:r>
                <a:rPr lang="it-IT" sz="1400">
                  <a:solidFill>
                    <a:srgbClr val="0066CC"/>
                  </a:solidFill>
                </a:rPr>
                <a:t>www.polimi.it</a:t>
              </a:r>
            </a:p>
          </p:txBody>
        </p:sp>
      </p:grpSp>
      <p:sp>
        <p:nvSpPr>
          <p:cNvPr id="9" name="Rectangle 70"/>
          <p:cNvSpPr>
            <a:spLocks noChangeArrowheads="1"/>
          </p:cNvSpPr>
          <p:nvPr userDrawn="1"/>
        </p:nvSpPr>
        <p:spPr bwMode="auto">
          <a:xfrm>
            <a:off x="0" y="1785938"/>
            <a:ext cx="3000375" cy="714375"/>
          </a:xfrm>
          <a:prstGeom prst="rect">
            <a:avLst/>
          </a:prstGeom>
          <a:solidFill>
            <a:srgbClr val="003F6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
        <p:nvSpPr>
          <p:cNvPr id="10" name="Rectangle 70"/>
          <p:cNvSpPr>
            <a:spLocks noChangeArrowheads="1"/>
          </p:cNvSpPr>
          <p:nvPr userDrawn="1"/>
        </p:nvSpPr>
        <p:spPr bwMode="auto">
          <a:xfrm>
            <a:off x="5135563" y="3429000"/>
            <a:ext cx="2544762" cy="754063"/>
          </a:xfrm>
          <a:prstGeom prst="rect">
            <a:avLst/>
          </a:prstGeom>
          <a:solidFill>
            <a:srgbClr val="004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spTree>
    <p:extLst>
      <p:ext uri="{BB962C8B-B14F-4D97-AF65-F5344CB8AC3E}">
        <p14:creationId xmlns:p14="http://schemas.microsoft.com/office/powerpoint/2010/main" val="418730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rgbClr val="0066CC"/>
                </a:solidFill>
              </a:defRPr>
            </a:lvl1pPr>
          </a:lstStyle>
          <a:p>
            <a:r>
              <a:rPr lang="it-IT" dirty="0"/>
              <a:t>Fare clic per modificare lo stile del titolo</a:t>
            </a:r>
          </a:p>
        </p:txBody>
      </p:sp>
    </p:spTree>
    <p:extLst>
      <p:ext uri="{BB962C8B-B14F-4D97-AF65-F5344CB8AC3E}">
        <p14:creationId xmlns:p14="http://schemas.microsoft.com/office/powerpoint/2010/main" val="2087600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G:\power_point\intranet\point02\img\up.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spect="1" noChangeArrowheads="1"/>
          </p:cNvSpPr>
          <p:nvPr>
            <p:ph type="title"/>
          </p:nvPr>
        </p:nvSpPr>
        <p:spPr bwMode="auto">
          <a:xfrm>
            <a:off x="1216025" y="0"/>
            <a:ext cx="79279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it-IT" altLang="it-IT"/>
              <a:t>Titolo diapositiva</a:t>
            </a:r>
          </a:p>
        </p:txBody>
      </p:sp>
      <p:sp>
        <p:nvSpPr>
          <p:cNvPr id="1028" name="Rectangle 66"/>
          <p:cNvSpPr>
            <a:spLocks noGrp="1" noChangeArrowheads="1"/>
          </p:cNvSpPr>
          <p:nvPr>
            <p:ph type="body" idx="1"/>
          </p:nvPr>
        </p:nvSpPr>
        <p:spPr bwMode="auto">
          <a:xfrm>
            <a:off x="500063" y="857250"/>
            <a:ext cx="8358187"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it-IT" dirty="0"/>
              <a:t>Fare clic per modificare il testo</a:t>
            </a:r>
          </a:p>
          <a:p>
            <a:pPr lvl="1"/>
            <a:r>
              <a:rPr lang="it-IT" altLang="it-IT" dirty="0"/>
              <a:t>Testo</a:t>
            </a:r>
          </a:p>
          <a:p>
            <a:pPr lvl="2"/>
            <a:r>
              <a:rPr lang="it-IT" altLang="it-IT" dirty="0"/>
              <a:t>Testo</a:t>
            </a:r>
          </a:p>
          <a:p>
            <a:pPr lvl="3"/>
            <a:r>
              <a:rPr lang="it-IT" altLang="it-IT" dirty="0"/>
              <a:t>testo</a:t>
            </a:r>
          </a:p>
        </p:txBody>
      </p:sp>
      <p:pic>
        <p:nvPicPr>
          <p:cNvPr id="1029" name="Picture 74" descr="G:\power_point\ppoint_vale\proposta_1\powerpoint1_sec.gif"/>
          <p:cNvPicPr>
            <a:picLocks noChangeAspect="1" noChangeArrowheads="1"/>
          </p:cNvPicPr>
          <p:nvPr userDrawn="1"/>
        </p:nvPicPr>
        <p:blipFill>
          <a:blip r:embed="rId5">
            <a:extLst>
              <a:ext uri="{28A0092B-C50C-407E-A947-70E740481C1C}">
                <a14:useLocalDpi xmlns:a14="http://schemas.microsoft.com/office/drawing/2010/main" val="0"/>
              </a:ext>
            </a:extLst>
          </a:blip>
          <a:srcRect r="25000"/>
          <a:stretch>
            <a:fillRect/>
          </a:stretch>
        </p:blipFill>
        <p:spPr bwMode="auto">
          <a:xfrm>
            <a:off x="0" y="6553200"/>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uppo 9"/>
          <p:cNvGrpSpPr>
            <a:grpSpLocks/>
          </p:cNvGrpSpPr>
          <p:nvPr userDrawn="1"/>
        </p:nvGrpSpPr>
        <p:grpSpPr bwMode="auto">
          <a:xfrm>
            <a:off x="0" y="0"/>
            <a:ext cx="1000125" cy="928688"/>
            <a:chOff x="0" y="0"/>
            <a:chExt cx="857224" cy="835786"/>
          </a:xfrm>
        </p:grpSpPr>
        <p:sp>
          <p:nvSpPr>
            <p:cNvPr id="1034" name="Rettangolo 8"/>
            <p:cNvSpPr>
              <a:spLocks noChangeArrowheads="1"/>
            </p:cNvSpPr>
            <p:nvPr userDrawn="1"/>
          </p:nvSpPr>
          <p:spPr bwMode="auto">
            <a:xfrm>
              <a:off x="0" y="0"/>
              <a:ext cx="857224" cy="82578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lIns="0" tIns="0" rIns="0" bIns="0"/>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defRPr/>
              </a:pPr>
              <a:endParaRPr lang="en-US" altLang="it-IT"/>
            </a:p>
          </p:txBody>
        </p:sp>
        <p:pic>
          <p:nvPicPr>
            <p:cNvPr id="1035" name="Picture 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1"/>
              <a:ext cx="852342" cy="83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1" name="Text Box 71"/>
          <p:cNvSpPr txBox="1">
            <a:spLocks noChangeArrowheads="1"/>
          </p:cNvSpPr>
          <p:nvPr userDrawn="1"/>
        </p:nvSpPr>
        <p:spPr bwMode="auto">
          <a:xfrm>
            <a:off x="4286250" y="6569075"/>
            <a:ext cx="1928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lgn="r">
              <a:spcBef>
                <a:spcPct val="50000"/>
              </a:spcBef>
              <a:defRPr/>
            </a:pPr>
            <a:r>
              <a:rPr lang="it-IT" sz="1200" dirty="0">
                <a:solidFill>
                  <a:srgbClr val="0066CC"/>
                </a:solidFill>
              </a:rPr>
              <a:t>federica.villa@polimi.it </a:t>
            </a:r>
          </a:p>
        </p:txBody>
      </p:sp>
      <p:sp>
        <p:nvSpPr>
          <p:cNvPr id="1032" name="Text Box 71"/>
          <p:cNvSpPr txBox="1">
            <a:spLocks noChangeArrowheads="1"/>
          </p:cNvSpPr>
          <p:nvPr userDrawn="1"/>
        </p:nvSpPr>
        <p:spPr bwMode="auto">
          <a:xfrm>
            <a:off x="7715250" y="6581775"/>
            <a:ext cx="71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spcBef>
                <a:spcPct val="50000"/>
              </a:spcBef>
              <a:defRPr/>
            </a:pPr>
            <a:fld id="{0CE84C76-1CF2-43B5-AB1E-13BF9A8B4B3C}" type="slidenum">
              <a:rPr lang="it-IT" sz="1200" smtClean="0">
                <a:solidFill>
                  <a:srgbClr val="0066CC"/>
                </a:solidFill>
              </a:rPr>
              <a:pPr>
                <a:spcBef>
                  <a:spcPct val="50000"/>
                </a:spcBef>
                <a:defRPr/>
              </a:pPr>
              <a:t>‹N›</a:t>
            </a:fld>
            <a:r>
              <a:rPr lang="it-IT" sz="1200" dirty="0">
                <a:solidFill>
                  <a:srgbClr val="0066CC"/>
                </a:solidFill>
              </a:rPr>
              <a:t> / 9 </a:t>
            </a:r>
          </a:p>
        </p:txBody>
      </p:sp>
      <p:sp>
        <p:nvSpPr>
          <p:cNvPr id="1033" name="Text Box 71"/>
          <p:cNvSpPr txBox="1">
            <a:spLocks noChangeArrowheads="1"/>
          </p:cNvSpPr>
          <p:nvPr userDrawn="1"/>
        </p:nvSpPr>
        <p:spPr bwMode="auto">
          <a:xfrm>
            <a:off x="214313" y="6581775"/>
            <a:ext cx="42856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20000"/>
              </a:spcBef>
              <a:spcAft>
                <a:spcPct val="0"/>
              </a:spcAft>
              <a:defRPr sz="2400">
                <a:solidFill>
                  <a:schemeClr val="tx1"/>
                </a:solidFill>
                <a:latin typeface="Arial" charset="0"/>
              </a:defRPr>
            </a:lvl6pPr>
            <a:lvl7pPr marL="2971800" indent="-228600" eaLnBrk="0" fontAlgn="base" hangingPunct="0">
              <a:spcBef>
                <a:spcPct val="20000"/>
              </a:spcBef>
              <a:spcAft>
                <a:spcPct val="0"/>
              </a:spcAft>
              <a:defRPr sz="2400">
                <a:solidFill>
                  <a:schemeClr val="tx1"/>
                </a:solidFill>
                <a:latin typeface="Arial" charset="0"/>
              </a:defRPr>
            </a:lvl7pPr>
            <a:lvl8pPr marL="3429000" indent="-228600" eaLnBrk="0" fontAlgn="base" hangingPunct="0">
              <a:spcBef>
                <a:spcPct val="20000"/>
              </a:spcBef>
              <a:spcAft>
                <a:spcPct val="0"/>
              </a:spcAft>
              <a:defRPr sz="2400">
                <a:solidFill>
                  <a:schemeClr val="tx1"/>
                </a:solidFill>
                <a:latin typeface="Arial" charset="0"/>
              </a:defRPr>
            </a:lvl8pPr>
            <a:lvl9pPr marL="3886200" indent="-228600" eaLnBrk="0" fontAlgn="base" hangingPunct="0">
              <a:spcBef>
                <a:spcPct val="20000"/>
              </a:spcBef>
              <a:spcAft>
                <a:spcPct val="0"/>
              </a:spcAft>
              <a:defRPr sz="2400">
                <a:solidFill>
                  <a:schemeClr val="tx1"/>
                </a:solidFill>
                <a:latin typeface="Arial" charset="0"/>
              </a:defRPr>
            </a:lvl9pPr>
          </a:lstStyle>
          <a:p>
            <a:pPr>
              <a:spcBef>
                <a:spcPct val="50000"/>
              </a:spcBef>
              <a:defRPr/>
            </a:pPr>
            <a:r>
              <a:rPr lang="en-US" sz="1200" b="1" dirty="0">
                <a:solidFill>
                  <a:srgbClr val="0066CC"/>
                </a:solidFill>
              </a:rPr>
              <a:t>Embedded Sensor Systems</a:t>
            </a:r>
            <a:r>
              <a:rPr lang="en-US" sz="1200" dirty="0">
                <a:solidFill>
                  <a:srgbClr val="0066CC"/>
                </a:solidFill>
              </a:rPr>
              <a:t>: 04 – </a:t>
            </a:r>
            <a:r>
              <a:rPr lang="en-US" sz="1200" noProof="0" dirty="0">
                <a:solidFill>
                  <a:srgbClr val="0066CC"/>
                </a:solidFill>
              </a:rPr>
              <a:t>GPIO and Interrupts</a:t>
            </a:r>
            <a:endParaRPr lang="en-US" sz="1200" dirty="0">
              <a:solidFill>
                <a:srgbClr val="0066CC"/>
              </a:solidFill>
            </a:endParaRPr>
          </a:p>
        </p:txBody>
      </p:sp>
    </p:spTree>
  </p:cSld>
  <p:clrMap bg1="lt1" tx1="dk1" bg2="lt2" tx2="dk2" accent1="accent1" accent2="accent2" accent3="accent3" accent4="accent4" accent5="accent5" accent6="accent6" hlink="hlink" folHlink="folHlink"/>
  <p:sldLayoutIdLst>
    <p:sldLayoutId id="2147484000" r:id="rId1"/>
    <p:sldLayoutId id="2147483999" r:id="rId2"/>
  </p:sldLayoutIdLst>
  <p:hf hdr="0" ftr="0" dt="0"/>
  <p:txStyles>
    <p:titleStyle>
      <a:lvl1pPr algn="l" rtl="0" eaLnBrk="0" fontAlgn="base" hangingPunct="0">
        <a:spcBef>
          <a:spcPct val="0"/>
        </a:spcBef>
        <a:spcAft>
          <a:spcPct val="0"/>
        </a:spcAft>
        <a:defRPr sz="2800" b="1">
          <a:solidFill>
            <a:srgbClr val="0066CC"/>
          </a:solidFill>
          <a:latin typeface="+mj-lt"/>
          <a:ea typeface="+mj-ea"/>
          <a:cs typeface="+mj-cs"/>
        </a:defRPr>
      </a:lvl1pPr>
      <a:lvl2pPr algn="l" rtl="0" eaLnBrk="0" fontAlgn="base" hangingPunct="0">
        <a:spcBef>
          <a:spcPct val="0"/>
        </a:spcBef>
        <a:spcAft>
          <a:spcPct val="0"/>
        </a:spcAft>
        <a:defRPr sz="2800" b="1">
          <a:solidFill>
            <a:srgbClr val="0066CC"/>
          </a:solidFill>
          <a:latin typeface="Arial" pitchFamily="34" charset="0"/>
        </a:defRPr>
      </a:lvl2pPr>
      <a:lvl3pPr algn="l" rtl="0" eaLnBrk="0" fontAlgn="base" hangingPunct="0">
        <a:spcBef>
          <a:spcPct val="0"/>
        </a:spcBef>
        <a:spcAft>
          <a:spcPct val="0"/>
        </a:spcAft>
        <a:defRPr sz="2800" b="1">
          <a:solidFill>
            <a:srgbClr val="0066CC"/>
          </a:solidFill>
          <a:latin typeface="Arial" pitchFamily="34" charset="0"/>
        </a:defRPr>
      </a:lvl3pPr>
      <a:lvl4pPr algn="l" rtl="0" eaLnBrk="0" fontAlgn="base" hangingPunct="0">
        <a:spcBef>
          <a:spcPct val="0"/>
        </a:spcBef>
        <a:spcAft>
          <a:spcPct val="0"/>
        </a:spcAft>
        <a:defRPr sz="2800" b="1">
          <a:solidFill>
            <a:srgbClr val="0066CC"/>
          </a:solidFill>
          <a:latin typeface="Arial" pitchFamily="34" charset="0"/>
        </a:defRPr>
      </a:lvl4pPr>
      <a:lvl5pPr algn="l" rtl="0" eaLnBrk="0" fontAlgn="base" hangingPunct="0">
        <a:spcBef>
          <a:spcPct val="0"/>
        </a:spcBef>
        <a:spcAft>
          <a:spcPct val="0"/>
        </a:spcAft>
        <a:defRPr sz="2800" b="1">
          <a:solidFill>
            <a:srgbClr val="0066CC"/>
          </a:solidFill>
          <a:latin typeface="Arial" pitchFamily="34" charset="0"/>
        </a:defRPr>
      </a:lvl5pPr>
      <a:lvl6pPr marL="457200" algn="l" rtl="0" eaLnBrk="0" fontAlgn="base" hangingPunct="0">
        <a:spcBef>
          <a:spcPct val="0"/>
        </a:spcBef>
        <a:spcAft>
          <a:spcPct val="0"/>
        </a:spcAft>
        <a:defRPr sz="2200" b="1">
          <a:solidFill>
            <a:srgbClr val="003F6E"/>
          </a:solidFill>
          <a:latin typeface="Arial" pitchFamily="34" charset="0"/>
        </a:defRPr>
      </a:lvl6pPr>
      <a:lvl7pPr marL="914400" algn="l" rtl="0" eaLnBrk="0" fontAlgn="base" hangingPunct="0">
        <a:spcBef>
          <a:spcPct val="0"/>
        </a:spcBef>
        <a:spcAft>
          <a:spcPct val="0"/>
        </a:spcAft>
        <a:defRPr sz="2200" b="1">
          <a:solidFill>
            <a:srgbClr val="003F6E"/>
          </a:solidFill>
          <a:latin typeface="Arial" pitchFamily="34" charset="0"/>
        </a:defRPr>
      </a:lvl7pPr>
      <a:lvl8pPr marL="1371600" algn="l" rtl="0" eaLnBrk="0" fontAlgn="base" hangingPunct="0">
        <a:spcBef>
          <a:spcPct val="0"/>
        </a:spcBef>
        <a:spcAft>
          <a:spcPct val="0"/>
        </a:spcAft>
        <a:defRPr sz="2200" b="1">
          <a:solidFill>
            <a:srgbClr val="003F6E"/>
          </a:solidFill>
          <a:latin typeface="Arial" pitchFamily="34" charset="0"/>
        </a:defRPr>
      </a:lvl8pPr>
      <a:lvl9pPr marL="1828800" algn="l" rtl="0" eaLnBrk="0" fontAlgn="base" hangingPunct="0">
        <a:spcBef>
          <a:spcPct val="0"/>
        </a:spcBef>
        <a:spcAft>
          <a:spcPct val="0"/>
        </a:spcAft>
        <a:defRPr sz="2200" b="1">
          <a:solidFill>
            <a:srgbClr val="003F6E"/>
          </a:solidFill>
          <a:latin typeface="Arial" pitchFamily="34"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a:solidFill>
            <a:schemeClr val="tx1"/>
          </a:solidFill>
          <a:latin typeface="+mn-lt"/>
        </a:defRPr>
      </a:lvl3pPr>
      <a:lvl4pPr marL="1600200" indent="-228600" algn="l" rtl="0" eaLnBrk="0" fontAlgn="base" hangingPunct="0">
        <a:spcBef>
          <a:spcPct val="20000"/>
        </a:spcBef>
        <a:spcAft>
          <a:spcPct val="0"/>
        </a:spcAft>
        <a:buClr>
          <a:srgbClr val="004C80"/>
        </a:buClr>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5"/>
          <p:cNvSpPr txBox="1">
            <a:spLocks noChangeArrowheads="1"/>
          </p:cNvSpPr>
          <p:nvPr/>
        </p:nvSpPr>
        <p:spPr bwMode="auto">
          <a:xfrm>
            <a:off x="1714500" y="5000625"/>
            <a:ext cx="7310438"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1"/>
                </a:solidFill>
                <a:latin typeface="Arial" charset="0"/>
              </a:defRPr>
            </a:lvl1pPr>
            <a:lvl2pPr marL="742950" indent="-285750">
              <a:buClr>
                <a:srgbClr val="004C80"/>
              </a:buClr>
              <a:buSzPct val="85000"/>
              <a:buFont typeface="Wingdings" pitchFamily="2" charset="2"/>
              <a:buChar char="§"/>
              <a:defRPr sz="2000">
                <a:solidFill>
                  <a:schemeClr val="tx1"/>
                </a:solidFill>
                <a:latin typeface="Arial" charset="0"/>
              </a:defRPr>
            </a:lvl2pPr>
            <a:lvl3pPr marL="1143000" indent="-228600">
              <a:buClr>
                <a:srgbClr val="004D82"/>
              </a:buClr>
              <a:buChar char="•"/>
              <a:defRPr>
                <a:solidFill>
                  <a:schemeClr val="tx1"/>
                </a:solidFill>
                <a:latin typeface="Arial" charset="0"/>
              </a:defRPr>
            </a:lvl3pPr>
            <a:lvl4pPr marL="1600200" indent="-228600">
              <a:buClr>
                <a:srgbClr val="004C80"/>
              </a:buClr>
              <a:buChar char="–"/>
              <a:defRPr>
                <a:solidFill>
                  <a:schemeClr val="tx1"/>
                </a:solidFill>
                <a:latin typeface="Arial" charset="0"/>
              </a:defRPr>
            </a:lvl4pPr>
            <a:lvl5pPr marL="2057400" indent="-228600">
              <a:buChar char="»"/>
              <a:defRPr>
                <a:solidFill>
                  <a:schemeClr val="tx1"/>
                </a:solidFill>
                <a:latin typeface="Minion Web" pitchFamily="18" charset="0"/>
              </a:defRPr>
            </a:lvl5pPr>
            <a:lvl6pPr marL="2514600" indent="-228600" eaLnBrk="0" fontAlgn="base" hangingPunct="0">
              <a:spcBef>
                <a:spcPct val="20000"/>
              </a:spcBef>
              <a:spcAft>
                <a:spcPct val="0"/>
              </a:spcAft>
              <a:buChar char="»"/>
              <a:defRPr>
                <a:solidFill>
                  <a:schemeClr val="tx1"/>
                </a:solidFill>
                <a:latin typeface="Minion Web" pitchFamily="18" charset="0"/>
              </a:defRPr>
            </a:lvl6pPr>
            <a:lvl7pPr marL="2971800" indent="-228600" eaLnBrk="0" fontAlgn="base" hangingPunct="0">
              <a:spcBef>
                <a:spcPct val="20000"/>
              </a:spcBef>
              <a:spcAft>
                <a:spcPct val="0"/>
              </a:spcAft>
              <a:buChar char="»"/>
              <a:defRPr>
                <a:solidFill>
                  <a:schemeClr val="tx1"/>
                </a:solidFill>
                <a:latin typeface="Minion Web" pitchFamily="18" charset="0"/>
              </a:defRPr>
            </a:lvl7pPr>
            <a:lvl8pPr marL="3429000" indent="-228600" eaLnBrk="0" fontAlgn="base" hangingPunct="0">
              <a:spcBef>
                <a:spcPct val="20000"/>
              </a:spcBef>
              <a:spcAft>
                <a:spcPct val="0"/>
              </a:spcAft>
              <a:buChar char="»"/>
              <a:defRPr>
                <a:solidFill>
                  <a:schemeClr val="tx1"/>
                </a:solidFill>
                <a:latin typeface="Minion Web" pitchFamily="18" charset="0"/>
              </a:defRPr>
            </a:lvl8pPr>
            <a:lvl9pPr marL="3886200" indent="-228600" eaLnBrk="0" fontAlgn="base" hangingPunct="0">
              <a:spcBef>
                <a:spcPct val="20000"/>
              </a:spcBef>
              <a:spcAft>
                <a:spcPct val="0"/>
              </a:spcAft>
              <a:buChar char="»"/>
              <a:defRPr>
                <a:solidFill>
                  <a:schemeClr val="tx1"/>
                </a:solidFill>
                <a:latin typeface="Minion Web" pitchFamily="18" charset="0"/>
              </a:defRPr>
            </a:lvl9pPr>
          </a:lstStyle>
          <a:p>
            <a:pPr>
              <a:spcBef>
                <a:spcPts val="600"/>
              </a:spcBef>
            </a:pPr>
            <a:r>
              <a:rPr lang="it-IT" altLang="it-IT" sz="4400" b="1" dirty="0">
                <a:solidFill>
                  <a:srgbClr val="0066CC"/>
                </a:solidFill>
              </a:rPr>
              <a:t>GPIO and Interrupt </a:t>
            </a:r>
          </a:p>
          <a:p>
            <a:pPr>
              <a:spcBef>
                <a:spcPts val="600"/>
              </a:spcBef>
            </a:pPr>
            <a:r>
              <a:rPr lang="en-US" altLang="it-IT" sz="2600" b="1" dirty="0">
                <a:solidFill>
                  <a:srgbClr val="0066CC"/>
                </a:solidFill>
              </a:rPr>
              <a:t>	</a:t>
            </a:r>
            <a:endParaRPr lang="en-US" altLang="it-IT" sz="1000" dirty="0">
              <a:solidFill>
                <a:srgbClr val="0066CC"/>
              </a:solidFill>
            </a:endParaRPr>
          </a:p>
          <a:p>
            <a:pPr algn="ctr">
              <a:spcBef>
                <a:spcPts val="600"/>
              </a:spcBef>
            </a:pPr>
            <a:r>
              <a:rPr lang="en-US" altLang="it-IT" sz="1800" dirty="0">
                <a:solidFill>
                  <a:srgbClr val="0066CC"/>
                </a:solidFill>
              </a:rPr>
              <a:t>Dr. Federica Villa</a:t>
            </a:r>
            <a:endParaRPr lang="it-IT" altLang="it-IT" sz="1800" dirty="0">
              <a:solidFill>
                <a:srgbClr val="33CC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DBA15-B28C-0A1C-4C9A-DF3F7EC43DDD}"/>
              </a:ext>
            </a:extLst>
          </p:cNvPr>
          <p:cNvSpPr>
            <a:spLocks noGrp="1"/>
          </p:cNvSpPr>
          <p:nvPr>
            <p:ph type="title"/>
          </p:nvPr>
        </p:nvSpPr>
        <p:spPr/>
        <p:txBody>
          <a:bodyPr/>
          <a:lstStyle/>
          <a:p>
            <a:r>
              <a:rPr lang="it-IT" dirty="0"/>
              <a:t>EXTI </a:t>
            </a:r>
            <a:r>
              <a:rPr lang="it-IT" dirty="0" err="1"/>
              <a:t>vector</a:t>
            </a:r>
            <a:r>
              <a:rPr lang="it-IT" dirty="0"/>
              <a:t> </a:t>
            </a:r>
            <a:r>
              <a:rPr lang="it-IT" dirty="0" err="1"/>
              <a:t>table</a:t>
            </a:r>
            <a:endParaRPr lang="en-US" dirty="0"/>
          </a:p>
        </p:txBody>
      </p:sp>
      <p:pic>
        <p:nvPicPr>
          <p:cNvPr id="4" name="Immagine 3" descr="Immagine che contiene testo, schermata, numero, Parallelo&#10;&#10;Descrizione generata automaticamente">
            <a:extLst>
              <a:ext uri="{FF2B5EF4-FFF2-40B4-BE49-F238E27FC236}">
                <a16:creationId xmlns:a16="http://schemas.microsoft.com/office/drawing/2014/main" id="{267AC851-7D42-B4F3-3FC3-6440DFF33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3" y="908719"/>
            <a:ext cx="8044323" cy="5616337"/>
          </a:xfrm>
          <a:prstGeom prst="rect">
            <a:avLst/>
          </a:prstGeom>
        </p:spPr>
      </p:pic>
      <p:sp>
        <p:nvSpPr>
          <p:cNvPr id="5" name="Ovale 4">
            <a:extLst>
              <a:ext uri="{FF2B5EF4-FFF2-40B4-BE49-F238E27FC236}">
                <a16:creationId xmlns:a16="http://schemas.microsoft.com/office/drawing/2014/main" id="{2636B5E5-0E93-837C-D084-1CF62F0DCB93}"/>
              </a:ext>
            </a:extLst>
          </p:cNvPr>
          <p:cNvSpPr/>
          <p:nvPr/>
        </p:nvSpPr>
        <p:spPr bwMode="auto">
          <a:xfrm>
            <a:off x="2699792" y="764704"/>
            <a:ext cx="2016224" cy="648072"/>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sp>
        <p:nvSpPr>
          <p:cNvPr id="6" name="Ovale 5">
            <a:extLst>
              <a:ext uri="{FF2B5EF4-FFF2-40B4-BE49-F238E27FC236}">
                <a16:creationId xmlns:a16="http://schemas.microsoft.com/office/drawing/2014/main" id="{E91DB7B1-4201-9E64-559A-47BCED155ACC}"/>
              </a:ext>
            </a:extLst>
          </p:cNvPr>
          <p:cNvSpPr/>
          <p:nvPr/>
        </p:nvSpPr>
        <p:spPr bwMode="auto">
          <a:xfrm>
            <a:off x="2699792" y="6005025"/>
            <a:ext cx="2016224" cy="648072"/>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054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Interrupts</a:t>
            </a:r>
          </a:p>
        </p:txBody>
      </p:sp>
      <p:sp>
        <p:nvSpPr>
          <p:cNvPr id="3" name="CasellaDiTesto 2"/>
          <p:cNvSpPr txBox="1"/>
          <p:nvPr/>
        </p:nvSpPr>
        <p:spPr bwMode="auto">
          <a:xfrm>
            <a:off x="395536" y="2132856"/>
            <a:ext cx="5309467" cy="1077218"/>
          </a:xfrm>
          <a:prstGeom prst="rect">
            <a:avLst/>
          </a:prstGeom>
          <a:noFill/>
          <a:ln w="9525">
            <a:noFill/>
            <a:miter lim="800000"/>
            <a:headEnd/>
            <a:tailEnd/>
          </a:ln>
          <a:effectLst/>
        </p:spPr>
        <p:txBody>
          <a:bodyPr wrap="none" rtlCol="0">
            <a:spAutoFit/>
          </a:bodyPr>
          <a:lstStyle/>
          <a:p>
            <a:pPr marL="171450" indent="-171450">
              <a:spcBef>
                <a:spcPct val="50000"/>
              </a:spcBef>
              <a:buFont typeface="Arial" panose="020B0604020202020204" pitchFamily="34" charset="0"/>
              <a:buChar char="•"/>
            </a:pPr>
            <a:r>
              <a:rPr lang="en-US" sz="1600" dirty="0">
                <a:solidFill>
                  <a:srgbClr val="0070C0"/>
                </a:solidFill>
                <a:latin typeface="Arial" pitchFamily="34" charset="0"/>
              </a:rPr>
              <a:t>Interrupts must be enabled in CUBE</a:t>
            </a:r>
          </a:p>
          <a:p>
            <a:pPr>
              <a:spcBef>
                <a:spcPct val="50000"/>
              </a:spcBef>
            </a:pPr>
            <a:endParaRPr lang="en-US" sz="1600" dirty="0">
              <a:solidFill>
                <a:srgbClr val="0070C0"/>
              </a:solidFill>
              <a:latin typeface="Arial" pitchFamily="34" charset="0"/>
            </a:endParaRPr>
          </a:p>
          <a:p>
            <a:pPr marL="171450" indent="-171450">
              <a:spcBef>
                <a:spcPct val="50000"/>
              </a:spcBef>
              <a:buFont typeface="Arial" panose="020B0604020202020204" pitchFamily="34" charset="0"/>
              <a:buChar char="•"/>
            </a:pPr>
            <a:r>
              <a:rPr lang="en-US" sz="1600" dirty="0">
                <a:solidFill>
                  <a:srgbClr val="0070C0"/>
                </a:solidFill>
                <a:latin typeface="Arial" pitchFamily="34" charset="0"/>
              </a:rPr>
              <a:t>All the interrupt routines are handled in stm32f4xx_it.c </a:t>
            </a:r>
          </a:p>
        </p:txBody>
      </p:sp>
    </p:spTree>
    <p:extLst>
      <p:ext uri="{BB962C8B-B14F-4D97-AF65-F5344CB8AC3E}">
        <p14:creationId xmlns:p14="http://schemas.microsoft.com/office/powerpoint/2010/main" val="164016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Project 1a: </a:t>
            </a:r>
            <a:r>
              <a:rPr lang="en-US" dirty="0"/>
              <a:t>Pushbutton - polling</a:t>
            </a:r>
          </a:p>
        </p:txBody>
      </p:sp>
      <p:sp>
        <p:nvSpPr>
          <p:cNvPr id="3" name="CasellaDiTesto 2"/>
          <p:cNvSpPr txBox="1"/>
          <p:nvPr/>
        </p:nvSpPr>
        <p:spPr bwMode="auto">
          <a:xfrm>
            <a:off x="1547664" y="2060848"/>
            <a:ext cx="6480720" cy="3231654"/>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this project is </a:t>
            </a:r>
            <a:br>
              <a:rPr lang="en-US" dirty="0">
                <a:solidFill>
                  <a:srgbClr val="0070C0"/>
                </a:solidFill>
                <a:latin typeface="Arial" pitchFamily="34" charset="0"/>
              </a:rPr>
            </a:br>
            <a:r>
              <a:rPr lang="en-US" b="1" dirty="0">
                <a:solidFill>
                  <a:srgbClr val="0070C0"/>
                </a:solidFill>
                <a:latin typeface="Arial" pitchFamily="34" charset="0"/>
              </a:rPr>
              <a:t>to switch on the green LED on </a:t>
            </a:r>
            <a:r>
              <a:rPr lang="en-US" b="1" dirty="0" err="1">
                <a:solidFill>
                  <a:srgbClr val="0070C0"/>
                </a:solidFill>
                <a:latin typeface="Arial" pitchFamily="34" charset="0"/>
              </a:rPr>
              <a:t>Nucleo</a:t>
            </a:r>
            <a:r>
              <a:rPr lang="en-US" b="1" dirty="0">
                <a:solidFill>
                  <a:srgbClr val="0070C0"/>
                </a:solidFill>
                <a:latin typeface="Arial" pitchFamily="34" charset="0"/>
              </a:rPr>
              <a:t> board (LD2), </a:t>
            </a:r>
            <a:br>
              <a:rPr lang="en-US" b="1" dirty="0">
                <a:solidFill>
                  <a:srgbClr val="0070C0"/>
                </a:solidFill>
                <a:latin typeface="Arial" pitchFamily="34" charset="0"/>
              </a:rPr>
            </a:br>
            <a:r>
              <a:rPr lang="en-US" b="1" dirty="0">
                <a:solidFill>
                  <a:srgbClr val="0070C0"/>
                </a:solidFill>
                <a:latin typeface="Arial" pitchFamily="34" charset="0"/>
              </a:rPr>
              <a:t>every time the blue pushbutton is pressed and to switch it off </a:t>
            </a:r>
            <a:br>
              <a:rPr lang="en-US" b="1" dirty="0">
                <a:solidFill>
                  <a:srgbClr val="0070C0"/>
                </a:solidFill>
                <a:latin typeface="Arial" pitchFamily="34" charset="0"/>
              </a:rPr>
            </a:br>
            <a:r>
              <a:rPr lang="en-US" b="1" dirty="0">
                <a:solidFill>
                  <a:srgbClr val="0070C0"/>
                </a:solidFill>
                <a:latin typeface="Arial" pitchFamily="34" charset="0"/>
              </a:rPr>
              <a:t>when the pushbutton is released</a:t>
            </a:r>
            <a:r>
              <a:rPr lang="en-US" dirty="0">
                <a:solidFill>
                  <a:srgbClr val="0070C0"/>
                </a:solidFill>
                <a:latin typeface="Arial" pitchFamily="34" charset="0"/>
              </a:rPr>
              <a:t>.</a:t>
            </a:r>
          </a:p>
          <a:p>
            <a:pPr algn="ctr">
              <a:spcBef>
                <a:spcPct val="50000"/>
              </a:spcBef>
            </a:pPr>
            <a:r>
              <a:rPr lang="en-US" dirty="0">
                <a:solidFill>
                  <a:srgbClr val="0070C0"/>
                </a:solidFill>
                <a:latin typeface="Arial" pitchFamily="34" charset="0"/>
              </a:rPr>
              <a:t>A </a:t>
            </a:r>
            <a:r>
              <a:rPr lang="en-US" b="1" dirty="0">
                <a:solidFill>
                  <a:srgbClr val="0070C0"/>
                </a:solidFill>
                <a:latin typeface="Arial" pitchFamily="34" charset="0"/>
              </a:rPr>
              <a:t>polling</a:t>
            </a:r>
            <a:r>
              <a:rPr lang="en-US" dirty="0">
                <a:solidFill>
                  <a:srgbClr val="0070C0"/>
                </a:solidFill>
                <a:latin typeface="Arial" pitchFamily="34" charset="0"/>
              </a:rPr>
              <a:t> operation will be used to monitor the state of the pushbutton.</a:t>
            </a:r>
          </a:p>
        </p:txBody>
      </p:sp>
    </p:spTree>
    <p:extLst>
      <p:ext uri="{BB962C8B-B14F-4D97-AF65-F5344CB8AC3E}">
        <p14:creationId xmlns:p14="http://schemas.microsoft.com/office/powerpoint/2010/main" val="421194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5" name="CasellaDiTesto 4"/>
          <p:cNvSpPr txBox="1"/>
          <p:nvPr/>
        </p:nvSpPr>
        <p:spPr bwMode="auto">
          <a:xfrm>
            <a:off x="251520" y="1340768"/>
            <a:ext cx="8735032" cy="4801314"/>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Use the NUCLEO board Manual to find the GPIO connected to the blue push-button and LD2. </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Configure the GPIO in CUBE and generate the code.</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In NUCLEO board Manual find the state of the blue button (0 or 1) when it is pressed.</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Use the GPIO function the check the state of the push-button and consequently update the state of LD2.</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and verify if the LED is ON when you press it and OFF when you release it.</a:t>
            </a:r>
          </a:p>
        </p:txBody>
      </p:sp>
    </p:spTree>
    <p:extLst>
      <p:ext uri="{BB962C8B-B14F-4D97-AF65-F5344CB8AC3E}">
        <p14:creationId xmlns:p14="http://schemas.microsoft.com/office/powerpoint/2010/main" val="97244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1b: Pushbutton - interrupt</a:t>
            </a:r>
          </a:p>
        </p:txBody>
      </p:sp>
      <p:sp>
        <p:nvSpPr>
          <p:cNvPr id="3" name="CasellaDiTesto 2"/>
          <p:cNvSpPr txBox="1"/>
          <p:nvPr/>
        </p:nvSpPr>
        <p:spPr bwMode="auto">
          <a:xfrm>
            <a:off x="1547664" y="2060848"/>
            <a:ext cx="6480720" cy="2862322"/>
          </a:xfrm>
          <a:prstGeom prst="rect">
            <a:avLst/>
          </a:prstGeom>
          <a:noFill/>
          <a:ln w="9525">
            <a:noFill/>
            <a:miter lim="800000"/>
            <a:headEnd/>
            <a:tailEnd/>
          </a:ln>
          <a:effectLst/>
        </p:spPr>
        <p:txBody>
          <a:bodyPr wrap="square" rtlCol="0">
            <a:spAutoFit/>
          </a:bodyPr>
          <a:lstStyle/>
          <a:p>
            <a:pPr algn="ctr">
              <a:spcBef>
                <a:spcPct val="50000"/>
              </a:spcBef>
            </a:pPr>
            <a:r>
              <a:rPr lang="en-US" dirty="0">
                <a:solidFill>
                  <a:srgbClr val="0070C0"/>
                </a:solidFill>
                <a:latin typeface="Arial" pitchFamily="34" charset="0"/>
              </a:rPr>
              <a:t>Objective of this project is </a:t>
            </a:r>
            <a:br>
              <a:rPr lang="en-US" dirty="0">
                <a:solidFill>
                  <a:srgbClr val="0070C0"/>
                </a:solidFill>
                <a:latin typeface="Arial" pitchFamily="34" charset="0"/>
              </a:rPr>
            </a:br>
            <a:r>
              <a:rPr lang="en-US" b="1" dirty="0">
                <a:solidFill>
                  <a:srgbClr val="0070C0"/>
                </a:solidFill>
                <a:latin typeface="Arial" pitchFamily="34" charset="0"/>
              </a:rPr>
              <a:t>to switch on an LED </a:t>
            </a:r>
            <a:br>
              <a:rPr lang="en-US" b="1" dirty="0">
                <a:solidFill>
                  <a:srgbClr val="0070C0"/>
                </a:solidFill>
                <a:latin typeface="Arial" pitchFamily="34" charset="0"/>
              </a:rPr>
            </a:br>
            <a:r>
              <a:rPr lang="en-US" b="1" dirty="0">
                <a:solidFill>
                  <a:srgbClr val="0070C0"/>
                </a:solidFill>
                <a:latin typeface="Arial" pitchFamily="34" charset="0"/>
              </a:rPr>
              <a:t>every time the blue pushbutton is pressed, and to switch it off </a:t>
            </a:r>
            <a:br>
              <a:rPr lang="en-US" b="1" dirty="0">
                <a:solidFill>
                  <a:srgbClr val="0070C0"/>
                </a:solidFill>
                <a:latin typeface="Arial" pitchFamily="34" charset="0"/>
              </a:rPr>
            </a:br>
            <a:r>
              <a:rPr lang="en-US" b="1" dirty="0">
                <a:solidFill>
                  <a:srgbClr val="0070C0"/>
                </a:solidFill>
                <a:latin typeface="Arial" pitchFamily="34" charset="0"/>
              </a:rPr>
              <a:t>when the pushbutton is released.</a:t>
            </a:r>
            <a:endParaRPr lang="en-US" dirty="0">
              <a:solidFill>
                <a:srgbClr val="0070C0"/>
              </a:solidFill>
              <a:latin typeface="Arial" pitchFamily="34" charset="0"/>
            </a:endParaRPr>
          </a:p>
          <a:p>
            <a:pPr algn="ctr">
              <a:spcBef>
                <a:spcPct val="50000"/>
              </a:spcBef>
            </a:pPr>
            <a:r>
              <a:rPr lang="en-US" dirty="0">
                <a:solidFill>
                  <a:srgbClr val="0070C0"/>
                </a:solidFill>
                <a:latin typeface="Arial" pitchFamily="34" charset="0"/>
              </a:rPr>
              <a:t>The pushbutton input will be used in interrupt mode.</a:t>
            </a:r>
          </a:p>
        </p:txBody>
      </p:sp>
    </p:spTree>
    <p:extLst>
      <p:ext uri="{BB962C8B-B14F-4D97-AF65-F5344CB8AC3E}">
        <p14:creationId xmlns:p14="http://schemas.microsoft.com/office/powerpoint/2010/main" val="90849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hints</a:t>
            </a:r>
          </a:p>
        </p:txBody>
      </p:sp>
      <p:sp>
        <p:nvSpPr>
          <p:cNvPr id="5" name="CasellaDiTesto 4"/>
          <p:cNvSpPr txBox="1"/>
          <p:nvPr/>
        </p:nvSpPr>
        <p:spPr bwMode="auto">
          <a:xfrm>
            <a:off x="251520" y="1196752"/>
            <a:ext cx="8735032" cy="4939814"/>
          </a:xfrm>
          <a:prstGeom prst="rect">
            <a:avLst/>
          </a:prstGeom>
          <a:noFill/>
          <a:ln w="9525">
            <a:noFill/>
            <a:miter lim="800000"/>
            <a:headEnd/>
            <a:tailEnd/>
          </a:ln>
          <a:effectLst/>
        </p:spPr>
        <p:txBody>
          <a:bodyPr wrap="square" rtlCol="0">
            <a:spAutoFit/>
          </a:bodyPr>
          <a:lstStyle/>
          <a:p>
            <a:pPr marL="342900" indent="-342900">
              <a:spcBef>
                <a:spcPct val="50000"/>
              </a:spcBef>
              <a:buFont typeface="+mj-lt"/>
              <a:buAutoNum type="arabicPeriod"/>
            </a:pPr>
            <a:r>
              <a:rPr lang="en-US" sz="1800" dirty="0">
                <a:solidFill>
                  <a:srgbClr val="0070C0"/>
                </a:solidFill>
                <a:latin typeface="Arial" pitchFamily="34" charset="0"/>
              </a:rPr>
              <a:t>Configure CUBE, remembering to enable the interrupt for the pushbutton. Note that you need to modify the status of the LED both when you press and when you release the pushbutton.</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Check in the stm32f4xx_it.c file that the routine which handles the EXTI from the pushbutton has been automatically prepared by CUBE.</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Use the </a:t>
            </a:r>
            <a:r>
              <a:rPr lang="en-US" sz="1800" dirty="0" err="1">
                <a:solidFill>
                  <a:srgbClr val="0070C0"/>
                </a:solidFill>
                <a:latin typeface="Arial" pitchFamily="34" charset="0"/>
              </a:rPr>
              <a:t>HAL_GPIO_EXTI_Callback</a:t>
            </a:r>
            <a:r>
              <a:rPr lang="en-US" sz="1800" dirty="0">
                <a:solidFill>
                  <a:srgbClr val="0070C0"/>
                </a:solidFill>
                <a:latin typeface="Arial" pitchFamily="34" charset="0"/>
              </a:rPr>
              <a:t> to manage the interrupt (switch ON/OFF the LED), using the GPIO functions.</a:t>
            </a:r>
          </a:p>
          <a:p>
            <a:pPr marL="342900" indent="-342900">
              <a:spcBef>
                <a:spcPct val="50000"/>
              </a:spcBef>
              <a:buFont typeface="+mj-lt"/>
              <a:buAutoNum type="arabicPeriod"/>
            </a:pPr>
            <a:endParaRPr lang="en-US" sz="1800" dirty="0">
              <a:solidFill>
                <a:srgbClr val="0070C0"/>
              </a:solidFill>
              <a:latin typeface="Arial" pitchFamily="34" charset="0"/>
            </a:endParaRPr>
          </a:p>
          <a:p>
            <a:pPr marL="342900" indent="-342900">
              <a:spcBef>
                <a:spcPct val="50000"/>
              </a:spcBef>
              <a:buFont typeface="+mj-lt"/>
              <a:buAutoNum type="arabicPeriod"/>
            </a:pPr>
            <a:r>
              <a:rPr lang="en-US" sz="1800" dirty="0">
                <a:solidFill>
                  <a:srgbClr val="0070C0"/>
                </a:solidFill>
                <a:latin typeface="Arial" pitchFamily="34" charset="0"/>
              </a:rPr>
              <a:t>Debug and verify if the LED is ON when you press it and OFF when you release it. You should see the same behavior you had in the first project (polling), </a:t>
            </a:r>
            <a:br>
              <a:rPr lang="en-US" sz="1800" dirty="0">
                <a:solidFill>
                  <a:srgbClr val="0070C0"/>
                </a:solidFill>
                <a:latin typeface="Arial" pitchFamily="34" charset="0"/>
              </a:rPr>
            </a:br>
            <a:r>
              <a:rPr lang="en-US" sz="1800" b="1" dirty="0">
                <a:solidFill>
                  <a:srgbClr val="0070C0"/>
                </a:solidFill>
                <a:latin typeface="Arial" pitchFamily="34" charset="0"/>
              </a:rPr>
              <a:t>but now you are not using CPU resources just to wait for an event!</a:t>
            </a:r>
          </a:p>
          <a:p>
            <a:pPr marL="342900" indent="-342900">
              <a:spcBef>
                <a:spcPct val="50000"/>
              </a:spcBef>
              <a:buFont typeface="+mj-lt"/>
              <a:buAutoNum type="arabicPeriod"/>
            </a:pPr>
            <a:endParaRPr lang="en-US" sz="1800" dirty="0">
              <a:solidFill>
                <a:srgbClr val="0070C0"/>
              </a:solidFill>
              <a:latin typeface="Arial" pitchFamily="34" charset="0"/>
            </a:endParaRPr>
          </a:p>
        </p:txBody>
      </p:sp>
    </p:spTree>
    <p:extLst>
      <p:ext uri="{BB962C8B-B14F-4D97-AF65-F5344CB8AC3E}">
        <p14:creationId xmlns:p14="http://schemas.microsoft.com/office/powerpoint/2010/main" val="300460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r>
              <a:rPr lang="en-US" altLang="it-IT" dirty="0"/>
              <a:t>General Purpose Input/Outputs</a:t>
            </a:r>
          </a:p>
        </p:txBody>
      </p:sp>
      <p:sp>
        <p:nvSpPr>
          <p:cNvPr id="3" name="Rectangle 3"/>
          <p:cNvSpPr txBox="1">
            <a:spLocks noChangeArrowheads="1"/>
          </p:cNvSpPr>
          <p:nvPr/>
        </p:nvSpPr>
        <p:spPr>
          <a:xfrm>
            <a:off x="251520" y="1124744"/>
            <a:ext cx="8892480" cy="5400600"/>
          </a:xfrm>
          <a:prstGeom prst="rect">
            <a:avLst/>
          </a:prstGeom>
        </p:spPr>
        <p:txBody>
          <a:bodyPr/>
          <a:lstStyle/>
          <a:p>
            <a:pPr marL="342900" indent="-342900">
              <a:lnSpc>
                <a:spcPct val="150000"/>
              </a:lnSpc>
              <a:buFont typeface="Wingdings" pitchFamily="2" charset="2"/>
              <a:buChar char="§"/>
              <a:defRPr/>
            </a:pPr>
            <a:endParaRPr lang="en-US" sz="3200" kern="0" dirty="0">
              <a:solidFill>
                <a:srgbClr val="0066CC"/>
              </a:solidFill>
              <a:latin typeface="Arial" pitchFamily="34" charset="0"/>
              <a:cs typeface="Arial" pitchFamily="34" charset="0"/>
            </a:endParaRPr>
          </a:p>
        </p:txBody>
      </p:sp>
      <p:sp>
        <p:nvSpPr>
          <p:cNvPr id="13" name="CasellaDiTesto 12"/>
          <p:cNvSpPr txBox="1"/>
          <p:nvPr/>
        </p:nvSpPr>
        <p:spPr bwMode="auto">
          <a:xfrm>
            <a:off x="249651" y="5204691"/>
            <a:ext cx="2526654" cy="1200329"/>
          </a:xfrm>
          <a:prstGeom prst="rect">
            <a:avLst/>
          </a:prstGeom>
          <a:noFill/>
          <a:ln w="9525">
            <a:noFill/>
            <a:miter lim="800000"/>
            <a:headEnd/>
            <a:tailEnd/>
          </a:ln>
          <a:effectLst/>
        </p:spPr>
        <p:txBody>
          <a:bodyPr wrap="none" rtlCol="0">
            <a:spAutoFit/>
          </a:bodyPr>
          <a:lstStyle/>
          <a:p>
            <a:pPr>
              <a:spcBef>
                <a:spcPts val="0"/>
              </a:spcBef>
            </a:pPr>
            <a:r>
              <a:rPr lang="en-US" dirty="0">
                <a:latin typeface="Arial" panose="020B0604020202020204" pitchFamily="34" charset="0"/>
                <a:cs typeface="Arial" panose="020B0604020202020204" pitchFamily="34" charset="0"/>
              </a:rPr>
              <a:t>GPIO:</a:t>
            </a:r>
          </a:p>
          <a:p>
            <a:pPr>
              <a:spcBef>
                <a:spcPts val="0"/>
              </a:spcBef>
            </a:pPr>
            <a:r>
              <a:rPr lang="en-US" dirty="0">
                <a:latin typeface="Arial" panose="020B0604020202020204" pitchFamily="34" charset="0"/>
                <a:cs typeface="Arial" panose="020B0604020202020204" pitchFamily="34" charset="0"/>
              </a:rPr>
              <a:t>6 ports (A…E, H)</a:t>
            </a:r>
          </a:p>
          <a:p>
            <a:pPr>
              <a:spcBef>
                <a:spcPts val="0"/>
              </a:spcBef>
            </a:pPr>
            <a:r>
              <a:rPr lang="en-US" dirty="0">
                <a:latin typeface="Arial" panose="020B0604020202020204" pitchFamily="34" charset="0"/>
                <a:cs typeface="Arial" panose="020B0604020202020204" pitchFamily="34" charset="0"/>
              </a:rPr>
              <a:t>each port 16 PIN</a:t>
            </a:r>
          </a:p>
        </p:txBody>
      </p:sp>
      <p:pic>
        <p:nvPicPr>
          <p:cNvPr id="5" name="Immagine 4"/>
          <p:cNvPicPr/>
          <p:nvPr/>
        </p:nvPicPr>
        <p:blipFill rotWithShape="1">
          <a:blip r:embed="rId3"/>
          <a:srcRect l="1064" t="1043" r="-1"/>
          <a:stretch/>
        </p:blipFill>
        <p:spPr bwMode="auto">
          <a:xfrm>
            <a:off x="1115616" y="641930"/>
            <a:ext cx="7925390" cy="4536618"/>
          </a:xfrm>
          <a:prstGeom prst="rect">
            <a:avLst/>
          </a:prstGeom>
          <a:ln>
            <a:noFill/>
          </a:ln>
          <a:extLst>
            <a:ext uri="{53640926-AAD7-44D8-BBD7-CCE9431645EC}">
              <a14:shadowObscured xmlns:a14="http://schemas.microsoft.com/office/drawing/2010/main"/>
            </a:ext>
          </a:extLst>
        </p:spPr>
      </p:pic>
      <p:sp>
        <p:nvSpPr>
          <p:cNvPr id="2" name="CasellaDiTesto 1"/>
          <p:cNvSpPr txBox="1"/>
          <p:nvPr/>
        </p:nvSpPr>
        <p:spPr bwMode="auto">
          <a:xfrm>
            <a:off x="4697760" y="6021288"/>
            <a:ext cx="4392549" cy="338554"/>
          </a:xfrm>
          <a:prstGeom prst="rect">
            <a:avLst/>
          </a:prstGeom>
          <a:noFill/>
          <a:ln w="9525">
            <a:noFill/>
            <a:miter lim="800000"/>
            <a:headEnd/>
            <a:tailEnd/>
          </a:ln>
          <a:effectLst/>
        </p:spPr>
        <p:txBody>
          <a:bodyPr wrap="none" rtlCol="0">
            <a:spAutoFit/>
          </a:bodyPr>
          <a:lstStyle/>
          <a:p>
            <a:pPr algn="r">
              <a:spcBef>
                <a:spcPct val="50000"/>
              </a:spcBef>
            </a:pPr>
            <a:r>
              <a:rPr lang="en-US" sz="1600" dirty="0">
                <a:solidFill>
                  <a:srgbClr val="FF0000"/>
                </a:solidFill>
                <a:latin typeface="Arial" pitchFamily="34" charset="0"/>
              </a:rPr>
              <a:t>… but in STM32F401RE we have less GPIOs </a:t>
            </a:r>
          </a:p>
        </p:txBody>
      </p:sp>
    </p:spTree>
    <p:extLst>
      <p:ext uri="{BB962C8B-B14F-4D97-AF65-F5344CB8AC3E}">
        <p14:creationId xmlns:p14="http://schemas.microsoft.com/office/powerpoint/2010/main" val="367035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CUBE project Pinout</a:t>
            </a:r>
          </a:p>
        </p:txBody>
      </p:sp>
      <p:sp>
        <p:nvSpPr>
          <p:cNvPr id="7" name="CasellaDiTesto 6"/>
          <p:cNvSpPr txBox="1"/>
          <p:nvPr/>
        </p:nvSpPr>
        <p:spPr bwMode="auto">
          <a:xfrm>
            <a:off x="6012160" y="1196752"/>
            <a:ext cx="2808312" cy="1061829"/>
          </a:xfrm>
          <a:prstGeom prst="rect">
            <a:avLst/>
          </a:prstGeom>
          <a:noFill/>
          <a:ln w="9525">
            <a:noFill/>
            <a:miter lim="800000"/>
            <a:headEnd/>
            <a:tailEnd/>
          </a:ln>
          <a:effectLst/>
        </p:spPr>
        <p:txBody>
          <a:bodyPr wrap="square" rtlCol="0">
            <a:spAutoFit/>
          </a:bodyPr>
          <a:lstStyle/>
          <a:p>
            <a:pPr marL="177800" indent="-177800">
              <a:spcBef>
                <a:spcPct val="50000"/>
              </a:spcBef>
              <a:buFont typeface="Arial" panose="020B0604020202020204" pitchFamily="34" charset="0"/>
              <a:buChar char="•"/>
            </a:pPr>
            <a:r>
              <a:rPr lang="en-US" sz="1800" dirty="0">
                <a:solidFill>
                  <a:srgbClr val="0070C0"/>
                </a:solidFill>
                <a:latin typeface="Arial" pitchFamily="34" charset="0"/>
              </a:rPr>
              <a:t>Open a new project</a:t>
            </a:r>
            <a:br>
              <a:rPr lang="en-US" sz="1800" dirty="0">
                <a:solidFill>
                  <a:srgbClr val="0070C0"/>
                </a:solidFill>
                <a:latin typeface="Arial" pitchFamily="34" charset="0"/>
              </a:rPr>
            </a:br>
            <a:r>
              <a:rPr lang="en-US" sz="1800" dirty="0">
                <a:solidFill>
                  <a:srgbClr val="0070C0"/>
                </a:solidFill>
                <a:latin typeface="Arial" pitchFamily="34" charset="0"/>
              </a:rPr>
              <a:t>(use default)</a:t>
            </a:r>
          </a:p>
          <a:p>
            <a:pPr marL="177800" indent="-177800">
              <a:spcBef>
                <a:spcPct val="50000"/>
              </a:spcBef>
              <a:buFont typeface="Arial" panose="020B0604020202020204" pitchFamily="34" charset="0"/>
              <a:buChar char="•"/>
            </a:pPr>
            <a:endParaRPr lang="en-US" sz="1800" dirty="0">
              <a:solidFill>
                <a:srgbClr val="0070C0"/>
              </a:solidFill>
              <a:latin typeface="Arial" pitchFamily="34" charset="0"/>
            </a:endParaRPr>
          </a:p>
        </p:txBody>
      </p:sp>
      <p:pic>
        <p:nvPicPr>
          <p:cNvPr id="3" name="Immagine 2"/>
          <p:cNvPicPr>
            <a:picLocks noChangeAspect="1"/>
          </p:cNvPicPr>
          <p:nvPr/>
        </p:nvPicPr>
        <p:blipFill rotWithShape="1">
          <a:blip r:embed="rId2">
            <a:clrChange>
              <a:clrFrom>
                <a:srgbClr val="FFFFFF"/>
              </a:clrFrom>
              <a:clrTo>
                <a:srgbClr val="FFFFFF">
                  <a:alpha val="0"/>
                </a:srgbClr>
              </a:clrTo>
            </a:clrChange>
          </a:blip>
          <a:srcRect l="36298" t="20456" r="20233" b="777"/>
          <a:stretch/>
        </p:blipFill>
        <p:spPr>
          <a:xfrm>
            <a:off x="251520" y="764705"/>
            <a:ext cx="5627421" cy="5544616"/>
          </a:xfrm>
          <a:prstGeom prst="rect">
            <a:avLst/>
          </a:prstGeom>
        </p:spPr>
      </p:pic>
    </p:spTree>
    <p:extLst>
      <p:ext uri="{BB962C8B-B14F-4D97-AF65-F5344CB8AC3E}">
        <p14:creationId xmlns:p14="http://schemas.microsoft.com/office/powerpoint/2010/main" val="424720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GPIO HAL functions</a:t>
            </a:r>
          </a:p>
        </p:txBody>
      </p:sp>
      <p:sp>
        <p:nvSpPr>
          <p:cNvPr id="3" name="CasellaDiTesto 2"/>
          <p:cNvSpPr txBox="1"/>
          <p:nvPr/>
        </p:nvSpPr>
        <p:spPr bwMode="auto">
          <a:xfrm>
            <a:off x="73169" y="1124744"/>
            <a:ext cx="9069470" cy="3570208"/>
          </a:xfrm>
          <a:prstGeom prst="rect">
            <a:avLst/>
          </a:prstGeom>
          <a:noFill/>
          <a:ln w="9525">
            <a:noFill/>
            <a:miter lim="800000"/>
            <a:headEnd/>
            <a:tailEnd/>
          </a:ln>
          <a:effectLst/>
        </p:spPr>
        <p:txBody>
          <a:bodyPr wrap="none" rtlCol="0">
            <a:spAutoFit/>
          </a:bodyPr>
          <a:lstStyle/>
          <a:p>
            <a:pPr>
              <a:spcBef>
                <a:spcPct val="50000"/>
              </a:spcBef>
            </a:pPr>
            <a:r>
              <a:rPr lang="en-US" sz="1600" dirty="0" err="1">
                <a:solidFill>
                  <a:srgbClr val="0070C0"/>
                </a:solidFill>
                <a:latin typeface="Arial" pitchFamily="34" charset="0"/>
              </a:rPr>
              <a:t>GPIO_PinState</a:t>
            </a:r>
            <a:r>
              <a:rPr lang="en-US" sz="1600" dirty="0">
                <a:solidFill>
                  <a:srgbClr val="0070C0"/>
                </a:solidFill>
                <a:latin typeface="Arial" pitchFamily="34" charset="0"/>
              </a:rPr>
              <a:t> </a:t>
            </a:r>
            <a:r>
              <a:rPr lang="en-US" sz="1600" b="1" dirty="0" err="1">
                <a:solidFill>
                  <a:srgbClr val="0070C0"/>
                </a:solidFill>
                <a:latin typeface="Arial" pitchFamily="34" charset="0"/>
              </a:rPr>
              <a:t>HAL_GPIO_ReadPin</a:t>
            </a:r>
            <a:r>
              <a:rPr lang="en-US" sz="1600" dirty="0">
                <a:solidFill>
                  <a:srgbClr val="0070C0"/>
                </a:solidFill>
                <a:latin typeface="Arial" pitchFamily="34" charset="0"/>
              </a:rPr>
              <a:t>(</a:t>
            </a:r>
            <a:r>
              <a:rPr lang="en-US" sz="1600" dirty="0" err="1">
                <a:solidFill>
                  <a:srgbClr val="0070C0"/>
                </a:solidFill>
                <a:latin typeface="Arial" pitchFamily="34" charset="0"/>
              </a:rPr>
              <a:t>GPIO_TypeDef</a:t>
            </a:r>
            <a:r>
              <a:rPr lang="en-US" sz="1600" dirty="0">
                <a:solidFill>
                  <a:srgbClr val="0070C0"/>
                </a:solidFill>
                <a:latin typeface="Arial" pitchFamily="34" charset="0"/>
              </a:rPr>
              <a:t>* </a:t>
            </a:r>
            <a:r>
              <a:rPr lang="en-US" sz="1600" dirty="0" err="1">
                <a:solidFill>
                  <a:srgbClr val="0070C0"/>
                </a:solidFill>
                <a:latin typeface="Arial" pitchFamily="34" charset="0"/>
              </a:rPr>
              <a:t>GPIOx</a:t>
            </a:r>
            <a:r>
              <a:rPr lang="en-US" sz="1600" dirty="0">
                <a:solidFill>
                  <a:srgbClr val="0070C0"/>
                </a:solidFill>
                <a:latin typeface="Arial" pitchFamily="34" charset="0"/>
              </a:rPr>
              <a:t>, uint16_t </a:t>
            </a:r>
            <a:r>
              <a:rPr lang="en-US" sz="1600" dirty="0" err="1">
                <a:solidFill>
                  <a:srgbClr val="0070C0"/>
                </a:solidFill>
                <a:latin typeface="Arial" pitchFamily="34" charset="0"/>
              </a:rPr>
              <a:t>GPIO_Pin</a:t>
            </a:r>
            <a:r>
              <a:rPr lang="en-US" sz="1600" dirty="0">
                <a:solidFill>
                  <a:srgbClr val="0070C0"/>
                </a:solidFill>
                <a:latin typeface="Arial" pitchFamily="34" charset="0"/>
              </a:rPr>
              <a:t>)</a:t>
            </a:r>
          </a:p>
          <a:p>
            <a:pPr>
              <a:spcBef>
                <a:spcPct val="50000"/>
              </a:spcBef>
            </a:pPr>
            <a:endParaRPr lang="en-US" sz="1600" dirty="0">
              <a:solidFill>
                <a:srgbClr val="0070C0"/>
              </a:solidFill>
              <a:latin typeface="Arial" pitchFamily="34" charset="0"/>
            </a:endParaRPr>
          </a:p>
          <a:p>
            <a:pPr>
              <a:spcBef>
                <a:spcPct val="50000"/>
              </a:spcBef>
            </a:pPr>
            <a:r>
              <a:rPr lang="en-US" sz="1600" dirty="0">
                <a:solidFill>
                  <a:srgbClr val="0070C0"/>
                </a:solidFill>
                <a:latin typeface="Arial" pitchFamily="34" charset="0"/>
              </a:rPr>
              <a:t>void </a:t>
            </a:r>
            <a:r>
              <a:rPr lang="en-US" sz="1600" b="1" dirty="0" err="1">
                <a:solidFill>
                  <a:srgbClr val="0070C0"/>
                </a:solidFill>
                <a:latin typeface="Arial" pitchFamily="34" charset="0"/>
              </a:rPr>
              <a:t>HAL_GPIO_WritePin</a:t>
            </a:r>
            <a:r>
              <a:rPr lang="en-US" sz="1600" dirty="0">
                <a:solidFill>
                  <a:srgbClr val="0070C0"/>
                </a:solidFill>
                <a:latin typeface="Arial" pitchFamily="34" charset="0"/>
              </a:rPr>
              <a:t>(</a:t>
            </a:r>
            <a:r>
              <a:rPr lang="en-US" sz="1600" dirty="0" err="1">
                <a:solidFill>
                  <a:srgbClr val="0070C0"/>
                </a:solidFill>
                <a:latin typeface="Arial" pitchFamily="34" charset="0"/>
              </a:rPr>
              <a:t>GPIO_TypeDef</a:t>
            </a:r>
            <a:r>
              <a:rPr lang="en-US" sz="1600" dirty="0">
                <a:solidFill>
                  <a:srgbClr val="0070C0"/>
                </a:solidFill>
                <a:latin typeface="Arial" pitchFamily="34" charset="0"/>
              </a:rPr>
              <a:t>* </a:t>
            </a:r>
            <a:r>
              <a:rPr lang="en-US" sz="1600" dirty="0" err="1">
                <a:solidFill>
                  <a:srgbClr val="0070C0"/>
                </a:solidFill>
                <a:latin typeface="Arial" pitchFamily="34" charset="0"/>
              </a:rPr>
              <a:t>GPIOx</a:t>
            </a:r>
            <a:r>
              <a:rPr lang="en-US" sz="1600" dirty="0">
                <a:solidFill>
                  <a:srgbClr val="0070C0"/>
                </a:solidFill>
                <a:latin typeface="Arial" pitchFamily="34" charset="0"/>
              </a:rPr>
              <a:t>, uint16_t </a:t>
            </a:r>
            <a:r>
              <a:rPr lang="en-US" sz="1600" dirty="0" err="1">
                <a:solidFill>
                  <a:srgbClr val="0070C0"/>
                </a:solidFill>
                <a:latin typeface="Arial" pitchFamily="34" charset="0"/>
              </a:rPr>
              <a:t>GPIO_Pin</a:t>
            </a:r>
            <a:r>
              <a:rPr lang="en-US" sz="1600" dirty="0">
                <a:solidFill>
                  <a:srgbClr val="0070C0"/>
                </a:solidFill>
                <a:latin typeface="Arial" pitchFamily="34" charset="0"/>
              </a:rPr>
              <a:t>, </a:t>
            </a:r>
            <a:r>
              <a:rPr lang="en-US" sz="1600" dirty="0" err="1">
                <a:solidFill>
                  <a:srgbClr val="0070C0"/>
                </a:solidFill>
                <a:latin typeface="Arial" pitchFamily="34" charset="0"/>
              </a:rPr>
              <a:t>GPIO_PinState</a:t>
            </a:r>
            <a:r>
              <a:rPr lang="en-US" sz="1600" dirty="0">
                <a:solidFill>
                  <a:srgbClr val="0070C0"/>
                </a:solidFill>
                <a:latin typeface="Arial" pitchFamily="34" charset="0"/>
              </a:rPr>
              <a:t> </a:t>
            </a:r>
            <a:r>
              <a:rPr lang="en-US" sz="1600" dirty="0" err="1">
                <a:solidFill>
                  <a:srgbClr val="0070C0"/>
                </a:solidFill>
                <a:latin typeface="Arial" pitchFamily="34" charset="0"/>
              </a:rPr>
              <a:t>PinState</a:t>
            </a:r>
            <a:r>
              <a:rPr lang="en-US" sz="1600" dirty="0">
                <a:solidFill>
                  <a:srgbClr val="0070C0"/>
                </a:solidFill>
                <a:latin typeface="Arial" pitchFamily="34" charset="0"/>
              </a:rPr>
              <a:t>)</a:t>
            </a:r>
          </a:p>
          <a:p>
            <a:pPr>
              <a:spcBef>
                <a:spcPct val="50000"/>
              </a:spcBef>
            </a:pPr>
            <a:endParaRPr lang="en-US" sz="1600" dirty="0">
              <a:solidFill>
                <a:srgbClr val="0070C0"/>
              </a:solidFill>
              <a:latin typeface="Arial" pitchFamily="34" charset="0"/>
            </a:endParaRPr>
          </a:p>
          <a:p>
            <a:pPr>
              <a:spcBef>
                <a:spcPct val="50000"/>
              </a:spcBef>
            </a:pPr>
            <a:r>
              <a:rPr lang="en-US" sz="1600" dirty="0">
                <a:solidFill>
                  <a:srgbClr val="0070C0"/>
                </a:solidFill>
                <a:latin typeface="Arial" pitchFamily="34" charset="0"/>
              </a:rPr>
              <a:t>void </a:t>
            </a:r>
            <a:r>
              <a:rPr lang="en-US" sz="1600" b="1" dirty="0" err="1">
                <a:solidFill>
                  <a:srgbClr val="0070C0"/>
                </a:solidFill>
                <a:latin typeface="Arial" pitchFamily="34" charset="0"/>
              </a:rPr>
              <a:t>HAL_GPIO_TogglePin</a:t>
            </a:r>
            <a:r>
              <a:rPr lang="en-US" sz="1600" dirty="0">
                <a:solidFill>
                  <a:srgbClr val="0070C0"/>
                </a:solidFill>
                <a:latin typeface="Arial" pitchFamily="34" charset="0"/>
              </a:rPr>
              <a:t>(</a:t>
            </a:r>
            <a:r>
              <a:rPr lang="en-US" sz="1600" dirty="0" err="1">
                <a:solidFill>
                  <a:srgbClr val="0070C0"/>
                </a:solidFill>
                <a:latin typeface="Arial" pitchFamily="34" charset="0"/>
              </a:rPr>
              <a:t>GPIO_TypeDef</a:t>
            </a:r>
            <a:r>
              <a:rPr lang="en-US" sz="1600" dirty="0">
                <a:solidFill>
                  <a:srgbClr val="0070C0"/>
                </a:solidFill>
                <a:latin typeface="Arial" pitchFamily="34" charset="0"/>
              </a:rPr>
              <a:t>* </a:t>
            </a:r>
            <a:r>
              <a:rPr lang="en-US" sz="1600" dirty="0" err="1">
                <a:solidFill>
                  <a:srgbClr val="0070C0"/>
                </a:solidFill>
                <a:latin typeface="Arial" pitchFamily="34" charset="0"/>
              </a:rPr>
              <a:t>GPIOx</a:t>
            </a:r>
            <a:r>
              <a:rPr lang="en-US" sz="1600" dirty="0">
                <a:solidFill>
                  <a:srgbClr val="0070C0"/>
                </a:solidFill>
                <a:latin typeface="Arial" pitchFamily="34" charset="0"/>
              </a:rPr>
              <a:t>, uint16_t </a:t>
            </a:r>
            <a:r>
              <a:rPr lang="en-US" sz="1600" dirty="0" err="1">
                <a:solidFill>
                  <a:srgbClr val="0070C0"/>
                </a:solidFill>
                <a:latin typeface="Arial" pitchFamily="34" charset="0"/>
              </a:rPr>
              <a:t>GPIO_Pin</a:t>
            </a:r>
            <a:r>
              <a:rPr lang="en-US" sz="1600" dirty="0">
                <a:solidFill>
                  <a:srgbClr val="0070C0"/>
                </a:solidFill>
                <a:latin typeface="Arial" pitchFamily="34" charset="0"/>
              </a:rPr>
              <a:t>)</a:t>
            </a:r>
          </a:p>
          <a:p>
            <a:pPr>
              <a:spcBef>
                <a:spcPct val="50000"/>
              </a:spcBef>
            </a:pPr>
            <a:endParaRPr lang="en-US" sz="1600" dirty="0">
              <a:solidFill>
                <a:srgbClr val="0070C0"/>
              </a:solidFill>
              <a:latin typeface="Arial" pitchFamily="34" charset="0"/>
            </a:endParaRPr>
          </a:p>
          <a:p>
            <a:pPr>
              <a:spcBef>
                <a:spcPct val="50000"/>
              </a:spcBef>
            </a:pPr>
            <a:endParaRPr lang="en-US" sz="1600" dirty="0">
              <a:solidFill>
                <a:srgbClr val="0070C0"/>
              </a:solidFill>
              <a:latin typeface="Arial" pitchFamily="34" charset="0"/>
            </a:endParaRPr>
          </a:p>
          <a:p>
            <a:pPr>
              <a:spcBef>
                <a:spcPct val="50000"/>
              </a:spcBef>
            </a:pPr>
            <a:r>
              <a:rPr lang="en-US" sz="1600" dirty="0">
                <a:solidFill>
                  <a:srgbClr val="0070C0"/>
                </a:solidFill>
                <a:latin typeface="Arial" pitchFamily="34" charset="0"/>
              </a:rPr>
              <a:t>__weak void </a:t>
            </a:r>
            <a:r>
              <a:rPr lang="en-US" sz="1600" b="1" dirty="0" err="1">
                <a:solidFill>
                  <a:srgbClr val="0070C0"/>
                </a:solidFill>
                <a:latin typeface="Arial" pitchFamily="34" charset="0"/>
              </a:rPr>
              <a:t>HAL_GPIO_EXTI_Callback</a:t>
            </a:r>
            <a:r>
              <a:rPr lang="en-US" sz="1600" dirty="0">
                <a:solidFill>
                  <a:srgbClr val="0070C0"/>
                </a:solidFill>
                <a:latin typeface="Arial" pitchFamily="34" charset="0"/>
              </a:rPr>
              <a:t>(uint16_t </a:t>
            </a:r>
            <a:r>
              <a:rPr lang="en-US" sz="1600" dirty="0" err="1">
                <a:solidFill>
                  <a:srgbClr val="0070C0"/>
                </a:solidFill>
                <a:latin typeface="Arial" pitchFamily="34" charset="0"/>
              </a:rPr>
              <a:t>GPIO_Pin</a:t>
            </a:r>
            <a:r>
              <a:rPr lang="en-US" sz="1600" dirty="0">
                <a:solidFill>
                  <a:srgbClr val="0070C0"/>
                </a:solidFill>
                <a:latin typeface="Arial" pitchFamily="34" charset="0"/>
              </a:rPr>
              <a:t>)</a:t>
            </a:r>
          </a:p>
          <a:p>
            <a:pPr>
              <a:spcBef>
                <a:spcPct val="50000"/>
              </a:spcBef>
            </a:pPr>
            <a:r>
              <a:rPr lang="en-US" sz="1600" dirty="0">
                <a:solidFill>
                  <a:srgbClr val="0070C0"/>
                </a:solidFill>
                <a:latin typeface="Arial" pitchFamily="34" charset="0"/>
              </a:rPr>
              <a:t>	</a:t>
            </a:r>
            <a:r>
              <a:rPr lang="en-US" sz="1400" dirty="0">
                <a:solidFill>
                  <a:srgbClr val="0070C0"/>
                </a:solidFill>
                <a:latin typeface="Arial" pitchFamily="34" charset="0"/>
              </a:rPr>
              <a:t>function called in the interrupt routine (after flag reset), it can be redefined by user in </a:t>
            </a:r>
            <a:r>
              <a:rPr lang="en-US" sz="1400" dirty="0" err="1">
                <a:solidFill>
                  <a:srgbClr val="0070C0"/>
                </a:solidFill>
                <a:latin typeface="Arial" pitchFamily="34" charset="0"/>
              </a:rPr>
              <a:t>main.c</a:t>
            </a:r>
            <a:endParaRPr lang="en-US" sz="1600" dirty="0">
              <a:solidFill>
                <a:srgbClr val="0070C0"/>
              </a:solidFill>
              <a:latin typeface="Arial" pitchFamily="34" charset="0"/>
            </a:endParaRPr>
          </a:p>
          <a:p>
            <a:pPr>
              <a:spcBef>
                <a:spcPct val="50000"/>
              </a:spcBef>
            </a:pPr>
            <a:endParaRPr lang="en-US" sz="1200" dirty="0">
              <a:solidFill>
                <a:srgbClr val="0070C0"/>
              </a:solidFill>
              <a:latin typeface="Arial" pitchFamily="34" charset="0"/>
            </a:endParaRPr>
          </a:p>
        </p:txBody>
      </p:sp>
    </p:spTree>
    <p:extLst>
      <p:ext uri="{BB962C8B-B14F-4D97-AF65-F5344CB8AC3E}">
        <p14:creationId xmlns:p14="http://schemas.microsoft.com/office/powerpoint/2010/main" val="30944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F08E1C-FC3D-9DB9-DB0D-464B8A563C2E}"/>
              </a:ext>
            </a:extLst>
          </p:cNvPr>
          <p:cNvSpPr>
            <a:spLocks noGrp="1"/>
          </p:cNvSpPr>
          <p:nvPr>
            <p:ph type="title"/>
          </p:nvPr>
        </p:nvSpPr>
        <p:spPr/>
        <p:txBody>
          <a:bodyPr/>
          <a:lstStyle/>
          <a:p>
            <a:r>
              <a:rPr lang="it-IT" dirty="0" err="1"/>
              <a:t>External</a:t>
            </a:r>
            <a:r>
              <a:rPr lang="it-IT" dirty="0"/>
              <a:t> interrupt/event line mapping</a:t>
            </a:r>
            <a:endParaRPr lang="en-US" dirty="0"/>
          </a:p>
        </p:txBody>
      </p:sp>
      <p:sp>
        <p:nvSpPr>
          <p:cNvPr id="3" name="CasellaDiTesto 2">
            <a:extLst>
              <a:ext uri="{FF2B5EF4-FFF2-40B4-BE49-F238E27FC236}">
                <a16:creationId xmlns:a16="http://schemas.microsoft.com/office/drawing/2014/main" id="{97CCACB7-0373-CCF2-E261-95D6F4FE1597}"/>
              </a:ext>
            </a:extLst>
          </p:cNvPr>
          <p:cNvSpPr txBox="1"/>
          <p:nvPr/>
        </p:nvSpPr>
        <p:spPr bwMode="auto">
          <a:xfrm>
            <a:off x="1043608" y="692696"/>
            <a:ext cx="7673896" cy="969496"/>
          </a:xfrm>
          <a:prstGeom prst="rect">
            <a:avLst/>
          </a:prstGeom>
          <a:noFill/>
          <a:ln w="9525">
            <a:noFill/>
            <a:miter lim="800000"/>
            <a:headEnd/>
            <a:tailEnd/>
          </a:ln>
          <a:effectLst/>
        </p:spPr>
        <p:txBody>
          <a:bodyPr wrap="square" rtlCol="0">
            <a:spAutoFit/>
          </a:bodyPr>
          <a:lstStyle/>
          <a:p>
            <a:pPr>
              <a:spcBef>
                <a:spcPct val="50000"/>
              </a:spcBef>
            </a:pPr>
            <a:r>
              <a:rPr lang="en-US" sz="1800" b="0" i="0" dirty="0">
                <a:solidFill>
                  <a:srgbClr val="000000"/>
                </a:solidFill>
                <a:effectLst/>
                <a:latin typeface="Arial" panose="020B0604020202020204" pitchFamily="34" charset="0"/>
              </a:rPr>
              <a:t>Up to 81 GPIOs (STM32F401xB/C and STM32F401xD/E) are connected </a:t>
            </a:r>
          </a:p>
          <a:p>
            <a:pPr>
              <a:spcBef>
                <a:spcPct val="50000"/>
              </a:spcBef>
            </a:pPr>
            <a:r>
              <a:rPr lang="en-US" sz="1800" b="0" i="0" dirty="0">
                <a:solidFill>
                  <a:srgbClr val="000000"/>
                </a:solidFill>
                <a:effectLst/>
                <a:latin typeface="Arial" panose="020B0604020202020204" pitchFamily="34" charset="0"/>
              </a:rPr>
              <a:t>to the 16 external interrupt/event lines in the following manner:</a:t>
            </a:r>
            <a:r>
              <a:rPr lang="en-US" sz="1050" dirty="0"/>
              <a:t> </a:t>
            </a:r>
            <a:br>
              <a:rPr lang="en-US" sz="1050" dirty="0"/>
            </a:br>
            <a:endParaRPr lang="en-US" sz="1200" dirty="0">
              <a:solidFill>
                <a:srgbClr val="0070C0"/>
              </a:solidFill>
              <a:latin typeface="Arial" pitchFamily="34" charset="0"/>
            </a:endParaRPr>
          </a:p>
        </p:txBody>
      </p:sp>
      <p:pic>
        <p:nvPicPr>
          <p:cNvPr id="5" name="Immagine 4" descr="Immagine che contiene testo, diagramma, linea, schermata&#10;&#10;Descrizione generata automaticamente">
            <a:extLst>
              <a:ext uri="{FF2B5EF4-FFF2-40B4-BE49-F238E27FC236}">
                <a16:creationId xmlns:a16="http://schemas.microsoft.com/office/drawing/2014/main" id="{5B26C785-BDB4-66A6-D054-230B7B4E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533137"/>
            <a:ext cx="2904010" cy="2241557"/>
          </a:xfrm>
          <a:prstGeom prst="rect">
            <a:avLst/>
          </a:prstGeom>
        </p:spPr>
      </p:pic>
      <p:pic>
        <p:nvPicPr>
          <p:cNvPr id="7" name="Immagine 6" descr="Immagine che contiene testo, diagramma, schermata, linea&#10;&#10;Descrizione generata automaticamente">
            <a:extLst>
              <a:ext uri="{FF2B5EF4-FFF2-40B4-BE49-F238E27FC236}">
                <a16:creationId xmlns:a16="http://schemas.microsoft.com/office/drawing/2014/main" id="{B1F41722-320D-1B09-20E8-B5DA1D660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550" y="3806295"/>
            <a:ext cx="2688093" cy="2203052"/>
          </a:xfrm>
          <a:prstGeom prst="rect">
            <a:avLst/>
          </a:prstGeom>
        </p:spPr>
      </p:pic>
      <p:sp>
        <p:nvSpPr>
          <p:cNvPr id="8" name="CasellaDiTesto 7">
            <a:extLst>
              <a:ext uri="{FF2B5EF4-FFF2-40B4-BE49-F238E27FC236}">
                <a16:creationId xmlns:a16="http://schemas.microsoft.com/office/drawing/2014/main" id="{A5927E4C-2DB1-ECDF-C5C9-F7CDA39DA49E}"/>
              </a:ext>
            </a:extLst>
          </p:cNvPr>
          <p:cNvSpPr txBox="1"/>
          <p:nvPr/>
        </p:nvSpPr>
        <p:spPr bwMode="auto">
          <a:xfrm>
            <a:off x="5004048" y="3861048"/>
            <a:ext cx="3888432" cy="2862322"/>
          </a:xfrm>
          <a:prstGeom prst="rect">
            <a:avLst/>
          </a:prstGeom>
          <a:noFill/>
          <a:ln w="9525">
            <a:noFill/>
            <a:miter lim="800000"/>
            <a:headEnd/>
            <a:tailEnd/>
          </a:ln>
          <a:effectLst/>
        </p:spPr>
        <p:txBody>
          <a:bodyPr wrap="square" rtlCol="0">
            <a:spAutoFit/>
          </a:bodyPr>
          <a:lstStyle/>
          <a:p>
            <a:r>
              <a:rPr lang="en-US" sz="1400" b="0" i="0" dirty="0">
                <a:solidFill>
                  <a:srgbClr val="000000"/>
                </a:solidFill>
                <a:effectLst/>
                <a:latin typeface="Arial" panose="020B0604020202020204" pitchFamily="34" charset="0"/>
              </a:rPr>
              <a:t>The five other EXTI lines are connected as follows:</a:t>
            </a:r>
          </a:p>
          <a:p>
            <a:r>
              <a:rPr lang="en-US" sz="1400" dirty="0">
                <a:solidFill>
                  <a:srgbClr val="000000"/>
                </a:solidFill>
                <a:latin typeface="Symbol" panose="05050102010706020507" pitchFamily="18" charset="2"/>
              </a:rPr>
              <a:t>-</a:t>
            </a:r>
            <a:r>
              <a:rPr lang="en-US" sz="1400" b="0" i="0" dirty="0">
                <a:solidFill>
                  <a:srgbClr val="000000"/>
                </a:solidFill>
                <a:effectLst/>
                <a:latin typeface="Symbol" panose="05050102010706020507" pitchFamily="18" charset="2"/>
              </a:rPr>
              <a:t> </a:t>
            </a:r>
            <a:r>
              <a:rPr lang="en-US" sz="1400" b="0" i="0" dirty="0">
                <a:solidFill>
                  <a:srgbClr val="000000"/>
                </a:solidFill>
                <a:effectLst/>
                <a:latin typeface="Arial" panose="020B0604020202020204" pitchFamily="34" charset="0"/>
              </a:rPr>
              <a:t>EXTI line 16 is connected to the PVD output</a:t>
            </a:r>
          </a:p>
          <a:p>
            <a:r>
              <a:rPr lang="en-US" sz="1400" dirty="0">
                <a:solidFill>
                  <a:srgbClr val="000000"/>
                </a:solidFill>
                <a:latin typeface="Symbol" panose="05050102010706020507" pitchFamily="18" charset="2"/>
              </a:rPr>
              <a:t>-</a:t>
            </a:r>
            <a:r>
              <a:rPr lang="en-US" sz="1400" b="0" i="0" dirty="0">
                <a:solidFill>
                  <a:srgbClr val="000000"/>
                </a:solidFill>
                <a:effectLst/>
                <a:latin typeface="Symbol" panose="05050102010706020507" pitchFamily="18" charset="2"/>
              </a:rPr>
              <a:t> </a:t>
            </a:r>
            <a:r>
              <a:rPr lang="en-US" sz="1400" b="0" i="0" dirty="0">
                <a:solidFill>
                  <a:srgbClr val="000000"/>
                </a:solidFill>
                <a:effectLst/>
                <a:latin typeface="Arial" panose="020B0604020202020204" pitchFamily="34" charset="0"/>
              </a:rPr>
              <a:t>EXTI line 17 is connected to the RTC Alarm event</a:t>
            </a:r>
          </a:p>
          <a:p>
            <a:r>
              <a:rPr lang="en-US" sz="1400" dirty="0">
                <a:solidFill>
                  <a:srgbClr val="000000"/>
                </a:solidFill>
                <a:latin typeface="Symbol" panose="05050102010706020507" pitchFamily="18" charset="2"/>
              </a:rPr>
              <a:t>-</a:t>
            </a:r>
            <a:r>
              <a:rPr lang="en-US" sz="1400" b="0" i="0" dirty="0">
                <a:solidFill>
                  <a:srgbClr val="000000"/>
                </a:solidFill>
                <a:effectLst/>
                <a:latin typeface="Symbol" panose="05050102010706020507" pitchFamily="18" charset="2"/>
              </a:rPr>
              <a:t> </a:t>
            </a:r>
            <a:r>
              <a:rPr lang="en-US" sz="1400" b="0" i="0" dirty="0">
                <a:solidFill>
                  <a:srgbClr val="000000"/>
                </a:solidFill>
                <a:effectLst/>
                <a:latin typeface="Arial" panose="020B0604020202020204" pitchFamily="34" charset="0"/>
              </a:rPr>
              <a:t>EXTI line 18 is connected to the USB OTG FS Wakeup event</a:t>
            </a:r>
          </a:p>
          <a:p>
            <a:r>
              <a:rPr lang="en-US" sz="1400" dirty="0">
                <a:solidFill>
                  <a:srgbClr val="000000"/>
                </a:solidFill>
                <a:latin typeface="Symbol" panose="05050102010706020507" pitchFamily="18" charset="2"/>
              </a:rPr>
              <a:t>-</a:t>
            </a:r>
            <a:r>
              <a:rPr lang="en-US" sz="1400" b="0" i="0" dirty="0">
                <a:solidFill>
                  <a:srgbClr val="000000"/>
                </a:solidFill>
                <a:effectLst/>
                <a:latin typeface="Symbol" panose="05050102010706020507" pitchFamily="18" charset="2"/>
              </a:rPr>
              <a:t> </a:t>
            </a:r>
            <a:r>
              <a:rPr lang="en-US" sz="1400" b="0" i="0" dirty="0">
                <a:solidFill>
                  <a:srgbClr val="000000"/>
                </a:solidFill>
                <a:effectLst/>
                <a:latin typeface="Arial" panose="020B0604020202020204" pitchFamily="34" charset="0"/>
              </a:rPr>
              <a:t>EXTI line 21 is connected to the RTC Tamper and </a:t>
            </a:r>
            <a:r>
              <a:rPr lang="en-US" sz="1400" b="0" i="0" dirty="0" err="1">
                <a:solidFill>
                  <a:srgbClr val="000000"/>
                </a:solidFill>
                <a:effectLst/>
                <a:latin typeface="Arial" panose="020B0604020202020204" pitchFamily="34" charset="0"/>
              </a:rPr>
              <a:t>TimeStamp</a:t>
            </a:r>
            <a:r>
              <a:rPr lang="en-US" sz="1400" b="0" i="0" dirty="0">
                <a:solidFill>
                  <a:srgbClr val="000000"/>
                </a:solidFill>
                <a:effectLst/>
                <a:latin typeface="Arial" panose="020B0604020202020204" pitchFamily="34" charset="0"/>
              </a:rPr>
              <a:t> events</a:t>
            </a:r>
          </a:p>
          <a:p>
            <a:r>
              <a:rPr lang="en-US" sz="1400" dirty="0">
                <a:solidFill>
                  <a:srgbClr val="000000"/>
                </a:solidFill>
                <a:latin typeface="Symbol" panose="05050102010706020507" pitchFamily="18" charset="2"/>
              </a:rPr>
              <a:t>-</a:t>
            </a:r>
            <a:r>
              <a:rPr lang="en-US" sz="1400" b="0" i="0" dirty="0">
                <a:solidFill>
                  <a:srgbClr val="000000"/>
                </a:solidFill>
                <a:effectLst/>
                <a:latin typeface="Symbol" panose="05050102010706020507" pitchFamily="18" charset="2"/>
              </a:rPr>
              <a:t> </a:t>
            </a:r>
            <a:r>
              <a:rPr lang="en-US" sz="1400" b="0" i="0" dirty="0">
                <a:solidFill>
                  <a:srgbClr val="000000"/>
                </a:solidFill>
                <a:effectLst/>
                <a:latin typeface="Arial" panose="020B0604020202020204" pitchFamily="34" charset="0"/>
              </a:rPr>
              <a:t>EXTI line 22 is connected to the RTC Wakeup event</a:t>
            </a:r>
            <a:r>
              <a:rPr lang="en-US" sz="1400" dirty="0"/>
              <a:t> </a:t>
            </a:r>
            <a:br>
              <a:rPr lang="en-US" sz="1050" dirty="0"/>
            </a:br>
            <a:endParaRPr lang="en-US" sz="1200" dirty="0">
              <a:solidFill>
                <a:srgbClr val="0070C0"/>
              </a:solidFill>
              <a:latin typeface="Arial" pitchFamily="34" charset="0"/>
            </a:endParaRPr>
          </a:p>
        </p:txBody>
      </p:sp>
      <p:pic>
        <p:nvPicPr>
          <p:cNvPr id="10" name="Immagine 9" descr="Immagine che contiene testo, diagramma, linea, schermata&#10;&#10;Descrizione generata automaticamente">
            <a:extLst>
              <a:ext uri="{FF2B5EF4-FFF2-40B4-BE49-F238E27FC236}">
                <a16:creationId xmlns:a16="http://schemas.microsoft.com/office/drawing/2014/main" id="{EA805590-80F4-CDFE-DE66-34128286F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581426"/>
            <a:ext cx="2904010" cy="2144978"/>
          </a:xfrm>
          <a:prstGeom prst="rect">
            <a:avLst/>
          </a:prstGeom>
        </p:spPr>
      </p:pic>
    </p:spTree>
    <p:extLst>
      <p:ext uri="{BB962C8B-B14F-4D97-AF65-F5344CB8AC3E}">
        <p14:creationId xmlns:p14="http://schemas.microsoft.com/office/powerpoint/2010/main" val="196755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AB269-0679-6625-9709-DA9C202ADB43}"/>
              </a:ext>
            </a:extLst>
          </p:cNvPr>
          <p:cNvSpPr>
            <a:spLocks noGrp="1"/>
          </p:cNvSpPr>
          <p:nvPr>
            <p:ph type="title"/>
          </p:nvPr>
        </p:nvSpPr>
        <p:spPr/>
        <p:txBody>
          <a:bodyPr/>
          <a:lstStyle/>
          <a:p>
            <a:r>
              <a:rPr lang="it-IT" dirty="0"/>
              <a:t>SYSCFG </a:t>
            </a:r>
            <a:r>
              <a:rPr lang="it-IT" dirty="0" err="1"/>
              <a:t>Register</a:t>
            </a:r>
            <a:r>
              <a:rPr lang="it-IT" dirty="0"/>
              <a:t> </a:t>
            </a:r>
            <a:r>
              <a:rPr lang="it-IT" dirty="0" err="1"/>
              <a:t>map</a:t>
            </a:r>
            <a:endParaRPr lang="en-US" dirty="0"/>
          </a:p>
        </p:txBody>
      </p:sp>
      <p:pic>
        <p:nvPicPr>
          <p:cNvPr id="4" name="Immagine 3" descr="Immagine che contiene testo, schermata, numero, Parallelo&#10;&#10;Descrizione generata automaticamente">
            <a:extLst>
              <a:ext uri="{FF2B5EF4-FFF2-40B4-BE49-F238E27FC236}">
                <a16:creationId xmlns:a16="http://schemas.microsoft.com/office/drawing/2014/main" id="{A0CD2264-2BDF-12AD-1DFC-EA8B4D5D8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04" y="620688"/>
            <a:ext cx="8169396" cy="5865433"/>
          </a:xfrm>
          <a:prstGeom prst="rect">
            <a:avLst/>
          </a:prstGeom>
        </p:spPr>
      </p:pic>
    </p:spTree>
    <p:extLst>
      <p:ext uri="{BB962C8B-B14F-4D97-AF65-F5344CB8AC3E}">
        <p14:creationId xmlns:p14="http://schemas.microsoft.com/office/powerpoint/2010/main" val="346243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68A39-1280-6D07-AD72-2971BA5AB9E3}"/>
              </a:ext>
            </a:extLst>
          </p:cNvPr>
          <p:cNvSpPr>
            <a:spLocks noGrp="1"/>
          </p:cNvSpPr>
          <p:nvPr>
            <p:ph type="title"/>
          </p:nvPr>
        </p:nvSpPr>
        <p:spPr/>
        <p:txBody>
          <a:bodyPr/>
          <a:lstStyle/>
          <a:p>
            <a:r>
              <a:rPr lang="it-IT" dirty="0"/>
              <a:t>EXTI </a:t>
            </a:r>
            <a:r>
              <a:rPr lang="it-IT" dirty="0" err="1"/>
              <a:t>block</a:t>
            </a:r>
            <a:r>
              <a:rPr lang="it-IT" dirty="0"/>
              <a:t> </a:t>
            </a:r>
            <a:r>
              <a:rPr lang="it-IT" dirty="0" err="1"/>
              <a:t>diagram</a:t>
            </a:r>
            <a:endParaRPr lang="en-US" dirty="0"/>
          </a:p>
        </p:txBody>
      </p:sp>
      <p:pic>
        <p:nvPicPr>
          <p:cNvPr id="4" name="Immagine 3" descr="Immagine che contiene testo, diagramma, Piano, schematico&#10;&#10;Descrizione generata automaticamente">
            <a:extLst>
              <a:ext uri="{FF2B5EF4-FFF2-40B4-BE49-F238E27FC236}">
                <a16:creationId xmlns:a16="http://schemas.microsoft.com/office/drawing/2014/main" id="{CBE0750B-6C1E-2ED6-A27F-7713C17C9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548680"/>
            <a:ext cx="7927975" cy="5963452"/>
          </a:xfrm>
          <a:prstGeom prst="rect">
            <a:avLst/>
          </a:prstGeom>
        </p:spPr>
      </p:pic>
    </p:spTree>
    <p:extLst>
      <p:ext uri="{BB962C8B-B14F-4D97-AF65-F5344CB8AC3E}">
        <p14:creationId xmlns:p14="http://schemas.microsoft.com/office/powerpoint/2010/main" val="410841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9A311-EAD2-DB5D-EE01-E20AF0DB4588}"/>
              </a:ext>
            </a:extLst>
          </p:cNvPr>
          <p:cNvSpPr>
            <a:spLocks noGrp="1"/>
          </p:cNvSpPr>
          <p:nvPr>
            <p:ph type="title"/>
          </p:nvPr>
        </p:nvSpPr>
        <p:spPr/>
        <p:txBody>
          <a:bodyPr/>
          <a:lstStyle/>
          <a:p>
            <a:r>
              <a:rPr lang="it-IT" dirty="0"/>
              <a:t>EXTI location in </a:t>
            </a:r>
            <a:r>
              <a:rPr lang="it-IT" dirty="0" err="1"/>
              <a:t>memory</a:t>
            </a:r>
            <a:endParaRPr lang="en-US" dirty="0"/>
          </a:p>
        </p:txBody>
      </p:sp>
      <p:pic>
        <p:nvPicPr>
          <p:cNvPr id="3" name="Immagine 2">
            <a:extLst>
              <a:ext uri="{FF2B5EF4-FFF2-40B4-BE49-F238E27FC236}">
                <a16:creationId xmlns:a16="http://schemas.microsoft.com/office/drawing/2014/main" id="{AC0FCA31-3F83-F137-205D-78E381AB8DD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475838"/>
            <a:ext cx="5508104" cy="5906324"/>
          </a:xfrm>
          <a:prstGeom prst="rect">
            <a:avLst/>
          </a:prstGeom>
        </p:spPr>
      </p:pic>
      <p:pic>
        <p:nvPicPr>
          <p:cNvPr id="5" name="Immagine 4" descr="Immagine che contiene testo, schermata, numero, Carattere&#10;&#10;Descrizione generata automaticamente">
            <a:extLst>
              <a:ext uri="{FF2B5EF4-FFF2-40B4-BE49-F238E27FC236}">
                <a16:creationId xmlns:a16="http://schemas.microsoft.com/office/drawing/2014/main" id="{52A4F9E9-9C95-3676-B805-1E796A9E7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548680"/>
            <a:ext cx="2060990" cy="2015117"/>
          </a:xfrm>
          <a:prstGeom prst="rect">
            <a:avLst/>
          </a:prstGeom>
        </p:spPr>
      </p:pic>
      <p:pic>
        <p:nvPicPr>
          <p:cNvPr id="9" name="Immagine 8" descr="Immagine che contiene testo, schermata, menu, numero&#10;&#10;Descrizione generata automaticamente">
            <a:extLst>
              <a:ext uri="{FF2B5EF4-FFF2-40B4-BE49-F238E27FC236}">
                <a16:creationId xmlns:a16="http://schemas.microsoft.com/office/drawing/2014/main" id="{9F25306F-AC38-1791-D8C4-5A9A28E99D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1" y="2545986"/>
            <a:ext cx="1807581" cy="3985841"/>
          </a:xfrm>
          <a:prstGeom prst="rect">
            <a:avLst/>
          </a:prstGeom>
        </p:spPr>
      </p:pic>
      <p:pic>
        <p:nvPicPr>
          <p:cNvPr id="11" name="Immagine 10">
            <a:extLst>
              <a:ext uri="{FF2B5EF4-FFF2-40B4-BE49-F238E27FC236}">
                <a16:creationId xmlns:a16="http://schemas.microsoft.com/office/drawing/2014/main" id="{4A0CE871-46AB-AAB1-513A-FDB60C729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9782" y="2551229"/>
            <a:ext cx="254882" cy="3980598"/>
          </a:xfrm>
          <a:prstGeom prst="rect">
            <a:avLst/>
          </a:prstGeom>
        </p:spPr>
      </p:pic>
      <p:sp>
        <p:nvSpPr>
          <p:cNvPr id="12" name="Ovale 11">
            <a:extLst>
              <a:ext uri="{FF2B5EF4-FFF2-40B4-BE49-F238E27FC236}">
                <a16:creationId xmlns:a16="http://schemas.microsoft.com/office/drawing/2014/main" id="{D54E4059-016C-D84E-492D-24662E739EEA}"/>
              </a:ext>
            </a:extLst>
          </p:cNvPr>
          <p:cNvSpPr/>
          <p:nvPr/>
        </p:nvSpPr>
        <p:spPr bwMode="auto">
          <a:xfrm>
            <a:off x="6300192" y="2924944"/>
            <a:ext cx="2132998" cy="360040"/>
          </a:xfrm>
          <a:prstGeom prst="ellipse">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sp>
        <p:nvSpPr>
          <p:cNvPr id="13" name="Ovale 12">
            <a:extLst>
              <a:ext uri="{FF2B5EF4-FFF2-40B4-BE49-F238E27FC236}">
                <a16:creationId xmlns:a16="http://schemas.microsoft.com/office/drawing/2014/main" id="{A4D376BD-CCE9-5E68-BA87-6288B26CF91A}"/>
              </a:ext>
            </a:extLst>
          </p:cNvPr>
          <p:cNvSpPr/>
          <p:nvPr/>
        </p:nvSpPr>
        <p:spPr bwMode="auto">
          <a:xfrm>
            <a:off x="6114590" y="2924944"/>
            <a:ext cx="2277014" cy="288032"/>
          </a:xfrm>
          <a:prstGeom prst="ellipse">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2051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numero, Parallelo&#10;&#10;Descrizione generata automaticamente">
            <a:extLst>
              <a:ext uri="{FF2B5EF4-FFF2-40B4-BE49-F238E27FC236}">
                <a16:creationId xmlns:a16="http://schemas.microsoft.com/office/drawing/2014/main" id="{117B2525-7078-6B9A-168F-085E9212D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820838"/>
            <a:ext cx="8388424" cy="5732685"/>
          </a:xfrm>
          <a:prstGeom prst="rect">
            <a:avLst/>
          </a:prstGeom>
        </p:spPr>
      </p:pic>
      <p:sp>
        <p:nvSpPr>
          <p:cNvPr id="2" name="Titolo 1">
            <a:extLst>
              <a:ext uri="{FF2B5EF4-FFF2-40B4-BE49-F238E27FC236}">
                <a16:creationId xmlns:a16="http://schemas.microsoft.com/office/drawing/2014/main" id="{4F586594-0C27-34FD-9940-29E95816E18A}"/>
              </a:ext>
            </a:extLst>
          </p:cNvPr>
          <p:cNvSpPr>
            <a:spLocks noGrp="1"/>
          </p:cNvSpPr>
          <p:nvPr>
            <p:ph type="title"/>
          </p:nvPr>
        </p:nvSpPr>
        <p:spPr/>
        <p:txBody>
          <a:bodyPr/>
          <a:lstStyle/>
          <a:p>
            <a:r>
              <a:rPr lang="it-IT" dirty="0"/>
              <a:t>EXTI </a:t>
            </a:r>
            <a:r>
              <a:rPr lang="it-IT" dirty="0" err="1"/>
              <a:t>register</a:t>
            </a:r>
            <a:r>
              <a:rPr lang="it-IT" dirty="0"/>
              <a:t> </a:t>
            </a:r>
            <a:r>
              <a:rPr lang="it-IT" dirty="0" err="1"/>
              <a:t>map</a:t>
            </a:r>
            <a:endParaRPr lang="en-US" dirty="0"/>
          </a:p>
        </p:txBody>
      </p:sp>
    </p:spTree>
    <p:extLst>
      <p:ext uri="{BB962C8B-B14F-4D97-AF65-F5344CB8AC3E}">
        <p14:creationId xmlns:p14="http://schemas.microsoft.com/office/powerpoint/2010/main" val="3923838984"/>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effectLst/>
      </a:spPr>
      <a:bodyPr>
        <a:spAutoFit/>
      </a:bodyPr>
      <a:lstStyle>
        <a:defPPr algn="r">
          <a:spcBef>
            <a:spcPct val="50000"/>
          </a:spcBef>
          <a:defRPr sz="1200" dirty="0" err="1">
            <a:solidFill>
              <a:srgbClr val="0070C0"/>
            </a:solidFill>
            <a:latin typeface="Arial" pitchFamily="34" charset="0"/>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2293</TotalTime>
  <Words>639</Words>
  <Application>Microsoft Office PowerPoint</Application>
  <PresentationFormat>Presentazione su schermo (4:3)</PresentationFormat>
  <Paragraphs>66</Paragraphs>
  <Slides>15</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Minion Web</vt:lpstr>
      <vt:lpstr>Symbol</vt:lpstr>
      <vt:lpstr>Times</vt:lpstr>
      <vt:lpstr>Wingdings</vt:lpstr>
      <vt:lpstr>Struttura predefinita</vt:lpstr>
      <vt:lpstr>Presentazione standard di PowerPoint</vt:lpstr>
      <vt:lpstr>General Purpose Input/Outputs</vt:lpstr>
      <vt:lpstr>CUBE project Pinout</vt:lpstr>
      <vt:lpstr>GPIO HAL functions</vt:lpstr>
      <vt:lpstr>External interrupt/event line mapping</vt:lpstr>
      <vt:lpstr>SYSCFG Register map</vt:lpstr>
      <vt:lpstr>EXTI block diagram</vt:lpstr>
      <vt:lpstr>EXTI location in memory</vt:lpstr>
      <vt:lpstr>EXTI register map</vt:lpstr>
      <vt:lpstr>EXTI vector table</vt:lpstr>
      <vt:lpstr>Interrupts</vt:lpstr>
      <vt:lpstr>Project 1a: Pushbutton - polling</vt:lpstr>
      <vt:lpstr>Project hints</vt:lpstr>
      <vt:lpstr>Project 1b: Pushbutton - interrupt</vt:lpstr>
      <vt:lpstr>Project hints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Systems</dc:title>
  <dc:creator>Dr. Federica VILLA</dc:creator>
  <cp:lastModifiedBy>Gabriele Laita</cp:lastModifiedBy>
  <cp:revision>727</cp:revision>
  <cp:lastPrinted>2014-10-13T15:16:28Z</cp:lastPrinted>
  <dcterms:created xsi:type="dcterms:W3CDTF">2003-06-16T09:31:13Z</dcterms:created>
  <dcterms:modified xsi:type="dcterms:W3CDTF">2023-09-24T12:29:55Z</dcterms:modified>
</cp:coreProperties>
</file>