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75" r:id="rId4"/>
    <p:sldId id="277" r:id="rId5"/>
    <p:sldId id="273" r:id="rId6"/>
    <p:sldId id="276" r:id="rId7"/>
    <p:sldId id="279" r:id="rId8"/>
    <p:sldId id="260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9144000" cy="6858000" type="screen4x3"/>
  <p:notesSz cx="6810375" cy="99425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2D050"/>
    <a:srgbClr val="0066CC"/>
    <a:srgbClr val="3399FF"/>
    <a:srgbClr val="FF99CC"/>
    <a:srgbClr val="33CC33"/>
    <a:srgbClr val="FFFF00"/>
    <a:srgbClr val="66FF33"/>
    <a:srgbClr val="0066FF"/>
    <a:srgbClr val="00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1081E-B62F-4143-9EC7-E96806A8F4EC}" v="1" dt="2023-09-24T13:05:44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79661" autoAdjust="0"/>
  </p:normalViewPr>
  <p:slideViewPr>
    <p:cSldViewPr>
      <p:cViewPr varScale="1">
        <p:scale>
          <a:sx n="88" d="100"/>
          <a:sy n="88" d="100"/>
        </p:scale>
        <p:origin x="23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Laita" userId="9760065b-edd8-46e0-ae31-362e692cba3d" providerId="ADAL" clId="{C701081E-B62F-4143-9EC7-E96806A8F4EC}"/>
    <pc:docChg chg="undo custSel modSld">
      <pc:chgData name="Gabriele Laita" userId="9760065b-edd8-46e0-ae31-362e692cba3d" providerId="ADAL" clId="{C701081E-B62F-4143-9EC7-E96806A8F4EC}" dt="2023-09-24T13:05:49.242" v="234" actId="1076"/>
      <pc:docMkLst>
        <pc:docMk/>
      </pc:docMkLst>
      <pc:sldChg chg="modSp mod">
        <pc:chgData name="Gabriele Laita" userId="9760065b-edd8-46e0-ae31-362e692cba3d" providerId="ADAL" clId="{C701081E-B62F-4143-9EC7-E96806A8F4EC}" dt="2023-09-24T13:05:49.242" v="234" actId="1076"/>
        <pc:sldMkLst>
          <pc:docMk/>
          <pc:sldMk cId="1199199160" sldId="273"/>
        </pc:sldMkLst>
        <pc:spChg chg="mod">
          <ac:chgData name="Gabriele Laita" userId="9760065b-edd8-46e0-ae31-362e692cba3d" providerId="ADAL" clId="{C701081E-B62F-4143-9EC7-E96806A8F4EC}" dt="2023-09-24T13:05:49.242" v="234" actId="1076"/>
          <ac:spMkLst>
            <pc:docMk/>
            <pc:sldMk cId="1199199160" sldId="273"/>
            <ac:spMk id="3" creationId="{00000000-0000-0000-0000-000000000000}"/>
          </ac:spMkLst>
        </pc:spChg>
      </pc:sldChg>
      <pc:sldChg chg="modSp mod">
        <pc:chgData name="Gabriele Laita" userId="9760065b-edd8-46e0-ae31-362e692cba3d" providerId="ADAL" clId="{C701081E-B62F-4143-9EC7-E96806A8F4EC}" dt="2023-09-24T12:56:13.654" v="232" actId="1076"/>
        <pc:sldMkLst>
          <pc:docMk/>
          <pc:sldMk cId="483741362" sldId="274"/>
        </pc:sldMkLst>
        <pc:spChg chg="mod">
          <ac:chgData name="Gabriele Laita" userId="9760065b-edd8-46e0-ae31-362e692cba3d" providerId="ADAL" clId="{C701081E-B62F-4143-9EC7-E96806A8F4EC}" dt="2023-09-24T12:56:13.654" v="232" actId="1076"/>
          <ac:spMkLst>
            <pc:docMk/>
            <pc:sldMk cId="483741362" sldId="27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399BDAC-A2EE-4CAA-825A-F8C5854D32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94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42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BB2E2EF-B505-416E-83A6-129FC088B5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593B-249C-43C6-8C66-7EF51584C48F}" type="slidenum">
              <a:rPr lang="it-IT" altLang="it-IT" sz="1200" smtClean="0">
                <a:latin typeface="Times" pitchFamily="18" charset="0"/>
              </a:rPr>
              <a:pPr/>
              <a:t>1</a:t>
            </a:fld>
            <a:endParaRPr lang="it-IT" altLang="it-IT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04863"/>
            <a:ext cx="5365750" cy="40259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95875"/>
            <a:ext cx="4949825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 can be: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internal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external</a:t>
            </a:r>
          </a:p>
          <a:p>
            <a:pPr marL="171450" indent="-171450">
              <a:buFontTx/>
              <a:buChar char="-"/>
            </a:pPr>
            <a:r>
              <a:rPr lang="en-US" dirty="0"/>
              <a:t>from other</a:t>
            </a:r>
            <a:r>
              <a:rPr lang="en-US" baseline="0" dirty="0"/>
              <a:t> TIM (ITR)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14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ITR =</a:t>
            </a:r>
            <a:r>
              <a:rPr lang="en-US" baseline="0" dirty="0"/>
              <a:t> internal trigger, to inter-connect different timers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3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4" name="Rectangle 70"/>
          <p:cNvSpPr>
            <a:spLocks noChangeArrowheads="1"/>
          </p:cNvSpPr>
          <p:nvPr userDrawn="1"/>
        </p:nvSpPr>
        <p:spPr bwMode="auto">
          <a:xfrm>
            <a:off x="571500" y="4929188"/>
            <a:ext cx="812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grpSp>
        <p:nvGrpSpPr>
          <p:cNvPr id="5" name="Gruppo 14"/>
          <p:cNvGrpSpPr>
            <a:grpSpLocks/>
          </p:cNvGrpSpPr>
          <p:nvPr userDrawn="1"/>
        </p:nvGrpSpPr>
        <p:grpSpPr bwMode="auto">
          <a:xfrm>
            <a:off x="3143250" y="214313"/>
            <a:ext cx="2857500" cy="1414462"/>
            <a:chOff x="4857752" y="5143512"/>
            <a:chExt cx="3000361" cy="1468756"/>
          </a:xfrm>
        </p:grpSpPr>
        <p:sp>
          <p:nvSpPr>
            <p:cNvPr id="6" name="Rectangle 70"/>
            <p:cNvSpPr>
              <a:spLocks noChangeArrowheads="1"/>
            </p:cNvSpPr>
            <p:nvPr userDrawn="1"/>
          </p:nvSpPr>
          <p:spPr bwMode="auto">
            <a:xfrm>
              <a:off x="4857752" y="5143512"/>
              <a:ext cx="2992027" cy="1468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5143512"/>
              <a:ext cx="1428760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sellaDiTesto 19"/>
            <p:cNvSpPr txBox="1">
              <a:spLocks noChangeArrowheads="1"/>
            </p:cNvSpPr>
            <p:nvPr userDrawn="1"/>
          </p:nvSpPr>
          <p:spPr bwMode="auto">
            <a:xfrm>
              <a:off x="6207914" y="5217691"/>
              <a:ext cx="1650199" cy="138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POLITECNICO </a:t>
              </a:r>
            </a:p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DI MILANO</a:t>
              </a: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r>
                <a:rPr lang="it-IT" sz="1400">
                  <a:solidFill>
                    <a:srgbClr val="0066CC"/>
                  </a:solidFill>
                </a:rPr>
                <a:t>www.polimi.it</a:t>
              </a:r>
            </a:p>
          </p:txBody>
        </p:sp>
      </p:grpSp>
      <p:sp>
        <p:nvSpPr>
          <p:cNvPr id="9" name="Rectangle 70"/>
          <p:cNvSpPr>
            <a:spLocks noChangeArrowheads="1"/>
          </p:cNvSpPr>
          <p:nvPr userDrawn="1"/>
        </p:nvSpPr>
        <p:spPr bwMode="auto">
          <a:xfrm>
            <a:off x="0" y="1785938"/>
            <a:ext cx="3000375" cy="714375"/>
          </a:xfrm>
          <a:prstGeom prst="rect">
            <a:avLst/>
          </a:prstGeom>
          <a:solidFill>
            <a:srgbClr val="003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10" name="Rectangle 70"/>
          <p:cNvSpPr>
            <a:spLocks noChangeArrowheads="1"/>
          </p:cNvSpPr>
          <p:nvPr userDrawn="1"/>
        </p:nvSpPr>
        <p:spPr bwMode="auto">
          <a:xfrm>
            <a:off x="5135563" y="3429000"/>
            <a:ext cx="2544762" cy="754063"/>
          </a:xfrm>
          <a:prstGeom prst="rect">
            <a:avLst/>
          </a:prstGeom>
          <a:solidFill>
            <a:srgbClr val="004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873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876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16025" y="0"/>
            <a:ext cx="7927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857250"/>
            <a:ext cx="8358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il testo</a:t>
            </a:r>
          </a:p>
          <a:p>
            <a:pPr lvl="1"/>
            <a:r>
              <a:rPr lang="it-IT" altLang="it-IT" dirty="0"/>
              <a:t>Testo</a:t>
            </a:r>
          </a:p>
          <a:p>
            <a:pPr lvl="2"/>
            <a:r>
              <a:rPr lang="it-IT" altLang="it-IT" dirty="0"/>
              <a:t>Testo</a:t>
            </a:r>
          </a:p>
          <a:p>
            <a:pPr lvl="3"/>
            <a:r>
              <a:rPr lang="it-IT" altLang="it-IT" dirty="0"/>
              <a:t>testo</a:t>
            </a:r>
          </a:p>
        </p:txBody>
      </p:sp>
      <p:pic>
        <p:nvPicPr>
          <p:cNvPr id="1029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o 9"/>
          <p:cNvGrpSpPr>
            <a:grpSpLocks/>
          </p:cNvGrpSpPr>
          <p:nvPr userDrawn="1"/>
        </p:nvGrpSpPr>
        <p:grpSpPr bwMode="auto">
          <a:xfrm>
            <a:off x="0" y="0"/>
            <a:ext cx="1000125" cy="928688"/>
            <a:chOff x="0" y="0"/>
            <a:chExt cx="857224" cy="835786"/>
          </a:xfrm>
        </p:grpSpPr>
        <p:sp>
          <p:nvSpPr>
            <p:cNvPr id="1034" name="Rettangolo 8"/>
            <p:cNvSpPr>
              <a:spLocks noChangeArrowheads="1"/>
            </p:cNvSpPr>
            <p:nvPr userDrawn="1"/>
          </p:nvSpPr>
          <p:spPr bwMode="auto">
            <a:xfrm>
              <a:off x="0" y="0"/>
              <a:ext cx="857224" cy="825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1035" name="Picture 1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852342" cy="83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4286250" y="6569075"/>
            <a:ext cx="1928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>
                <a:solidFill>
                  <a:srgbClr val="0066CC"/>
                </a:solidFill>
              </a:rPr>
              <a:t>federica.villa@polimi.it </a:t>
            </a:r>
          </a:p>
        </p:txBody>
      </p:sp>
      <p:sp>
        <p:nvSpPr>
          <p:cNvPr id="1032" name="Text Box 71"/>
          <p:cNvSpPr txBox="1">
            <a:spLocks noChangeArrowheads="1"/>
          </p:cNvSpPr>
          <p:nvPr userDrawn="1"/>
        </p:nvSpPr>
        <p:spPr bwMode="auto">
          <a:xfrm>
            <a:off x="7715250" y="6581775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0CE84C76-1CF2-43B5-AB1E-13BF9A8B4B3C}" type="slidenum">
              <a:rPr lang="it-IT" sz="1200" smtClean="0">
                <a:solidFill>
                  <a:srgbClr val="0066CC"/>
                </a:solidFill>
              </a:rPr>
              <a:pPr>
                <a:spcBef>
                  <a:spcPct val="50000"/>
                </a:spcBef>
                <a:defRPr/>
              </a:pPr>
              <a:t>‹N›</a:t>
            </a:fld>
            <a:r>
              <a:rPr lang="it-IT" sz="1200" dirty="0">
                <a:solidFill>
                  <a:srgbClr val="0066CC"/>
                </a:solidFill>
              </a:rPr>
              <a:t> / 15  </a:t>
            </a:r>
          </a:p>
        </p:txBody>
      </p:sp>
      <p:sp>
        <p:nvSpPr>
          <p:cNvPr id="1033" name="Text Box 71"/>
          <p:cNvSpPr txBox="1">
            <a:spLocks noChangeArrowheads="1"/>
          </p:cNvSpPr>
          <p:nvPr userDrawn="1"/>
        </p:nvSpPr>
        <p:spPr bwMode="auto">
          <a:xfrm>
            <a:off x="214313" y="6581775"/>
            <a:ext cx="37861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CC"/>
                </a:solidFill>
              </a:rPr>
              <a:t>EMBEDDED</a:t>
            </a:r>
            <a:r>
              <a:rPr lang="en-US" sz="1200" b="1" baseline="0" dirty="0">
                <a:solidFill>
                  <a:srgbClr val="0066CC"/>
                </a:solidFill>
              </a:rPr>
              <a:t> SENSOR SYSTEMS</a:t>
            </a:r>
            <a:r>
              <a:rPr lang="en-US" sz="1200" dirty="0">
                <a:solidFill>
                  <a:srgbClr val="0066CC"/>
                </a:solidFill>
              </a:rPr>
              <a:t>: 05 – </a:t>
            </a:r>
            <a:r>
              <a:rPr lang="en-US" sz="1200" noProof="0" dirty="0">
                <a:solidFill>
                  <a:srgbClr val="0066CC"/>
                </a:solidFill>
              </a:rPr>
              <a:t>Timers</a:t>
            </a:r>
            <a:endParaRPr lang="en-US" sz="1200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714500" y="5000625"/>
            <a:ext cx="73104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it-IT" sz="4400" b="1" dirty="0">
                <a:solidFill>
                  <a:srgbClr val="0066CC"/>
                </a:solidFill>
              </a:rPr>
              <a:t>Timers</a:t>
            </a:r>
          </a:p>
          <a:p>
            <a:pPr>
              <a:spcBef>
                <a:spcPts val="600"/>
              </a:spcBef>
            </a:pPr>
            <a:r>
              <a:rPr lang="en-US" altLang="it-IT" sz="2600" b="1" dirty="0">
                <a:solidFill>
                  <a:srgbClr val="0066CC"/>
                </a:solidFill>
              </a:rPr>
              <a:t>	</a:t>
            </a:r>
            <a:endParaRPr lang="en-US" altLang="it-IT" sz="1000" dirty="0">
              <a:solidFill>
                <a:srgbClr val="0066CC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it-IT" sz="1800" dirty="0">
                <a:solidFill>
                  <a:srgbClr val="0066CC"/>
                </a:solidFill>
              </a:rPr>
              <a:t>Dr. Federica Villa</a:t>
            </a:r>
            <a:endParaRPr lang="it-IT" altLang="it-IT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Play note through speaker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691680" y="2420888"/>
            <a:ext cx="57606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 of this project is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play a tone using the speaker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,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using a PWM.</a:t>
            </a:r>
          </a:p>
        </p:txBody>
      </p:sp>
    </p:spTree>
    <p:extLst>
      <p:ext uri="{BB962C8B-B14F-4D97-AF65-F5344CB8AC3E}">
        <p14:creationId xmlns:p14="http://schemas.microsoft.com/office/powerpoint/2010/main" val="78630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04484" y="1052736"/>
            <a:ext cx="873503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Use the NUCLEO board Manual to find the GPIO connected to the speaker.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Set in CUBE the GPIO of the speaker as the output of a PWM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Check the TIMER clock frequency and configure the corresponding timer in order to obtain a 440 Hz tone (LA4 / A4 note) with 50 % duty cycle.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Generate the c code.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In the main, start the correct channel of the timer connected to the speaker. Stop it a few seconds later.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Debug and verify the note frequency. (Spectrum analyzer apps are easily available for smartphones)</a:t>
            </a:r>
          </a:p>
        </p:txBody>
      </p:sp>
    </p:spTree>
    <p:extLst>
      <p:ext uri="{BB962C8B-B14F-4D97-AF65-F5344CB8AC3E}">
        <p14:creationId xmlns:p14="http://schemas.microsoft.com/office/powerpoint/2010/main" val="194733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2B: Play a song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691680" y="2420888"/>
            <a:ext cx="57606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 of this project is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play a song using the speaker</a:t>
            </a:r>
            <a:endParaRPr lang="en-US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song score</a:t>
            </a:r>
          </a:p>
        </p:txBody>
      </p:sp>
      <p:pic>
        <p:nvPicPr>
          <p:cNvPr id="5" name="Immagine 4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EDEFA8E8-ADE7-408E-841D-310A4412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198552" cy="42502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9C9748-9B5C-4A86-89EE-380D579BAACD}"/>
              </a:ext>
            </a:extLst>
          </p:cNvPr>
          <p:cNvSpPr txBox="1"/>
          <p:nvPr/>
        </p:nvSpPr>
        <p:spPr bwMode="auto">
          <a:xfrm>
            <a:off x="204484" y="5554106"/>
            <a:ext cx="8735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Timer configuration for the various notes can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ba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computed using the file</a:t>
            </a:r>
            <a:br>
              <a:rPr lang="en-US" sz="18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“Musical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notes.xslx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” available on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WeBeep</a:t>
            </a: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04484" y="1166842"/>
            <a:ext cx="873503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Start from the same configuration as in the previous project.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Identify the setup functions that initialize the timer frequency and pulse duration.</a:t>
            </a:r>
            <a:br>
              <a:rPr lang="en-US" sz="18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Use the required code from those functions to create a new function to setup a new frequency and pulse duration of the timer.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Define a struct to store the note frequency and duration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Create an array of structs to store the song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Play the song by stepping through the array, every time setting the correct frequency and for the correct duration of the note.</a:t>
            </a:r>
          </a:p>
        </p:txBody>
      </p:sp>
    </p:spTree>
    <p:extLst>
      <p:ext uri="{BB962C8B-B14F-4D97-AF65-F5344CB8AC3E}">
        <p14:creationId xmlns:p14="http://schemas.microsoft.com/office/powerpoint/2010/main" val="308678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2C: Play a song (interrupt)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691680" y="2420888"/>
            <a:ext cx="57606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 of this project is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play a song using the speaker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when the microphone detects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a loud sound</a:t>
            </a:r>
            <a:endParaRPr lang="en-US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2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04484" y="1166842"/>
            <a:ext cx="873503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Start from the same configuration as in the previous project.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Setup the correct interrupt and using the correct callback, play the song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Is the song being played correctly? If not, try to debug your code and propose a possible solution to the problem.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If the song is playing correctly, does it stop at the end? If not, debug your code and propose a possible solution to the problem.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8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structure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13" t="14373" r="57087" b="3946"/>
          <a:stretch/>
        </p:blipFill>
        <p:spPr>
          <a:xfrm>
            <a:off x="278796" y="699542"/>
            <a:ext cx="4835562" cy="568178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 bwMode="auto">
          <a:xfrm>
            <a:off x="5364088" y="620688"/>
            <a:ext cx="3600400" cy="678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</a:rPr>
              <a:t>Trigger / clock controller </a:t>
            </a: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selects input clock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synchronization with other clocks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(Master 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 Output Trigger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 Slave  Input Trigger)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Prescaler</a:t>
            </a:r>
            <a:endParaRPr lang="en-US" sz="1600" b="1" dirty="0">
              <a:solidFill>
                <a:srgbClr val="0070C0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Divides the frequency the counter increases, skipping a portion of the incoming events.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Counter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Up, Down, Up/Down counter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Capture and Compare registers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One for each channel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Auto-reload register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Sets the timer FSR</a:t>
            </a:r>
          </a:p>
          <a:p>
            <a:pPr>
              <a:spcBef>
                <a:spcPts val="600"/>
              </a:spcBef>
            </a:pPr>
            <a:endParaRPr lang="en-US" sz="1600" b="1" dirty="0">
              <a:solidFill>
                <a:srgbClr val="0070C0"/>
              </a:solidFill>
              <a:latin typeface="Arial" pitchFamily="34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block diagram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620688"/>
            <a:ext cx="8049446" cy="5904656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 bwMode="auto">
          <a:xfrm>
            <a:off x="1835696" y="620688"/>
            <a:ext cx="6624736" cy="22322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 bwMode="auto">
          <a:xfrm>
            <a:off x="6588224" y="620688"/>
            <a:ext cx="1749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66CC"/>
                </a:solidFill>
                <a:latin typeface="Arial" pitchFamily="34" charset="0"/>
              </a:rPr>
              <a:t>Clock and sync</a:t>
            </a:r>
          </a:p>
        </p:txBody>
      </p:sp>
      <p:sp>
        <p:nvSpPr>
          <p:cNvPr id="7" name="Rettangolo 6"/>
          <p:cNvSpPr/>
          <p:nvPr/>
        </p:nvSpPr>
        <p:spPr bwMode="auto">
          <a:xfrm>
            <a:off x="1651620" y="3717032"/>
            <a:ext cx="3208412" cy="279054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 bwMode="auto">
          <a:xfrm>
            <a:off x="1651620" y="5861247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B050"/>
                </a:solidFill>
                <a:latin typeface="Arial" pitchFamily="34" charset="0"/>
              </a:rPr>
              <a:t>Input stage </a:t>
            </a:r>
            <a:br>
              <a:rPr lang="en-US" sz="1800" dirty="0">
                <a:solidFill>
                  <a:srgbClr val="00B05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00B050"/>
                </a:solidFill>
                <a:latin typeface="Arial" pitchFamily="34" charset="0"/>
              </a:rPr>
              <a:t>signal conditioning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4963988" y="2924944"/>
            <a:ext cx="1624236" cy="35826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 bwMode="auto">
          <a:xfrm>
            <a:off x="5582821" y="5831829"/>
            <a:ext cx="10054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Counter</a:t>
            </a:r>
            <a:br>
              <a:rPr lang="en-US" sz="1800" dirty="0">
                <a:solidFill>
                  <a:srgbClr val="FF000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C&amp;C</a:t>
            </a:r>
          </a:p>
        </p:txBody>
      </p:sp>
      <p:sp>
        <p:nvSpPr>
          <p:cNvPr id="11" name="Rettangolo 10"/>
          <p:cNvSpPr/>
          <p:nvPr/>
        </p:nvSpPr>
        <p:spPr bwMode="auto">
          <a:xfrm>
            <a:off x="6844182" y="3044999"/>
            <a:ext cx="1624236" cy="3192313"/>
          </a:xfrm>
          <a:prstGeom prst="rect">
            <a:avLst/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 bwMode="auto">
          <a:xfrm>
            <a:off x="6938821" y="3070701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CC0099"/>
                </a:solidFill>
                <a:latin typeface="Arial" pitchFamily="34" charset="0"/>
              </a:rPr>
              <a:t>Output stage </a:t>
            </a:r>
          </a:p>
        </p:txBody>
      </p:sp>
    </p:spTree>
    <p:extLst>
      <p:ext uri="{BB962C8B-B14F-4D97-AF65-F5344CB8AC3E}">
        <p14:creationId xmlns:p14="http://schemas.microsoft.com/office/powerpoint/2010/main" val="33477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functionalities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971600" y="620688"/>
            <a:ext cx="871296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77800" indent="-177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Time base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Generates triggers and interrupts at the overflow (or at the compare value)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(e.g., trigger ADC conversion, software management, generic interrupts).</a:t>
            </a:r>
          </a:p>
          <a:p>
            <a:pPr marL="177800" indent="-1778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Input capture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Capture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the counter value in the capture register: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- one input can be mapped to 2 capture channels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- programmable edge sensitivity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- event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prescaler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- digital filter</a:t>
            </a:r>
          </a:p>
          <a:p>
            <a:pPr marL="177800" indent="-1778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Output compare</a:t>
            </a:r>
            <a:br>
              <a:rPr lang="en-US" sz="1800" b="1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Every time that the compare value is reached: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- corresponding output pin is SET/RESET/TOGGLE/UNCHANGED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- generate an interrupt / trigger</a:t>
            </a:r>
          </a:p>
          <a:p>
            <a:pPr marL="177800" indent="-1778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PWM generation</a:t>
            </a:r>
            <a:br>
              <a:rPr lang="en-US" sz="1800" b="1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000" b="1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Edge aligned: counter Up or Down mode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Center aligned: counter Up/Down mode</a:t>
            </a:r>
          </a:p>
        </p:txBody>
      </p:sp>
    </p:spTree>
    <p:extLst>
      <p:ext uri="{BB962C8B-B14F-4D97-AF65-F5344CB8AC3E}">
        <p14:creationId xmlns:p14="http://schemas.microsoft.com/office/powerpoint/2010/main" val="32837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Modulator (PWM)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 bwMode="auto">
              <a:xfrm>
                <a:off x="395536" y="4221088"/>
                <a:ext cx="7419428" cy="2048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defTabSz="868363">
                  <a:spcBef>
                    <a:spcPts val="1800"/>
                  </a:spcBef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PWM frequency: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𝑃𝑊𝑀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𝑇𝐼𝑀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𝐴𝑅𝑅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𝑃𝑆𝐶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  <a:latin typeface="Arial" pitchFamily="34" charset="0"/>
                </a:endParaRPr>
              </a:p>
              <a:p>
                <a:pPr defTabSz="868363">
                  <a:spcBef>
                    <a:spcPts val="600"/>
                  </a:spcBef>
                </a:pPr>
                <a:endParaRPr lang="en-US" sz="2000" dirty="0">
                  <a:solidFill>
                    <a:srgbClr val="0070C0"/>
                  </a:solidFill>
                  <a:latin typeface="Arial" pitchFamily="34" charset="0"/>
                </a:endParaRPr>
              </a:p>
              <a:p>
                <a:pPr defTabSz="868363">
                  <a:spcBef>
                    <a:spcPts val="600"/>
                  </a:spcBef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PWM Duty Cycle: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𝐶𝐶𝑅𝑥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𝐴𝑅𝑅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Arial" pitchFamily="34" charset="0"/>
                </a:endParaRPr>
              </a:p>
              <a:p>
                <a:pPr defTabSz="868363">
                  <a:spcBef>
                    <a:spcPts val="600"/>
                  </a:spcBef>
                </a:pPr>
                <a:endParaRPr lang="en-US" sz="2000" dirty="0">
                  <a:solidFill>
                    <a:srgbClr val="0070C0"/>
                  </a:solidFill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221088"/>
                <a:ext cx="7419428" cy="2048446"/>
              </a:xfrm>
              <a:prstGeom prst="rect">
                <a:avLst/>
              </a:prstGeom>
              <a:blipFill>
                <a:blip r:embed="rId2"/>
                <a:stretch>
                  <a:fillRect l="-9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0783" t="34359" r="5586" b="19587"/>
          <a:stretch/>
        </p:blipFill>
        <p:spPr>
          <a:xfrm>
            <a:off x="179512" y="908720"/>
            <a:ext cx="8856984" cy="26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9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323528" y="1124744"/>
            <a:ext cx="8712968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77800" indent="-177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</a:rPr>
              <a:t>Prescaler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 (PSC)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Note that in order to divide by N the clock frequency you need to write N-1 in the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Prescaler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register </a:t>
            </a:r>
          </a:p>
          <a:p>
            <a:pPr marL="177800" indent="-1778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Auto Reload Register (ARR)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FSR of the counter (counter overflow)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Capture / Compare Register 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(one for each channel) 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</a:rPr>
              <a:t>CCRx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</a:rPr>
              <a:t>)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Capture = counter value when trigger is received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Compare = counter value which generate an event (trigger or PWM commutation).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A complete list of the timer registers can be found in the Reference Manual.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HAL functions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0" y="980728"/>
            <a:ext cx="839018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There are many HAL functions for timers.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In the next projects we will use the following functions: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HAL_TIM_PWM_Start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TIM_HandleTypeDef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htim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uint32_t Channel)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HAL_TIM_PWM_Stop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TIM_HandleTypeDef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htim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uint32_t Channel)</a:t>
            </a:r>
          </a:p>
          <a:p>
            <a:pPr>
              <a:spcBef>
                <a:spcPct val="5000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Starts(stops) the PWM signal generation 	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HAL_TIM_Base_Start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TIM_HandleTypeDef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htim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HAL_TIM_Base_Start_IT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TIM_HandleTypeDef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htim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HAL_TIM_Base_Stop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TIM_HandleTypeDef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htim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HAL_TIM_Base_Stop_IT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TIM_HandleTypeDef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 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htim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Starts(stops) the TIM Base generation (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_IT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 interrupt generation).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1c: Blinking LED - PWM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691680" y="2420888"/>
            <a:ext cx="57606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 of this project is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blink the NUCLEO board green LED at 1 Hz with 50% DC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,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using a PWM.</a:t>
            </a:r>
          </a:p>
        </p:txBody>
      </p:sp>
    </p:spTree>
    <p:extLst>
      <p:ext uri="{BB962C8B-B14F-4D97-AF65-F5344CB8AC3E}">
        <p14:creationId xmlns:p14="http://schemas.microsoft.com/office/powerpoint/2010/main" val="421194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51520" y="1268760"/>
            <a:ext cx="873503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Use the NUCLEO board Manual to find the GPIO connected to the green LED.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Set in CUBE the GPIO of the green LED as the output of a PWM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Check the TIMER clock frequency and configure the corresponding timer in order to obtain the required frequency and duty cycle.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Generate the c code.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In the main, start the correct channel of the timer connected to the LED.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Debug and verify the blinking frequency.</a:t>
            </a:r>
          </a:p>
        </p:txBody>
      </p:sp>
    </p:spTree>
    <p:extLst>
      <p:ext uri="{BB962C8B-B14F-4D97-AF65-F5344CB8AC3E}">
        <p14:creationId xmlns:p14="http://schemas.microsoft.com/office/powerpoint/2010/main" val="177261530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r">
          <a:spcBef>
            <a:spcPct val="50000"/>
          </a:spcBef>
          <a:defRPr sz="1200" dirty="0" err="1">
            <a:solidFill>
              <a:srgbClr val="0070C0"/>
            </a:solidFill>
            <a:latin typeface="Arial" pitchFamily="34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1016</Words>
  <Application>Microsoft Office PowerPoint</Application>
  <PresentationFormat>Presentazione su schermo (4:3)</PresentationFormat>
  <Paragraphs>114</Paragraphs>
  <Slides>16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Minion Web</vt:lpstr>
      <vt:lpstr>Times</vt:lpstr>
      <vt:lpstr>Wingdings</vt:lpstr>
      <vt:lpstr>Struttura predefinita</vt:lpstr>
      <vt:lpstr>Presentazione standard di PowerPoint</vt:lpstr>
      <vt:lpstr>Timer structure</vt:lpstr>
      <vt:lpstr>Timer block diagram</vt:lpstr>
      <vt:lpstr>Timers functionalities</vt:lpstr>
      <vt:lpstr>Pulse Width Modulator (PWM)</vt:lpstr>
      <vt:lpstr>Registers</vt:lpstr>
      <vt:lpstr>Timer HAL functions</vt:lpstr>
      <vt:lpstr>Project 1c: Blinking LED - PWM</vt:lpstr>
      <vt:lpstr>Project hints</vt:lpstr>
      <vt:lpstr>Project 2: Play note through speaker</vt:lpstr>
      <vt:lpstr>Project hints</vt:lpstr>
      <vt:lpstr>Project 2B: Play a song</vt:lpstr>
      <vt:lpstr>Suggested song score</vt:lpstr>
      <vt:lpstr>Project hints</vt:lpstr>
      <vt:lpstr>Project 2C: Play a song (interrupt)</vt:lpstr>
      <vt:lpstr>Project hints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Systems</dc:title>
  <dc:creator>Dr. Federica VILLA</dc:creator>
  <cp:lastModifiedBy>Gabriele Laita</cp:lastModifiedBy>
  <cp:revision>732</cp:revision>
  <cp:lastPrinted>2014-10-13T15:16:28Z</cp:lastPrinted>
  <dcterms:created xsi:type="dcterms:W3CDTF">2003-06-16T09:31:13Z</dcterms:created>
  <dcterms:modified xsi:type="dcterms:W3CDTF">2023-09-24T13:05:55Z</dcterms:modified>
</cp:coreProperties>
</file>