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8" r:id="rId3"/>
    <p:sldId id="285" r:id="rId4"/>
    <p:sldId id="281" r:id="rId5"/>
    <p:sldId id="260" r:id="rId6"/>
    <p:sldId id="275" r:id="rId7"/>
    <p:sldId id="279" r:id="rId8"/>
    <p:sldId id="286" r:id="rId9"/>
    <p:sldId id="280" r:id="rId10"/>
    <p:sldId id="282" r:id="rId11"/>
    <p:sldId id="284" r:id="rId12"/>
    <p:sldId id="283" r:id="rId13"/>
    <p:sldId id="277" r:id="rId14"/>
  </p:sldIdLst>
  <p:sldSz cx="9144000" cy="6858000" type="screen4x3"/>
  <p:notesSz cx="6810375" cy="99425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600CC"/>
    <a:srgbClr val="008000"/>
    <a:srgbClr val="92D050"/>
    <a:srgbClr val="0066CC"/>
    <a:srgbClr val="3399FF"/>
    <a:srgbClr val="FF99CC"/>
    <a:srgbClr val="33CC33"/>
    <a:srgbClr val="FF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2372" autoAdjust="0"/>
  </p:normalViewPr>
  <p:slideViewPr>
    <p:cSldViewPr>
      <p:cViewPr varScale="1">
        <p:scale>
          <a:sx n="115" d="100"/>
          <a:sy n="115" d="100"/>
        </p:scale>
        <p:origin x="19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Laita" userId="9760065b-edd8-46e0-ae31-362e692cba3d" providerId="ADAL" clId="{84DB1177-709F-FC47-A788-296B02508E3E}"/>
    <pc:docChg chg="modSld">
      <pc:chgData name="Gabriele Laita" userId="9760065b-edd8-46e0-ae31-362e692cba3d" providerId="ADAL" clId="{84DB1177-709F-FC47-A788-296B02508E3E}" dt="2023-10-09T07:57:53.438" v="0" actId="729"/>
      <pc:docMkLst>
        <pc:docMk/>
      </pc:docMkLst>
      <pc:sldChg chg="mod modShow">
        <pc:chgData name="Gabriele Laita" userId="9760065b-edd8-46e0-ae31-362e692cba3d" providerId="ADAL" clId="{84DB1177-709F-FC47-A788-296B02508E3E}" dt="2023-10-09T07:57:53.438" v="0" actId="729"/>
        <pc:sldMkLst>
          <pc:docMk/>
          <pc:sldMk cId="3875489590" sldId="283"/>
        </pc:sldMkLst>
      </pc:sldChg>
    </pc:docChg>
  </pc:docChgLst>
  <pc:docChgLst>
    <pc:chgData name="Gabriele Laita" userId="9760065b-edd8-46e0-ae31-362e692cba3d" providerId="ADAL" clId="{5281FD32-3F9C-DC4D-86C4-03561C4326E0}"/>
    <pc:docChg chg="modSld">
      <pc:chgData name="Gabriele Laita" userId="9760065b-edd8-46e0-ae31-362e692cba3d" providerId="ADAL" clId="{5281FD32-3F9C-DC4D-86C4-03561C4326E0}" dt="2023-10-09T09:37:22.732" v="0" actId="20577"/>
      <pc:docMkLst>
        <pc:docMk/>
      </pc:docMkLst>
      <pc:sldChg chg="modSp mod">
        <pc:chgData name="Gabriele Laita" userId="9760065b-edd8-46e0-ae31-362e692cba3d" providerId="ADAL" clId="{5281FD32-3F9C-DC4D-86C4-03561C4326E0}" dt="2023-10-09T09:37:22.732" v="0" actId="20577"/>
        <pc:sldMkLst>
          <pc:docMk/>
          <pc:sldMk cId="1729107735" sldId="281"/>
        </pc:sldMkLst>
        <pc:spChg chg="mod">
          <ac:chgData name="Gabriele Laita" userId="9760065b-edd8-46e0-ae31-362e692cba3d" providerId="ADAL" clId="{5281FD32-3F9C-DC4D-86C4-03561C4326E0}" dt="2023-10-09T09:37:22.732" v="0" actId="20577"/>
          <ac:spMkLst>
            <pc:docMk/>
            <pc:sldMk cId="1729107735" sldId="28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399BDAC-A2EE-4CAA-825A-F8C5854D32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94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42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BB2E2EF-B505-416E-83A6-129FC088B5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593B-249C-43C6-8C66-7EF51584C48F}" type="slidenum">
              <a:rPr lang="it-IT" altLang="it-IT" sz="1200" smtClean="0">
                <a:latin typeface="Times" pitchFamily="18" charset="0"/>
              </a:rPr>
              <a:pPr/>
              <a:t>1</a:t>
            </a:fld>
            <a:endParaRPr lang="it-IT" altLang="it-IT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04863"/>
            <a:ext cx="5365750" cy="40259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95875"/>
            <a:ext cx="4949825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70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935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19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57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31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80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6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94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02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65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4" name="Rectangle 70"/>
          <p:cNvSpPr>
            <a:spLocks noChangeArrowheads="1"/>
          </p:cNvSpPr>
          <p:nvPr userDrawn="1"/>
        </p:nvSpPr>
        <p:spPr bwMode="auto">
          <a:xfrm>
            <a:off x="571500" y="4929188"/>
            <a:ext cx="812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grpSp>
        <p:nvGrpSpPr>
          <p:cNvPr id="5" name="Gruppo 14"/>
          <p:cNvGrpSpPr>
            <a:grpSpLocks/>
          </p:cNvGrpSpPr>
          <p:nvPr userDrawn="1"/>
        </p:nvGrpSpPr>
        <p:grpSpPr bwMode="auto">
          <a:xfrm>
            <a:off x="3143250" y="214313"/>
            <a:ext cx="2857500" cy="1414462"/>
            <a:chOff x="4857752" y="5143512"/>
            <a:chExt cx="3000361" cy="1468756"/>
          </a:xfrm>
        </p:grpSpPr>
        <p:sp>
          <p:nvSpPr>
            <p:cNvPr id="6" name="Rectangle 70"/>
            <p:cNvSpPr>
              <a:spLocks noChangeArrowheads="1"/>
            </p:cNvSpPr>
            <p:nvPr userDrawn="1"/>
          </p:nvSpPr>
          <p:spPr bwMode="auto">
            <a:xfrm>
              <a:off x="4857752" y="5143512"/>
              <a:ext cx="2992027" cy="1468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5143512"/>
              <a:ext cx="1428760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sellaDiTesto 19"/>
            <p:cNvSpPr txBox="1">
              <a:spLocks noChangeArrowheads="1"/>
            </p:cNvSpPr>
            <p:nvPr userDrawn="1"/>
          </p:nvSpPr>
          <p:spPr bwMode="auto">
            <a:xfrm>
              <a:off x="6207914" y="5217691"/>
              <a:ext cx="1650199" cy="138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POLITECNICO </a:t>
              </a:r>
            </a:p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DI MILANO</a:t>
              </a: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r>
                <a:rPr lang="it-IT" sz="1400">
                  <a:solidFill>
                    <a:srgbClr val="0066CC"/>
                  </a:solidFill>
                </a:rPr>
                <a:t>www.polimi.it</a:t>
              </a:r>
            </a:p>
          </p:txBody>
        </p:sp>
      </p:grpSp>
      <p:sp>
        <p:nvSpPr>
          <p:cNvPr id="9" name="Rectangle 70"/>
          <p:cNvSpPr>
            <a:spLocks noChangeArrowheads="1"/>
          </p:cNvSpPr>
          <p:nvPr userDrawn="1"/>
        </p:nvSpPr>
        <p:spPr bwMode="auto">
          <a:xfrm>
            <a:off x="0" y="1785938"/>
            <a:ext cx="3000375" cy="714375"/>
          </a:xfrm>
          <a:prstGeom prst="rect">
            <a:avLst/>
          </a:prstGeom>
          <a:solidFill>
            <a:srgbClr val="003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  <p:sp>
        <p:nvSpPr>
          <p:cNvPr id="10" name="Rectangle 70"/>
          <p:cNvSpPr>
            <a:spLocks noChangeArrowheads="1"/>
          </p:cNvSpPr>
          <p:nvPr userDrawn="1"/>
        </p:nvSpPr>
        <p:spPr bwMode="auto">
          <a:xfrm>
            <a:off x="5135563" y="3429000"/>
            <a:ext cx="2544762" cy="754063"/>
          </a:xfrm>
          <a:prstGeom prst="rect">
            <a:avLst/>
          </a:prstGeom>
          <a:solidFill>
            <a:srgbClr val="004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873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876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16025" y="0"/>
            <a:ext cx="7927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857250"/>
            <a:ext cx="8358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il testo</a:t>
            </a:r>
          </a:p>
          <a:p>
            <a:pPr lvl="1"/>
            <a:r>
              <a:rPr lang="it-IT" altLang="it-IT"/>
              <a:t>Testo</a:t>
            </a:r>
          </a:p>
          <a:p>
            <a:pPr lvl="2"/>
            <a:r>
              <a:rPr lang="it-IT" altLang="it-IT"/>
              <a:t>Testo</a:t>
            </a:r>
          </a:p>
          <a:p>
            <a:pPr lvl="3"/>
            <a:r>
              <a:rPr lang="it-IT" altLang="it-IT"/>
              <a:t>testo</a:t>
            </a:r>
          </a:p>
        </p:txBody>
      </p:sp>
      <p:pic>
        <p:nvPicPr>
          <p:cNvPr id="1029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o 9"/>
          <p:cNvGrpSpPr>
            <a:grpSpLocks/>
          </p:cNvGrpSpPr>
          <p:nvPr userDrawn="1"/>
        </p:nvGrpSpPr>
        <p:grpSpPr bwMode="auto">
          <a:xfrm>
            <a:off x="0" y="0"/>
            <a:ext cx="1000125" cy="928688"/>
            <a:chOff x="0" y="0"/>
            <a:chExt cx="857224" cy="835786"/>
          </a:xfrm>
        </p:grpSpPr>
        <p:sp>
          <p:nvSpPr>
            <p:cNvPr id="1034" name="Rettangolo 8"/>
            <p:cNvSpPr>
              <a:spLocks noChangeArrowheads="1"/>
            </p:cNvSpPr>
            <p:nvPr userDrawn="1"/>
          </p:nvSpPr>
          <p:spPr bwMode="auto">
            <a:xfrm>
              <a:off x="0" y="0"/>
              <a:ext cx="857224" cy="825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/>
            </a:p>
          </p:txBody>
        </p:sp>
        <p:pic>
          <p:nvPicPr>
            <p:cNvPr id="1035" name="Picture 1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852342" cy="83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4286250" y="6569075"/>
            <a:ext cx="1928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>
                <a:solidFill>
                  <a:srgbClr val="0066CC"/>
                </a:solidFill>
              </a:rPr>
              <a:t>federica.villa@polimi.it </a:t>
            </a:r>
          </a:p>
        </p:txBody>
      </p:sp>
      <p:sp>
        <p:nvSpPr>
          <p:cNvPr id="1032" name="Text Box 71"/>
          <p:cNvSpPr txBox="1">
            <a:spLocks noChangeArrowheads="1"/>
          </p:cNvSpPr>
          <p:nvPr userDrawn="1"/>
        </p:nvSpPr>
        <p:spPr bwMode="auto">
          <a:xfrm>
            <a:off x="7715250" y="6581775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0CE84C76-1CF2-43B5-AB1E-13BF9A8B4B3C}" type="slidenum">
              <a:rPr lang="it-IT" sz="1200" smtClean="0">
                <a:solidFill>
                  <a:srgbClr val="0066CC"/>
                </a:solidFill>
              </a:rPr>
              <a:pPr>
                <a:spcBef>
                  <a:spcPct val="50000"/>
                </a:spcBef>
                <a:defRPr/>
              </a:pPr>
              <a:t>‹N›</a:t>
            </a:fld>
            <a:r>
              <a:rPr lang="it-IT" sz="1200" dirty="0">
                <a:solidFill>
                  <a:srgbClr val="0066CC"/>
                </a:solidFill>
              </a:rPr>
              <a:t> / 13</a:t>
            </a:r>
          </a:p>
        </p:txBody>
      </p:sp>
      <p:sp>
        <p:nvSpPr>
          <p:cNvPr id="1033" name="Text Box 71"/>
          <p:cNvSpPr txBox="1">
            <a:spLocks noChangeArrowheads="1"/>
          </p:cNvSpPr>
          <p:nvPr userDrawn="1"/>
        </p:nvSpPr>
        <p:spPr bwMode="auto">
          <a:xfrm>
            <a:off x="214313" y="6581775"/>
            <a:ext cx="3786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CC"/>
                </a:solidFill>
              </a:rPr>
              <a:t>STM32</a:t>
            </a:r>
            <a:r>
              <a:rPr lang="en-US" sz="1200" dirty="0">
                <a:solidFill>
                  <a:srgbClr val="0066CC"/>
                </a:solidFill>
              </a:rPr>
              <a:t>: 06 – </a:t>
            </a:r>
            <a:r>
              <a:rPr lang="en-US" sz="1200" noProof="0" dirty="0">
                <a:solidFill>
                  <a:srgbClr val="0066CC"/>
                </a:solidFill>
              </a:rPr>
              <a:t>USART</a:t>
            </a:r>
            <a:endParaRPr lang="en-US" sz="1200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714500" y="5000625"/>
            <a:ext cx="73104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it-IT" sz="4400" b="1" dirty="0">
                <a:solidFill>
                  <a:srgbClr val="0066CC"/>
                </a:solidFill>
              </a:rPr>
              <a:t>STM32 – USART</a:t>
            </a:r>
          </a:p>
          <a:p>
            <a:pPr>
              <a:spcBef>
                <a:spcPts val="600"/>
              </a:spcBef>
            </a:pPr>
            <a:r>
              <a:rPr lang="en-US" altLang="it-IT" sz="2600" b="1" dirty="0">
                <a:solidFill>
                  <a:srgbClr val="0066CC"/>
                </a:solidFill>
              </a:rPr>
              <a:t>	</a:t>
            </a:r>
            <a:endParaRPr lang="en-US" altLang="it-IT" sz="1000" dirty="0">
              <a:solidFill>
                <a:srgbClr val="0066CC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it-IT" sz="1800" dirty="0">
                <a:solidFill>
                  <a:srgbClr val="0066CC"/>
                </a:solidFill>
              </a:rPr>
              <a:t>Prof. Federica Villa</a:t>
            </a:r>
            <a:endParaRPr lang="it-IT" altLang="it-IT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DMA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187745" y="2852936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Repeat the previous project, using DMA functions </a:t>
            </a: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DMA: Setup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251520" y="1052736"/>
            <a:ext cx="7992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Enable DMA in the USART2 peripheral with USART2_TX requests, in normal mode</a:t>
            </a:r>
            <a:endParaRPr lang="en-US" sz="2000" dirty="0">
              <a:solidFill>
                <a:srgbClr val="0070C0"/>
              </a:solidFill>
              <a:latin typeface="Arial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39636A-46E4-407B-8DF2-C792EE13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13" y="2132856"/>
            <a:ext cx="686317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4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DMA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31A515-FF0E-419B-B3F8-567D26BAFE2C}"/>
              </a:ext>
            </a:extLst>
          </p:cNvPr>
          <p:cNvSpPr txBox="1"/>
          <p:nvPr/>
        </p:nvSpPr>
        <p:spPr bwMode="auto">
          <a:xfrm>
            <a:off x="251520" y="1052736"/>
            <a:ext cx="864096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Known issues and workarounds: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The UART initialization in DMA mode is bugged and simply calling the </a:t>
            </a:r>
            <a:r>
              <a:rPr lang="en-US" sz="1800" dirty="0" err="1">
                <a:latin typeface="Arial" pitchFamily="34" charset="0"/>
              </a:rPr>
              <a:t>HAL_UART_Transmit_DMA</a:t>
            </a:r>
            <a:r>
              <a:rPr lang="en-US" sz="1800" dirty="0">
                <a:latin typeface="Arial" pitchFamily="34" charset="0"/>
              </a:rPr>
              <a:t>() function yields a non-working code!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Solution: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</a:rPr>
              <a:t>Enable USART2 global interrupts in the NVIC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</a:rPr>
              <a:t>Manually call the </a:t>
            </a:r>
            <a:r>
              <a:rPr lang="en-US" sz="1800" b="1" dirty="0" err="1">
                <a:latin typeface="Arial" pitchFamily="34" charset="0"/>
              </a:rPr>
              <a:t>MX_DMA_Init</a:t>
            </a:r>
            <a:r>
              <a:rPr lang="en-US" sz="1800" b="1" dirty="0">
                <a:latin typeface="Arial" pitchFamily="34" charset="0"/>
              </a:rPr>
              <a:t>() </a:t>
            </a:r>
            <a:r>
              <a:rPr lang="en-US" sz="1800" dirty="0">
                <a:latin typeface="Arial" pitchFamily="34" charset="0"/>
              </a:rPr>
              <a:t>function BEFORE </a:t>
            </a:r>
            <a:r>
              <a:rPr lang="en-US" sz="1800" b="1" dirty="0">
                <a:latin typeface="Arial" pitchFamily="34" charset="0"/>
              </a:rPr>
              <a:t>MX_USART2_UART_Init()</a:t>
            </a:r>
            <a:r>
              <a:rPr lang="en-US" sz="1800" dirty="0">
                <a:latin typeface="Arial" pitchFamily="34" charset="0"/>
              </a:rPr>
              <a:t>.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You can make use of the </a:t>
            </a:r>
            <a:r>
              <a:rPr lang="en-US" sz="1800" dirty="0" err="1">
                <a:latin typeface="Arial" pitchFamily="34" charset="0"/>
              </a:rPr>
              <a:t>SysInit</a:t>
            </a:r>
            <a:r>
              <a:rPr lang="en-US" sz="1800" dirty="0">
                <a:latin typeface="Arial" pitchFamily="34" charset="0"/>
              </a:rPr>
              <a:t> user code space: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/* USER CODE BEGIN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SysInit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MX_DMA_Init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SysInit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endParaRPr lang="en-US" sz="1800" dirty="0">
              <a:latin typeface="Arial" pitchFamily="34" charset="0"/>
            </a:endParaRPr>
          </a:p>
          <a:p>
            <a:pPr algn="r">
              <a:spcBef>
                <a:spcPct val="50000"/>
              </a:spcBef>
            </a:pPr>
            <a:endParaRPr lang="en-US" sz="1400" dirty="0" err="1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8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323528" y="1772816"/>
            <a:ext cx="856895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We will reuse the same code in the next project in which we will send the ADC result through the Virtual COM and display it to 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</a:rPr>
              <a:t>PuTTY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 terminal. 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The output of an ADC conversion is a uint32_t variable.</a:t>
            </a:r>
          </a:p>
        </p:txBody>
      </p:sp>
    </p:spTree>
    <p:extLst>
      <p:ext uri="{BB962C8B-B14F-4D97-AF65-F5344CB8AC3E}">
        <p14:creationId xmlns:p14="http://schemas.microsoft.com/office/powerpoint/2010/main" val="42374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3" name="Rettangolo 2"/>
          <p:cNvSpPr/>
          <p:nvPr/>
        </p:nvSpPr>
        <p:spPr>
          <a:xfrm>
            <a:off x="683568" y="620688"/>
            <a:ext cx="806489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Universal Synchronous and Asynchronous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Receiver-Transmitter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type of a serial interface device that can be programmed to communicate asynchronously or synchronously.</a:t>
            </a:r>
          </a:p>
        </p:txBody>
      </p:sp>
      <p:sp>
        <p:nvSpPr>
          <p:cNvPr id="4" name="Rettangolo 3"/>
          <p:cNvSpPr/>
          <p:nvPr/>
        </p:nvSpPr>
        <p:spPr>
          <a:xfrm>
            <a:off x="179512" y="2996952"/>
            <a:ext cx="8856984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COM ports provide a convenient way for PCs and embedded systems to exchange information. </a:t>
            </a:r>
            <a:br>
              <a:rPr lang="en-US" sz="1800" dirty="0">
                <a:solidFill>
                  <a:srgbClr val="000000"/>
                </a:solidFill>
                <a:latin typeface="+mj-lt"/>
              </a:rPr>
            </a:br>
            <a:r>
              <a:rPr lang="en-US" sz="1800" dirty="0">
                <a:solidFill>
                  <a:srgbClr val="000000"/>
                </a:solidFill>
                <a:latin typeface="+mj-lt"/>
              </a:rPr>
              <a:t>The traditional COM port on a PC is an RS-232 serial port. Recent PCs often skip RS-232 in favor of USB. </a:t>
            </a:r>
            <a:br>
              <a:rPr lang="en-US" sz="1800" dirty="0">
                <a:solidFill>
                  <a:srgbClr val="000000"/>
                </a:solidFill>
                <a:latin typeface="+mj-lt"/>
              </a:rPr>
            </a:br>
            <a:r>
              <a:rPr lang="en-US" sz="1800" dirty="0">
                <a:solidFill>
                  <a:srgbClr val="000000"/>
                </a:solidFill>
                <a:latin typeface="+mj-lt"/>
              </a:rPr>
              <a:t>Nevertheless a USB device can appear as a virtual COM port that applications can access using COM-port APIs or libraries.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Many existing devices with asynchronous serial ports can use a USB UART to communicate with PCs as a virtual COM.</a:t>
            </a:r>
          </a:p>
        </p:txBody>
      </p:sp>
    </p:spTree>
    <p:extLst>
      <p:ext uri="{BB962C8B-B14F-4D97-AF65-F5344CB8AC3E}">
        <p14:creationId xmlns:p14="http://schemas.microsoft.com/office/powerpoint/2010/main" val="347278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UART?</a:t>
            </a:r>
          </a:p>
        </p:txBody>
      </p:sp>
      <p:sp>
        <p:nvSpPr>
          <p:cNvPr id="4" name="Rettangolo 3"/>
          <p:cNvSpPr/>
          <p:nvPr/>
        </p:nvSpPr>
        <p:spPr>
          <a:xfrm>
            <a:off x="172318" y="948675"/>
            <a:ext cx="5616624" cy="236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Protocol for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exchanging serial data between two devices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Uses only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2 wires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TX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RX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, in each direction, plus a common ground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Transmitter and receiver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do not share a common clock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: they must </a:t>
            </a:r>
            <a:r>
              <a:rPr lang="en-US" sz="1600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agree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 on the speed (</a:t>
            </a:r>
            <a:r>
              <a:rPr lang="en-US" sz="16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Baud rate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) and </a:t>
            </a:r>
            <a:r>
              <a:rPr lang="en-US" sz="16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parameters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 of the transmission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2C523B-6AB3-4911-A974-40A31C6C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11" y="1124744"/>
            <a:ext cx="3004715" cy="20133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6E2EB67-CADA-4721-BE74-99B1E9B37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5356457"/>
            <a:ext cx="5400600" cy="113551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BEF3A6-C0EB-4DF3-9F18-F777171E11A2}"/>
              </a:ext>
            </a:extLst>
          </p:cNvPr>
          <p:cNvSpPr txBox="1"/>
          <p:nvPr/>
        </p:nvSpPr>
        <p:spPr bwMode="auto">
          <a:xfrm>
            <a:off x="172318" y="3309834"/>
            <a:ext cx="8765308" cy="189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Data is transmitted as “frames”: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Start/stop </a:t>
            </a:r>
            <a:r>
              <a:rPr lang="en-US" sz="16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bits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Data</a:t>
            </a:r>
            <a:r>
              <a:rPr lang="en-US" sz="16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bits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(5 to 9, usually 7 or 8, sent LSB first)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Parity</a:t>
            </a:r>
            <a:r>
              <a:rPr lang="en-US" sz="16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bit (optional)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useful for error detection:</a:t>
            </a:r>
            <a:br>
              <a:rPr lang="en-US" sz="1600" dirty="0">
                <a:latin typeface="+mj-lt"/>
                <a:sym typeface="Wingdings" panose="05000000000000000000" pitchFamily="2" charset="2"/>
              </a:rPr>
            </a:br>
            <a:r>
              <a:rPr lang="en-US" sz="1600" b="1" dirty="0">
                <a:latin typeface="+mj-lt"/>
                <a:sym typeface="Wingdings" panose="05000000000000000000" pitchFamily="2" charset="2"/>
              </a:rPr>
              <a:t>Even parity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: ‘1’ if number of ‘1’ is even / </a:t>
            </a:r>
            <a:r>
              <a:rPr lang="en-US" sz="1600" b="1" dirty="0">
                <a:latin typeface="+mj-lt"/>
                <a:sym typeface="Wingdings" panose="05000000000000000000" pitchFamily="2" charset="2"/>
              </a:rPr>
              <a:t>Odd parity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: ‘1’ if number of ‘1’ is odd.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1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HAL functions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0" y="980728"/>
            <a:ext cx="90323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There are many HAL functions for UART.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Basics functions: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HAL_UART_Receive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UART_HandleTypeDef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huart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uint8_t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pData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						uint16_t Size, uint32_t Timeout)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HAL_UART_Transmit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UART_HandleTypeDef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huart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uint8_t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pData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						uint16_t Size, uint32_t Timeout)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Direct Memory Access functions: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HAL_UART_Receive_DMA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UART_HandleTypeDef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huart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uint8_t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pData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</a:t>
            </a:r>
            <a:br>
              <a:rPr lang="en-US" sz="16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						uint16_t Size)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HAL_StatusTypeDef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HAL_UART_Transmit_DMA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UART_HandleTypeDef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huart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uint8_t *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</a:rPr>
              <a:t>pData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Arial" pitchFamily="34" charset="0"/>
              </a:rPr>
              <a:t>						uint16_t Size)</a:t>
            </a:r>
          </a:p>
        </p:txBody>
      </p:sp>
    </p:spTree>
    <p:extLst>
      <p:ext uri="{BB962C8B-B14F-4D97-AF65-F5344CB8AC3E}">
        <p14:creationId xmlns:p14="http://schemas.microsoft.com/office/powerpoint/2010/main" val="172910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1043608" y="1052736"/>
            <a:ext cx="705678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 of this project is 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send information 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from the microcontroller to the PC, 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using the USART interface for the Virtual COM.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You will send a string containing your name and your year of birth followed by a new line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every one second.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For receiving the string we will use a terminal emulator (</a:t>
            </a:r>
            <a:r>
              <a:rPr lang="en-US" dirty="0" err="1">
                <a:solidFill>
                  <a:srgbClr val="0070C0"/>
                </a:solidFill>
                <a:latin typeface="Arial" pitchFamily="34" charset="0"/>
              </a:rPr>
              <a:t>PuTTY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).</a:t>
            </a:r>
          </a:p>
          <a:p>
            <a:pPr algn="ctr">
              <a:spcBef>
                <a:spcPts val="48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You can download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</a:rPr>
              <a:t>PuTTY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 here: https://www.putty.org/</a:t>
            </a:r>
          </a:p>
        </p:txBody>
      </p:sp>
    </p:spTree>
    <p:extLst>
      <p:ext uri="{BB962C8B-B14F-4D97-AF65-F5344CB8AC3E}">
        <p14:creationId xmlns:p14="http://schemas.microsoft.com/office/powerpoint/2010/main" val="421194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 project Pinout</a:t>
            </a:r>
          </a:p>
        </p:txBody>
      </p:sp>
      <p:sp>
        <p:nvSpPr>
          <p:cNvPr id="7" name="CasellaDiTesto 6"/>
          <p:cNvSpPr txBox="1"/>
          <p:nvPr/>
        </p:nvSpPr>
        <p:spPr bwMode="auto">
          <a:xfrm>
            <a:off x="6156176" y="1196752"/>
            <a:ext cx="28083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Open a new project</a:t>
            </a:r>
            <a:br>
              <a:rPr lang="en-US" sz="18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(use default)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Check that the two pins for USART are enabled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242" t="17849" r="18816" b="1337"/>
          <a:stretch/>
        </p:blipFill>
        <p:spPr>
          <a:xfrm>
            <a:off x="29029" y="548680"/>
            <a:ext cx="5983131" cy="59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</a:p>
        </p:txBody>
      </p:sp>
      <p:sp>
        <p:nvSpPr>
          <p:cNvPr id="5" name="CasellaDiTesto 4"/>
          <p:cNvSpPr txBox="1"/>
          <p:nvPr/>
        </p:nvSpPr>
        <p:spPr bwMode="auto">
          <a:xfrm>
            <a:off x="6084168" y="980728"/>
            <a:ext cx="2808312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Select a Baud Rate (e.g. 115200 Bits/s).</a:t>
            </a:r>
            <a:br>
              <a:rPr lang="en-US" sz="1800" dirty="0">
                <a:solidFill>
                  <a:srgbClr val="0070C0"/>
                </a:solidFill>
                <a:latin typeface="Arial" pitchFamily="34" charset="0"/>
              </a:rPr>
            </a:br>
            <a:br>
              <a:rPr lang="en-US" sz="1800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The same BR should be set in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PuTTY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, since it is an asynchronous communication!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t="11766" r="47165"/>
          <a:stretch/>
        </p:blipFill>
        <p:spPr>
          <a:xfrm>
            <a:off x="214217" y="949130"/>
            <a:ext cx="5851493" cy="53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9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COM port on your PC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F63B0E-FA20-490C-89FF-69CE7CE3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149080"/>
            <a:ext cx="4201111" cy="119079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03071FF-CB94-4A8B-8101-524F9514FE35}"/>
              </a:ext>
            </a:extLst>
          </p:cNvPr>
          <p:cNvSpPr/>
          <p:nvPr/>
        </p:nvSpPr>
        <p:spPr>
          <a:xfrm>
            <a:off x="251520" y="1401214"/>
            <a:ext cx="8424936" cy="199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Open “Device Manager” (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Gestione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dispositivi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) by right-clicking on the start menu, and selecting “Device Manager”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Scroll down until “Ports (COM and LPT)” and open the submenu. The COM port we need should be identified by the name “</a:t>
            </a:r>
            <a:r>
              <a:rPr lang="en-US" sz="16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STMicroelectronics </a:t>
            </a:r>
            <a:r>
              <a:rPr lang="en-US" sz="1600" dirty="0" err="1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STLink</a:t>
            </a:r>
            <a:r>
              <a:rPr lang="en-US" sz="16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Virtual COM Port (COM__)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CasellaDiTesto 2"/>
          <p:cNvSpPr txBox="1"/>
          <p:nvPr/>
        </p:nvSpPr>
        <p:spPr bwMode="auto">
          <a:xfrm>
            <a:off x="4860032" y="1212812"/>
            <a:ext cx="41764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Start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PuTTY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to receive data, use it as “Serial” and type the COM reserved on your pc to the STM32. Select the same speed you used for the UART.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Compile and debug you code.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This is the output you should see: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11244B-F226-4782-BA0A-FC05818C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293096"/>
            <a:ext cx="2528398" cy="18314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ABC605-AB5B-4067-BD4D-C07D6FFAD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0" y="1340768"/>
            <a:ext cx="465421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83487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r">
          <a:spcBef>
            <a:spcPct val="50000"/>
          </a:spcBef>
          <a:defRPr sz="1200" dirty="0" err="1">
            <a:solidFill>
              <a:srgbClr val="0070C0"/>
            </a:solidFill>
            <a:latin typeface="Arial" pitchFamily="34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827</Words>
  <Application>Microsoft Macintosh PowerPoint</Application>
  <PresentationFormat>Presentazione su schermo (4:3)</PresentationFormat>
  <Paragraphs>80</Paragraphs>
  <Slides>13</Slides>
  <Notes>12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Consolas</vt:lpstr>
      <vt:lpstr>Minion Web</vt:lpstr>
      <vt:lpstr>Times</vt:lpstr>
      <vt:lpstr>Wingdings</vt:lpstr>
      <vt:lpstr>Struttura predefinita</vt:lpstr>
      <vt:lpstr>Presentazione standard di PowerPoint</vt:lpstr>
      <vt:lpstr>USART</vt:lpstr>
      <vt:lpstr>What is UART?</vt:lpstr>
      <vt:lpstr>UART HAL functions</vt:lpstr>
      <vt:lpstr>Project</vt:lpstr>
      <vt:lpstr>CUBE project Pinout</vt:lpstr>
      <vt:lpstr>USART configuration</vt:lpstr>
      <vt:lpstr>Identify the COM port on your PC</vt:lpstr>
      <vt:lpstr>Debug</vt:lpstr>
      <vt:lpstr>Project - DMA</vt:lpstr>
      <vt:lpstr>Project – DMA: Setup</vt:lpstr>
      <vt:lpstr>Project - DMA</vt:lpstr>
      <vt:lpstr>Conclusion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Systems</dc:title>
  <dc:creator>Dr. Federica VILLA</dc:creator>
  <cp:lastModifiedBy>Gabriele Laita</cp:lastModifiedBy>
  <cp:revision>725</cp:revision>
  <cp:lastPrinted>2014-10-13T15:16:28Z</cp:lastPrinted>
  <dcterms:created xsi:type="dcterms:W3CDTF">2003-06-16T09:31:13Z</dcterms:created>
  <dcterms:modified xsi:type="dcterms:W3CDTF">2023-10-09T09:37:32Z</dcterms:modified>
</cp:coreProperties>
</file>