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0"/>
  </p:notesMasterIdLst>
  <p:handoutMasterIdLst>
    <p:handoutMasterId r:id="rId31"/>
  </p:handoutMasterIdLst>
  <p:sldIdLst>
    <p:sldId id="256" r:id="rId2"/>
    <p:sldId id="278" r:id="rId3"/>
    <p:sldId id="334" r:id="rId4"/>
    <p:sldId id="335" r:id="rId5"/>
    <p:sldId id="301" r:id="rId6"/>
    <p:sldId id="302" r:id="rId7"/>
    <p:sldId id="304" r:id="rId8"/>
    <p:sldId id="305" r:id="rId9"/>
    <p:sldId id="303" r:id="rId10"/>
    <p:sldId id="313" r:id="rId11"/>
    <p:sldId id="307" r:id="rId12"/>
    <p:sldId id="260" r:id="rId13"/>
    <p:sldId id="281" r:id="rId14"/>
    <p:sldId id="312" r:id="rId15"/>
    <p:sldId id="328" r:id="rId16"/>
    <p:sldId id="318" r:id="rId17"/>
    <p:sldId id="319" r:id="rId18"/>
    <p:sldId id="294" r:id="rId19"/>
    <p:sldId id="323" r:id="rId20"/>
    <p:sldId id="332" r:id="rId21"/>
    <p:sldId id="333" r:id="rId22"/>
    <p:sldId id="288" r:id="rId23"/>
    <p:sldId id="306" r:id="rId24"/>
    <p:sldId id="322" r:id="rId25"/>
    <p:sldId id="329" r:id="rId26"/>
    <p:sldId id="325" r:id="rId27"/>
    <p:sldId id="330" r:id="rId28"/>
    <p:sldId id="331" r:id="rId29"/>
  </p:sldIdLst>
  <p:sldSz cx="9144000" cy="6858000" type="screen4x3"/>
  <p:notesSz cx="6810375" cy="9942513"/>
  <p:defaultTextStyle>
    <a:defPPr>
      <a:defRPr lang="it-IT"/>
    </a:defPPr>
    <a:lvl1pPr algn="l" rtl="0" eaLnBrk="0" fontAlgn="base" hangingPunct="0">
      <a:spcBef>
        <a:spcPct val="20000"/>
      </a:spcBef>
      <a:spcAft>
        <a:spcPct val="0"/>
      </a:spcAft>
      <a:defRPr sz="2400" kern="1200">
        <a:solidFill>
          <a:schemeClr val="tx1"/>
        </a:solidFill>
        <a:latin typeface="Arial" charset="0"/>
        <a:ea typeface="+mn-ea"/>
        <a:cs typeface="+mn-cs"/>
      </a:defRPr>
    </a:lvl1pPr>
    <a:lvl2pPr marL="457200" algn="l" rtl="0" eaLnBrk="0" fontAlgn="base" hangingPunct="0">
      <a:spcBef>
        <a:spcPct val="20000"/>
      </a:spcBef>
      <a:spcAft>
        <a:spcPct val="0"/>
      </a:spcAft>
      <a:defRPr sz="2400" kern="1200">
        <a:solidFill>
          <a:schemeClr val="tx1"/>
        </a:solidFill>
        <a:latin typeface="Arial" charset="0"/>
        <a:ea typeface="+mn-ea"/>
        <a:cs typeface="+mn-cs"/>
      </a:defRPr>
    </a:lvl2pPr>
    <a:lvl3pPr marL="914400" algn="l" rtl="0" eaLnBrk="0" fontAlgn="base" hangingPunct="0">
      <a:spcBef>
        <a:spcPct val="20000"/>
      </a:spcBef>
      <a:spcAft>
        <a:spcPct val="0"/>
      </a:spcAft>
      <a:defRPr sz="2400" kern="1200">
        <a:solidFill>
          <a:schemeClr val="tx1"/>
        </a:solidFill>
        <a:latin typeface="Arial" charset="0"/>
        <a:ea typeface="+mn-ea"/>
        <a:cs typeface="+mn-cs"/>
      </a:defRPr>
    </a:lvl3pPr>
    <a:lvl4pPr marL="1371600" algn="l" rtl="0" eaLnBrk="0" fontAlgn="base" hangingPunct="0">
      <a:spcBef>
        <a:spcPct val="20000"/>
      </a:spcBef>
      <a:spcAft>
        <a:spcPct val="0"/>
      </a:spcAft>
      <a:defRPr sz="2400" kern="1200">
        <a:solidFill>
          <a:schemeClr val="tx1"/>
        </a:solidFill>
        <a:latin typeface="Arial" charset="0"/>
        <a:ea typeface="+mn-ea"/>
        <a:cs typeface="+mn-cs"/>
      </a:defRPr>
    </a:lvl4pPr>
    <a:lvl5pPr marL="1828800" algn="l" rtl="0" eaLnBrk="0" fontAlgn="base" hangingPunct="0">
      <a:spcBef>
        <a:spcPct val="2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92D050"/>
    <a:srgbClr val="0066CC"/>
    <a:srgbClr val="FF99CC"/>
    <a:srgbClr val="33CC33"/>
    <a:srgbClr val="FFFF00"/>
    <a:srgbClr val="66FF33"/>
    <a:srgbClr val="0066FF"/>
    <a:srgbClr val="CC0099"/>
    <a:srgbClr val="004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BA2ACE-8755-544D-BFF0-3BF2808C931C}" v="4" dt="2023-10-15T10:52:45.069"/>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32" autoAdjust="0"/>
    <p:restoredTop sz="82386" autoAdjust="0"/>
  </p:normalViewPr>
  <p:slideViewPr>
    <p:cSldViewPr>
      <p:cViewPr varScale="1">
        <p:scale>
          <a:sx n="102" d="100"/>
          <a:sy n="102" d="100"/>
        </p:scale>
        <p:origin x="2232"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e Laita" userId="9760065b-edd8-46e0-ae31-362e692cba3d" providerId="ADAL" clId="{9ABA2ACE-8755-544D-BFF0-3BF2808C931C}"/>
    <pc:docChg chg="undo custSel addSld delSld modSld">
      <pc:chgData name="Gabriele Laita" userId="9760065b-edd8-46e0-ae31-362e692cba3d" providerId="ADAL" clId="{9ABA2ACE-8755-544D-BFF0-3BF2808C931C}" dt="2023-10-17T13:49:48.881" v="292" actId="20577"/>
      <pc:docMkLst>
        <pc:docMk/>
      </pc:docMkLst>
      <pc:sldChg chg="modSp mod">
        <pc:chgData name="Gabriele Laita" userId="9760065b-edd8-46e0-ae31-362e692cba3d" providerId="ADAL" clId="{9ABA2ACE-8755-544D-BFF0-3BF2808C931C}" dt="2023-10-17T12:55:29.185" v="283" actId="20577"/>
        <pc:sldMkLst>
          <pc:docMk/>
          <pc:sldMk cId="4211944196" sldId="260"/>
        </pc:sldMkLst>
        <pc:spChg chg="mod">
          <ac:chgData name="Gabriele Laita" userId="9760065b-edd8-46e0-ae31-362e692cba3d" providerId="ADAL" clId="{9ABA2ACE-8755-544D-BFF0-3BF2808C931C}" dt="2023-10-16T07:40:12.860" v="43" actId="20577"/>
          <ac:spMkLst>
            <pc:docMk/>
            <pc:sldMk cId="4211944196" sldId="260"/>
            <ac:spMk id="2" creationId="{00000000-0000-0000-0000-000000000000}"/>
          </ac:spMkLst>
        </pc:spChg>
        <pc:spChg chg="mod">
          <ac:chgData name="Gabriele Laita" userId="9760065b-edd8-46e0-ae31-362e692cba3d" providerId="ADAL" clId="{9ABA2ACE-8755-544D-BFF0-3BF2808C931C}" dt="2023-10-17T12:55:29.185" v="283" actId="20577"/>
          <ac:spMkLst>
            <pc:docMk/>
            <pc:sldMk cId="4211944196" sldId="260"/>
            <ac:spMk id="3" creationId="{00000000-0000-0000-0000-000000000000}"/>
          </ac:spMkLst>
        </pc:spChg>
      </pc:sldChg>
      <pc:sldChg chg="modSp mod">
        <pc:chgData name="Gabriele Laita" userId="9760065b-edd8-46e0-ae31-362e692cba3d" providerId="ADAL" clId="{9ABA2ACE-8755-544D-BFF0-3BF2808C931C}" dt="2023-10-16T08:45:13.063" v="246" actId="6549"/>
        <pc:sldMkLst>
          <pc:docMk/>
          <pc:sldMk cId="2872109259" sldId="281"/>
        </pc:sldMkLst>
        <pc:spChg chg="mod">
          <ac:chgData name="Gabriele Laita" userId="9760065b-edd8-46e0-ae31-362e692cba3d" providerId="ADAL" clId="{9ABA2ACE-8755-544D-BFF0-3BF2808C931C}" dt="2023-10-16T08:45:13.063" v="246" actId="6549"/>
          <ac:spMkLst>
            <pc:docMk/>
            <pc:sldMk cId="2872109259" sldId="281"/>
            <ac:spMk id="2" creationId="{00000000-0000-0000-0000-000000000000}"/>
          </ac:spMkLst>
        </pc:spChg>
      </pc:sldChg>
      <pc:sldChg chg="modSp mod">
        <pc:chgData name="Gabriele Laita" userId="9760065b-edd8-46e0-ae31-362e692cba3d" providerId="ADAL" clId="{9ABA2ACE-8755-544D-BFF0-3BF2808C931C}" dt="2023-10-16T09:22:46.029" v="250" actId="20577"/>
        <pc:sldMkLst>
          <pc:docMk/>
          <pc:sldMk cId="107137810" sldId="288"/>
        </pc:sldMkLst>
        <pc:spChg chg="mod">
          <ac:chgData name="Gabriele Laita" userId="9760065b-edd8-46e0-ae31-362e692cba3d" providerId="ADAL" clId="{9ABA2ACE-8755-544D-BFF0-3BF2808C931C}" dt="2023-10-16T09:22:46.029" v="250" actId="20577"/>
          <ac:spMkLst>
            <pc:docMk/>
            <pc:sldMk cId="107137810" sldId="288"/>
            <ac:spMk id="2" creationId="{00000000-0000-0000-0000-000000000000}"/>
          </ac:spMkLst>
        </pc:spChg>
      </pc:sldChg>
      <pc:sldChg chg="del">
        <pc:chgData name="Gabriele Laita" userId="9760065b-edd8-46e0-ae31-362e692cba3d" providerId="ADAL" clId="{9ABA2ACE-8755-544D-BFF0-3BF2808C931C}" dt="2023-10-17T13:48:25.700" v="284" actId="2696"/>
        <pc:sldMkLst>
          <pc:docMk/>
          <pc:sldMk cId="3321960256" sldId="289"/>
        </pc:sldMkLst>
      </pc:sldChg>
      <pc:sldChg chg="del">
        <pc:chgData name="Gabriele Laita" userId="9760065b-edd8-46e0-ae31-362e692cba3d" providerId="ADAL" clId="{9ABA2ACE-8755-544D-BFF0-3BF2808C931C}" dt="2023-10-17T13:48:25.700" v="284" actId="2696"/>
        <pc:sldMkLst>
          <pc:docMk/>
          <pc:sldMk cId="1475323621" sldId="290"/>
        </pc:sldMkLst>
      </pc:sldChg>
      <pc:sldChg chg="del">
        <pc:chgData name="Gabriele Laita" userId="9760065b-edd8-46e0-ae31-362e692cba3d" providerId="ADAL" clId="{9ABA2ACE-8755-544D-BFF0-3BF2808C931C}" dt="2023-10-17T13:48:25.700" v="284" actId="2696"/>
        <pc:sldMkLst>
          <pc:docMk/>
          <pc:sldMk cId="104864317" sldId="291"/>
        </pc:sldMkLst>
      </pc:sldChg>
      <pc:sldChg chg="del">
        <pc:chgData name="Gabriele Laita" userId="9760065b-edd8-46e0-ae31-362e692cba3d" providerId="ADAL" clId="{9ABA2ACE-8755-544D-BFF0-3BF2808C931C}" dt="2023-10-17T13:48:25.700" v="284" actId="2696"/>
        <pc:sldMkLst>
          <pc:docMk/>
          <pc:sldMk cId="2921627157" sldId="293"/>
        </pc:sldMkLst>
      </pc:sldChg>
      <pc:sldChg chg="modSp mod">
        <pc:chgData name="Gabriele Laita" userId="9760065b-edd8-46e0-ae31-362e692cba3d" providerId="ADAL" clId="{9ABA2ACE-8755-544D-BFF0-3BF2808C931C}" dt="2023-10-16T07:40:29.884" v="50" actId="20577"/>
        <pc:sldMkLst>
          <pc:docMk/>
          <pc:sldMk cId="2470326434" sldId="294"/>
        </pc:sldMkLst>
        <pc:spChg chg="mod">
          <ac:chgData name="Gabriele Laita" userId="9760065b-edd8-46e0-ae31-362e692cba3d" providerId="ADAL" clId="{9ABA2ACE-8755-544D-BFF0-3BF2808C931C}" dt="2023-10-16T07:40:29.884" v="50" actId="20577"/>
          <ac:spMkLst>
            <pc:docMk/>
            <pc:sldMk cId="2470326434" sldId="294"/>
            <ac:spMk id="2" creationId="{00000000-0000-0000-0000-000000000000}"/>
          </ac:spMkLst>
        </pc:spChg>
      </pc:sldChg>
      <pc:sldChg chg="del">
        <pc:chgData name="Gabriele Laita" userId="9760065b-edd8-46e0-ae31-362e692cba3d" providerId="ADAL" clId="{9ABA2ACE-8755-544D-BFF0-3BF2808C931C}" dt="2023-10-17T13:48:25.700" v="284" actId="2696"/>
        <pc:sldMkLst>
          <pc:docMk/>
          <pc:sldMk cId="2389597598" sldId="295"/>
        </pc:sldMkLst>
      </pc:sldChg>
      <pc:sldChg chg="del">
        <pc:chgData name="Gabriele Laita" userId="9760065b-edd8-46e0-ae31-362e692cba3d" providerId="ADAL" clId="{9ABA2ACE-8755-544D-BFF0-3BF2808C931C}" dt="2023-10-17T13:48:25.700" v="284" actId="2696"/>
        <pc:sldMkLst>
          <pc:docMk/>
          <pc:sldMk cId="3553223848" sldId="296"/>
        </pc:sldMkLst>
      </pc:sldChg>
      <pc:sldChg chg="del">
        <pc:chgData name="Gabriele Laita" userId="9760065b-edd8-46e0-ae31-362e692cba3d" providerId="ADAL" clId="{9ABA2ACE-8755-544D-BFF0-3BF2808C931C}" dt="2023-10-17T13:48:25.700" v="284" actId="2696"/>
        <pc:sldMkLst>
          <pc:docMk/>
          <pc:sldMk cId="451721414" sldId="297"/>
        </pc:sldMkLst>
      </pc:sldChg>
      <pc:sldChg chg="del">
        <pc:chgData name="Gabriele Laita" userId="9760065b-edd8-46e0-ae31-362e692cba3d" providerId="ADAL" clId="{9ABA2ACE-8755-544D-BFF0-3BF2808C931C}" dt="2023-10-17T13:48:25.700" v="284" actId="2696"/>
        <pc:sldMkLst>
          <pc:docMk/>
          <pc:sldMk cId="1089794532" sldId="298"/>
        </pc:sldMkLst>
      </pc:sldChg>
      <pc:sldChg chg="del">
        <pc:chgData name="Gabriele Laita" userId="9760065b-edd8-46e0-ae31-362e692cba3d" providerId="ADAL" clId="{9ABA2ACE-8755-544D-BFF0-3BF2808C931C}" dt="2023-10-17T13:48:25.700" v="284" actId="2696"/>
        <pc:sldMkLst>
          <pc:docMk/>
          <pc:sldMk cId="2307493516" sldId="299"/>
        </pc:sldMkLst>
      </pc:sldChg>
      <pc:sldChg chg="modSp mod">
        <pc:chgData name="Gabriele Laita" userId="9760065b-edd8-46e0-ae31-362e692cba3d" providerId="ADAL" clId="{9ABA2ACE-8755-544D-BFF0-3BF2808C931C}" dt="2023-10-16T07:48:08.309" v="77" actId="20577"/>
        <pc:sldMkLst>
          <pc:docMk/>
          <pc:sldMk cId="1273659231" sldId="301"/>
        </pc:sldMkLst>
        <pc:spChg chg="mod">
          <ac:chgData name="Gabriele Laita" userId="9760065b-edd8-46e0-ae31-362e692cba3d" providerId="ADAL" clId="{9ABA2ACE-8755-544D-BFF0-3BF2808C931C}" dt="2023-10-16T07:48:08.309" v="77" actId="20577"/>
          <ac:spMkLst>
            <pc:docMk/>
            <pc:sldMk cId="1273659231" sldId="301"/>
            <ac:spMk id="4" creationId="{00000000-0000-0000-0000-000000000000}"/>
          </ac:spMkLst>
        </pc:spChg>
      </pc:sldChg>
      <pc:sldChg chg="modSp mod">
        <pc:chgData name="Gabriele Laita" userId="9760065b-edd8-46e0-ae31-362e692cba3d" providerId="ADAL" clId="{9ABA2ACE-8755-544D-BFF0-3BF2808C931C}" dt="2023-10-16T07:57:26.936" v="100" actId="20577"/>
        <pc:sldMkLst>
          <pc:docMk/>
          <pc:sldMk cId="3854618693" sldId="302"/>
        </pc:sldMkLst>
        <pc:spChg chg="mod">
          <ac:chgData name="Gabriele Laita" userId="9760065b-edd8-46e0-ae31-362e692cba3d" providerId="ADAL" clId="{9ABA2ACE-8755-544D-BFF0-3BF2808C931C}" dt="2023-10-16T07:57:26.936" v="100" actId="20577"/>
          <ac:spMkLst>
            <pc:docMk/>
            <pc:sldMk cId="3854618693" sldId="302"/>
            <ac:spMk id="4" creationId="{00000000-0000-0000-0000-000000000000}"/>
          </ac:spMkLst>
        </pc:spChg>
      </pc:sldChg>
      <pc:sldChg chg="modSp mod">
        <pc:chgData name="Gabriele Laita" userId="9760065b-edd8-46e0-ae31-362e692cba3d" providerId="ADAL" clId="{9ABA2ACE-8755-544D-BFF0-3BF2808C931C}" dt="2023-10-16T08:15:44.437" v="128" actId="20577"/>
        <pc:sldMkLst>
          <pc:docMk/>
          <pc:sldMk cId="3995016424" sldId="305"/>
        </pc:sldMkLst>
        <pc:spChg chg="mod">
          <ac:chgData name="Gabriele Laita" userId="9760065b-edd8-46e0-ae31-362e692cba3d" providerId="ADAL" clId="{9ABA2ACE-8755-544D-BFF0-3BF2808C931C}" dt="2023-10-16T08:15:44.437" v="128" actId="20577"/>
          <ac:spMkLst>
            <pc:docMk/>
            <pc:sldMk cId="3995016424" sldId="305"/>
            <ac:spMk id="3" creationId="{00000000-0000-0000-0000-000000000000}"/>
          </ac:spMkLst>
        </pc:spChg>
      </pc:sldChg>
      <pc:sldChg chg="modSp mod">
        <pc:chgData name="Gabriele Laita" userId="9760065b-edd8-46e0-ae31-362e692cba3d" providerId="ADAL" clId="{9ABA2ACE-8755-544D-BFF0-3BF2808C931C}" dt="2023-10-16T08:31:53.458" v="241" actId="20577"/>
        <pc:sldMkLst>
          <pc:docMk/>
          <pc:sldMk cId="2358523511" sldId="307"/>
        </pc:sldMkLst>
        <pc:spChg chg="mod">
          <ac:chgData name="Gabriele Laita" userId="9760065b-edd8-46e0-ae31-362e692cba3d" providerId="ADAL" clId="{9ABA2ACE-8755-544D-BFF0-3BF2808C931C}" dt="2023-10-16T08:31:53.458" v="241" actId="20577"/>
          <ac:spMkLst>
            <pc:docMk/>
            <pc:sldMk cId="2358523511" sldId="307"/>
            <ac:spMk id="3" creationId="{00000000-0000-0000-0000-000000000000}"/>
          </ac:spMkLst>
        </pc:spChg>
      </pc:sldChg>
      <pc:sldChg chg="del">
        <pc:chgData name="Gabriele Laita" userId="9760065b-edd8-46e0-ae31-362e692cba3d" providerId="ADAL" clId="{9ABA2ACE-8755-544D-BFF0-3BF2808C931C}" dt="2023-10-17T13:48:25.700" v="284" actId="2696"/>
        <pc:sldMkLst>
          <pc:docMk/>
          <pc:sldMk cId="4192139794" sldId="308"/>
        </pc:sldMkLst>
      </pc:sldChg>
      <pc:sldChg chg="del">
        <pc:chgData name="Gabriele Laita" userId="9760065b-edd8-46e0-ae31-362e692cba3d" providerId="ADAL" clId="{9ABA2ACE-8755-544D-BFF0-3BF2808C931C}" dt="2023-10-17T13:48:25.700" v="284" actId="2696"/>
        <pc:sldMkLst>
          <pc:docMk/>
          <pc:sldMk cId="2156974181" sldId="309"/>
        </pc:sldMkLst>
      </pc:sldChg>
      <pc:sldChg chg="del">
        <pc:chgData name="Gabriele Laita" userId="9760065b-edd8-46e0-ae31-362e692cba3d" providerId="ADAL" clId="{9ABA2ACE-8755-544D-BFF0-3BF2808C931C}" dt="2023-10-17T13:48:25.700" v="284" actId="2696"/>
        <pc:sldMkLst>
          <pc:docMk/>
          <pc:sldMk cId="1725681447" sldId="310"/>
        </pc:sldMkLst>
      </pc:sldChg>
      <pc:sldChg chg="del">
        <pc:chgData name="Gabriele Laita" userId="9760065b-edd8-46e0-ae31-362e692cba3d" providerId="ADAL" clId="{9ABA2ACE-8755-544D-BFF0-3BF2808C931C}" dt="2023-10-17T13:48:25.700" v="284" actId="2696"/>
        <pc:sldMkLst>
          <pc:docMk/>
          <pc:sldMk cId="3162505421" sldId="311"/>
        </pc:sldMkLst>
      </pc:sldChg>
      <pc:sldChg chg="modNotesTx">
        <pc:chgData name="Gabriele Laita" userId="9760065b-edd8-46e0-ae31-362e692cba3d" providerId="ADAL" clId="{9ABA2ACE-8755-544D-BFF0-3BF2808C931C}" dt="2023-10-17T13:49:48.881" v="292" actId="20577"/>
        <pc:sldMkLst>
          <pc:docMk/>
          <pc:sldMk cId="1540544402" sldId="312"/>
        </pc:sldMkLst>
      </pc:sldChg>
      <pc:sldChg chg="del">
        <pc:chgData name="Gabriele Laita" userId="9760065b-edd8-46e0-ae31-362e692cba3d" providerId="ADAL" clId="{9ABA2ACE-8755-544D-BFF0-3BF2808C931C}" dt="2023-10-17T13:48:25.700" v="284" actId="2696"/>
        <pc:sldMkLst>
          <pc:docMk/>
          <pc:sldMk cId="3704406173" sldId="316"/>
        </pc:sldMkLst>
      </pc:sldChg>
      <pc:sldChg chg="del">
        <pc:chgData name="Gabriele Laita" userId="9760065b-edd8-46e0-ae31-362e692cba3d" providerId="ADAL" clId="{9ABA2ACE-8755-544D-BFF0-3BF2808C931C}" dt="2023-10-17T13:48:25.700" v="284" actId="2696"/>
        <pc:sldMkLst>
          <pc:docMk/>
          <pc:sldMk cId="386037262" sldId="317"/>
        </pc:sldMkLst>
      </pc:sldChg>
      <pc:sldChg chg="modSp mod">
        <pc:chgData name="Gabriele Laita" userId="9760065b-edd8-46e0-ae31-362e692cba3d" providerId="ADAL" clId="{9ABA2ACE-8755-544D-BFF0-3BF2808C931C}" dt="2023-10-16T07:40:22.599" v="48" actId="20577"/>
        <pc:sldMkLst>
          <pc:docMk/>
          <pc:sldMk cId="2738097457" sldId="318"/>
        </pc:sldMkLst>
        <pc:spChg chg="mod">
          <ac:chgData name="Gabriele Laita" userId="9760065b-edd8-46e0-ae31-362e692cba3d" providerId="ADAL" clId="{9ABA2ACE-8755-544D-BFF0-3BF2808C931C}" dt="2023-10-16T07:40:22.599" v="48" actId="20577"/>
          <ac:spMkLst>
            <pc:docMk/>
            <pc:sldMk cId="2738097457" sldId="318"/>
            <ac:spMk id="2" creationId="{00000000-0000-0000-0000-000000000000}"/>
          </ac:spMkLst>
        </pc:spChg>
      </pc:sldChg>
      <pc:sldChg chg="modNotesTx">
        <pc:chgData name="Gabriele Laita" userId="9760065b-edd8-46e0-ae31-362e692cba3d" providerId="ADAL" clId="{9ABA2ACE-8755-544D-BFF0-3BF2808C931C}" dt="2023-10-17T13:49:01.273" v="285" actId="20577"/>
        <pc:sldMkLst>
          <pc:docMk/>
          <pc:sldMk cId="128052806" sldId="319"/>
        </pc:sldMkLst>
      </pc:sldChg>
      <pc:sldChg chg="del">
        <pc:chgData name="Gabriele Laita" userId="9760065b-edd8-46e0-ae31-362e692cba3d" providerId="ADAL" clId="{9ABA2ACE-8755-544D-BFF0-3BF2808C931C}" dt="2023-10-17T13:48:25.700" v="284" actId="2696"/>
        <pc:sldMkLst>
          <pc:docMk/>
          <pc:sldMk cId="2885315133" sldId="320"/>
        </pc:sldMkLst>
      </pc:sldChg>
      <pc:sldChg chg="del">
        <pc:chgData name="Gabriele Laita" userId="9760065b-edd8-46e0-ae31-362e692cba3d" providerId="ADAL" clId="{9ABA2ACE-8755-544D-BFF0-3BF2808C931C}" dt="2023-10-17T13:48:25.700" v="284" actId="2696"/>
        <pc:sldMkLst>
          <pc:docMk/>
          <pc:sldMk cId="931769796" sldId="321"/>
        </pc:sldMkLst>
      </pc:sldChg>
      <pc:sldChg chg="del">
        <pc:chgData name="Gabriele Laita" userId="9760065b-edd8-46e0-ae31-362e692cba3d" providerId="ADAL" clId="{9ABA2ACE-8755-544D-BFF0-3BF2808C931C}" dt="2023-10-17T13:48:25.700" v="284" actId="2696"/>
        <pc:sldMkLst>
          <pc:docMk/>
          <pc:sldMk cId="1892352297" sldId="324"/>
        </pc:sldMkLst>
      </pc:sldChg>
      <pc:sldChg chg="del">
        <pc:chgData name="Gabriele Laita" userId="9760065b-edd8-46e0-ae31-362e692cba3d" providerId="ADAL" clId="{9ABA2ACE-8755-544D-BFF0-3BF2808C931C}" dt="2023-10-17T13:48:25.700" v="284" actId="2696"/>
        <pc:sldMkLst>
          <pc:docMk/>
          <pc:sldMk cId="1647368733" sldId="327"/>
        </pc:sldMkLst>
      </pc:sldChg>
      <pc:sldChg chg="modNotesTx">
        <pc:chgData name="Gabriele Laita" userId="9760065b-edd8-46e0-ae31-362e692cba3d" providerId="ADAL" clId="{9ABA2ACE-8755-544D-BFF0-3BF2808C931C}" dt="2023-10-17T13:49:44.651" v="291" actId="20577"/>
        <pc:sldMkLst>
          <pc:docMk/>
          <pc:sldMk cId="2604046661" sldId="328"/>
        </pc:sldMkLst>
      </pc:sldChg>
      <pc:sldChg chg="modSp mod">
        <pc:chgData name="Gabriele Laita" userId="9760065b-edd8-46e0-ae31-362e692cba3d" providerId="ADAL" clId="{9ABA2ACE-8755-544D-BFF0-3BF2808C931C}" dt="2023-10-16T09:22:53.059" v="252" actId="20577"/>
        <pc:sldMkLst>
          <pc:docMk/>
          <pc:sldMk cId="1729538007" sldId="329"/>
        </pc:sldMkLst>
        <pc:spChg chg="mod">
          <ac:chgData name="Gabriele Laita" userId="9760065b-edd8-46e0-ae31-362e692cba3d" providerId="ADAL" clId="{9ABA2ACE-8755-544D-BFF0-3BF2808C931C}" dt="2023-10-16T09:22:53.059" v="252" actId="20577"/>
          <ac:spMkLst>
            <pc:docMk/>
            <pc:sldMk cId="1729538007" sldId="329"/>
            <ac:spMk id="2" creationId="{00000000-0000-0000-0000-000000000000}"/>
          </ac:spMkLst>
        </pc:spChg>
      </pc:sldChg>
      <pc:sldChg chg="modSp mod">
        <pc:chgData name="Gabriele Laita" userId="9760065b-edd8-46e0-ae31-362e692cba3d" providerId="ADAL" clId="{9ABA2ACE-8755-544D-BFF0-3BF2808C931C}" dt="2023-10-16T07:40:38.964" v="52" actId="20577"/>
        <pc:sldMkLst>
          <pc:docMk/>
          <pc:sldMk cId="490405973" sldId="332"/>
        </pc:sldMkLst>
        <pc:spChg chg="mod">
          <ac:chgData name="Gabriele Laita" userId="9760065b-edd8-46e0-ae31-362e692cba3d" providerId="ADAL" clId="{9ABA2ACE-8755-544D-BFF0-3BF2808C931C}" dt="2023-10-16T07:40:38.964" v="52" actId="20577"/>
          <ac:spMkLst>
            <pc:docMk/>
            <pc:sldMk cId="490405973" sldId="332"/>
            <ac:spMk id="2" creationId="{00000000-0000-0000-0000-000000000000}"/>
          </ac:spMkLst>
        </pc:spChg>
      </pc:sldChg>
      <pc:sldChg chg="addSp delSp modSp new mod modShow">
        <pc:chgData name="Gabriele Laita" userId="9760065b-edd8-46e0-ae31-362e692cba3d" providerId="ADAL" clId="{9ABA2ACE-8755-544D-BFF0-3BF2808C931C}" dt="2023-10-16T12:35:32.482" v="255" actId="729"/>
        <pc:sldMkLst>
          <pc:docMk/>
          <pc:sldMk cId="452696446" sldId="334"/>
        </pc:sldMkLst>
        <pc:spChg chg="mod">
          <ac:chgData name="Gabriele Laita" userId="9760065b-edd8-46e0-ae31-362e692cba3d" providerId="ADAL" clId="{9ABA2ACE-8755-544D-BFF0-3BF2808C931C}" dt="2023-10-15T10:23:42.725" v="9" actId="20577"/>
          <ac:spMkLst>
            <pc:docMk/>
            <pc:sldMk cId="452696446" sldId="334"/>
            <ac:spMk id="2" creationId="{4DD0CAAD-422C-11C8-3D42-2C4B714C4EF4}"/>
          </ac:spMkLst>
        </pc:spChg>
        <pc:picChg chg="add del mod">
          <ac:chgData name="Gabriele Laita" userId="9760065b-edd8-46e0-ae31-362e692cba3d" providerId="ADAL" clId="{9ABA2ACE-8755-544D-BFF0-3BF2808C931C}" dt="2023-10-15T10:48:02.535" v="13" actId="478"/>
          <ac:picMkLst>
            <pc:docMk/>
            <pc:sldMk cId="452696446" sldId="334"/>
            <ac:picMk id="4" creationId="{C4A456EA-11FC-DFBD-D1FE-CC342DC9EFFB}"/>
          </ac:picMkLst>
        </pc:picChg>
        <pc:picChg chg="add mod">
          <ac:chgData name="Gabriele Laita" userId="9760065b-edd8-46e0-ae31-362e692cba3d" providerId="ADAL" clId="{9ABA2ACE-8755-544D-BFF0-3BF2808C931C}" dt="2023-10-15T10:48:39.421" v="18" actId="1076"/>
          <ac:picMkLst>
            <pc:docMk/>
            <pc:sldMk cId="452696446" sldId="334"/>
            <ac:picMk id="6" creationId="{41B37F97-BBEE-2AD5-36F5-C7910E382550}"/>
          </ac:picMkLst>
        </pc:picChg>
        <pc:picChg chg="add del mod">
          <ac:chgData name="Gabriele Laita" userId="9760065b-edd8-46e0-ae31-362e692cba3d" providerId="ADAL" clId="{9ABA2ACE-8755-544D-BFF0-3BF2808C931C}" dt="2023-10-15T10:52:42.736" v="24" actId="21"/>
          <ac:picMkLst>
            <pc:docMk/>
            <pc:sldMk cId="452696446" sldId="334"/>
            <ac:picMk id="8" creationId="{C477CDF7-8546-52A0-7B2B-066BE8C54073}"/>
          </ac:picMkLst>
        </pc:picChg>
      </pc:sldChg>
      <pc:sldChg chg="addSp modSp new mod modShow">
        <pc:chgData name="Gabriele Laita" userId="9760065b-edd8-46e0-ae31-362e692cba3d" providerId="ADAL" clId="{9ABA2ACE-8755-544D-BFF0-3BF2808C931C}" dt="2023-10-16T12:35:34.783" v="256" actId="729"/>
        <pc:sldMkLst>
          <pc:docMk/>
          <pc:sldMk cId="3480923301" sldId="335"/>
        </pc:sldMkLst>
        <pc:spChg chg="mod">
          <ac:chgData name="Gabriele Laita" userId="9760065b-edd8-46e0-ae31-362e692cba3d" providerId="ADAL" clId="{9ABA2ACE-8755-544D-BFF0-3BF2808C931C}" dt="2023-10-15T10:52:49.132" v="39" actId="20577"/>
          <ac:spMkLst>
            <pc:docMk/>
            <pc:sldMk cId="3480923301" sldId="335"/>
            <ac:spMk id="2" creationId="{5255CEC6-A6F8-8747-9EC2-0B9A81E1BB5B}"/>
          </ac:spMkLst>
        </pc:spChg>
        <pc:picChg chg="add mod">
          <ac:chgData name="Gabriele Laita" userId="9760065b-edd8-46e0-ae31-362e692cba3d" providerId="ADAL" clId="{9ABA2ACE-8755-544D-BFF0-3BF2808C931C}" dt="2023-10-15T10:52:45.069" v="25"/>
          <ac:picMkLst>
            <pc:docMk/>
            <pc:sldMk cId="3480923301" sldId="335"/>
            <ac:picMk id="3" creationId="{D4F6C85B-F63B-634C-E312-3E9AC34C9F3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51163" cy="498475"/>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12291" name="Rectangle 3"/>
          <p:cNvSpPr>
            <a:spLocks noGrp="1" noChangeArrowheads="1"/>
          </p:cNvSpPr>
          <p:nvPr>
            <p:ph type="dt" sz="quarter" idx="1"/>
          </p:nvPr>
        </p:nvSpPr>
        <p:spPr bwMode="auto">
          <a:xfrm>
            <a:off x="3859213" y="0"/>
            <a:ext cx="2951162" cy="498475"/>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lgn="r">
              <a:spcBef>
                <a:spcPct val="0"/>
              </a:spcBef>
              <a:defRPr sz="1200">
                <a:latin typeface="Times" pitchFamily="18" charset="0"/>
              </a:defRPr>
            </a:lvl1pPr>
          </a:lstStyle>
          <a:p>
            <a:pPr>
              <a:defRPr/>
            </a:pPr>
            <a:endParaRPr lang="it-IT"/>
          </a:p>
        </p:txBody>
      </p:sp>
      <p:sp>
        <p:nvSpPr>
          <p:cNvPr id="12292" name="Rectangle 4"/>
          <p:cNvSpPr>
            <a:spLocks noGrp="1" noChangeArrowheads="1"/>
          </p:cNvSpPr>
          <p:nvPr>
            <p:ph type="ftr" sz="quarter" idx="2"/>
          </p:nvPr>
        </p:nvSpPr>
        <p:spPr bwMode="auto">
          <a:xfrm>
            <a:off x="0" y="9444038"/>
            <a:ext cx="2951163" cy="498475"/>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12293" name="Rectangle 5"/>
          <p:cNvSpPr>
            <a:spLocks noGrp="1" noChangeArrowheads="1"/>
          </p:cNvSpPr>
          <p:nvPr>
            <p:ph type="sldNum" sz="quarter" idx="3"/>
          </p:nvPr>
        </p:nvSpPr>
        <p:spPr bwMode="auto">
          <a:xfrm>
            <a:off x="3859213" y="9444038"/>
            <a:ext cx="2951162" cy="498475"/>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lgn="r">
              <a:spcBef>
                <a:spcPct val="0"/>
              </a:spcBef>
              <a:defRPr sz="1200">
                <a:latin typeface="Times" pitchFamily="18" charset="0"/>
              </a:defRPr>
            </a:lvl1pPr>
          </a:lstStyle>
          <a:p>
            <a:pPr>
              <a:defRPr/>
            </a:pPr>
            <a:fld id="{4399BDAC-A2EE-4CAA-825A-F8C5854D3239}" type="slidenum">
              <a:rPr lang="it-IT"/>
              <a:pPr>
                <a:defRPr/>
              </a:pPr>
              <a:t>‹N›</a:t>
            </a:fld>
            <a:endParaRPr lang="it-IT"/>
          </a:p>
        </p:txBody>
      </p:sp>
    </p:spTree>
    <p:extLst>
      <p:ext uri="{BB962C8B-B14F-4D97-AF65-F5344CB8AC3E}">
        <p14:creationId xmlns:p14="http://schemas.microsoft.com/office/powerpoint/2010/main" val="2811941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1163" cy="498475"/>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3075" name="Rectangle 3"/>
          <p:cNvSpPr>
            <a:spLocks noGrp="1" noChangeArrowheads="1"/>
          </p:cNvSpPr>
          <p:nvPr>
            <p:ph type="dt" idx="1"/>
          </p:nvPr>
        </p:nvSpPr>
        <p:spPr bwMode="auto">
          <a:xfrm>
            <a:off x="3859213" y="0"/>
            <a:ext cx="2951162" cy="498475"/>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lgn="r">
              <a:spcBef>
                <a:spcPct val="0"/>
              </a:spcBef>
              <a:defRPr sz="1200">
                <a:latin typeface="Times" pitchFamily="18" charset="0"/>
              </a:defRPr>
            </a:lvl1pPr>
          </a:lstStyle>
          <a:p>
            <a:pPr>
              <a:defRPr/>
            </a:pPr>
            <a:endParaRPr lang="it-IT"/>
          </a:p>
        </p:txBody>
      </p:sp>
      <p:sp>
        <p:nvSpPr>
          <p:cNvPr id="34820" name="Rectangle 4"/>
          <p:cNvSpPr>
            <a:spLocks noGrp="1" noRot="1" noChangeAspect="1" noChangeArrowheads="1" noTextEdit="1"/>
          </p:cNvSpPr>
          <p:nvPr>
            <p:ph type="sldImg" idx="2"/>
          </p:nvPr>
        </p:nvSpPr>
        <p:spPr bwMode="auto">
          <a:xfrm>
            <a:off x="9223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8050" y="4721225"/>
            <a:ext cx="4994275" cy="4475163"/>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078" name="Rectangle 6"/>
          <p:cNvSpPr>
            <a:spLocks noGrp="1" noChangeArrowheads="1"/>
          </p:cNvSpPr>
          <p:nvPr>
            <p:ph type="ftr" sz="quarter" idx="4"/>
          </p:nvPr>
        </p:nvSpPr>
        <p:spPr bwMode="auto">
          <a:xfrm>
            <a:off x="0" y="9444038"/>
            <a:ext cx="2951163" cy="498475"/>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3079" name="Rectangle 7"/>
          <p:cNvSpPr>
            <a:spLocks noGrp="1" noChangeArrowheads="1"/>
          </p:cNvSpPr>
          <p:nvPr>
            <p:ph type="sldNum" sz="quarter" idx="5"/>
          </p:nvPr>
        </p:nvSpPr>
        <p:spPr bwMode="auto">
          <a:xfrm>
            <a:off x="3859213" y="9444038"/>
            <a:ext cx="2951162" cy="498475"/>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lgn="r">
              <a:spcBef>
                <a:spcPct val="0"/>
              </a:spcBef>
              <a:defRPr sz="1200">
                <a:latin typeface="Times" pitchFamily="18" charset="0"/>
              </a:defRPr>
            </a:lvl1pPr>
          </a:lstStyle>
          <a:p>
            <a:pPr>
              <a:defRPr/>
            </a:pPr>
            <a:fld id="{8BB2E2EF-B505-416E-83A6-129FC088B5D1}" type="slidenum">
              <a:rPr lang="it-IT"/>
              <a:pPr>
                <a:defRPr/>
              </a:pPr>
              <a:t>‹N›</a:t>
            </a:fld>
            <a:endParaRPr lang="it-IT"/>
          </a:p>
        </p:txBody>
      </p:sp>
    </p:spTree>
    <p:extLst>
      <p:ext uri="{BB962C8B-B14F-4D97-AF65-F5344CB8AC3E}">
        <p14:creationId xmlns:p14="http://schemas.microsoft.com/office/powerpoint/2010/main" val="40322122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fld id="{F367593B-249C-43C6-8C66-7EF51584C48F}" type="slidenum">
              <a:rPr lang="it-IT" altLang="it-IT" sz="1200" smtClean="0">
                <a:latin typeface="Times" pitchFamily="18" charset="0"/>
              </a:rPr>
              <a:pPr/>
              <a:t>1</a:t>
            </a:fld>
            <a:endParaRPr lang="it-IT" altLang="it-IT" sz="1200">
              <a:latin typeface="Times" pitchFamily="18" charset="0"/>
            </a:endParaRPr>
          </a:p>
        </p:txBody>
      </p:sp>
      <p:sp>
        <p:nvSpPr>
          <p:cNvPr id="35843" name="Rectangle 2"/>
          <p:cNvSpPr>
            <a:spLocks noGrp="1" noRot="1" noChangeAspect="1" noChangeArrowheads="1" noTextEdit="1"/>
          </p:cNvSpPr>
          <p:nvPr>
            <p:ph type="sldImg"/>
          </p:nvPr>
        </p:nvSpPr>
        <p:spPr>
          <a:xfrm>
            <a:off x="692150" y="804863"/>
            <a:ext cx="5365750" cy="4025900"/>
          </a:xfrm>
          <a:ln/>
        </p:spPr>
      </p:sp>
      <p:sp>
        <p:nvSpPr>
          <p:cNvPr id="35844" name="Rectangle 3"/>
          <p:cNvSpPr>
            <a:spLocks noGrp="1" noChangeArrowheads="1"/>
          </p:cNvSpPr>
          <p:nvPr>
            <p:ph type="body" idx="1"/>
          </p:nvPr>
        </p:nvSpPr>
        <p:spPr>
          <a:xfrm>
            <a:off x="900113" y="5095875"/>
            <a:ext cx="4949825" cy="4833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it-IT" dirty="0" err="1"/>
              <a:t>Oggi</a:t>
            </a:r>
            <a:r>
              <a:rPr lang="en-US" altLang="it-IT" dirty="0"/>
              <a:t> </a:t>
            </a:r>
            <a:r>
              <a:rPr lang="en-US" altLang="it-IT" dirty="0" err="1"/>
              <a:t>parlerò</a:t>
            </a:r>
            <a:r>
              <a:rPr lang="en-US" altLang="it-IT" dirty="0"/>
              <a:t> </a:t>
            </a:r>
            <a:r>
              <a:rPr lang="en-US" altLang="it-IT" dirty="0" err="1"/>
              <a:t>dell’ADC</a:t>
            </a:r>
            <a:r>
              <a:rPr lang="en-US" altLang="it-IT" dirty="0"/>
              <a:t> del </a:t>
            </a:r>
            <a:r>
              <a:rPr lang="en-US" altLang="it-IT" dirty="0" err="1"/>
              <a:t>microcontrollore</a:t>
            </a:r>
            <a:r>
              <a:rPr lang="en-US" altLang="it-IT" dirty="0"/>
              <a:t>. </a:t>
            </a:r>
          </a:p>
          <a:p>
            <a:endParaRPr lang="en-US" altLang="it-IT"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Far </a:t>
            </a:r>
            <a:r>
              <a:rPr lang="en-US" dirty="0" err="1"/>
              <a:t>vedere</a:t>
            </a:r>
            <a:r>
              <a:rPr lang="en-US" dirty="0"/>
              <a:t> </a:t>
            </a:r>
            <a:r>
              <a:rPr lang="en-US" dirty="0" err="1"/>
              <a:t>potenziometro</a:t>
            </a:r>
            <a:r>
              <a:rPr lang="en-US" dirty="0"/>
              <a:t>, Microcontrollers Hands on Lab </a:t>
            </a:r>
            <a:r>
              <a:rPr lang="en-US" dirty="0" err="1"/>
              <a:t>pag</a:t>
            </a:r>
            <a:r>
              <a:rPr lang="en-US" dirty="0"/>
              <a:t> 118 e 116. </a:t>
            </a:r>
            <a:r>
              <a:rPr lang="en-US" dirty="0" err="1"/>
              <a:t>Disegno</a:t>
            </a:r>
            <a:r>
              <a:rPr lang="en-US" dirty="0"/>
              <a:t> con </a:t>
            </a:r>
            <a:r>
              <a:rPr lang="en-US" dirty="0" err="1"/>
              <a:t>tre</a:t>
            </a:r>
            <a:r>
              <a:rPr lang="en-US" dirty="0"/>
              <a:t> </a:t>
            </a:r>
            <a:r>
              <a:rPr lang="en-US" dirty="0" err="1"/>
              <a:t>terminali</a:t>
            </a:r>
            <a:r>
              <a:rPr lang="en-US" dirty="0"/>
              <a:t> </a:t>
            </a:r>
            <a:r>
              <a:rPr lang="en-US" dirty="0" err="1"/>
              <a:t>alla</a:t>
            </a:r>
            <a:r>
              <a:rPr lang="en-US" dirty="0"/>
              <a:t> </a:t>
            </a:r>
            <a:r>
              <a:rPr lang="en-US" dirty="0" err="1"/>
              <a:t>lavagna</a:t>
            </a:r>
            <a:r>
              <a:rPr lang="en-US" dirty="0"/>
              <a:t>.</a:t>
            </a:r>
          </a:p>
          <a:p>
            <a:r>
              <a:rPr lang="en-US" dirty="0" err="1"/>
              <a:t>Comune</a:t>
            </a:r>
            <a:r>
              <a:rPr lang="en-US" dirty="0"/>
              <a:t> ai </a:t>
            </a:r>
            <a:r>
              <a:rPr lang="en-US" dirty="0" err="1"/>
              <a:t>progetti</a:t>
            </a:r>
            <a:r>
              <a:rPr lang="en-US" dirty="0"/>
              <a:t> 3a è la conversion started by software.  </a:t>
            </a:r>
          </a:p>
          <a:p>
            <a:r>
              <a:rPr lang="en-US" dirty="0"/>
              <a:t>I: In polling mode, start, una </a:t>
            </a:r>
            <a:r>
              <a:rPr lang="en-US" dirty="0" err="1"/>
              <a:t>acquisizione</a:t>
            </a:r>
            <a:r>
              <a:rPr lang="en-US" dirty="0"/>
              <a:t>, stop</a:t>
            </a:r>
          </a:p>
          <a:p>
            <a:r>
              <a:rPr lang="en-US" dirty="0"/>
              <a:t>II: In interrupt mode</a:t>
            </a:r>
          </a:p>
          <a:p>
            <a:r>
              <a:rPr lang="en-US" dirty="0" err="1"/>
              <a:t>Trovare</a:t>
            </a:r>
            <a:r>
              <a:rPr lang="en-US" dirty="0"/>
              <a:t> PA1, </a:t>
            </a:r>
            <a:r>
              <a:rPr lang="en-US" dirty="0" err="1"/>
              <a:t>impostare</a:t>
            </a:r>
            <a:r>
              <a:rPr lang="en-US" dirty="0"/>
              <a:t> in Cube…</a:t>
            </a:r>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12</a:t>
            </a:fld>
            <a:endParaRPr lang="it-IT"/>
          </a:p>
        </p:txBody>
      </p:sp>
    </p:spTree>
    <p:extLst>
      <p:ext uri="{BB962C8B-B14F-4D97-AF65-F5344CB8AC3E}">
        <p14:creationId xmlns:p14="http://schemas.microsoft.com/office/powerpoint/2010/main" val="56231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pPr>
              <a:defRPr/>
            </a:pPr>
            <a:fld id="{8BB2E2EF-B505-416E-83A6-129FC088B5D1}" type="slidenum">
              <a:rPr lang="it-IT" smtClean="0"/>
              <a:pPr>
                <a:defRPr/>
              </a:pPr>
              <a:t>14</a:t>
            </a:fld>
            <a:endParaRPr lang="it-IT"/>
          </a:p>
        </p:txBody>
      </p:sp>
    </p:spTree>
    <p:extLst>
      <p:ext uri="{BB962C8B-B14F-4D97-AF65-F5344CB8AC3E}">
        <p14:creationId xmlns:p14="http://schemas.microsoft.com/office/powerpoint/2010/main" val="332989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pPr>
              <a:defRPr/>
            </a:pPr>
            <a:fld id="{8BB2E2EF-B505-416E-83A6-129FC088B5D1}" type="slidenum">
              <a:rPr lang="it-IT" smtClean="0"/>
              <a:pPr>
                <a:defRPr/>
              </a:pPr>
              <a:t>15</a:t>
            </a:fld>
            <a:endParaRPr lang="it-IT"/>
          </a:p>
        </p:txBody>
      </p:sp>
    </p:spTree>
    <p:extLst>
      <p:ext uri="{BB962C8B-B14F-4D97-AF65-F5344CB8AC3E}">
        <p14:creationId xmlns:p14="http://schemas.microsoft.com/office/powerpoint/2010/main" val="1739500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pPr>
              <a:defRPr/>
            </a:pPr>
            <a:fld id="{8BB2E2EF-B505-416E-83A6-129FC088B5D1}" type="slidenum">
              <a:rPr lang="it-IT" smtClean="0"/>
              <a:pPr>
                <a:defRPr/>
              </a:pPr>
              <a:t>16</a:t>
            </a:fld>
            <a:endParaRPr lang="it-IT"/>
          </a:p>
        </p:txBody>
      </p:sp>
    </p:spTree>
    <p:extLst>
      <p:ext uri="{BB962C8B-B14F-4D97-AF65-F5344CB8AC3E}">
        <p14:creationId xmlns:p14="http://schemas.microsoft.com/office/powerpoint/2010/main" val="4033614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pPr>
              <a:defRPr/>
            </a:pPr>
            <a:fld id="{8BB2E2EF-B505-416E-83A6-129FC088B5D1}" type="slidenum">
              <a:rPr lang="it-IT" smtClean="0"/>
              <a:pPr>
                <a:defRPr/>
              </a:pPr>
              <a:t>17</a:t>
            </a:fld>
            <a:endParaRPr lang="it-IT"/>
          </a:p>
        </p:txBody>
      </p:sp>
    </p:spTree>
    <p:extLst>
      <p:ext uri="{BB962C8B-B14F-4D97-AF65-F5344CB8AC3E}">
        <p14:creationId xmlns:p14="http://schemas.microsoft.com/office/powerpoint/2010/main" val="218011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Homework</a:t>
            </a:r>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18</a:t>
            </a:fld>
            <a:endParaRPr lang="it-IT"/>
          </a:p>
        </p:txBody>
      </p:sp>
    </p:spTree>
    <p:extLst>
      <p:ext uri="{BB962C8B-B14F-4D97-AF65-F5344CB8AC3E}">
        <p14:creationId xmlns:p14="http://schemas.microsoft.com/office/powerpoint/2010/main" val="2649883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Homework</a:t>
            </a:r>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20</a:t>
            </a:fld>
            <a:endParaRPr lang="it-IT"/>
          </a:p>
        </p:txBody>
      </p:sp>
    </p:spTree>
    <p:extLst>
      <p:ext uri="{BB962C8B-B14F-4D97-AF65-F5344CB8AC3E}">
        <p14:creationId xmlns:p14="http://schemas.microsoft.com/office/powerpoint/2010/main" val="1447788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Homework</a:t>
            </a:r>
          </a:p>
          <a:p>
            <a:r>
              <a:rPr lang="en-US" dirty="0" err="1"/>
              <a:t>Scansione</a:t>
            </a:r>
            <a:endParaRPr lang="en-US" dirty="0"/>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22</a:t>
            </a:fld>
            <a:endParaRPr lang="it-IT"/>
          </a:p>
        </p:txBody>
      </p:sp>
    </p:spTree>
    <p:extLst>
      <p:ext uri="{BB962C8B-B14F-4D97-AF65-F5344CB8AC3E}">
        <p14:creationId xmlns:p14="http://schemas.microsoft.com/office/powerpoint/2010/main" val="3777123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Vsense</a:t>
            </a:r>
            <a:r>
              <a:rPr lang="it-IT" dirty="0"/>
              <a:t> è il valore da </a:t>
            </a:r>
            <a:r>
              <a:rPr lang="it-IT" dirty="0" err="1"/>
              <a:t>adc</a:t>
            </a:r>
            <a:endParaRPr lang="en-GB" dirty="0"/>
          </a:p>
        </p:txBody>
      </p:sp>
      <p:sp>
        <p:nvSpPr>
          <p:cNvPr id="4" name="Segnaposto numero diapositiva 3"/>
          <p:cNvSpPr>
            <a:spLocks noGrp="1"/>
          </p:cNvSpPr>
          <p:nvPr>
            <p:ph type="sldNum" sz="quarter" idx="5"/>
          </p:nvPr>
        </p:nvSpPr>
        <p:spPr/>
        <p:txBody>
          <a:bodyPr/>
          <a:lstStyle/>
          <a:p>
            <a:pPr>
              <a:defRPr/>
            </a:pPr>
            <a:fld id="{8BB2E2EF-B505-416E-83A6-129FC088B5D1}" type="slidenum">
              <a:rPr lang="it-IT" smtClean="0"/>
              <a:pPr>
                <a:defRPr/>
              </a:pPr>
              <a:t>23</a:t>
            </a:fld>
            <a:endParaRPr lang="it-IT"/>
          </a:p>
        </p:txBody>
      </p:sp>
    </p:spTree>
    <p:extLst>
      <p:ext uri="{BB962C8B-B14F-4D97-AF65-F5344CB8AC3E}">
        <p14:creationId xmlns:p14="http://schemas.microsoft.com/office/powerpoint/2010/main" val="4085619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NB: SYS</a:t>
            </a:r>
            <a:r>
              <a:rPr lang="en-US" baseline="0" dirty="0"/>
              <a:t> Time base = TIM1 (NON SYS TICK)</a:t>
            </a:r>
          </a:p>
          <a:p>
            <a:r>
              <a:rPr lang="en-US" baseline="0" dirty="0"/>
              <a:t>DMA continuous mode = enabled</a:t>
            </a:r>
            <a:endParaRPr lang="en-US" dirty="0"/>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24</a:t>
            </a:fld>
            <a:endParaRPr lang="it-IT"/>
          </a:p>
        </p:txBody>
      </p:sp>
    </p:spTree>
    <p:extLst>
      <p:ext uri="{BB962C8B-B14F-4D97-AF65-F5344CB8AC3E}">
        <p14:creationId xmlns:p14="http://schemas.microsoft.com/office/powerpoint/2010/main" val="181274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en-US" dirty="0"/>
              <a:t>Nel </a:t>
            </a:r>
            <a:r>
              <a:rPr lang="en-US" dirty="0" err="1"/>
              <a:t>microcontrollore</a:t>
            </a:r>
            <a:r>
              <a:rPr lang="en-US" dirty="0"/>
              <a:t> </a:t>
            </a:r>
            <a:r>
              <a:rPr lang="en-US" dirty="0" err="1"/>
              <a:t>c’è</a:t>
            </a:r>
            <a:r>
              <a:rPr lang="en-US" dirty="0"/>
              <a:t> un ADC 12 bit, </a:t>
            </a:r>
            <a:r>
              <a:rPr lang="en-US" dirty="0" err="1"/>
              <a:t>che</a:t>
            </a:r>
            <a:r>
              <a:rPr lang="en-US" dirty="0"/>
              <a:t> </a:t>
            </a:r>
            <a:r>
              <a:rPr lang="en-US" dirty="0" err="1"/>
              <a:t>vuol</a:t>
            </a:r>
            <a:r>
              <a:rPr lang="en-US" dirty="0"/>
              <a:t> dire 2^12=4096 </a:t>
            </a:r>
            <a:r>
              <a:rPr lang="en-US" dirty="0" err="1"/>
              <a:t>livelli</a:t>
            </a:r>
            <a:r>
              <a:rPr lang="en-US" dirty="0"/>
              <a:t>.</a:t>
            </a:r>
          </a:p>
          <a:p>
            <a:pPr algn="l"/>
            <a:r>
              <a:rPr lang="en-US" dirty="0"/>
              <a:t>Il </a:t>
            </a:r>
            <a:r>
              <a:rPr lang="en-US" dirty="0" err="1"/>
              <a:t>dato</a:t>
            </a:r>
            <a:r>
              <a:rPr lang="en-US" dirty="0"/>
              <a:t> </a:t>
            </a:r>
            <a:r>
              <a:rPr lang="en-US" dirty="0" err="1"/>
              <a:t>convertito</a:t>
            </a:r>
            <a:r>
              <a:rPr lang="en-US" dirty="0"/>
              <a:t> è </a:t>
            </a:r>
            <a:r>
              <a:rPr lang="en-US" dirty="0" err="1"/>
              <a:t>salvato</a:t>
            </a:r>
            <a:r>
              <a:rPr lang="en-US" dirty="0"/>
              <a:t> in </a:t>
            </a:r>
            <a:r>
              <a:rPr lang="en-US" dirty="0" err="1"/>
              <a:t>registro</a:t>
            </a:r>
            <a:r>
              <a:rPr lang="en-US" dirty="0"/>
              <a:t> 16 bit </a:t>
            </a:r>
            <a:r>
              <a:rPr lang="en-US" dirty="0" err="1"/>
              <a:t>che</a:t>
            </a:r>
            <a:r>
              <a:rPr lang="en-US" dirty="0"/>
              <a:t> è </a:t>
            </a:r>
            <a:r>
              <a:rPr lang="en-US" dirty="0" err="1"/>
              <a:t>l’ADC</a:t>
            </a:r>
            <a:r>
              <a:rPr lang="en-US" dirty="0"/>
              <a:t> Data Register DR. </a:t>
            </a:r>
          </a:p>
          <a:p>
            <a:pPr algn="l"/>
            <a:r>
              <a:rPr lang="en-US" dirty="0"/>
              <a:t>12 bit </a:t>
            </a:r>
            <a:r>
              <a:rPr lang="en-US" dirty="0" err="1"/>
              <a:t>significa</a:t>
            </a:r>
            <a:r>
              <a:rPr lang="en-US" dirty="0"/>
              <a:t> </a:t>
            </a:r>
            <a:r>
              <a:rPr lang="en-US" dirty="0" err="1"/>
              <a:t>massimo</a:t>
            </a:r>
            <a:r>
              <a:rPr lang="en-US" dirty="0"/>
              <a:t> 12 bit ma </a:t>
            </a:r>
            <a:r>
              <a:rPr lang="en-US" dirty="0" err="1"/>
              <a:t>possiamo</a:t>
            </a:r>
            <a:r>
              <a:rPr lang="en-US" dirty="0"/>
              <a:t> </a:t>
            </a:r>
            <a:r>
              <a:rPr lang="en-US" dirty="0" err="1"/>
              <a:t>configurare</a:t>
            </a:r>
            <a:r>
              <a:rPr lang="en-US" dirty="0"/>
              <a:t> da cube per </a:t>
            </a:r>
            <a:r>
              <a:rPr lang="en-US" dirty="0" err="1"/>
              <a:t>avere</a:t>
            </a:r>
            <a:r>
              <a:rPr lang="en-US" dirty="0"/>
              <a:t> </a:t>
            </a:r>
            <a:r>
              <a:rPr lang="en-US" dirty="0" err="1"/>
              <a:t>anche</a:t>
            </a:r>
            <a:r>
              <a:rPr lang="en-US" dirty="0"/>
              <a:t> 10, 8, 6. </a:t>
            </a:r>
          </a:p>
          <a:p>
            <a:pPr algn="l"/>
            <a:r>
              <a:rPr lang="en-US" dirty="0" err="1"/>
              <a:t>Esiste</a:t>
            </a:r>
            <a:r>
              <a:rPr lang="en-US" dirty="0"/>
              <a:t> </a:t>
            </a:r>
            <a:r>
              <a:rPr lang="en-US" dirty="0" err="1"/>
              <a:t>anche</a:t>
            </a:r>
            <a:r>
              <a:rPr lang="en-US" dirty="0"/>
              <a:t> </a:t>
            </a:r>
            <a:r>
              <a:rPr lang="en-US" dirty="0" err="1"/>
              <a:t>JDRx</a:t>
            </a:r>
            <a:r>
              <a:rPr lang="en-US" dirty="0"/>
              <a:t> register </a:t>
            </a:r>
            <a:r>
              <a:rPr lang="en-US" dirty="0" err="1"/>
              <a:t>che</a:t>
            </a:r>
            <a:r>
              <a:rPr lang="en-US" dirty="0"/>
              <a:t> vi </a:t>
            </a:r>
            <a:r>
              <a:rPr lang="en-US" dirty="0" err="1"/>
              <a:t>spiego</a:t>
            </a:r>
            <a:r>
              <a:rPr lang="en-US" dirty="0"/>
              <a:t> </a:t>
            </a:r>
            <a:r>
              <a:rPr lang="en-US" dirty="0" err="1"/>
              <a:t>dopo</a:t>
            </a:r>
            <a:r>
              <a:rPr lang="en-US" dirty="0"/>
              <a:t>. </a:t>
            </a:r>
            <a:r>
              <a:rPr lang="en-US" dirty="0" err="1"/>
              <a:t>Perchè</a:t>
            </a:r>
            <a:r>
              <a:rPr lang="en-US" dirty="0"/>
              <a:t> ADC è </a:t>
            </a:r>
            <a:r>
              <a:rPr lang="en-US" dirty="0" err="1"/>
              <a:t>uno</a:t>
            </a:r>
            <a:r>
              <a:rPr lang="en-US" dirty="0"/>
              <a:t> con </a:t>
            </a:r>
            <a:r>
              <a:rPr lang="en-US" dirty="0" err="1"/>
              <a:t>tanti</a:t>
            </a:r>
            <a:r>
              <a:rPr lang="en-US" dirty="0"/>
              <a:t> ingress/</a:t>
            </a:r>
            <a:r>
              <a:rPr lang="en-US" dirty="0" err="1"/>
              <a:t>tanti</a:t>
            </a:r>
            <a:r>
              <a:rPr lang="en-US" dirty="0"/>
              <a:t> </a:t>
            </a:r>
            <a:r>
              <a:rPr lang="en-US" dirty="0" err="1"/>
              <a:t>canali</a:t>
            </a:r>
            <a:r>
              <a:rPr lang="en-US" dirty="0"/>
              <a:t>, </a:t>
            </a:r>
            <a:r>
              <a:rPr lang="en-US" dirty="0" err="1"/>
              <a:t>alcuni</a:t>
            </a:r>
            <a:r>
              <a:rPr lang="en-US" dirty="0"/>
              <a:t> </a:t>
            </a:r>
            <a:r>
              <a:rPr lang="en-US" dirty="0" err="1"/>
              <a:t>canali</a:t>
            </a:r>
            <a:r>
              <a:rPr lang="en-US" dirty="0"/>
              <a:t> </a:t>
            </a:r>
            <a:r>
              <a:rPr lang="en-US" dirty="0" err="1"/>
              <a:t>hanno</a:t>
            </a:r>
            <a:r>
              <a:rPr lang="en-US" dirty="0"/>
              <a:t> </a:t>
            </a:r>
            <a:r>
              <a:rPr lang="en-US" dirty="0" err="1"/>
              <a:t>priorità</a:t>
            </a:r>
            <a:r>
              <a:rPr lang="en-US" dirty="0"/>
              <a:t> </a:t>
            </a:r>
            <a:r>
              <a:rPr lang="en-US" dirty="0" err="1"/>
              <a:t>più</a:t>
            </a:r>
            <a:r>
              <a:rPr lang="en-US" dirty="0"/>
              <a:t> </a:t>
            </a:r>
            <a:r>
              <a:rPr lang="en-US" dirty="0" err="1"/>
              <a:t>alta</a:t>
            </a:r>
            <a:r>
              <a:rPr lang="en-US" dirty="0"/>
              <a:t> e </a:t>
            </a:r>
            <a:r>
              <a:rPr lang="en-US" dirty="0" err="1"/>
              <a:t>sono</a:t>
            </a:r>
            <a:r>
              <a:rPr lang="en-US" dirty="0"/>
              <a:t> </a:t>
            </a:r>
            <a:r>
              <a:rPr lang="en-US" dirty="0" err="1"/>
              <a:t>chiamati</a:t>
            </a:r>
            <a:r>
              <a:rPr lang="en-US" dirty="0"/>
              <a:t> injected. Se una conversion </a:t>
            </a:r>
            <a:r>
              <a:rPr lang="en-US" dirty="0" err="1"/>
              <a:t>viene</a:t>
            </a:r>
            <a:r>
              <a:rPr lang="en-US" dirty="0"/>
              <a:t> da un </a:t>
            </a:r>
            <a:r>
              <a:rPr lang="en-US" dirty="0" err="1"/>
              <a:t>canale</a:t>
            </a:r>
            <a:r>
              <a:rPr lang="en-US" dirty="0"/>
              <a:t> injected, </a:t>
            </a:r>
            <a:r>
              <a:rPr lang="en-US" dirty="0" err="1"/>
              <a:t>viene</a:t>
            </a:r>
            <a:r>
              <a:rPr lang="en-US" dirty="0"/>
              <a:t> </a:t>
            </a:r>
            <a:r>
              <a:rPr lang="en-US" dirty="0" err="1"/>
              <a:t>salvato</a:t>
            </a:r>
            <a:r>
              <a:rPr lang="en-US" dirty="0"/>
              <a:t> in un </a:t>
            </a:r>
            <a:r>
              <a:rPr lang="en-US" dirty="0" err="1"/>
              <a:t>registro</a:t>
            </a:r>
            <a:r>
              <a:rPr lang="en-US" dirty="0"/>
              <a:t> </a:t>
            </a:r>
            <a:r>
              <a:rPr lang="en-US" dirty="0" err="1"/>
              <a:t>dedicato</a:t>
            </a:r>
            <a:r>
              <a:rPr lang="en-US" dirty="0"/>
              <a:t>. I registry injected </a:t>
            </a:r>
            <a:r>
              <a:rPr lang="en-US" dirty="0" err="1"/>
              <a:t>sono</a:t>
            </a:r>
            <a:r>
              <a:rPr lang="en-US" dirty="0"/>
              <a:t> 4, </a:t>
            </a:r>
            <a:r>
              <a:rPr lang="en-US" dirty="0" err="1"/>
              <a:t>uno</a:t>
            </a:r>
            <a:r>
              <a:rPr lang="en-US" dirty="0"/>
              <a:t> per </a:t>
            </a:r>
            <a:r>
              <a:rPr lang="en-US" dirty="0" err="1"/>
              <a:t>ogni</a:t>
            </a:r>
            <a:r>
              <a:rPr lang="en-US" dirty="0"/>
              <a:t> </a:t>
            </a:r>
            <a:r>
              <a:rPr lang="en-US" dirty="0" err="1"/>
              <a:t>canale</a:t>
            </a:r>
            <a:r>
              <a:rPr lang="en-US" dirty="0"/>
              <a:t>. </a:t>
            </a:r>
            <a:r>
              <a:rPr lang="en-US" dirty="0" err="1"/>
              <a:t>Mentre</a:t>
            </a:r>
            <a:r>
              <a:rPr lang="en-US" dirty="0"/>
              <a:t> I 16 </a:t>
            </a:r>
            <a:r>
              <a:rPr lang="en-US" dirty="0" err="1"/>
              <a:t>canali</a:t>
            </a:r>
            <a:r>
              <a:rPr lang="en-US" dirty="0"/>
              <a:t> </a:t>
            </a:r>
            <a:r>
              <a:rPr lang="en-US" dirty="0" err="1"/>
              <a:t>regolari</a:t>
            </a:r>
            <a:r>
              <a:rPr lang="en-US" dirty="0"/>
              <a:t> </a:t>
            </a:r>
            <a:r>
              <a:rPr lang="en-US" dirty="0" err="1"/>
              <a:t>condividono</a:t>
            </a:r>
            <a:r>
              <a:rPr lang="en-US" dirty="0"/>
              <a:t> lo </a:t>
            </a:r>
            <a:r>
              <a:rPr lang="en-US" dirty="0" err="1"/>
              <a:t>stesso</a:t>
            </a:r>
            <a:r>
              <a:rPr lang="en-US" dirty="0"/>
              <a:t> </a:t>
            </a:r>
            <a:r>
              <a:rPr lang="en-US" dirty="0" err="1"/>
              <a:t>registro</a:t>
            </a:r>
            <a:r>
              <a:rPr lang="en-US" dirty="0"/>
              <a:t>. </a:t>
            </a:r>
          </a:p>
          <a:p>
            <a:pPr algn="l"/>
            <a:r>
              <a:rPr lang="en-US" dirty="0" err="1"/>
              <a:t>Ripeto</a:t>
            </a:r>
            <a:r>
              <a:rPr lang="en-US" dirty="0"/>
              <a:t> </a:t>
            </a:r>
            <a:r>
              <a:rPr lang="en-US" dirty="0" err="1"/>
              <a:t>struttura</a:t>
            </a:r>
            <a:r>
              <a:rPr lang="en-US" dirty="0"/>
              <a:t> S&amp;H e ADC. S&amp;H </a:t>
            </a:r>
            <a:r>
              <a:rPr lang="en-US" dirty="0" err="1"/>
              <a:t>campiona</a:t>
            </a:r>
            <a:r>
              <a:rPr lang="en-US" dirty="0"/>
              <a:t> </a:t>
            </a:r>
            <a:r>
              <a:rPr lang="en-US" dirty="0" err="1"/>
              <a:t>il</a:t>
            </a:r>
            <a:r>
              <a:rPr lang="en-US" dirty="0"/>
              <a:t> </a:t>
            </a:r>
            <a:r>
              <a:rPr lang="en-US" dirty="0" err="1"/>
              <a:t>segnale</a:t>
            </a:r>
            <a:r>
              <a:rPr lang="en-US" dirty="0"/>
              <a:t> e me lo </a:t>
            </a:r>
            <a:r>
              <a:rPr lang="en-US" dirty="0" err="1"/>
              <a:t>tiene</a:t>
            </a:r>
            <a:r>
              <a:rPr lang="en-US" dirty="0"/>
              <a:t> stabile per </a:t>
            </a:r>
            <a:r>
              <a:rPr lang="en-US" dirty="0" err="1"/>
              <a:t>tutta</a:t>
            </a:r>
            <a:r>
              <a:rPr lang="en-US" dirty="0"/>
              <a:t> la conversion. </a:t>
            </a:r>
          </a:p>
          <a:p>
            <a:pPr algn="l"/>
            <a:r>
              <a:rPr lang="en-US" dirty="0"/>
              <a:t>Un solo S&amp;H e un solo ADC, al </a:t>
            </a:r>
            <a:r>
              <a:rPr lang="en-US" dirty="0" err="1"/>
              <a:t>massimo</a:t>
            </a:r>
            <a:r>
              <a:rPr lang="en-US" dirty="0"/>
              <a:t> </a:t>
            </a:r>
            <a:r>
              <a:rPr lang="en-US" dirty="0" err="1"/>
              <a:t>posso</a:t>
            </a:r>
            <a:r>
              <a:rPr lang="en-US" dirty="0"/>
              <a:t> fare </a:t>
            </a:r>
            <a:r>
              <a:rPr lang="en-US" dirty="0" err="1"/>
              <a:t>più</a:t>
            </a:r>
            <a:r>
              <a:rPr lang="en-US" dirty="0"/>
              <a:t> </a:t>
            </a:r>
            <a:r>
              <a:rPr lang="en-US" dirty="0" err="1"/>
              <a:t>scansioni</a:t>
            </a:r>
            <a:r>
              <a:rPr lang="en-US" dirty="0"/>
              <a:t> di </a:t>
            </a:r>
            <a:r>
              <a:rPr lang="en-US" dirty="0" err="1"/>
              <a:t>più</a:t>
            </a:r>
            <a:r>
              <a:rPr lang="en-US" dirty="0"/>
              <a:t> </a:t>
            </a:r>
            <a:r>
              <a:rPr lang="en-US" dirty="0" err="1"/>
              <a:t>canali</a:t>
            </a:r>
            <a:r>
              <a:rPr lang="en-US" dirty="0"/>
              <a:t>, in </a:t>
            </a:r>
            <a:r>
              <a:rPr lang="en-US" dirty="0" err="1"/>
              <a:t>successione</a:t>
            </a:r>
            <a:r>
              <a:rPr lang="en-US" dirty="0"/>
              <a:t>, ma non </a:t>
            </a:r>
            <a:r>
              <a:rPr lang="en-US" dirty="0" err="1"/>
              <a:t>posso</a:t>
            </a:r>
            <a:r>
              <a:rPr lang="en-US" dirty="0"/>
              <a:t> </a:t>
            </a:r>
            <a:r>
              <a:rPr lang="en-US" dirty="0" err="1"/>
              <a:t>acquisirli</a:t>
            </a:r>
            <a:r>
              <a:rPr lang="en-US" dirty="0"/>
              <a:t> </a:t>
            </a:r>
            <a:r>
              <a:rPr lang="en-US" dirty="0" err="1"/>
              <a:t>simultaneamente</a:t>
            </a:r>
            <a:r>
              <a:rPr lang="en-US" dirty="0"/>
              <a:t>. L’ADC è di </a:t>
            </a:r>
            <a:r>
              <a:rPr lang="en-US" dirty="0" err="1"/>
              <a:t>tipo</a:t>
            </a:r>
            <a:r>
              <a:rPr lang="en-US" dirty="0"/>
              <a:t> SAR (Successive Approximation) </a:t>
            </a:r>
            <a:r>
              <a:rPr lang="en-US" dirty="0" err="1"/>
              <a:t>che</a:t>
            </a:r>
            <a:r>
              <a:rPr lang="en-US" dirty="0"/>
              <a:t> </a:t>
            </a:r>
            <a:r>
              <a:rPr lang="en-US" dirty="0" err="1"/>
              <a:t>richiede</a:t>
            </a:r>
            <a:r>
              <a:rPr lang="en-US" dirty="0"/>
              <a:t> un </a:t>
            </a:r>
            <a:r>
              <a:rPr lang="en-US" dirty="0" err="1"/>
              <a:t>numero</a:t>
            </a:r>
            <a:r>
              <a:rPr lang="en-US" dirty="0"/>
              <a:t> di </a:t>
            </a:r>
            <a:r>
              <a:rPr lang="en-US" dirty="0" err="1"/>
              <a:t>colpi</a:t>
            </a:r>
            <a:r>
              <a:rPr lang="en-US" dirty="0"/>
              <a:t> di ck per la conversion </a:t>
            </a:r>
            <a:r>
              <a:rPr lang="en-US" dirty="0" err="1"/>
              <a:t>pari</a:t>
            </a:r>
            <a:r>
              <a:rPr lang="en-US" dirty="0"/>
              <a:t> al </a:t>
            </a:r>
            <a:r>
              <a:rPr lang="en-US" dirty="0" err="1"/>
              <a:t>numero</a:t>
            </a:r>
            <a:r>
              <a:rPr lang="en-US" dirty="0"/>
              <a:t> di bit. </a:t>
            </a:r>
          </a:p>
          <a:p>
            <a:pPr algn="l"/>
            <a:r>
              <a:rPr lang="en-US" dirty="0"/>
              <a:t>Il range </a:t>
            </a:r>
            <a:r>
              <a:rPr lang="en-US" dirty="0" err="1"/>
              <a:t>dell’ADC</a:t>
            </a:r>
            <a:r>
              <a:rPr lang="en-US" dirty="0"/>
              <a:t> è Vref-/</a:t>
            </a:r>
            <a:r>
              <a:rPr lang="en-US" dirty="0" err="1"/>
              <a:t>vref</a:t>
            </a:r>
            <a:r>
              <a:rPr lang="en-US" dirty="0"/>
              <a:t>+. Dove Vref- </a:t>
            </a:r>
            <a:r>
              <a:rPr lang="en-US" dirty="0" err="1"/>
              <a:t>nella</a:t>
            </a:r>
            <a:r>
              <a:rPr lang="en-US" dirty="0"/>
              <a:t> NUCLEO è </a:t>
            </a:r>
            <a:r>
              <a:rPr lang="en-US" dirty="0" err="1"/>
              <a:t>connessa</a:t>
            </a:r>
            <a:r>
              <a:rPr lang="en-US" dirty="0"/>
              <a:t> a VSSA e Vref+ a VDDA. Questa </a:t>
            </a:r>
            <a:r>
              <a:rPr lang="en-US" dirty="0" err="1"/>
              <a:t>informazione</a:t>
            </a:r>
            <a:r>
              <a:rPr lang="en-US" dirty="0"/>
              <a:t> è </a:t>
            </a:r>
            <a:r>
              <a:rPr lang="en-US" dirty="0" err="1"/>
              <a:t>nel</a:t>
            </a:r>
            <a:r>
              <a:rPr lang="en-US" dirty="0"/>
              <a:t> datasheet del </a:t>
            </a:r>
            <a:r>
              <a:rPr lang="en-US" dirty="0" err="1"/>
              <a:t>microcontrollore</a:t>
            </a:r>
            <a:r>
              <a:rPr lang="en-US" dirty="0"/>
              <a:t>, </a:t>
            </a:r>
            <a:r>
              <a:rPr lang="en-US" dirty="0" err="1"/>
              <a:t>che</a:t>
            </a:r>
            <a:r>
              <a:rPr lang="en-US" dirty="0"/>
              <a:t> Vref- è </a:t>
            </a:r>
            <a:r>
              <a:rPr lang="en-US" dirty="0" err="1"/>
              <a:t>connesso</a:t>
            </a:r>
            <a:r>
              <a:rPr lang="en-US" dirty="0"/>
              <a:t> a VSSA… </a:t>
            </a:r>
            <a:r>
              <a:rPr lang="en-US" dirty="0" err="1"/>
              <a:t>Questo</a:t>
            </a:r>
            <a:r>
              <a:rPr lang="en-US" dirty="0"/>
              <a:t> </a:t>
            </a:r>
            <a:r>
              <a:rPr lang="en-US" dirty="0" err="1"/>
              <a:t>microcontrollore</a:t>
            </a:r>
            <a:r>
              <a:rPr lang="en-US" dirty="0"/>
              <a:t> </a:t>
            </a:r>
            <a:r>
              <a:rPr lang="en-US" dirty="0" err="1"/>
              <a:t>che</a:t>
            </a:r>
            <a:r>
              <a:rPr lang="en-US" dirty="0"/>
              <a:t> ha 64 pin non ha ingress </a:t>
            </a:r>
            <a:r>
              <a:rPr lang="en-US" dirty="0" err="1"/>
              <a:t>dedicati</a:t>
            </a:r>
            <a:r>
              <a:rPr lang="en-US" dirty="0"/>
              <a:t> per Vref- e Vref+ ma </a:t>
            </a:r>
            <a:r>
              <a:rPr lang="en-US" dirty="0" err="1"/>
              <a:t>sono</a:t>
            </a:r>
            <a:r>
              <a:rPr lang="en-US" dirty="0"/>
              <a:t> in commune con la VSSA e VDDA. </a:t>
            </a:r>
          </a:p>
          <a:p>
            <a:pPr algn="l"/>
            <a:r>
              <a:rPr lang="en-US" dirty="0" err="1"/>
              <a:t>Schematico</a:t>
            </a:r>
            <a:r>
              <a:rPr lang="en-US" dirty="0"/>
              <a:t> </a:t>
            </a:r>
            <a:r>
              <a:rPr lang="en-US" dirty="0" err="1"/>
              <a:t>manuale</a:t>
            </a:r>
            <a:r>
              <a:rPr lang="en-US" dirty="0"/>
              <a:t> NUCLEO mi dice </a:t>
            </a:r>
            <a:r>
              <a:rPr lang="en-US" dirty="0" err="1"/>
              <a:t>quanto</a:t>
            </a:r>
            <a:r>
              <a:rPr lang="en-US" dirty="0"/>
              <a:t> </a:t>
            </a:r>
            <a:r>
              <a:rPr lang="en-US" dirty="0" err="1"/>
              <a:t>valgono</a:t>
            </a:r>
            <a:r>
              <a:rPr lang="en-US" dirty="0"/>
              <a:t> VSSA e VDDA. </a:t>
            </a:r>
          </a:p>
          <a:p>
            <a:endParaRPr lang="en-US" dirty="0"/>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2</a:t>
            </a:fld>
            <a:endParaRPr lang="it-IT"/>
          </a:p>
        </p:txBody>
      </p:sp>
    </p:spTree>
    <p:extLst>
      <p:ext uri="{BB962C8B-B14F-4D97-AF65-F5344CB8AC3E}">
        <p14:creationId xmlns:p14="http://schemas.microsoft.com/office/powerpoint/2010/main" val="777571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Homework</a:t>
            </a:r>
          </a:p>
          <a:p>
            <a:r>
              <a:rPr lang="en-US" dirty="0" err="1"/>
              <a:t>Scansione</a:t>
            </a:r>
            <a:endParaRPr lang="en-US" dirty="0"/>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25</a:t>
            </a:fld>
            <a:endParaRPr lang="it-IT"/>
          </a:p>
        </p:txBody>
      </p:sp>
    </p:spTree>
    <p:extLst>
      <p:ext uri="{BB962C8B-B14F-4D97-AF65-F5344CB8AC3E}">
        <p14:creationId xmlns:p14="http://schemas.microsoft.com/office/powerpoint/2010/main" val="3176111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28</a:t>
            </a:fld>
            <a:endParaRPr lang="it-IT"/>
          </a:p>
        </p:txBody>
      </p:sp>
    </p:spTree>
    <p:extLst>
      <p:ext uri="{BB962C8B-B14F-4D97-AF65-F5344CB8AC3E}">
        <p14:creationId xmlns:p14="http://schemas.microsoft.com/office/powerpoint/2010/main" val="428598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L’ADC ha 16 </a:t>
            </a:r>
            <a:r>
              <a:rPr lang="en-US" dirty="0" err="1"/>
              <a:t>canali</a:t>
            </a:r>
            <a:r>
              <a:rPr lang="en-US" dirty="0"/>
              <a:t> </a:t>
            </a:r>
            <a:r>
              <a:rPr lang="en-US" dirty="0" err="1"/>
              <a:t>esterni</a:t>
            </a:r>
            <a:r>
              <a:rPr lang="en-US" dirty="0"/>
              <a:t> </a:t>
            </a:r>
            <a:r>
              <a:rPr lang="en-US" dirty="0" err="1"/>
              <a:t>cioè</a:t>
            </a:r>
            <a:r>
              <a:rPr lang="en-US" dirty="0"/>
              <a:t> 16 pin </a:t>
            </a:r>
            <a:r>
              <a:rPr lang="en-US" dirty="0" err="1"/>
              <a:t>che</a:t>
            </a:r>
            <a:r>
              <a:rPr lang="en-US" dirty="0"/>
              <a:t> </a:t>
            </a:r>
            <a:r>
              <a:rPr lang="en-US" dirty="0" err="1"/>
              <a:t>possono</a:t>
            </a:r>
            <a:r>
              <a:rPr lang="en-US" dirty="0"/>
              <a:t> </a:t>
            </a:r>
            <a:r>
              <a:rPr lang="en-US" dirty="0" err="1"/>
              <a:t>andare</a:t>
            </a:r>
            <a:r>
              <a:rPr lang="en-US" dirty="0"/>
              <a:t> in </a:t>
            </a:r>
            <a:r>
              <a:rPr lang="en-US" dirty="0" err="1"/>
              <a:t>ingresso</a:t>
            </a:r>
            <a:r>
              <a:rPr lang="en-US" dirty="0"/>
              <a:t> </a:t>
            </a:r>
            <a:r>
              <a:rPr lang="en-US" dirty="0" err="1"/>
              <a:t>all’ADC</a:t>
            </a:r>
            <a:r>
              <a:rPr lang="en-US" dirty="0"/>
              <a:t>, </a:t>
            </a:r>
            <a:r>
              <a:rPr lang="en-US" dirty="0" err="1"/>
              <a:t>tra</a:t>
            </a:r>
            <a:r>
              <a:rPr lang="en-US" dirty="0"/>
              <a:t> I 64 </a:t>
            </a:r>
            <a:r>
              <a:rPr lang="en-US" dirty="0" err="1"/>
              <a:t>che</a:t>
            </a:r>
            <a:r>
              <a:rPr lang="en-US" dirty="0"/>
              <a:t> </a:t>
            </a:r>
            <a:r>
              <a:rPr lang="en-US" dirty="0" err="1"/>
              <a:t>abbiamo</a:t>
            </a:r>
            <a:r>
              <a:rPr lang="en-US" dirty="0"/>
              <a:t> 16 </a:t>
            </a:r>
            <a:r>
              <a:rPr lang="en-US" dirty="0" err="1"/>
              <a:t>hanno</a:t>
            </a:r>
            <a:r>
              <a:rPr lang="en-US" dirty="0"/>
              <a:t> </a:t>
            </a:r>
            <a:r>
              <a:rPr lang="en-US" dirty="0" err="1"/>
              <a:t>anche</a:t>
            </a:r>
            <a:r>
              <a:rPr lang="en-US" dirty="0"/>
              <a:t> </a:t>
            </a:r>
            <a:r>
              <a:rPr lang="en-US" dirty="0" err="1"/>
              <a:t>l’opzione</a:t>
            </a:r>
            <a:r>
              <a:rPr lang="en-US" dirty="0"/>
              <a:t> di </a:t>
            </a:r>
            <a:r>
              <a:rPr lang="en-US" dirty="0" err="1"/>
              <a:t>essere</a:t>
            </a:r>
            <a:r>
              <a:rPr lang="en-US" dirty="0"/>
              <a:t> ingress </a:t>
            </a:r>
            <a:r>
              <a:rPr lang="en-US" dirty="0" err="1"/>
              <a:t>analogici</a:t>
            </a:r>
            <a:r>
              <a:rPr lang="en-US" dirty="0"/>
              <a:t> </a:t>
            </a:r>
            <a:r>
              <a:rPr lang="en-US" dirty="0" err="1"/>
              <a:t>all’ADC</a:t>
            </a:r>
            <a:r>
              <a:rPr lang="en-US" dirty="0"/>
              <a:t>. Ai 16 </a:t>
            </a:r>
            <a:r>
              <a:rPr lang="en-US" dirty="0" err="1"/>
              <a:t>si</a:t>
            </a:r>
            <a:r>
              <a:rPr lang="en-US" dirty="0"/>
              <a:t> </a:t>
            </a:r>
            <a:r>
              <a:rPr lang="en-US" dirty="0" err="1"/>
              <a:t>sommano</a:t>
            </a:r>
            <a:r>
              <a:rPr lang="en-US" dirty="0"/>
              <a:t> 2 </a:t>
            </a:r>
            <a:r>
              <a:rPr lang="en-US" dirty="0" err="1"/>
              <a:t>canali</a:t>
            </a:r>
            <a:r>
              <a:rPr lang="en-US" dirty="0"/>
              <a:t> </a:t>
            </a:r>
            <a:r>
              <a:rPr lang="en-US" dirty="0" err="1"/>
              <a:t>interni</a:t>
            </a:r>
            <a:r>
              <a:rPr lang="en-US" dirty="0"/>
              <a:t>: VREFINT </a:t>
            </a:r>
            <a:r>
              <a:rPr lang="en-US" dirty="0" err="1"/>
              <a:t>che</a:t>
            </a:r>
            <a:r>
              <a:rPr lang="en-US" dirty="0"/>
              <a:t> è un bandgap per </a:t>
            </a:r>
            <a:r>
              <a:rPr lang="en-US" dirty="0" err="1"/>
              <a:t>monitorare</a:t>
            </a:r>
            <a:r>
              <a:rPr lang="en-US" dirty="0"/>
              <a:t> </a:t>
            </a:r>
            <a:r>
              <a:rPr lang="en-US" dirty="0" err="1"/>
              <a:t>il</a:t>
            </a:r>
            <a:r>
              <a:rPr lang="en-US" dirty="0"/>
              <a:t> </a:t>
            </a:r>
            <a:r>
              <a:rPr lang="en-US" dirty="0" err="1"/>
              <a:t>buon</a:t>
            </a:r>
            <a:r>
              <a:rPr lang="en-US" dirty="0"/>
              <a:t> </a:t>
            </a:r>
            <a:r>
              <a:rPr lang="en-US" dirty="0" err="1"/>
              <a:t>funzionamento</a:t>
            </a:r>
            <a:r>
              <a:rPr lang="en-US" dirty="0"/>
              <a:t>; </a:t>
            </a:r>
            <a:r>
              <a:rPr lang="en-US" dirty="0" err="1"/>
              <a:t>uno</a:t>
            </a:r>
            <a:r>
              <a:rPr lang="en-US" dirty="0"/>
              <a:t> </a:t>
            </a:r>
            <a:r>
              <a:rPr lang="en-US" dirty="0" err="1"/>
              <a:t>tra</a:t>
            </a:r>
            <a:r>
              <a:rPr lang="en-US" dirty="0"/>
              <a:t> </a:t>
            </a:r>
            <a:r>
              <a:rPr lang="en-US" dirty="0" err="1"/>
              <a:t>uscita</a:t>
            </a:r>
            <a:r>
              <a:rPr lang="en-US" dirty="0"/>
              <a:t> di </a:t>
            </a:r>
            <a:r>
              <a:rPr lang="en-US" dirty="0" err="1"/>
              <a:t>sensore</a:t>
            </a:r>
            <a:r>
              <a:rPr lang="en-US" dirty="0"/>
              <a:t> di </a:t>
            </a:r>
            <a:r>
              <a:rPr lang="en-US" dirty="0" err="1"/>
              <a:t>temperatura</a:t>
            </a:r>
            <a:r>
              <a:rPr lang="en-US" dirty="0"/>
              <a:t> o </a:t>
            </a:r>
            <a:r>
              <a:rPr lang="en-US" dirty="0" err="1"/>
              <a:t>batteria</a:t>
            </a:r>
            <a:r>
              <a:rPr lang="en-US" dirty="0"/>
              <a:t>. </a:t>
            </a:r>
          </a:p>
          <a:p>
            <a:pPr marL="0" indent="0">
              <a:buNone/>
            </a:pPr>
            <a:r>
              <a:rPr lang="en-US" dirty="0"/>
              <a:t>Come </a:t>
            </a:r>
            <a:r>
              <a:rPr lang="en-US" dirty="0" err="1"/>
              <a:t>faccio</a:t>
            </a:r>
            <a:r>
              <a:rPr lang="en-US" dirty="0"/>
              <a:t> </a:t>
            </a:r>
            <a:r>
              <a:rPr lang="en-US" dirty="0" err="1"/>
              <a:t>partire</a:t>
            </a:r>
            <a:r>
              <a:rPr lang="en-US" dirty="0"/>
              <a:t> la </a:t>
            </a:r>
            <a:r>
              <a:rPr lang="en-US" dirty="0" err="1"/>
              <a:t>conversione</a:t>
            </a:r>
            <a:r>
              <a:rPr lang="en-US" dirty="0"/>
              <a:t>?</a:t>
            </a:r>
          </a:p>
          <a:p>
            <a:pPr marL="0" indent="0">
              <a:buNone/>
            </a:pPr>
            <a:r>
              <a:rPr lang="en-US" dirty="0"/>
              <a:t>Via software</a:t>
            </a:r>
          </a:p>
          <a:p>
            <a:pPr marL="0" indent="0">
              <a:buNone/>
            </a:pPr>
            <a:r>
              <a:rPr lang="en-US" dirty="0"/>
              <a:t>Mi </a:t>
            </a:r>
            <a:r>
              <a:rPr lang="en-US" dirty="0" err="1"/>
              <a:t>attacco</a:t>
            </a:r>
            <a:r>
              <a:rPr lang="en-US" dirty="0"/>
              <a:t> al timer; </a:t>
            </a:r>
            <a:r>
              <a:rPr lang="en-US" dirty="0" err="1"/>
              <a:t>modalità</a:t>
            </a:r>
            <a:r>
              <a:rPr lang="en-US" dirty="0"/>
              <a:t> base: trigger out TRGO del timer </a:t>
            </a:r>
            <a:r>
              <a:rPr lang="en-US" dirty="0" err="1"/>
              <a:t>quando</a:t>
            </a:r>
            <a:r>
              <a:rPr lang="en-US" dirty="0"/>
              <a:t> </a:t>
            </a:r>
            <a:r>
              <a:rPr lang="en-US" dirty="0" err="1"/>
              <a:t>il</a:t>
            </a:r>
            <a:r>
              <a:rPr lang="en-US" dirty="0"/>
              <a:t> counter </a:t>
            </a:r>
            <a:r>
              <a:rPr lang="en-US" dirty="0" err="1"/>
              <a:t>arriva</a:t>
            </a:r>
            <a:r>
              <a:rPr lang="en-US" dirty="0"/>
              <a:t> </a:t>
            </a:r>
            <a:r>
              <a:rPr lang="en-US" dirty="0" err="1"/>
              <a:t>all’overflow</a:t>
            </a:r>
            <a:r>
              <a:rPr lang="en-US" dirty="0"/>
              <a:t>. Se </a:t>
            </a:r>
            <a:r>
              <a:rPr lang="en-US" dirty="0" err="1"/>
              <a:t>invece</a:t>
            </a:r>
            <a:r>
              <a:rPr lang="en-US" dirty="0"/>
              <a:t> </a:t>
            </a:r>
            <a:r>
              <a:rPr lang="en-US" dirty="0" err="1"/>
              <a:t>voglio</a:t>
            </a:r>
            <a:r>
              <a:rPr lang="en-US" dirty="0"/>
              <a:t> un </a:t>
            </a:r>
            <a:r>
              <a:rPr lang="en-US" dirty="0" err="1"/>
              <a:t>altro</a:t>
            </a:r>
            <a:r>
              <a:rPr lang="en-US" dirty="0"/>
              <a:t> </a:t>
            </a:r>
            <a:r>
              <a:rPr lang="en-US" dirty="0" err="1"/>
              <a:t>valore</a:t>
            </a:r>
            <a:r>
              <a:rPr lang="en-US" dirty="0"/>
              <a:t>, non </a:t>
            </a:r>
            <a:r>
              <a:rPr lang="en-US" dirty="0" err="1"/>
              <a:t>l’overflow</a:t>
            </a:r>
            <a:r>
              <a:rPr lang="en-US" dirty="0"/>
              <a:t>, </a:t>
            </a:r>
            <a:r>
              <a:rPr lang="en-US" dirty="0" err="1"/>
              <a:t>uso</a:t>
            </a:r>
            <a:r>
              <a:rPr lang="en-US" dirty="0"/>
              <a:t> </a:t>
            </a:r>
            <a:r>
              <a:rPr lang="en-US" dirty="0" err="1"/>
              <a:t>il</a:t>
            </a:r>
            <a:r>
              <a:rPr lang="en-US" dirty="0"/>
              <a:t> capture and compare. Che </a:t>
            </a:r>
            <a:r>
              <a:rPr lang="en-US" dirty="0" err="1"/>
              <a:t>vantaggio</a:t>
            </a:r>
            <a:r>
              <a:rPr lang="en-US" dirty="0"/>
              <a:t>? Se </a:t>
            </a:r>
            <a:r>
              <a:rPr lang="en-US" dirty="0" err="1"/>
              <a:t>voglio</a:t>
            </a:r>
            <a:r>
              <a:rPr lang="en-US" dirty="0"/>
              <a:t> </a:t>
            </a:r>
            <a:r>
              <a:rPr lang="en-US" dirty="0" err="1"/>
              <a:t>sincronizzarmi</a:t>
            </a:r>
            <a:r>
              <a:rPr lang="en-US" dirty="0"/>
              <a:t> con </a:t>
            </a:r>
            <a:r>
              <a:rPr lang="en-US" dirty="0" err="1"/>
              <a:t>altre</a:t>
            </a:r>
            <a:r>
              <a:rPr lang="en-US" dirty="0"/>
              <a:t> </a:t>
            </a:r>
            <a:r>
              <a:rPr lang="en-US" dirty="0" err="1"/>
              <a:t>cose</a:t>
            </a:r>
            <a:r>
              <a:rPr lang="en-US" dirty="0"/>
              <a:t>, </a:t>
            </a:r>
            <a:r>
              <a:rPr lang="en-US" dirty="0" err="1"/>
              <a:t>tipo</a:t>
            </a:r>
            <a:r>
              <a:rPr lang="en-US" dirty="0"/>
              <a:t> </a:t>
            </a:r>
            <a:r>
              <a:rPr lang="en-US" dirty="0" err="1"/>
              <a:t>convertire</a:t>
            </a:r>
            <a:r>
              <a:rPr lang="en-US" dirty="0"/>
              <a:t> </a:t>
            </a:r>
            <a:r>
              <a:rPr lang="en-US" dirty="0" err="1"/>
              <a:t>quando</a:t>
            </a:r>
            <a:r>
              <a:rPr lang="en-US" dirty="0"/>
              <a:t> </a:t>
            </a:r>
            <a:r>
              <a:rPr lang="en-US" dirty="0" err="1"/>
              <a:t>arrivo</a:t>
            </a:r>
            <a:r>
              <a:rPr lang="en-US" dirty="0"/>
              <a:t> a un </a:t>
            </a:r>
            <a:r>
              <a:rPr lang="en-US" dirty="0" err="1"/>
              <a:t>certo</a:t>
            </a:r>
            <a:r>
              <a:rPr lang="en-US" dirty="0"/>
              <a:t> </a:t>
            </a:r>
            <a:r>
              <a:rPr lang="en-US" dirty="0" err="1"/>
              <a:t>valore</a:t>
            </a:r>
            <a:r>
              <a:rPr lang="en-US" dirty="0"/>
              <a:t>, </a:t>
            </a:r>
            <a:r>
              <a:rPr lang="en-US" dirty="0" err="1"/>
              <a:t>mentre</a:t>
            </a:r>
            <a:r>
              <a:rPr lang="en-US" dirty="0"/>
              <a:t> </a:t>
            </a:r>
            <a:r>
              <a:rPr lang="en-US" dirty="0" err="1"/>
              <a:t>quando</a:t>
            </a:r>
            <a:r>
              <a:rPr lang="en-US" dirty="0"/>
              <a:t> arrive al FSR </a:t>
            </a:r>
            <a:r>
              <a:rPr lang="en-US" dirty="0" err="1"/>
              <a:t>scatenare</a:t>
            </a:r>
            <a:r>
              <a:rPr lang="en-US" dirty="0"/>
              <a:t> un </a:t>
            </a:r>
            <a:r>
              <a:rPr lang="en-US" dirty="0" err="1"/>
              <a:t>altro</a:t>
            </a:r>
            <a:r>
              <a:rPr lang="en-US" dirty="0"/>
              <a:t> interrupt </a:t>
            </a:r>
            <a:r>
              <a:rPr lang="en-US" dirty="0" err="1"/>
              <a:t>che</a:t>
            </a:r>
            <a:r>
              <a:rPr lang="en-US" dirty="0"/>
              <a:t> fa </a:t>
            </a:r>
            <a:r>
              <a:rPr lang="en-US" dirty="0" err="1"/>
              <a:t>un’altra</a:t>
            </a:r>
            <a:r>
              <a:rPr lang="en-US" dirty="0"/>
              <a:t> </a:t>
            </a:r>
            <a:r>
              <a:rPr lang="en-US" dirty="0" err="1"/>
              <a:t>cosa</a:t>
            </a:r>
            <a:r>
              <a:rPr lang="en-US" dirty="0"/>
              <a:t>. </a:t>
            </a:r>
            <a:r>
              <a:rPr lang="en-US" dirty="0" err="1"/>
              <a:t>Così</a:t>
            </a:r>
            <a:r>
              <a:rPr lang="en-US" dirty="0"/>
              <a:t> ho due </a:t>
            </a:r>
            <a:r>
              <a:rPr lang="en-US" dirty="0" err="1"/>
              <a:t>eventi</a:t>
            </a:r>
            <a:r>
              <a:rPr lang="en-US" dirty="0"/>
              <a:t> </a:t>
            </a:r>
            <a:r>
              <a:rPr lang="en-US" dirty="0" err="1"/>
              <a:t>sfasati</a:t>
            </a:r>
            <a:r>
              <a:rPr lang="en-US" dirty="0"/>
              <a:t> di un </a:t>
            </a:r>
            <a:r>
              <a:rPr lang="en-US" dirty="0" err="1"/>
              <a:t>certo</a:t>
            </a:r>
            <a:r>
              <a:rPr lang="en-US" dirty="0"/>
              <a:t> tempo </a:t>
            </a:r>
            <a:r>
              <a:rPr lang="en-US" dirty="0" err="1"/>
              <a:t>preciso</a:t>
            </a:r>
            <a:r>
              <a:rPr lang="en-US" dirty="0"/>
              <a:t>. Tipo conversion e poi </a:t>
            </a:r>
            <a:r>
              <a:rPr lang="en-US" dirty="0" err="1"/>
              <a:t>accendo</a:t>
            </a:r>
            <a:r>
              <a:rPr lang="en-US" dirty="0"/>
              <a:t> la luce. </a:t>
            </a:r>
          </a:p>
          <a:p>
            <a:pPr marL="0" indent="0">
              <a:buNone/>
            </a:pPr>
            <a:r>
              <a:rPr lang="en-US" dirty="0"/>
              <a:t>Trigger </a:t>
            </a:r>
            <a:r>
              <a:rPr lang="en-US" dirty="0" err="1"/>
              <a:t>esterno</a:t>
            </a:r>
            <a:r>
              <a:rPr lang="en-US" dirty="0"/>
              <a:t>, due </a:t>
            </a:r>
            <a:r>
              <a:rPr lang="en-US" dirty="0" err="1"/>
              <a:t>piedini</a:t>
            </a:r>
            <a:r>
              <a:rPr lang="en-US" dirty="0"/>
              <a:t> </a:t>
            </a:r>
            <a:r>
              <a:rPr lang="en-US" dirty="0" err="1"/>
              <a:t>collegati</a:t>
            </a:r>
            <a:r>
              <a:rPr lang="en-US" dirty="0"/>
              <a:t> a external interrupt 11 o 15, da cui dare </a:t>
            </a:r>
            <a:r>
              <a:rPr lang="en-US" dirty="0" err="1"/>
              <a:t>impulso</a:t>
            </a:r>
            <a:r>
              <a:rPr lang="en-US" dirty="0"/>
              <a:t> </a:t>
            </a:r>
            <a:r>
              <a:rPr lang="en-US" dirty="0" err="1"/>
              <a:t>dall’esterno</a:t>
            </a:r>
            <a:r>
              <a:rPr lang="en-US" dirty="0"/>
              <a:t> </a:t>
            </a:r>
            <a:r>
              <a:rPr lang="en-US" dirty="0" err="1"/>
              <a:t>che</a:t>
            </a:r>
            <a:r>
              <a:rPr lang="en-US" dirty="0"/>
              <a:t> </a:t>
            </a:r>
            <a:r>
              <a:rPr lang="en-US" dirty="0" err="1"/>
              <a:t>scatena</a:t>
            </a:r>
            <a:r>
              <a:rPr lang="en-US" dirty="0"/>
              <a:t> interrupt </a:t>
            </a:r>
            <a:r>
              <a:rPr lang="en-US" dirty="0" err="1"/>
              <a:t>che</a:t>
            </a:r>
            <a:r>
              <a:rPr lang="en-US" dirty="0"/>
              <a:t> fa </a:t>
            </a:r>
            <a:r>
              <a:rPr lang="en-US" dirty="0" err="1"/>
              <a:t>partire</a:t>
            </a:r>
            <a:r>
              <a:rPr lang="en-US" dirty="0"/>
              <a:t> </a:t>
            </a:r>
            <a:r>
              <a:rPr lang="en-US" dirty="0" err="1"/>
              <a:t>l’ADC</a:t>
            </a:r>
            <a:r>
              <a:rPr lang="en-US" dirty="0"/>
              <a:t>. </a:t>
            </a:r>
            <a:r>
              <a:rPr lang="en-US" dirty="0" err="1"/>
              <a:t>Vuol</a:t>
            </a:r>
            <a:r>
              <a:rPr lang="en-US" dirty="0"/>
              <a:t> dire un </a:t>
            </a:r>
            <a:r>
              <a:rPr lang="en-US" dirty="0" err="1"/>
              <a:t>fronte</a:t>
            </a:r>
            <a:r>
              <a:rPr lang="en-US" dirty="0"/>
              <a:t> di </a:t>
            </a:r>
            <a:r>
              <a:rPr lang="en-US" dirty="0" err="1"/>
              <a:t>salita</a:t>
            </a:r>
            <a:r>
              <a:rPr lang="en-US" dirty="0"/>
              <a:t> </a:t>
            </a:r>
            <a:r>
              <a:rPr lang="en-US" dirty="0" err="1"/>
              <a:t>esterno</a:t>
            </a:r>
            <a:r>
              <a:rPr lang="en-US" dirty="0"/>
              <a:t>. </a:t>
            </a:r>
          </a:p>
          <a:p>
            <a:r>
              <a:rPr lang="en-US" dirty="0"/>
              <a:t>Come </a:t>
            </a:r>
            <a:r>
              <a:rPr lang="en-US" dirty="0" err="1"/>
              <a:t>posso</a:t>
            </a:r>
            <a:r>
              <a:rPr lang="en-US" dirty="0"/>
              <a:t> </a:t>
            </a:r>
            <a:r>
              <a:rPr lang="en-US" dirty="0" err="1"/>
              <a:t>accedere</a:t>
            </a:r>
            <a:r>
              <a:rPr lang="en-US" dirty="0"/>
              <a:t> al data register dove ci </a:t>
            </a:r>
            <a:r>
              <a:rPr lang="en-US" dirty="0" err="1"/>
              <a:t>sono</a:t>
            </a:r>
            <a:r>
              <a:rPr lang="en-US" dirty="0"/>
              <a:t> i </a:t>
            </a:r>
            <a:r>
              <a:rPr lang="en-US" dirty="0" err="1"/>
              <a:t>dati</a:t>
            </a:r>
            <a:r>
              <a:rPr lang="en-US" dirty="0"/>
              <a:t> </a:t>
            </a:r>
            <a:r>
              <a:rPr lang="en-US" dirty="0" err="1"/>
              <a:t>convertiti</a:t>
            </a:r>
            <a:r>
              <a:rPr lang="en-US" dirty="0"/>
              <a:t>?</a:t>
            </a:r>
          </a:p>
          <a:p>
            <a:pPr marL="228600" indent="-228600">
              <a:buAutoNum type="arabicPeriod"/>
            </a:pPr>
            <a:r>
              <a:rPr lang="en-US" dirty="0" err="1"/>
              <a:t>Monitoro</a:t>
            </a:r>
            <a:r>
              <a:rPr lang="en-US" dirty="0"/>
              <a:t> </a:t>
            </a:r>
            <a:r>
              <a:rPr lang="en-US" dirty="0" err="1"/>
              <a:t>EoC</a:t>
            </a:r>
            <a:r>
              <a:rPr lang="en-US" dirty="0"/>
              <a:t> flag </a:t>
            </a:r>
            <a:r>
              <a:rPr lang="en-US" dirty="0" err="1"/>
              <a:t>perchè</a:t>
            </a:r>
            <a:r>
              <a:rPr lang="en-US" dirty="0"/>
              <a:t> </a:t>
            </a:r>
            <a:r>
              <a:rPr lang="en-US" dirty="0" err="1"/>
              <a:t>lui</a:t>
            </a:r>
            <a:r>
              <a:rPr lang="en-US" dirty="0"/>
              <a:t> </a:t>
            </a:r>
            <a:r>
              <a:rPr lang="en-US" dirty="0" err="1"/>
              <a:t>converte</a:t>
            </a:r>
            <a:r>
              <a:rPr lang="en-US" dirty="0"/>
              <a:t> e </a:t>
            </a:r>
            <a:r>
              <a:rPr lang="en-US" dirty="0" err="1"/>
              <a:t>alza</a:t>
            </a:r>
            <a:r>
              <a:rPr lang="en-US" dirty="0"/>
              <a:t> </a:t>
            </a:r>
            <a:r>
              <a:rPr lang="en-US" dirty="0" err="1"/>
              <a:t>l’EoC</a:t>
            </a:r>
            <a:r>
              <a:rPr lang="en-US" dirty="0"/>
              <a:t>. Polling: continuo a </a:t>
            </a:r>
            <a:r>
              <a:rPr lang="en-US" dirty="0" err="1"/>
              <a:t>chiedere</a:t>
            </a:r>
            <a:r>
              <a:rPr lang="en-US" dirty="0"/>
              <a:t> se </a:t>
            </a:r>
            <a:r>
              <a:rPr lang="en-US" dirty="0" err="1"/>
              <a:t>EoC</a:t>
            </a:r>
            <a:r>
              <a:rPr lang="en-US" dirty="0"/>
              <a:t> </a:t>
            </a:r>
            <a:r>
              <a:rPr lang="en-US" dirty="0" err="1"/>
              <a:t>si</a:t>
            </a:r>
            <a:r>
              <a:rPr lang="en-US" dirty="0"/>
              <a:t> è </a:t>
            </a:r>
            <a:r>
              <a:rPr lang="en-US" dirty="0" err="1"/>
              <a:t>alzato</a:t>
            </a:r>
            <a:r>
              <a:rPr lang="en-US" dirty="0"/>
              <a:t>?</a:t>
            </a:r>
          </a:p>
          <a:p>
            <a:pPr marL="228600" indent="-228600">
              <a:buAutoNum type="arabicPeriod"/>
            </a:pPr>
            <a:r>
              <a:rPr lang="en-US" dirty="0"/>
              <a:t>Interrupt: </a:t>
            </a:r>
            <a:r>
              <a:rPr lang="en-US" dirty="0" err="1"/>
              <a:t>quando</a:t>
            </a:r>
            <a:r>
              <a:rPr lang="en-US" dirty="0"/>
              <a:t> ADC </a:t>
            </a:r>
            <a:r>
              <a:rPr lang="en-US" dirty="0" err="1"/>
              <a:t>finisce</a:t>
            </a:r>
            <a:r>
              <a:rPr lang="en-US" dirty="0"/>
              <a:t> la conversion, </a:t>
            </a:r>
            <a:r>
              <a:rPr lang="en-US" dirty="0" err="1"/>
              <a:t>manda</a:t>
            </a:r>
            <a:r>
              <a:rPr lang="en-US" dirty="0"/>
              <a:t> un interrupt. </a:t>
            </a:r>
            <a:r>
              <a:rPr lang="en-US" dirty="0" err="1"/>
              <a:t>Quindi</a:t>
            </a:r>
            <a:r>
              <a:rPr lang="en-US" dirty="0"/>
              <a:t> </a:t>
            </a:r>
            <a:r>
              <a:rPr lang="en-US" dirty="0" err="1"/>
              <a:t>avremo</a:t>
            </a:r>
            <a:r>
              <a:rPr lang="en-US" dirty="0"/>
              <a:t> una </a:t>
            </a:r>
            <a:r>
              <a:rPr lang="en-US" dirty="0" err="1"/>
              <a:t>funzione</a:t>
            </a:r>
            <a:r>
              <a:rPr lang="en-US" dirty="0"/>
              <a:t> interrupt come </a:t>
            </a:r>
            <a:r>
              <a:rPr lang="en-US" dirty="0" err="1"/>
              <a:t>nel</a:t>
            </a:r>
            <a:r>
              <a:rPr lang="en-US" dirty="0"/>
              <a:t> </a:t>
            </a:r>
            <a:r>
              <a:rPr lang="en-US" dirty="0" err="1"/>
              <a:t>progetto</a:t>
            </a:r>
            <a:r>
              <a:rPr lang="en-US" dirty="0"/>
              <a:t> con </a:t>
            </a:r>
            <a:r>
              <a:rPr lang="en-US" dirty="0" err="1"/>
              <a:t>il</a:t>
            </a:r>
            <a:r>
              <a:rPr lang="en-US" dirty="0"/>
              <a:t> push button. </a:t>
            </a:r>
          </a:p>
          <a:p>
            <a:pPr marL="228600" indent="-228600">
              <a:buAutoNum type="arabicPeriod"/>
            </a:pPr>
            <a:r>
              <a:rPr lang="en-US" dirty="0"/>
              <a:t>Direct Memory Access: </a:t>
            </a:r>
            <a:r>
              <a:rPr lang="en-US" dirty="0" err="1"/>
              <a:t>funzionalità</a:t>
            </a:r>
            <a:r>
              <a:rPr lang="en-US" dirty="0"/>
              <a:t> </a:t>
            </a:r>
            <a:r>
              <a:rPr lang="en-US" dirty="0" err="1"/>
              <a:t>che</a:t>
            </a:r>
            <a:r>
              <a:rPr lang="en-US" dirty="0"/>
              <a:t> </a:t>
            </a:r>
            <a:r>
              <a:rPr lang="en-US" dirty="0" err="1"/>
              <a:t>permette</a:t>
            </a:r>
            <a:r>
              <a:rPr lang="en-US" dirty="0"/>
              <a:t> di </a:t>
            </a:r>
            <a:r>
              <a:rPr lang="en-US" dirty="0" err="1"/>
              <a:t>mandare</a:t>
            </a:r>
            <a:r>
              <a:rPr lang="en-US" dirty="0"/>
              <a:t> </a:t>
            </a:r>
            <a:r>
              <a:rPr lang="en-US" dirty="0" err="1"/>
              <a:t>uscita</a:t>
            </a:r>
            <a:r>
              <a:rPr lang="en-US" dirty="0"/>
              <a:t> ADC </a:t>
            </a:r>
            <a:r>
              <a:rPr lang="en-US" dirty="0" err="1"/>
              <a:t>direttamente</a:t>
            </a:r>
            <a:r>
              <a:rPr lang="en-US" dirty="0"/>
              <a:t> in una </a:t>
            </a:r>
            <a:r>
              <a:rPr lang="en-US" dirty="0" err="1"/>
              <a:t>cella</a:t>
            </a:r>
            <a:r>
              <a:rPr lang="en-US" dirty="0"/>
              <a:t> di </a:t>
            </a:r>
            <a:r>
              <a:rPr lang="en-US" dirty="0" err="1"/>
              <a:t>memoria</a:t>
            </a:r>
            <a:r>
              <a:rPr lang="en-US" dirty="0"/>
              <a:t>. Ci </a:t>
            </a:r>
            <a:r>
              <a:rPr lang="en-US" dirty="0" err="1"/>
              <a:t>sarà</a:t>
            </a:r>
            <a:r>
              <a:rPr lang="en-US" dirty="0"/>
              <a:t> slide </a:t>
            </a:r>
            <a:r>
              <a:rPr lang="en-US" dirty="0" err="1"/>
              <a:t>dedicata</a:t>
            </a:r>
            <a:r>
              <a:rPr lang="en-US" dirty="0"/>
              <a:t>. </a:t>
            </a:r>
          </a:p>
          <a:p>
            <a:pPr marL="0" indent="0">
              <a:buNone/>
            </a:pPr>
            <a:r>
              <a:rPr lang="en-US" dirty="0" err="1"/>
              <a:t>Quindi</a:t>
            </a:r>
            <a:r>
              <a:rPr lang="en-US" dirty="0"/>
              <a:t> </a:t>
            </a:r>
            <a:r>
              <a:rPr lang="en-US" dirty="0" err="1"/>
              <a:t>avremo</a:t>
            </a:r>
            <a:r>
              <a:rPr lang="en-US" dirty="0"/>
              <a:t> 3 </a:t>
            </a:r>
            <a:r>
              <a:rPr lang="en-US" dirty="0" err="1"/>
              <a:t>funzioni</a:t>
            </a:r>
            <a:r>
              <a:rPr lang="en-US" dirty="0"/>
              <a:t> in </a:t>
            </a:r>
            <a:r>
              <a:rPr lang="en-US" dirty="0" err="1"/>
              <a:t>keil</a:t>
            </a:r>
            <a:r>
              <a:rPr lang="en-US" dirty="0"/>
              <a:t> per far </a:t>
            </a:r>
            <a:r>
              <a:rPr lang="en-US" dirty="0" err="1"/>
              <a:t>partire</a:t>
            </a:r>
            <a:r>
              <a:rPr lang="en-US" dirty="0"/>
              <a:t> in </a:t>
            </a:r>
            <a:r>
              <a:rPr lang="en-US" dirty="0" err="1"/>
              <a:t>tre</a:t>
            </a:r>
            <a:r>
              <a:rPr lang="en-US" dirty="0"/>
              <a:t> </a:t>
            </a:r>
            <a:r>
              <a:rPr lang="en-US" dirty="0" err="1"/>
              <a:t>modi</a:t>
            </a:r>
            <a:r>
              <a:rPr lang="en-US" dirty="0"/>
              <a:t> </a:t>
            </a:r>
            <a:r>
              <a:rPr lang="en-US" dirty="0" err="1"/>
              <a:t>diversi</a:t>
            </a:r>
            <a:r>
              <a:rPr lang="en-US" dirty="0"/>
              <a:t>. Nel </a:t>
            </a:r>
            <a:r>
              <a:rPr lang="en-US" dirty="0" err="1"/>
              <a:t>terzo</a:t>
            </a:r>
            <a:r>
              <a:rPr lang="en-US" dirty="0"/>
              <a:t> </a:t>
            </a:r>
            <a:r>
              <a:rPr lang="en-US" dirty="0" err="1"/>
              <a:t>caso</a:t>
            </a:r>
            <a:r>
              <a:rPr lang="en-US" dirty="0"/>
              <a:t>, </a:t>
            </a:r>
            <a:r>
              <a:rPr lang="en-US" dirty="0" err="1"/>
              <a:t>bisogna</a:t>
            </a:r>
            <a:r>
              <a:rPr lang="en-US" dirty="0"/>
              <a:t> dare </a:t>
            </a:r>
            <a:r>
              <a:rPr lang="en-US" dirty="0" err="1"/>
              <a:t>anche</a:t>
            </a:r>
            <a:r>
              <a:rPr lang="en-US" dirty="0"/>
              <a:t> </a:t>
            </a:r>
            <a:r>
              <a:rPr lang="en-US" dirty="0" err="1"/>
              <a:t>il</a:t>
            </a:r>
            <a:r>
              <a:rPr lang="en-US" dirty="0"/>
              <a:t> </a:t>
            </a:r>
            <a:r>
              <a:rPr lang="en-US" dirty="0" err="1"/>
              <a:t>puntatore</a:t>
            </a:r>
            <a:r>
              <a:rPr lang="en-US" dirty="0"/>
              <a:t> </a:t>
            </a:r>
            <a:r>
              <a:rPr lang="en-US" dirty="0" err="1"/>
              <a:t>della</a:t>
            </a:r>
            <a:r>
              <a:rPr lang="en-US" dirty="0"/>
              <a:t> </a:t>
            </a:r>
            <a:r>
              <a:rPr lang="en-US" dirty="0" err="1"/>
              <a:t>cella</a:t>
            </a:r>
            <a:r>
              <a:rPr lang="en-US" dirty="0"/>
              <a:t> di </a:t>
            </a:r>
            <a:r>
              <a:rPr lang="en-US" dirty="0" err="1"/>
              <a:t>memoria</a:t>
            </a:r>
            <a:r>
              <a:rPr lang="en-US" dirty="0"/>
              <a:t> in cui </a:t>
            </a:r>
            <a:r>
              <a:rPr lang="en-US" dirty="0" err="1"/>
              <a:t>scrivere</a:t>
            </a:r>
            <a:r>
              <a:rPr lang="en-US"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Tutte</a:t>
            </a:r>
            <a:r>
              <a:rPr lang="en-US" dirty="0"/>
              <a:t> features </a:t>
            </a:r>
            <a:r>
              <a:rPr lang="en-US" dirty="0" err="1"/>
              <a:t>che</a:t>
            </a:r>
            <a:r>
              <a:rPr lang="en-US" dirty="0"/>
              <a:t> vi ho </a:t>
            </a:r>
            <a:r>
              <a:rPr lang="en-US" dirty="0" err="1"/>
              <a:t>detto</a:t>
            </a:r>
            <a:r>
              <a:rPr lang="en-US" dirty="0"/>
              <a:t>, </a:t>
            </a:r>
            <a:r>
              <a:rPr lang="en-US" dirty="0" err="1"/>
              <a:t>sono</a:t>
            </a:r>
            <a:r>
              <a:rPr lang="en-US" dirty="0"/>
              <a:t> </a:t>
            </a:r>
            <a:r>
              <a:rPr lang="en-US" dirty="0" err="1"/>
              <a:t>cose</a:t>
            </a:r>
            <a:r>
              <a:rPr lang="en-US" dirty="0"/>
              <a:t> </a:t>
            </a:r>
            <a:r>
              <a:rPr lang="en-US" dirty="0" err="1"/>
              <a:t>che</a:t>
            </a:r>
            <a:r>
              <a:rPr lang="en-US" dirty="0"/>
              <a:t> </a:t>
            </a:r>
            <a:r>
              <a:rPr lang="en-US" dirty="0" err="1"/>
              <a:t>programmeremo</a:t>
            </a:r>
            <a:r>
              <a:rPr lang="en-US" dirty="0"/>
              <a:t> dal CUBE o da MDK.</a:t>
            </a:r>
          </a:p>
          <a:p>
            <a:endParaRPr lang="en-US" dirty="0"/>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5</a:t>
            </a:fld>
            <a:endParaRPr lang="it-IT"/>
          </a:p>
        </p:txBody>
      </p:sp>
    </p:spTree>
    <p:extLst>
      <p:ext uri="{BB962C8B-B14F-4D97-AF65-F5344CB8AC3E}">
        <p14:creationId xmlns:p14="http://schemas.microsoft.com/office/powerpoint/2010/main" val="436512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Una </a:t>
            </a:r>
            <a:r>
              <a:rPr lang="en-US" dirty="0" err="1"/>
              <a:t>volta</a:t>
            </a:r>
            <a:r>
              <a:rPr lang="en-US" dirty="0"/>
              <a:t> </a:t>
            </a:r>
            <a:r>
              <a:rPr lang="en-US" dirty="0" err="1"/>
              <a:t>che</a:t>
            </a:r>
            <a:r>
              <a:rPr lang="en-US" dirty="0"/>
              <a:t> </a:t>
            </a:r>
            <a:r>
              <a:rPr lang="en-US" dirty="0" err="1"/>
              <a:t>l’ho</a:t>
            </a:r>
            <a:r>
              <a:rPr lang="en-US" dirty="0"/>
              <a:t> </a:t>
            </a:r>
            <a:r>
              <a:rPr lang="en-US" dirty="0" err="1"/>
              <a:t>fatto</a:t>
            </a:r>
            <a:r>
              <a:rPr lang="en-US" dirty="0"/>
              <a:t> </a:t>
            </a:r>
            <a:r>
              <a:rPr lang="en-US" dirty="0" err="1"/>
              <a:t>partire</a:t>
            </a:r>
            <a:r>
              <a:rPr lang="en-US" dirty="0"/>
              <a:t>, continua o </a:t>
            </a:r>
            <a:r>
              <a:rPr lang="en-US" dirty="0" err="1"/>
              <a:t>singola</a:t>
            </a:r>
            <a:r>
              <a:rPr lang="en-US" dirty="0"/>
              <a:t>?</a:t>
            </a:r>
          </a:p>
          <a:p>
            <a:r>
              <a:rPr lang="en-US" dirty="0"/>
              <a:t>Continua: </a:t>
            </a:r>
            <a:r>
              <a:rPr lang="en-US" dirty="0" err="1"/>
              <a:t>appena</a:t>
            </a:r>
            <a:r>
              <a:rPr lang="en-US" dirty="0"/>
              <a:t> ne </a:t>
            </a:r>
            <a:r>
              <a:rPr lang="en-US" dirty="0" err="1"/>
              <a:t>finisce</a:t>
            </a:r>
            <a:r>
              <a:rPr lang="en-US" dirty="0"/>
              <a:t> una, ne fa un </a:t>
            </a:r>
            <a:r>
              <a:rPr lang="en-US" dirty="0" err="1"/>
              <a:t>altra</a:t>
            </a:r>
            <a:r>
              <a:rPr lang="en-US" dirty="0"/>
              <a:t>. Al </a:t>
            </a:r>
            <a:r>
              <a:rPr lang="en-US" dirty="0" err="1"/>
              <a:t>massimo</a:t>
            </a:r>
            <a:r>
              <a:rPr lang="en-US" dirty="0"/>
              <a:t> rate. </a:t>
            </a:r>
          </a:p>
          <a:p>
            <a:r>
              <a:rPr lang="en-US" dirty="0"/>
              <a:t>Poi </a:t>
            </a:r>
            <a:r>
              <a:rPr lang="en-US" dirty="0" err="1"/>
              <a:t>posso</a:t>
            </a:r>
            <a:r>
              <a:rPr lang="en-US" dirty="0"/>
              <a:t> </a:t>
            </a:r>
            <a:r>
              <a:rPr lang="en-US" dirty="0" err="1"/>
              <a:t>lavorare</a:t>
            </a:r>
            <a:r>
              <a:rPr lang="en-US" dirty="0"/>
              <a:t> in scanning mode o </a:t>
            </a:r>
            <a:r>
              <a:rPr lang="en-US" dirty="0" err="1"/>
              <a:t>singolo</a:t>
            </a:r>
            <a:r>
              <a:rPr lang="en-US" dirty="0"/>
              <a:t> </a:t>
            </a:r>
            <a:r>
              <a:rPr lang="en-US" dirty="0" err="1"/>
              <a:t>canale</a:t>
            </a:r>
            <a:r>
              <a:rPr lang="en-US" dirty="0"/>
              <a:t>. </a:t>
            </a:r>
          </a:p>
          <a:p>
            <a:r>
              <a:rPr lang="en-US" dirty="0"/>
              <a:t>In scanning mode, </a:t>
            </a:r>
            <a:r>
              <a:rPr lang="en-US" dirty="0" err="1"/>
              <a:t>gli</a:t>
            </a:r>
            <a:r>
              <a:rPr lang="en-US" dirty="0"/>
              <a:t> devo dire </a:t>
            </a:r>
            <a:r>
              <a:rPr lang="en-US" dirty="0" err="1"/>
              <a:t>io</a:t>
            </a:r>
            <a:r>
              <a:rPr lang="en-US" dirty="0"/>
              <a:t> se i </a:t>
            </a:r>
            <a:r>
              <a:rPr lang="en-US" dirty="0" err="1"/>
              <a:t>canali</a:t>
            </a:r>
            <a:r>
              <a:rPr lang="en-US" dirty="0"/>
              <a:t> li </a:t>
            </a:r>
            <a:r>
              <a:rPr lang="en-US" dirty="0" err="1"/>
              <a:t>voglio</a:t>
            </a:r>
            <a:r>
              <a:rPr lang="en-US" dirty="0"/>
              <a:t> injected o regular, se </a:t>
            </a:r>
            <a:r>
              <a:rPr lang="en-US" dirty="0" err="1"/>
              <a:t>voglio</a:t>
            </a:r>
            <a:r>
              <a:rPr lang="en-US" dirty="0"/>
              <a:t> </a:t>
            </a:r>
            <a:r>
              <a:rPr lang="en-US" dirty="0" err="1"/>
              <a:t>alta</a:t>
            </a:r>
            <a:r>
              <a:rPr lang="en-US" dirty="0"/>
              <a:t> </a:t>
            </a:r>
            <a:r>
              <a:rPr lang="en-US" dirty="0" err="1"/>
              <a:t>priorità</a:t>
            </a:r>
            <a:r>
              <a:rPr lang="en-US" dirty="0"/>
              <a:t> o no. I regular </a:t>
            </a:r>
            <a:r>
              <a:rPr lang="en-US" dirty="0" err="1"/>
              <a:t>vanno</a:t>
            </a:r>
            <a:r>
              <a:rPr lang="en-US" dirty="0"/>
              <a:t> </a:t>
            </a:r>
            <a:r>
              <a:rPr lang="en-US" dirty="0" err="1"/>
              <a:t>tutti</a:t>
            </a:r>
            <a:r>
              <a:rPr lang="en-US" dirty="0"/>
              <a:t> a </a:t>
            </a:r>
            <a:r>
              <a:rPr lang="en-US" dirty="0" err="1"/>
              <a:t>sovrascrivere</a:t>
            </a:r>
            <a:r>
              <a:rPr lang="en-US" dirty="0"/>
              <a:t> lo </a:t>
            </a:r>
            <a:r>
              <a:rPr lang="en-US" dirty="0" err="1"/>
              <a:t>stesso</a:t>
            </a:r>
            <a:r>
              <a:rPr lang="en-US" dirty="0"/>
              <a:t> </a:t>
            </a:r>
            <a:r>
              <a:rPr lang="en-US" dirty="0" err="1"/>
              <a:t>registro</a:t>
            </a:r>
            <a:r>
              <a:rPr lang="en-US" dirty="0"/>
              <a:t>, non </a:t>
            </a:r>
            <a:r>
              <a:rPr lang="en-US" dirty="0" err="1"/>
              <a:t>ce</a:t>
            </a:r>
            <a:r>
              <a:rPr lang="en-US" dirty="0"/>
              <a:t> ne </a:t>
            </a:r>
            <a:r>
              <a:rPr lang="en-US" dirty="0" err="1"/>
              <a:t>sono</a:t>
            </a:r>
            <a:r>
              <a:rPr lang="en-US" dirty="0"/>
              <a:t> di </a:t>
            </a:r>
            <a:r>
              <a:rPr lang="en-US" dirty="0" err="1"/>
              <a:t>diversi</a:t>
            </a:r>
            <a:r>
              <a:rPr lang="en-US" dirty="0"/>
              <a:t> come per </a:t>
            </a:r>
            <a:r>
              <a:rPr lang="en-US" dirty="0" err="1"/>
              <a:t>gli</a:t>
            </a:r>
            <a:r>
              <a:rPr lang="en-US" dirty="0"/>
              <a:t> injected. </a:t>
            </a:r>
            <a:r>
              <a:rPr lang="en-US" dirty="0" err="1"/>
              <a:t>Fino</a:t>
            </a:r>
            <a:r>
              <a:rPr lang="en-US" dirty="0"/>
              <a:t> a 16 </a:t>
            </a:r>
            <a:r>
              <a:rPr lang="en-US" dirty="0" err="1"/>
              <a:t>regolari</a:t>
            </a:r>
            <a:r>
              <a:rPr lang="en-US" dirty="0"/>
              <a:t> e </a:t>
            </a:r>
            <a:r>
              <a:rPr lang="en-US" dirty="0" err="1"/>
              <a:t>fino</a:t>
            </a:r>
            <a:r>
              <a:rPr lang="en-US" dirty="0"/>
              <a:t> a 4 </a:t>
            </a:r>
            <a:r>
              <a:rPr lang="en-US" dirty="0" err="1"/>
              <a:t>inected</a:t>
            </a:r>
            <a:r>
              <a:rPr lang="en-US" dirty="0"/>
              <a:t>. </a:t>
            </a:r>
            <a:r>
              <a:rPr lang="en-US" dirty="0" err="1"/>
              <a:t>Quindi</a:t>
            </a:r>
            <a:r>
              <a:rPr lang="en-US" dirty="0"/>
              <a:t> in scanning per </a:t>
            </a:r>
            <a:r>
              <a:rPr lang="en-US" dirty="0" err="1"/>
              <a:t>canali</a:t>
            </a:r>
            <a:r>
              <a:rPr lang="en-US" dirty="0"/>
              <a:t> regular </a:t>
            </a:r>
            <a:r>
              <a:rPr lang="en-US" dirty="0" err="1"/>
              <a:t>si</a:t>
            </a:r>
            <a:r>
              <a:rPr lang="en-US" dirty="0"/>
              <a:t> </a:t>
            </a:r>
            <a:r>
              <a:rPr lang="en-US" dirty="0" err="1"/>
              <a:t>usa</a:t>
            </a:r>
            <a:r>
              <a:rPr lang="en-US" dirty="0"/>
              <a:t> DMA, </a:t>
            </a:r>
            <a:r>
              <a:rPr lang="en-US" dirty="0" err="1"/>
              <a:t>altrimenti</a:t>
            </a:r>
            <a:r>
              <a:rPr lang="en-US" dirty="0"/>
              <a:t> </a:t>
            </a:r>
            <a:r>
              <a:rPr lang="en-US" dirty="0" err="1"/>
              <a:t>sovrascrivo</a:t>
            </a:r>
            <a:r>
              <a:rPr lang="en-US" dirty="0"/>
              <a:t> </a:t>
            </a:r>
            <a:r>
              <a:rPr lang="en-US" dirty="0" err="1"/>
              <a:t>tutto</a:t>
            </a:r>
            <a:r>
              <a:rPr lang="en-US" dirty="0"/>
              <a:t>. </a:t>
            </a:r>
          </a:p>
          <a:p>
            <a:r>
              <a:rPr lang="en-US" dirty="0"/>
              <a:t>16+4 (</a:t>
            </a:r>
            <a:r>
              <a:rPr lang="en-US" dirty="0" err="1"/>
              <a:t>trattati</a:t>
            </a:r>
            <a:r>
              <a:rPr lang="en-US" dirty="0"/>
              <a:t> da regular): </a:t>
            </a:r>
            <a:r>
              <a:rPr lang="en-US" dirty="0" err="1"/>
              <a:t>funzionalità</a:t>
            </a:r>
            <a:r>
              <a:rPr lang="en-US" dirty="0"/>
              <a:t> </a:t>
            </a:r>
            <a:r>
              <a:rPr lang="en-US" dirty="0" err="1"/>
              <a:t>aggiuntiva</a:t>
            </a:r>
            <a:r>
              <a:rPr lang="en-US" dirty="0"/>
              <a:t> </a:t>
            </a:r>
            <a:r>
              <a:rPr lang="en-US" dirty="0" err="1"/>
              <a:t>dell’autoinjection</a:t>
            </a:r>
            <a:r>
              <a:rPr lang="en-US" dirty="0"/>
              <a:t>. </a:t>
            </a:r>
          </a:p>
          <a:p>
            <a:r>
              <a:rPr lang="en-US" dirty="0"/>
              <a:t>Se </a:t>
            </a:r>
            <a:r>
              <a:rPr lang="en-US" dirty="0" err="1"/>
              <a:t>sono</a:t>
            </a:r>
            <a:r>
              <a:rPr lang="en-US" dirty="0"/>
              <a:t> in scanning mode, </a:t>
            </a:r>
            <a:r>
              <a:rPr lang="en-US" dirty="0" err="1"/>
              <a:t>appena</a:t>
            </a:r>
            <a:r>
              <a:rPr lang="en-US" dirty="0"/>
              <a:t> do SoC </a:t>
            </a:r>
            <a:r>
              <a:rPr lang="en-US" dirty="0" err="1"/>
              <a:t>partono</a:t>
            </a:r>
            <a:r>
              <a:rPr lang="en-US" dirty="0"/>
              <a:t> </a:t>
            </a:r>
            <a:r>
              <a:rPr lang="en-US" dirty="0" err="1"/>
              <a:t>tutti</a:t>
            </a:r>
            <a:r>
              <a:rPr lang="en-US" dirty="0"/>
              <a:t>. Ma </a:t>
            </a:r>
            <a:r>
              <a:rPr lang="en-US" dirty="0" err="1"/>
              <a:t>decido</a:t>
            </a:r>
            <a:r>
              <a:rPr lang="en-US" dirty="0"/>
              <a:t> </a:t>
            </a:r>
            <a:r>
              <a:rPr lang="en-US" dirty="0" err="1"/>
              <a:t>quando</a:t>
            </a:r>
            <a:r>
              <a:rPr lang="en-US" dirty="0"/>
              <a:t> </a:t>
            </a:r>
            <a:r>
              <a:rPr lang="en-US" dirty="0" err="1"/>
              <a:t>voglio</a:t>
            </a:r>
            <a:r>
              <a:rPr lang="en-US" dirty="0"/>
              <a:t> </a:t>
            </a:r>
            <a:r>
              <a:rPr lang="en-US" dirty="0" err="1"/>
              <a:t>EoC</a:t>
            </a:r>
            <a:r>
              <a:rPr lang="en-US" dirty="0"/>
              <a:t>. </a:t>
            </a:r>
            <a:r>
              <a:rPr lang="en-US" dirty="0" err="1"/>
              <a:t>EoC</a:t>
            </a:r>
            <a:r>
              <a:rPr lang="en-US" dirty="0"/>
              <a:t> </a:t>
            </a:r>
            <a:r>
              <a:rPr lang="en-US" dirty="0" err="1"/>
              <a:t>alla</a:t>
            </a:r>
            <a:r>
              <a:rPr lang="en-US" dirty="0"/>
              <a:t> fine di </a:t>
            </a:r>
            <a:r>
              <a:rPr lang="en-US" dirty="0" err="1"/>
              <a:t>ogni</a:t>
            </a:r>
            <a:r>
              <a:rPr lang="en-US" dirty="0"/>
              <a:t> </a:t>
            </a:r>
            <a:r>
              <a:rPr lang="en-US" dirty="0" err="1"/>
              <a:t>canale</a:t>
            </a:r>
            <a:r>
              <a:rPr lang="en-US" dirty="0"/>
              <a:t> </a:t>
            </a:r>
            <a:r>
              <a:rPr lang="en-US" dirty="0" err="1"/>
              <a:t>regolare</a:t>
            </a:r>
            <a:r>
              <a:rPr lang="en-US" dirty="0"/>
              <a:t> se </a:t>
            </a:r>
            <a:r>
              <a:rPr lang="en-US" dirty="0" err="1"/>
              <a:t>sono</a:t>
            </a:r>
            <a:r>
              <a:rPr lang="en-US" dirty="0"/>
              <a:t> in scanning e non </a:t>
            </a:r>
            <a:r>
              <a:rPr lang="en-US" dirty="0" err="1"/>
              <a:t>uso</a:t>
            </a:r>
            <a:r>
              <a:rPr lang="en-US" dirty="0"/>
              <a:t> DMA, </a:t>
            </a:r>
            <a:r>
              <a:rPr lang="en-US" dirty="0" err="1"/>
              <a:t>altrimenti</a:t>
            </a:r>
            <a:r>
              <a:rPr lang="en-US" dirty="0"/>
              <a:t> mi </a:t>
            </a:r>
            <a:r>
              <a:rPr lang="en-US" dirty="0" err="1"/>
              <a:t>perdo</a:t>
            </a:r>
            <a:r>
              <a:rPr lang="en-US" dirty="0"/>
              <a:t> </a:t>
            </a:r>
            <a:r>
              <a:rPr lang="en-US" dirty="0" err="1"/>
              <a:t>tutto</a:t>
            </a:r>
            <a:r>
              <a:rPr lang="en-US" dirty="0"/>
              <a:t>. </a:t>
            </a:r>
          </a:p>
          <a:p>
            <a:r>
              <a:rPr lang="en-US" dirty="0" err="1"/>
              <a:t>Discontinous</a:t>
            </a:r>
            <a:r>
              <a:rPr lang="en-US" dirty="0"/>
              <a:t>: per </a:t>
            </a:r>
            <a:r>
              <a:rPr lang="en-US" dirty="0" err="1"/>
              <a:t>avere</a:t>
            </a:r>
            <a:r>
              <a:rPr lang="en-US" dirty="0"/>
              <a:t> una </a:t>
            </a:r>
            <a:r>
              <a:rPr lang="en-US" dirty="0" err="1"/>
              <a:t>sequenza</a:t>
            </a:r>
            <a:r>
              <a:rPr lang="en-US" dirty="0"/>
              <a:t> </a:t>
            </a:r>
            <a:r>
              <a:rPr lang="en-US" dirty="0" err="1"/>
              <a:t>diversa</a:t>
            </a:r>
            <a:r>
              <a:rPr lang="en-US" dirty="0"/>
              <a:t>, </a:t>
            </a:r>
            <a:r>
              <a:rPr lang="en-US" dirty="0" err="1"/>
              <a:t>magari</a:t>
            </a:r>
            <a:r>
              <a:rPr lang="en-US" dirty="0"/>
              <a:t> </a:t>
            </a:r>
            <a:r>
              <a:rPr lang="en-US" dirty="0" err="1"/>
              <a:t>primi</a:t>
            </a:r>
            <a:r>
              <a:rPr lang="en-US" dirty="0"/>
              <a:t> 3 al primo trigger, </a:t>
            </a:r>
            <a:r>
              <a:rPr lang="en-US" dirty="0" err="1"/>
              <a:t>altri</a:t>
            </a:r>
            <a:r>
              <a:rPr lang="en-US" dirty="0"/>
              <a:t> 2 al secondo trigger. Se </a:t>
            </a:r>
            <a:r>
              <a:rPr lang="en-US" dirty="0" err="1"/>
              <a:t>seleziono</a:t>
            </a:r>
            <a:r>
              <a:rPr lang="en-US" dirty="0"/>
              <a:t> </a:t>
            </a:r>
            <a:r>
              <a:rPr lang="en-US" dirty="0" err="1"/>
              <a:t>discontinuo</a:t>
            </a:r>
            <a:r>
              <a:rPr lang="en-US" dirty="0"/>
              <a:t>, </a:t>
            </a:r>
            <a:r>
              <a:rPr lang="en-US" dirty="0" err="1"/>
              <a:t>il</a:t>
            </a:r>
            <a:r>
              <a:rPr lang="en-US" dirty="0"/>
              <a:t> Cube mi </a:t>
            </a:r>
            <a:r>
              <a:rPr lang="en-US" dirty="0" err="1"/>
              <a:t>apre</a:t>
            </a:r>
            <a:r>
              <a:rPr lang="en-US" dirty="0"/>
              <a:t> una </a:t>
            </a:r>
            <a:r>
              <a:rPr lang="en-US" dirty="0" err="1"/>
              <a:t>finestra</a:t>
            </a:r>
            <a:r>
              <a:rPr lang="en-US" dirty="0"/>
              <a:t> in cui </a:t>
            </a:r>
            <a:r>
              <a:rPr lang="en-US" dirty="0" err="1"/>
              <a:t>settare</a:t>
            </a:r>
            <a:r>
              <a:rPr lang="en-US" dirty="0"/>
              <a:t> </a:t>
            </a:r>
            <a:r>
              <a:rPr lang="en-US" dirty="0" err="1"/>
              <a:t>quanti</a:t>
            </a:r>
            <a:r>
              <a:rPr lang="en-US" dirty="0"/>
              <a:t> e </a:t>
            </a:r>
            <a:r>
              <a:rPr lang="en-US" dirty="0" err="1"/>
              <a:t>quali</a:t>
            </a:r>
            <a:r>
              <a:rPr lang="en-US" dirty="0"/>
              <a:t> a </a:t>
            </a:r>
            <a:r>
              <a:rPr lang="en-US" dirty="0" err="1"/>
              <a:t>ogni</a:t>
            </a:r>
            <a:r>
              <a:rPr lang="en-US" dirty="0"/>
              <a:t> trigger. </a:t>
            </a:r>
          </a:p>
          <a:p>
            <a:endParaRPr lang="en-US" dirty="0"/>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6</a:t>
            </a:fld>
            <a:endParaRPr lang="it-IT"/>
          </a:p>
        </p:txBody>
      </p:sp>
    </p:spTree>
    <p:extLst>
      <p:ext uri="{BB962C8B-B14F-4D97-AF65-F5344CB8AC3E}">
        <p14:creationId xmlns:p14="http://schemas.microsoft.com/office/powerpoint/2010/main" val="309772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Si </a:t>
            </a:r>
            <a:r>
              <a:rPr lang="en-US" dirty="0" err="1"/>
              <a:t>può</a:t>
            </a:r>
            <a:r>
              <a:rPr lang="en-US" dirty="0"/>
              <a:t> </a:t>
            </a:r>
            <a:r>
              <a:rPr lang="en-US" dirty="0" err="1"/>
              <a:t>decidere</a:t>
            </a:r>
            <a:r>
              <a:rPr lang="en-US" dirty="0"/>
              <a:t> </a:t>
            </a:r>
            <a:r>
              <a:rPr lang="en-US" dirty="0" err="1"/>
              <a:t>l’alignment</a:t>
            </a:r>
            <a:r>
              <a:rPr lang="en-US" dirty="0"/>
              <a:t>. </a:t>
            </a:r>
            <a:r>
              <a:rPr lang="en-US" dirty="0" err="1"/>
              <a:t>Perchè</a:t>
            </a:r>
            <a:r>
              <a:rPr lang="en-US" dirty="0"/>
              <a:t> ADC è a 12 bit </a:t>
            </a:r>
            <a:r>
              <a:rPr lang="en-US" dirty="0" err="1"/>
              <a:t>mentre</a:t>
            </a:r>
            <a:r>
              <a:rPr lang="en-US" dirty="0"/>
              <a:t> </a:t>
            </a:r>
            <a:r>
              <a:rPr lang="en-US" dirty="0" err="1"/>
              <a:t>il</a:t>
            </a:r>
            <a:r>
              <a:rPr lang="en-US" dirty="0"/>
              <a:t> </a:t>
            </a:r>
            <a:r>
              <a:rPr lang="en-US" dirty="0" err="1"/>
              <a:t>registro</a:t>
            </a:r>
            <a:r>
              <a:rPr lang="en-US" dirty="0"/>
              <a:t> è 16. </a:t>
            </a:r>
            <a:r>
              <a:rPr lang="en-US" dirty="0" err="1"/>
              <a:t>Solitamente</a:t>
            </a:r>
            <a:r>
              <a:rPr lang="en-US" dirty="0"/>
              <a:t> right. </a:t>
            </a:r>
          </a:p>
          <a:p>
            <a:r>
              <a:rPr lang="en-US" dirty="0"/>
              <a:t>Sampling + Hold. Per </a:t>
            </a:r>
            <a:r>
              <a:rPr lang="en-US" dirty="0" err="1"/>
              <a:t>ogni</a:t>
            </a:r>
            <a:r>
              <a:rPr lang="en-US" dirty="0"/>
              <a:t> </a:t>
            </a:r>
            <a:r>
              <a:rPr lang="en-US" dirty="0" err="1"/>
              <a:t>canale</a:t>
            </a:r>
            <a:r>
              <a:rPr lang="en-US" dirty="0"/>
              <a:t> </a:t>
            </a:r>
            <a:r>
              <a:rPr lang="en-US" dirty="0" err="1"/>
              <a:t>posso</a:t>
            </a:r>
            <a:r>
              <a:rPr lang="en-US" dirty="0"/>
              <a:t> decider </a:t>
            </a:r>
            <a:r>
              <a:rPr lang="en-US" dirty="0" err="1"/>
              <a:t>il</a:t>
            </a:r>
            <a:r>
              <a:rPr lang="en-US" dirty="0"/>
              <a:t> sampling time, se </a:t>
            </a:r>
            <a:r>
              <a:rPr lang="en-US" dirty="0" err="1"/>
              <a:t>uno</a:t>
            </a:r>
            <a:r>
              <a:rPr lang="en-US" dirty="0"/>
              <a:t> mi </a:t>
            </a:r>
            <a:r>
              <a:rPr lang="en-US" dirty="0" err="1"/>
              <a:t>interessa</a:t>
            </a:r>
            <a:r>
              <a:rPr lang="en-US" dirty="0"/>
              <a:t> di </a:t>
            </a:r>
            <a:r>
              <a:rPr lang="en-US" dirty="0" err="1"/>
              <a:t>più</a:t>
            </a:r>
            <a:r>
              <a:rPr lang="en-US" dirty="0"/>
              <a:t> do un sampling time </a:t>
            </a:r>
            <a:r>
              <a:rPr lang="en-US" dirty="0" err="1"/>
              <a:t>più</a:t>
            </a:r>
            <a:r>
              <a:rPr lang="en-US" dirty="0"/>
              <a:t> </a:t>
            </a:r>
            <a:r>
              <a:rPr lang="en-US" dirty="0" err="1"/>
              <a:t>lungo</a:t>
            </a:r>
            <a:r>
              <a:rPr lang="en-US" dirty="0"/>
              <a:t>. </a:t>
            </a:r>
          </a:p>
          <a:p>
            <a:r>
              <a:rPr lang="en-US" dirty="0"/>
              <a:t>APB2 è un bus a 42 MHz + </a:t>
            </a:r>
            <a:r>
              <a:rPr lang="en-US" dirty="0" err="1"/>
              <a:t>prescaler</a:t>
            </a:r>
            <a:r>
              <a:rPr lang="en-US" dirty="0"/>
              <a:t> </a:t>
            </a:r>
            <a:r>
              <a:rPr lang="en-US" dirty="0" err="1"/>
              <a:t>dell’ADC</a:t>
            </a:r>
            <a:r>
              <a:rPr lang="en-US" dirty="0"/>
              <a:t> mi </a:t>
            </a:r>
            <a:r>
              <a:rPr lang="en-US" dirty="0" err="1"/>
              <a:t>abbasso</a:t>
            </a:r>
            <a:r>
              <a:rPr lang="en-US" dirty="0"/>
              <a:t> a non </a:t>
            </a:r>
            <a:r>
              <a:rPr lang="en-US" dirty="0" err="1"/>
              <a:t>più</a:t>
            </a:r>
            <a:r>
              <a:rPr lang="en-US" dirty="0"/>
              <a:t> di 36 </a:t>
            </a:r>
            <a:r>
              <a:rPr lang="en-US" dirty="0" err="1"/>
              <a:t>MHz.</a:t>
            </a:r>
            <a:r>
              <a:rPr lang="en-US" dirty="0"/>
              <a:t> Non è l’84 MHz del clock </a:t>
            </a:r>
            <a:r>
              <a:rPr lang="en-US" dirty="0" err="1"/>
              <a:t>principale</a:t>
            </a:r>
            <a:r>
              <a:rPr lang="en-US" dirty="0"/>
              <a:t> dell’APB1, di </a:t>
            </a:r>
            <a:r>
              <a:rPr lang="en-US" dirty="0" err="1"/>
              <a:t>tutte</a:t>
            </a:r>
            <a:r>
              <a:rPr lang="en-US" dirty="0"/>
              <a:t> le alter </a:t>
            </a:r>
            <a:r>
              <a:rPr lang="en-US" dirty="0" err="1"/>
              <a:t>operazioni</a:t>
            </a:r>
            <a:r>
              <a:rPr lang="en-US" dirty="0"/>
              <a:t> </a:t>
            </a:r>
            <a:r>
              <a:rPr lang="en-US" dirty="0" err="1"/>
              <a:t>viste</a:t>
            </a:r>
            <a:r>
              <a:rPr lang="en-US" dirty="0"/>
              <a:t>. </a:t>
            </a:r>
            <a:r>
              <a:rPr lang="en-US" dirty="0" err="1"/>
              <a:t>Prescaler</a:t>
            </a:r>
            <a:r>
              <a:rPr lang="en-US" dirty="0"/>
              <a:t> è </a:t>
            </a:r>
            <a:r>
              <a:rPr lang="en-US" dirty="0" err="1"/>
              <a:t>numero</a:t>
            </a:r>
            <a:r>
              <a:rPr lang="en-US" dirty="0"/>
              <a:t> </a:t>
            </a:r>
            <a:r>
              <a:rPr lang="en-US" dirty="0" err="1"/>
              <a:t>intero</a:t>
            </a:r>
            <a:r>
              <a:rPr lang="en-US" dirty="0"/>
              <a:t>, </a:t>
            </a:r>
            <a:r>
              <a:rPr lang="en-US" dirty="0" err="1"/>
              <a:t>quindi</a:t>
            </a:r>
            <a:r>
              <a:rPr lang="en-US" dirty="0"/>
              <a:t> se </a:t>
            </a:r>
            <a:r>
              <a:rPr lang="en-US" dirty="0" err="1"/>
              <a:t>scelgo</a:t>
            </a:r>
            <a:r>
              <a:rPr lang="en-US" dirty="0"/>
              <a:t> </a:t>
            </a:r>
            <a:r>
              <a:rPr lang="en-US" dirty="0" err="1"/>
              <a:t>il</a:t>
            </a:r>
            <a:r>
              <a:rPr lang="en-US" dirty="0"/>
              <a:t> </a:t>
            </a:r>
            <a:r>
              <a:rPr lang="en-US" dirty="0" err="1"/>
              <a:t>minimo</a:t>
            </a:r>
            <a:r>
              <a:rPr lang="en-US" dirty="0"/>
              <a:t> 2, la </a:t>
            </a:r>
            <a:r>
              <a:rPr lang="en-US" dirty="0" err="1"/>
              <a:t>frequenza</a:t>
            </a:r>
            <a:r>
              <a:rPr lang="en-US" dirty="0"/>
              <a:t> </a:t>
            </a:r>
            <a:r>
              <a:rPr lang="en-US" dirty="0" err="1"/>
              <a:t>diventa</a:t>
            </a:r>
            <a:r>
              <a:rPr lang="en-US" dirty="0"/>
              <a:t> </a:t>
            </a:r>
            <a:r>
              <a:rPr lang="en-US" dirty="0" err="1"/>
              <a:t>massimo</a:t>
            </a:r>
            <a:r>
              <a:rPr lang="en-US" dirty="0"/>
              <a:t> 21 MHz e non 36 </a:t>
            </a:r>
            <a:r>
              <a:rPr lang="en-US" dirty="0" err="1"/>
              <a:t>MHz.</a:t>
            </a:r>
            <a:r>
              <a:rPr lang="en-US" dirty="0"/>
              <a:t> </a:t>
            </a:r>
          </a:p>
          <a:p>
            <a:r>
              <a:rPr lang="en-US" dirty="0"/>
              <a:t>Qual è la </a:t>
            </a:r>
            <a:r>
              <a:rPr lang="en-US" dirty="0" err="1"/>
              <a:t>frequenza</a:t>
            </a:r>
            <a:r>
              <a:rPr lang="en-US" dirty="0"/>
              <a:t> di </a:t>
            </a:r>
            <a:r>
              <a:rPr lang="en-US" dirty="0" err="1"/>
              <a:t>campionamento</a:t>
            </a:r>
            <a:r>
              <a:rPr lang="en-US" dirty="0"/>
              <a:t> (</a:t>
            </a:r>
            <a:r>
              <a:rPr lang="en-US" dirty="0" err="1"/>
              <a:t>Thold+Tsample</a:t>
            </a:r>
            <a:r>
              <a:rPr lang="en-US" dirty="0"/>
              <a:t>) </a:t>
            </a:r>
            <a:r>
              <a:rPr lang="en-US" dirty="0" err="1"/>
              <a:t>massima</a:t>
            </a:r>
            <a:r>
              <a:rPr lang="en-US" dirty="0"/>
              <a:t>? 1/(</a:t>
            </a:r>
            <a:r>
              <a:rPr lang="en-US" dirty="0" err="1"/>
              <a:t>Tsample</a:t>
            </a:r>
            <a:r>
              <a:rPr lang="en-US" dirty="0"/>
              <a:t> + </a:t>
            </a:r>
            <a:r>
              <a:rPr lang="en-US" dirty="0" err="1"/>
              <a:t>Thold</a:t>
            </a:r>
            <a:r>
              <a:rPr lang="en-US" dirty="0"/>
              <a:t>). ST è </a:t>
            </a:r>
            <a:r>
              <a:rPr lang="en-US" dirty="0" err="1"/>
              <a:t>Tsample</a:t>
            </a:r>
            <a:r>
              <a:rPr lang="en-US" dirty="0"/>
              <a:t>. 12 </a:t>
            </a:r>
            <a:r>
              <a:rPr lang="en-US" dirty="0" err="1"/>
              <a:t>sono</a:t>
            </a:r>
            <a:r>
              <a:rPr lang="en-US" dirty="0"/>
              <a:t> i 12 </a:t>
            </a:r>
            <a:r>
              <a:rPr lang="en-US" dirty="0" err="1"/>
              <a:t>colpi</a:t>
            </a:r>
            <a:r>
              <a:rPr lang="en-US" dirty="0"/>
              <a:t> di ck </a:t>
            </a:r>
            <a:r>
              <a:rPr lang="en-US" dirty="0" err="1"/>
              <a:t>dell’ADC</a:t>
            </a:r>
            <a:r>
              <a:rPr lang="en-US" dirty="0"/>
              <a:t> </a:t>
            </a:r>
            <a:r>
              <a:rPr lang="en-US" dirty="0" err="1"/>
              <a:t>cioè</a:t>
            </a:r>
            <a:r>
              <a:rPr lang="en-US" dirty="0"/>
              <a:t> </a:t>
            </a:r>
            <a:r>
              <a:rPr lang="en-US" dirty="0" err="1"/>
              <a:t>Thold</a:t>
            </a:r>
            <a:r>
              <a:rPr lang="en-US" dirty="0"/>
              <a:t> </a:t>
            </a:r>
            <a:r>
              <a:rPr lang="en-US" dirty="0" err="1"/>
              <a:t>perchè</a:t>
            </a:r>
            <a:r>
              <a:rPr lang="en-US" dirty="0"/>
              <a:t> è un SAR.</a:t>
            </a:r>
          </a:p>
          <a:p>
            <a:r>
              <a:rPr lang="en-US" dirty="0" err="1"/>
              <a:t>Minimo</a:t>
            </a:r>
            <a:r>
              <a:rPr lang="en-US" dirty="0"/>
              <a:t> ST da Cube è 3. </a:t>
            </a:r>
            <a:r>
              <a:rPr lang="en-US" dirty="0" err="1"/>
              <a:t>Quindi</a:t>
            </a:r>
            <a:r>
              <a:rPr lang="en-US" dirty="0"/>
              <a:t> 3+12 con 36M (36M/12) </a:t>
            </a:r>
            <a:r>
              <a:rPr lang="en-US" dirty="0">
                <a:sym typeface="Wingdings" panose="05000000000000000000" pitchFamily="2" charset="2"/>
              </a:rPr>
              <a:t> 2.4 </a:t>
            </a:r>
            <a:r>
              <a:rPr lang="en-US" dirty="0" err="1">
                <a:sym typeface="Wingdings" panose="05000000000000000000" pitchFamily="2" charset="2"/>
              </a:rPr>
              <a:t>MHz.</a:t>
            </a:r>
            <a:r>
              <a:rPr lang="en-US" dirty="0">
                <a:sym typeface="Wingdings" panose="05000000000000000000" pitchFamily="2" charset="2"/>
              </a:rPr>
              <a:t> </a:t>
            </a:r>
          </a:p>
          <a:p>
            <a:r>
              <a:rPr lang="en-US" dirty="0">
                <a:sym typeface="Wingdings" panose="05000000000000000000" pitchFamily="2" charset="2"/>
              </a:rPr>
              <a:t>Analog watchdog è una </a:t>
            </a:r>
            <a:r>
              <a:rPr lang="en-US" dirty="0" err="1">
                <a:sym typeface="Wingdings" panose="05000000000000000000" pitchFamily="2" charset="2"/>
              </a:rPr>
              <a:t>funzionalità</a:t>
            </a:r>
            <a:r>
              <a:rPr lang="en-US" dirty="0">
                <a:sym typeface="Wingdings" panose="05000000000000000000" pitchFamily="2" charset="2"/>
              </a:rPr>
              <a:t> </a:t>
            </a:r>
            <a:r>
              <a:rPr lang="en-US" dirty="0" err="1">
                <a:sym typeface="Wingdings" panose="05000000000000000000" pitchFamily="2" charset="2"/>
              </a:rPr>
              <a:t>che</a:t>
            </a:r>
            <a:r>
              <a:rPr lang="en-US" dirty="0">
                <a:sym typeface="Wingdings" panose="05000000000000000000" pitchFamily="2" charset="2"/>
              </a:rPr>
              <a:t> mi </a:t>
            </a:r>
            <a:r>
              <a:rPr lang="en-US" dirty="0" err="1">
                <a:sym typeface="Wingdings" panose="05000000000000000000" pitchFamily="2" charset="2"/>
              </a:rPr>
              <a:t>verifica</a:t>
            </a:r>
            <a:r>
              <a:rPr lang="en-US" dirty="0">
                <a:sym typeface="Wingdings" panose="05000000000000000000" pitchFamily="2" charset="2"/>
              </a:rPr>
              <a:t> se </a:t>
            </a:r>
            <a:r>
              <a:rPr lang="en-US" dirty="0" err="1">
                <a:sym typeface="Wingdings" panose="05000000000000000000" pitchFamily="2" charset="2"/>
              </a:rPr>
              <a:t>il</a:t>
            </a:r>
            <a:r>
              <a:rPr lang="en-US" dirty="0">
                <a:sym typeface="Wingdings" panose="05000000000000000000" pitchFamily="2" charset="2"/>
              </a:rPr>
              <a:t> </a:t>
            </a:r>
            <a:r>
              <a:rPr lang="en-US" dirty="0" err="1">
                <a:sym typeface="Wingdings" panose="05000000000000000000" pitchFamily="2" charset="2"/>
              </a:rPr>
              <a:t>valore</a:t>
            </a:r>
            <a:r>
              <a:rPr lang="en-US" dirty="0">
                <a:sym typeface="Wingdings" panose="05000000000000000000" pitchFamily="2" charset="2"/>
              </a:rPr>
              <a:t> </a:t>
            </a:r>
            <a:r>
              <a:rPr lang="en-US" dirty="0" err="1">
                <a:sym typeface="Wingdings" panose="05000000000000000000" pitchFamily="2" charset="2"/>
              </a:rPr>
              <a:t>convertito</a:t>
            </a:r>
            <a:r>
              <a:rPr lang="en-US" dirty="0">
                <a:sym typeface="Wingdings" panose="05000000000000000000" pitchFamily="2" charset="2"/>
              </a:rPr>
              <a:t> </a:t>
            </a:r>
            <a:r>
              <a:rPr lang="en-US" dirty="0" err="1">
                <a:sym typeface="Wingdings" panose="05000000000000000000" pitchFamily="2" charset="2"/>
              </a:rPr>
              <a:t>dall’ADC</a:t>
            </a:r>
            <a:r>
              <a:rPr lang="en-US" dirty="0">
                <a:sym typeface="Wingdings" panose="05000000000000000000" pitchFamily="2" charset="2"/>
              </a:rPr>
              <a:t> </a:t>
            </a:r>
            <a:r>
              <a:rPr lang="en-US" dirty="0" err="1">
                <a:sym typeface="Wingdings" panose="05000000000000000000" pitchFamily="2" charset="2"/>
              </a:rPr>
              <a:t>sta</a:t>
            </a:r>
            <a:r>
              <a:rPr lang="en-US" dirty="0">
                <a:sym typeface="Wingdings" panose="05000000000000000000" pitchFamily="2" charset="2"/>
              </a:rPr>
              <a:t> </a:t>
            </a:r>
            <a:r>
              <a:rPr lang="en-US" dirty="0" err="1">
                <a:sym typeface="Wingdings" panose="05000000000000000000" pitchFamily="2" charset="2"/>
              </a:rPr>
              <a:t>nel</a:t>
            </a:r>
            <a:r>
              <a:rPr lang="en-US" dirty="0">
                <a:sym typeface="Wingdings" panose="05000000000000000000" pitchFamily="2" charset="2"/>
              </a:rPr>
              <a:t> range operative, se non lo è, </a:t>
            </a:r>
            <a:r>
              <a:rPr lang="en-US" dirty="0" err="1">
                <a:sym typeface="Wingdings" panose="05000000000000000000" pitchFamily="2" charset="2"/>
              </a:rPr>
              <a:t>crea</a:t>
            </a:r>
            <a:r>
              <a:rPr lang="en-US" dirty="0">
                <a:sym typeface="Wingdings" panose="05000000000000000000" pitchFamily="2" charset="2"/>
              </a:rPr>
              <a:t> un interrupt. Ad </a:t>
            </a:r>
            <a:r>
              <a:rPr lang="en-US" dirty="0" err="1">
                <a:sym typeface="Wingdings" panose="05000000000000000000" pitchFamily="2" charset="2"/>
              </a:rPr>
              <a:t>esmepio</a:t>
            </a:r>
            <a:r>
              <a:rPr lang="en-US" dirty="0">
                <a:sym typeface="Wingdings" panose="05000000000000000000" pitchFamily="2" charset="2"/>
              </a:rPr>
              <a:t> </a:t>
            </a:r>
            <a:r>
              <a:rPr lang="en-US" dirty="0" err="1">
                <a:sym typeface="Wingdings" panose="05000000000000000000" pitchFamily="2" charset="2"/>
              </a:rPr>
              <a:t>si</a:t>
            </a:r>
            <a:r>
              <a:rPr lang="en-US" dirty="0">
                <a:sym typeface="Wingdings" panose="05000000000000000000" pitchFamily="2" charset="2"/>
              </a:rPr>
              <a:t> </a:t>
            </a:r>
            <a:r>
              <a:rPr lang="en-US" dirty="0" err="1">
                <a:sym typeface="Wingdings" panose="05000000000000000000" pitchFamily="2" charset="2"/>
              </a:rPr>
              <a:t>può</a:t>
            </a:r>
            <a:r>
              <a:rPr lang="en-US" dirty="0">
                <a:sym typeface="Wingdings" panose="05000000000000000000" pitchFamily="2" charset="2"/>
              </a:rPr>
              <a:t> </a:t>
            </a:r>
            <a:r>
              <a:rPr lang="en-US" dirty="0" err="1">
                <a:sym typeface="Wingdings" panose="05000000000000000000" pitchFamily="2" charset="2"/>
              </a:rPr>
              <a:t>tenere</a:t>
            </a:r>
            <a:r>
              <a:rPr lang="en-US" dirty="0">
                <a:sym typeface="Wingdings" panose="05000000000000000000" pitchFamily="2" charset="2"/>
              </a:rPr>
              <a:t> </a:t>
            </a:r>
            <a:r>
              <a:rPr lang="en-US" dirty="0" err="1">
                <a:sym typeface="Wingdings" panose="05000000000000000000" pitchFamily="2" charset="2"/>
              </a:rPr>
              <a:t>monitorato</a:t>
            </a:r>
            <a:r>
              <a:rPr lang="en-US" dirty="0">
                <a:sym typeface="Wingdings" panose="05000000000000000000" pitchFamily="2" charset="2"/>
              </a:rPr>
              <a:t> l’1,21 del bandgap. </a:t>
            </a:r>
            <a:endParaRPr lang="en-US" dirty="0"/>
          </a:p>
          <a:p>
            <a:endParaRPr lang="en-US" dirty="0"/>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7</a:t>
            </a:fld>
            <a:endParaRPr lang="it-IT"/>
          </a:p>
        </p:txBody>
      </p:sp>
    </p:spTree>
    <p:extLst>
      <p:ext uri="{BB962C8B-B14F-4D97-AF65-F5344CB8AC3E}">
        <p14:creationId xmlns:p14="http://schemas.microsoft.com/office/powerpoint/2010/main" val="444666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DMA prende i dati convertiti dall’ADC e li manda nella RAM direttamente senza usare risorse della CPU. La cella di memoria in cui mandarli è scelta con la funzione che chiamo, quindi via software e si sceglie anche quante conversioni fare. Vengono generati interrupt sia a metà del numero di conversioni che deve fare sia alla fine (</a:t>
            </a:r>
            <a:r>
              <a:rPr lang="it-IT" dirty="0" err="1"/>
              <a:t>half</a:t>
            </a:r>
            <a:r>
              <a:rPr lang="it-IT" dirty="0"/>
              <a:t> o </a:t>
            </a:r>
            <a:r>
              <a:rPr lang="it-IT" dirty="0" err="1"/>
              <a:t>completed</a:t>
            </a:r>
            <a:r>
              <a:rPr lang="it-IT" dirty="0"/>
              <a:t>) perché servirà dopo nei progetti. Avremo funzioni </a:t>
            </a:r>
            <a:r>
              <a:rPr lang="it-IT" dirty="0" err="1"/>
              <a:t>weakly</a:t>
            </a:r>
            <a:r>
              <a:rPr lang="it-IT" dirty="0"/>
              <a:t> </a:t>
            </a:r>
            <a:r>
              <a:rPr lang="it-IT" dirty="0" err="1"/>
              <a:t>defined</a:t>
            </a:r>
            <a:r>
              <a:rPr lang="it-IT" dirty="0"/>
              <a:t> (come le interrupt normali del </a:t>
            </a:r>
            <a:r>
              <a:rPr lang="it-IT" dirty="0" err="1"/>
              <a:t>push</a:t>
            </a:r>
            <a:r>
              <a:rPr lang="it-IT" dirty="0"/>
              <a:t> </a:t>
            </a:r>
            <a:r>
              <a:rPr lang="it-IT" dirty="0" err="1"/>
              <a:t>button</a:t>
            </a:r>
            <a:r>
              <a:rPr lang="it-IT" dirty="0"/>
              <a:t>) per dire cosa fare quando finisce la conversione. È importante definire cosa fare, una volta riempita la cella di memoria,  perché la DMA lavora in modo circolare (sono buffer circolari) quindi se richiamo la conversione, riscrivo nella stessa cella di memoria e perdo quanto scritto precedentemente. </a:t>
            </a:r>
          </a:p>
          <a:p>
            <a:r>
              <a:rPr lang="it-IT" dirty="0"/>
              <a:t>Posso anche creare un array da 10 e far fare 20 conversioni; quando finisce i 10 posti dell’array, lo riscrivere. Oppure posso fare il contrario, tipo creo un array da 20 e faccio 10 conversioni, e poi faccio andare in </a:t>
            </a:r>
            <a:r>
              <a:rPr lang="it-IT" dirty="0" err="1"/>
              <a:t>continous</a:t>
            </a:r>
            <a:r>
              <a:rPr lang="it-IT" dirty="0"/>
              <a:t> mode così poi continua a scrivere gli altri 10 posti dell’array. </a:t>
            </a:r>
            <a:endParaRPr lang="en-GB" dirty="0"/>
          </a:p>
          <a:p>
            <a:endParaRPr lang="en-GB" dirty="0"/>
          </a:p>
        </p:txBody>
      </p:sp>
      <p:sp>
        <p:nvSpPr>
          <p:cNvPr id="4" name="Segnaposto numero diapositiva 3"/>
          <p:cNvSpPr>
            <a:spLocks noGrp="1"/>
          </p:cNvSpPr>
          <p:nvPr>
            <p:ph type="sldNum" sz="quarter" idx="5"/>
          </p:nvPr>
        </p:nvSpPr>
        <p:spPr/>
        <p:txBody>
          <a:bodyPr/>
          <a:lstStyle/>
          <a:p>
            <a:pPr>
              <a:defRPr/>
            </a:pPr>
            <a:fld id="{8BB2E2EF-B505-416E-83A6-129FC088B5D1}" type="slidenum">
              <a:rPr lang="it-IT" smtClean="0"/>
              <a:pPr>
                <a:defRPr/>
              </a:pPr>
              <a:t>8</a:t>
            </a:fld>
            <a:endParaRPr lang="it-IT"/>
          </a:p>
        </p:txBody>
      </p:sp>
    </p:spTree>
    <p:extLst>
      <p:ext uri="{BB962C8B-B14F-4D97-AF65-F5344CB8AC3E}">
        <p14:creationId xmlns:p14="http://schemas.microsoft.com/office/powerpoint/2010/main" val="297728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Core ADC in mezzo con canali regular e </a:t>
            </a:r>
            <a:r>
              <a:rPr lang="it-IT" dirty="0" err="1"/>
              <a:t>injected</a:t>
            </a:r>
            <a:r>
              <a:rPr lang="it-IT" dirty="0"/>
              <a:t>, infatti c’è multiplexer di ingresso con cui scegliere quali collegare. Vediamo i loro registri, 1 vs 4. </a:t>
            </a:r>
          </a:p>
          <a:p>
            <a:r>
              <a:rPr lang="it-IT" dirty="0"/>
              <a:t>16 ingressi esterni, 2 interni, di cui 1 ha una OR. </a:t>
            </a:r>
          </a:p>
          <a:p>
            <a:r>
              <a:rPr lang="it-IT" dirty="0"/>
              <a:t>Il trigger mi può arrivare come interrupt dei timer. CH (1 2 3 4) per modalità </a:t>
            </a:r>
            <a:r>
              <a:rPr lang="it-IT" dirty="0" err="1"/>
              <a:t>capture</a:t>
            </a:r>
            <a:r>
              <a:rPr lang="it-IT" dirty="0"/>
              <a:t> and compare, TRGO è in time base e non è legato a un canale particolare. Perché in ogni canale ho il compare register e ci sono 4 canali per ogni timer. C’è </a:t>
            </a:r>
            <a:r>
              <a:rPr lang="it-IT" dirty="0" err="1"/>
              <a:t>mux</a:t>
            </a:r>
            <a:r>
              <a:rPr lang="it-IT" dirty="0"/>
              <a:t> perché un solo timer può </a:t>
            </a:r>
            <a:r>
              <a:rPr lang="it-IT" dirty="0" err="1"/>
              <a:t>triggerare</a:t>
            </a:r>
            <a:r>
              <a:rPr lang="it-IT" dirty="0"/>
              <a:t> l’ADC. </a:t>
            </a:r>
          </a:p>
          <a:p>
            <a:r>
              <a:rPr lang="it-IT" dirty="0"/>
              <a:t>EXTI15 per </a:t>
            </a:r>
            <a:r>
              <a:rPr lang="it-IT" dirty="0" err="1"/>
              <a:t>injected</a:t>
            </a:r>
            <a:r>
              <a:rPr lang="it-IT" dirty="0"/>
              <a:t>, EXTI11 per regular. </a:t>
            </a:r>
          </a:p>
          <a:p>
            <a:r>
              <a:rPr lang="it-IT" dirty="0"/>
              <a:t>EXTEN è l’</a:t>
            </a:r>
            <a:r>
              <a:rPr lang="it-IT" dirty="0" err="1"/>
              <a:t>enable</a:t>
            </a:r>
            <a:r>
              <a:rPr lang="it-IT" dirty="0"/>
              <a:t> per un trigger esterno (non via software). </a:t>
            </a:r>
          </a:p>
          <a:p>
            <a:r>
              <a:rPr lang="it-IT" dirty="0"/>
              <a:t>Via software: c’è un flag interno, dentro l’ADC. Non c’è un circuito esterno. </a:t>
            </a:r>
          </a:p>
          <a:p>
            <a:r>
              <a:rPr lang="it-IT" dirty="0"/>
              <a:t>Sopra vediamo i vari flag generati dall’ADC, tipo EOC. </a:t>
            </a:r>
            <a:endParaRPr lang="en-GB" dirty="0"/>
          </a:p>
          <a:p>
            <a:endParaRPr lang="en-GB" dirty="0"/>
          </a:p>
        </p:txBody>
      </p:sp>
      <p:sp>
        <p:nvSpPr>
          <p:cNvPr id="4" name="Segnaposto numero diapositiva 3"/>
          <p:cNvSpPr>
            <a:spLocks noGrp="1"/>
          </p:cNvSpPr>
          <p:nvPr>
            <p:ph type="sldNum" sz="quarter" idx="5"/>
          </p:nvPr>
        </p:nvSpPr>
        <p:spPr/>
        <p:txBody>
          <a:bodyPr/>
          <a:lstStyle/>
          <a:p>
            <a:pPr>
              <a:defRPr/>
            </a:pPr>
            <a:fld id="{8BB2E2EF-B505-416E-83A6-129FC088B5D1}" type="slidenum">
              <a:rPr lang="it-IT" smtClean="0"/>
              <a:pPr>
                <a:defRPr/>
              </a:pPr>
              <a:t>9</a:t>
            </a:fld>
            <a:endParaRPr lang="it-IT"/>
          </a:p>
        </p:txBody>
      </p:sp>
    </p:spTree>
    <p:extLst>
      <p:ext uri="{BB962C8B-B14F-4D97-AF65-F5344CB8AC3E}">
        <p14:creationId xmlns:p14="http://schemas.microsoft.com/office/powerpoint/2010/main" val="2546317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Interfaccia CUBE, rivediamo i parametri di prima. </a:t>
            </a:r>
            <a:r>
              <a:rPr lang="it-IT" dirty="0" err="1"/>
              <a:t>Prescaler</a:t>
            </a:r>
            <a:r>
              <a:rPr lang="it-IT" dirty="0"/>
              <a:t> almeno 2 e me lo suggerisce. Risoluzione: teniamo 12 bit a meno che non vogliamo andare a più alto </a:t>
            </a:r>
            <a:r>
              <a:rPr lang="it-IT" dirty="0" err="1"/>
              <a:t>conversion</a:t>
            </a:r>
            <a:r>
              <a:rPr lang="it-IT" dirty="0"/>
              <a:t> rate (ADC SAR N+1 colpi di </a:t>
            </a:r>
            <a:r>
              <a:rPr lang="it-IT" dirty="0" err="1"/>
              <a:t>ck</a:t>
            </a:r>
            <a:r>
              <a:rPr lang="it-IT"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it-IT" dirty="0" err="1"/>
              <a:t>Number</a:t>
            </a:r>
            <a:r>
              <a:rPr lang="it-IT" dirty="0"/>
              <a:t> of </a:t>
            </a:r>
            <a:r>
              <a:rPr lang="it-IT" dirty="0" err="1"/>
              <a:t>discontinous</a:t>
            </a:r>
            <a:r>
              <a:rPr lang="it-IT" dirty="0"/>
              <a:t>: solo blocchi di uguale numero. </a:t>
            </a:r>
          </a:p>
          <a:p>
            <a:r>
              <a:rPr lang="it-IT" dirty="0"/>
              <a:t>DMA </a:t>
            </a:r>
            <a:r>
              <a:rPr lang="it-IT" dirty="0" err="1"/>
              <a:t>continous</a:t>
            </a:r>
            <a:r>
              <a:rPr lang="it-IT" dirty="0"/>
              <a:t>? Se voglio che dopo 1000 me ne faccia altre 1000. Ma comunque mi serve impostare il numero (1000) per dire quando chiamare l’interrupt (a metà e alla fine). </a:t>
            </a:r>
          </a:p>
          <a:p>
            <a:r>
              <a:rPr lang="it-IT" dirty="0"/>
              <a:t>EOC: quando? </a:t>
            </a:r>
          </a:p>
          <a:p>
            <a:r>
              <a:rPr lang="it-IT" dirty="0"/>
              <a:t>Regular/</a:t>
            </a:r>
            <a:r>
              <a:rPr lang="it-IT" dirty="0" err="1"/>
              <a:t>injected</a:t>
            </a:r>
            <a:endParaRPr lang="it-IT" dirty="0"/>
          </a:p>
          <a:p>
            <a:r>
              <a:rPr lang="it-IT" dirty="0" err="1"/>
              <a:t>Number</a:t>
            </a:r>
            <a:r>
              <a:rPr lang="it-IT" dirty="0"/>
              <a:t> of </a:t>
            </a:r>
            <a:r>
              <a:rPr lang="it-IT" dirty="0" err="1"/>
              <a:t>conversions</a:t>
            </a:r>
            <a:r>
              <a:rPr lang="it-IT" dirty="0"/>
              <a:t> per quanto riguarda lo scanning </a:t>
            </a:r>
          </a:p>
          <a:p>
            <a:r>
              <a:rPr lang="it-IT" dirty="0"/>
              <a:t>Rank: impostazioni vari canali</a:t>
            </a:r>
          </a:p>
        </p:txBody>
      </p:sp>
      <p:sp>
        <p:nvSpPr>
          <p:cNvPr id="4" name="Segnaposto numero diapositiva 3"/>
          <p:cNvSpPr>
            <a:spLocks noGrp="1"/>
          </p:cNvSpPr>
          <p:nvPr>
            <p:ph type="sldNum" sz="quarter" idx="5"/>
          </p:nvPr>
        </p:nvSpPr>
        <p:spPr/>
        <p:txBody>
          <a:bodyPr/>
          <a:lstStyle/>
          <a:p>
            <a:pPr>
              <a:defRPr/>
            </a:pPr>
            <a:fld id="{8BB2E2EF-B505-416E-83A6-129FC088B5D1}" type="slidenum">
              <a:rPr lang="it-IT" smtClean="0"/>
              <a:pPr>
                <a:defRPr/>
              </a:pPr>
              <a:t>10</a:t>
            </a:fld>
            <a:endParaRPr lang="it-IT"/>
          </a:p>
        </p:txBody>
      </p:sp>
    </p:spTree>
    <p:extLst>
      <p:ext uri="{BB962C8B-B14F-4D97-AF65-F5344CB8AC3E}">
        <p14:creationId xmlns:p14="http://schemas.microsoft.com/office/powerpoint/2010/main" val="2542054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Come far partire/come fermare, coerenza tra i due </a:t>
            </a:r>
          </a:p>
          <a:p>
            <a:r>
              <a:rPr lang="it-IT" dirty="0"/>
              <a:t>Non basta avere timer come trigger della conversione, bisogna ricordare di far partire l’</a:t>
            </a:r>
            <a:r>
              <a:rPr lang="it-IT" dirty="0" err="1"/>
              <a:t>adc</a:t>
            </a:r>
            <a:r>
              <a:rPr lang="it-IT" dirty="0"/>
              <a:t> (che fa anche configurazioni iniziali dei registri, …)</a:t>
            </a:r>
          </a:p>
          <a:p>
            <a:r>
              <a:rPr lang="it-IT" dirty="0"/>
              <a:t>La struttura </a:t>
            </a:r>
            <a:r>
              <a:rPr lang="it-IT" dirty="0" err="1"/>
              <a:t>hadc</a:t>
            </a:r>
            <a:r>
              <a:rPr lang="it-IT" dirty="0"/>
              <a:t> che descrive le caratteristiche settate in Cube. Qui va dato il puntatore alla struttura. </a:t>
            </a:r>
          </a:p>
          <a:p>
            <a:r>
              <a:rPr lang="it-IT" dirty="0"/>
              <a:t>Guarda se c’è stata conversione, stato di questa funzione HAL OK = c’è stato. A questo punto posso fare il </a:t>
            </a:r>
            <a:r>
              <a:rPr lang="it-IT" dirty="0" err="1"/>
              <a:t>get</a:t>
            </a:r>
            <a:r>
              <a:rPr lang="it-IT" dirty="0"/>
              <a:t> </a:t>
            </a:r>
            <a:r>
              <a:rPr lang="it-IT" dirty="0" err="1"/>
              <a:t>value</a:t>
            </a:r>
            <a:r>
              <a:rPr lang="it-IT" dirty="0"/>
              <a:t>. </a:t>
            </a:r>
          </a:p>
          <a:p>
            <a:r>
              <a:rPr lang="it-IT" dirty="0" err="1"/>
              <a:t>Get</a:t>
            </a:r>
            <a:r>
              <a:rPr lang="it-IT" dirty="0"/>
              <a:t> </a:t>
            </a:r>
            <a:r>
              <a:rPr lang="it-IT" dirty="0" err="1"/>
              <a:t>value</a:t>
            </a:r>
            <a:r>
              <a:rPr lang="it-IT" dirty="0"/>
              <a:t> anche in interrupt. Uso </a:t>
            </a:r>
            <a:r>
              <a:rPr lang="it-IT" dirty="0" err="1"/>
              <a:t>convcplt</a:t>
            </a:r>
            <a:r>
              <a:rPr lang="it-IT" dirty="0"/>
              <a:t>, la ridefinisco e dentro faccio il </a:t>
            </a:r>
            <a:r>
              <a:rPr lang="it-IT" dirty="0" err="1"/>
              <a:t>get</a:t>
            </a:r>
            <a:r>
              <a:rPr lang="it-IT" dirty="0"/>
              <a:t> </a:t>
            </a:r>
            <a:r>
              <a:rPr lang="it-IT" dirty="0" err="1"/>
              <a:t>value</a:t>
            </a:r>
            <a:r>
              <a:rPr lang="it-IT" dirty="0"/>
              <a:t>. Sia per interrupt sia per </a:t>
            </a:r>
            <a:r>
              <a:rPr lang="it-IT" dirty="0" err="1"/>
              <a:t>dma</a:t>
            </a:r>
            <a:r>
              <a:rPr lang="it-IT" dirty="0"/>
              <a:t> (</a:t>
            </a:r>
            <a:r>
              <a:rPr lang="it-IT" dirty="0" err="1"/>
              <a:t>halfcplt</a:t>
            </a:r>
            <a:r>
              <a:rPr lang="it-IT" dirty="0"/>
              <a:t> vale solo per </a:t>
            </a:r>
            <a:r>
              <a:rPr lang="it-IT" dirty="0" err="1"/>
              <a:t>dma</a:t>
            </a:r>
            <a:r>
              <a:rPr lang="it-IT" dirty="0"/>
              <a:t>)</a:t>
            </a:r>
            <a:endParaRPr lang="en-GB" dirty="0"/>
          </a:p>
        </p:txBody>
      </p:sp>
      <p:sp>
        <p:nvSpPr>
          <p:cNvPr id="4" name="Segnaposto numero diapositiva 3"/>
          <p:cNvSpPr>
            <a:spLocks noGrp="1"/>
          </p:cNvSpPr>
          <p:nvPr>
            <p:ph type="sldNum" sz="quarter" idx="5"/>
          </p:nvPr>
        </p:nvSpPr>
        <p:spPr/>
        <p:txBody>
          <a:bodyPr/>
          <a:lstStyle/>
          <a:p>
            <a:pPr>
              <a:defRPr/>
            </a:pPr>
            <a:fld id="{8BB2E2EF-B505-416E-83A6-129FC088B5D1}" type="slidenum">
              <a:rPr lang="it-IT" smtClean="0"/>
              <a:pPr>
                <a:defRPr/>
              </a:pPr>
              <a:t>11</a:t>
            </a:fld>
            <a:endParaRPr lang="it-IT"/>
          </a:p>
        </p:txBody>
      </p:sp>
    </p:spTree>
    <p:extLst>
      <p:ext uri="{BB962C8B-B14F-4D97-AF65-F5344CB8AC3E}">
        <p14:creationId xmlns:p14="http://schemas.microsoft.com/office/powerpoint/2010/main" val="2958776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G:\power_point\intranet\point02\img\b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035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sp>
        <p:nvSpPr>
          <p:cNvPr id="4" name="Rectangle 70"/>
          <p:cNvSpPr>
            <a:spLocks noChangeArrowheads="1"/>
          </p:cNvSpPr>
          <p:nvPr userDrawn="1"/>
        </p:nvSpPr>
        <p:spPr bwMode="auto">
          <a:xfrm>
            <a:off x="571500" y="4929188"/>
            <a:ext cx="8128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grpSp>
        <p:nvGrpSpPr>
          <p:cNvPr id="5" name="Gruppo 14"/>
          <p:cNvGrpSpPr>
            <a:grpSpLocks/>
          </p:cNvGrpSpPr>
          <p:nvPr userDrawn="1"/>
        </p:nvGrpSpPr>
        <p:grpSpPr bwMode="auto">
          <a:xfrm>
            <a:off x="3143250" y="214313"/>
            <a:ext cx="2857500" cy="1414462"/>
            <a:chOff x="4857752" y="5143512"/>
            <a:chExt cx="3000361" cy="1468756"/>
          </a:xfrm>
        </p:grpSpPr>
        <p:sp>
          <p:nvSpPr>
            <p:cNvPr id="6" name="Rectangle 70"/>
            <p:cNvSpPr>
              <a:spLocks noChangeArrowheads="1"/>
            </p:cNvSpPr>
            <p:nvPr userDrawn="1"/>
          </p:nvSpPr>
          <p:spPr bwMode="auto">
            <a:xfrm>
              <a:off x="4857752" y="5143512"/>
              <a:ext cx="2992027" cy="14687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pic>
          <p:nvPicPr>
            <p:cNvPr id="7"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57752" y="5143512"/>
              <a:ext cx="1428760" cy="142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asellaDiTesto 19"/>
            <p:cNvSpPr txBox="1">
              <a:spLocks noChangeArrowheads="1"/>
            </p:cNvSpPr>
            <p:nvPr userDrawn="1"/>
          </p:nvSpPr>
          <p:spPr bwMode="auto">
            <a:xfrm>
              <a:off x="6207914" y="5217691"/>
              <a:ext cx="1650199" cy="138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r>
                <a:rPr lang="it-IT" sz="1600" b="1">
                  <a:solidFill>
                    <a:srgbClr val="0066CC"/>
                  </a:solidFill>
                </a:rPr>
                <a:t>POLITECNICO </a:t>
              </a:r>
            </a:p>
            <a:p>
              <a:pPr>
                <a:defRPr/>
              </a:pPr>
              <a:r>
                <a:rPr lang="it-IT" sz="1600" b="1">
                  <a:solidFill>
                    <a:srgbClr val="0066CC"/>
                  </a:solidFill>
                </a:rPr>
                <a:t>DI MILANO</a:t>
              </a:r>
            </a:p>
            <a:p>
              <a:pPr>
                <a:defRPr/>
              </a:pPr>
              <a:endParaRPr lang="it-IT" sz="1200" b="1">
                <a:solidFill>
                  <a:srgbClr val="0066CC"/>
                </a:solidFill>
              </a:endParaRPr>
            </a:p>
            <a:p>
              <a:pPr>
                <a:defRPr/>
              </a:pPr>
              <a:endParaRPr lang="it-IT" sz="1200" b="1">
                <a:solidFill>
                  <a:srgbClr val="0066CC"/>
                </a:solidFill>
              </a:endParaRPr>
            </a:p>
            <a:p>
              <a:pPr>
                <a:defRPr/>
              </a:pPr>
              <a:r>
                <a:rPr lang="it-IT" sz="1400">
                  <a:solidFill>
                    <a:srgbClr val="0066CC"/>
                  </a:solidFill>
                </a:rPr>
                <a:t>www.polimi.it</a:t>
              </a:r>
            </a:p>
          </p:txBody>
        </p:sp>
      </p:grpSp>
      <p:sp>
        <p:nvSpPr>
          <p:cNvPr id="9" name="Rectangle 70"/>
          <p:cNvSpPr>
            <a:spLocks noChangeArrowheads="1"/>
          </p:cNvSpPr>
          <p:nvPr userDrawn="1"/>
        </p:nvSpPr>
        <p:spPr bwMode="auto">
          <a:xfrm>
            <a:off x="0" y="1785938"/>
            <a:ext cx="3000375" cy="714375"/>
          </a:xfrm>
          <a:prstGeom prst="rect">
            <a:avLst/>
          </a:prstGeom>
          <a:solidFill>
            <a:srgbClr val="003F6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sp>
        <p:nvSpPr>
          <p:cNvPr id="10" name="Rectangle 70"/>
          <p:cNvSpPr>
            <a:spLocks noChangeArrowheads="1"/>
          </p:cNvSpPr>
          <p:nvPr userDrawn="1"/>
        </p:nvSpPr>
        <p:spPr bwMode="auto">
          <a:xfrm>
            <a:off x="5135563" y="3429000"/>
            <a:ext cx="2544762" cy="754063"/>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spTree>
    <p:extLst>
      <p:ext uri="{BB962C8B-B14F-4D97-AF65-F5344CB8AC3E}">
        <p14:creationId xmlns:p14="http://schemas.microsoft.com/office/powerpoint/2010/main" val="418730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solidFill>
                  <a:srgbClr val="0066CC"/>
                </a:solidFill>
              </a:defRPr>
            </a:lvl1pPr>
          </a:lstStyle>
          <a:p>
            <a:r>
              <a:rPr lang="it-IT" dirty="0"/>
              <a:t>Fare clic per modificare lo stile del titolo</a:t>
            </a:r>
          </a:p>
        </p:txBody>
      </p:sp>
    </p:spTree>
    <p:extLst>
      <p:ext uri="{BB962C8B-B14F-4D97-AF65-F5344CB8AC3E}">
        <p14:creationId xmlns:p14="http://schemas.microsoft.com/office/powerpoint/2010/main" val="20876000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G:\power_point\intranet\point02\img\up.gi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9"/>
          <p:cNvSpPr>
            <a:spLocks noGrp="1" noChangeAspect="1" noChangeArrowheads="1"/>
          </p:cNvSpPr>
          <p:nvPr>
            <p:ph type="title"/>
          </p:nvPr>
        </p:nvSpPr>
        <p:spPr bwMode="auto">
          <a:xfrm>
            <a:off x="1216025" y="0"/>
            <a:ext cx="79279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it-IT" altLang="it-IT"/>
              <a:t>Titolo diapositiva</a:t>
            </a:r>
          </a:p>
        </p:txBody>
      </p:sp>
      <p:sp>
        <p:nvSpPr>
          <p:cNvPr id="1028" name="Rectangle 66"/>
          <p:cNvSpPr>
            <a:spLocks noGrp="1" noChangeArrowheads="1"/>
          </p:cNvSpPr>
          <p:nvPr>
            <p:ph type="body" idx="1"/>
          </p:nvPr>
        </p:nvSpPr>
        <p:spPr bwMode="auto">
          <a:xfrm>
            <a:off x="500063" y="857250"/>
            <a:ext cx="8358187"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it-IT" dirty="0"/>
              <a:t>Fare clic per modificare il testo</a:t>
            </a:r>
          </a:p>
          <a:p>
            <a:pPr lvl="1"/>
            <a:r>
              <a:rPr lang="it-IT" altLang="it-IT" dirty="0"/>
              <a:t>Testo</a:t>
            </a:r>
          </a:p>
          <a:p>
            <a:pPr lvl="2"/>
            <a:r>
              <a:rPr lang="it-IT" altLang="it-IT" dirty="0"/>
              <a:t>Testo</a:t>
            </a:r>
          </a:p>
          <a:p>
            <a:pPr lvl="3"/>
            <a:r>
              <a:rPr lang="it-IT" altLang="it-IT" dirty="0"/>
              <a:t>testo</a:t>
            </a:r>
          </a:p>
        </p:txBody>
      </p:sp>
      <p:pic>
        <p:nvPicPr>
          <p:cNvPr id="1029" name="Picture 74" descr="G:\power_point\ppoint_vale\proposta_1\powerpoint1_sec.gif"/>
          <p:cNvPicPr>
            <a:picLocks noChangeAspect="1" noChangeArrowheads="1"/>
          </p:cNvPicPr>
          <p:nvPr userDrawn="1"/>
        </p:nvPicPr>
        <p:blipFill>
          <a:blip r:embed="rId5">
            <a:extLst>
              <a:ext uri="{28A0092B-C50C-407E-A947-70E740481C1C}">
                <a14:useLocalDpi xmlns:a14="http://schemas.microsoft.com/office/drawing/2010/main" val="0"/>
              </a:ext>
            </a:extLst>
          </a:blip>
          <a:srcRect r="25000"/>
          <a:stretch>
            <a:fillRect/>
          </a:stretch>
        </p:blipFill>
        <p:spPr bwMode="auto">
          <a:xfrm>
            <a:off x="0" y="65532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0" name="Gruppo 9"/>
          <p:cNvGrpSpPr>
            <a:grpSpLocks/>
          </p:cNvGrpSpPr>
          <p:nvPr userDrawn="1"/>
        </p:nvGrpSpPr>
        <p:grpSpPr bwMode="auto">
          <a:xfrm>
            <a:off x="0" y="0"/>
            <a:ext cx="1000125" cy="928688"/>
            <a:chOff x="0" y="0"/>
            <a:chExt cx="857224" cy="835786"/>
          </a:xfrm>
        </p:grpSpPr>
        <p:sp>
          <p:nvSpPr>
            <p:cNvPr id="1034" name="Rettangolo 8"/>
            <p:cNvSpPr>
              <a:spLocks noChangeArrowheads="1"/>
            </p:cNvSpPr>
            <p:nvPr userDrawn="1"/>
          </p:nvSpPr>
          <p:spPr bwMode="auto">
            <a:xfrm>
              <a:off x="0" y="0"/>
              <a:ext cx="857224" cy="82578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pic>
          <p:nvPicPr>
            <p:cNvPr id="1035" name="Picture 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 y="1"/>
              <a:ext cx="852342" cy="83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1" name="Text Box 71"/>
          <p:cNvSpPr txBox="1">
            <a:spLocks noChangeArrowheads="1"/>
          </p:cNvSpPr>
          <p:nvPr userDrawn="1"/>
        </p:nvSpPr>
        <p:spPr bwMode="auto">
          <a:xfrm>
            <a:off x="4286250" y="6569075"/>
            <a:ext cx="1928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lgn="r">
              <a:spcBef>
                <a:spcPct val="50000"/>
              </a:spcBef>
              <a:defRPr/>
            </a:pPr>
            <a:r>
              <a:rPr lang="it-IT" sz="1200" dirty="0">
                <a:solidFill>
                  <a:srgbClr val="0066CC"/>
                </a:solidFill>
              </a:rPr>
              <a:t>federica.villa@polimi.it </a:t>
            </a:r>
          </a:p>
        </p:txBody>
      </p:sp>
      <p:sp>
        <p:nvSpPr>
          <p:cNvPr id="1032" name="Text Box 71"/>
          <p:cNvSpPr txBox="1">
            <a:spLocks noChangeArrowheads="1"/>
          </p:cNvSpPr>
          <p:nvPr userDrawn="1"/>
        </p:nvSpPr>
        <p:spPr bwMode="auto">
          <a:xfrm>
            <a:off x="7715250" y="6581775"/>
            <a:ext cx="714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spcBef>
                <a:spcPct val="50000"/>
              </a:spcBef>
              <a:defRPr/>
            </a:pPr>
            <a:fld id="{0CE84C76-1CF2-43B5-AB1E-13BF9A8B4B3C}" type="slidenum">
              <a:rPr lang="it-IT" sz="1200" smtClean="0">
                <a:solidFill>
                  <a:srgbClr val="0066CC"/>
                </a:solidFill>
              </a:rPr>
              <a:pPr>
                <a:spcBef>
                  <a:spcPct val="50000"/>
                </a:spcBef>
                <a:defRPr/>
              </a:pPr>
              <a:t>‹N›</a:t>
            </a:fld>
            <a:r>
              <a:rPr lang="it-IT" sz="1200" dirty="0">
                <a:solidFill>
                  <a:srgbClr val="0066CC"/>
                </a:solidFill>
              </a:rPr>
              <a:t> / 24 </a:t>
            </a:r>
          </a:p>
        </p:txBody>
      </p:sp>
      <p:sp>
        <p:nvSpPr>
          <p:cNvPr id="1033" name="Text Box 71"/>
          <p:cNvSpPr txBox="1">
            <a:spLocks noChangeArrowheads="1"/>
          </p:cNvSpPr>
          <p:nvPr userDrawn="1"/>
        </p:nvSpPr>
        <p:spPr bwMode="auto">
          <a:xfrm>
            <a:off x="214313" y="6581775"/>
            <a:ext cx="3786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spcBef>
                <a:spcPct val="50000"/>
              </a:spcBef>
              <a:defRPr/>
            </a:pPr>
            <a:r>
              <a:rPr lang="en-US" sz="1200" b="1" baseline="0" dirty="0">
                <a:solidFill>
                  <a:srgbClr val="0066CC"/>
                </a:solidFill>
              </a:rPr>
              <a:t>Sensor Systems</a:t>
            </a:r>
            <a:r>
              <a:rPr lang="en-US" sz="1200" dirty="0">
                <a:solidFill>
                  <a:srgbClr val="0066CC"/>
                </a:solidFill>
              </a:rPr>
              <a:t>: 08 – </a:t>
            </a:r>
            <a:r>
              <a:rPr lang="en-US" sz="1200" noProof="0" dirty="0">
                <a:solidFill>
                  <a:srgbClr val="0066CC"/>
                </a:solidFill>
              </a:rPr>
              <a:t>ADC</a:t>
            </a:r>
            <a:endParaRPr lang="en-US" sz="1200" dirty="0">
              <a:solidFill>
                <a:srgbClr val="0066CC"/>
              </a:solidFill>
            </a:endParaRPr>
          </a:p>
        </p:txBody>
      </p:sp>
    </p:spTree>
  </p:cSld>
  <p:clrMap bg1="lt1" tx1="dk1" bg2="lt2" tx2="dk2" accent1="accent1" accent2="accent2" accent3="accent3" accent4="accent4" accent5="accent5" accent6="accent6" hlink="hlink" folHlink="folHlink"/>
  <p:sldLayoutIdLst>
    <p:sldLayoutId id="2147484000" r:id="rId1"/>
    <p:sldLayoutId id="2147483999" r:id="rId2"/>
  </p:sldLayoutIdLst>
  <p:hf hdr="0" ftr="0" dt="0"/>
  <p:txStyles>
    <p:titleStyle>
      <a:lvl1pPr algn="l" rtl="0" eaLnBrk="0" fontAlgn="base" hangingPunct="0">
        <a:spcBef>
          <a:spcPct val="0"/>
        </a:spcBef>
        <a:spcAft>
          <a:spcPct val="0"/>
        </a:spcAft>
        <a:defRPr sz="2800" b="1">
          <a:solidFill>
            <a:srgbClr val="0066CC"/>
          </a:solidFill>
          <a:latin typeface="+mj-lt"/>
          <a:ea typeface="+mj-ea"/>
          <a:cs typeface="+mj-cs"/>
        </a:defRPr>
      </a:lvl1pPr>
      <a:lvl2pPr algn="l" rtl="0" eaLnBrk="0" fontAlgn="base" hangingPunct="0">
        <a:spcBef>
          <a:spcPct val="0"/>
        </a:spcBef>
        <a:spcAft>
          <a:spcPct val="0"/>
        </a:spcAft>
        <a:defRPr sz="2800" b="1">
          <a:solidFill>
            <a:srgbClr val="0066CC"/>
          </a:solidFill>
          <a:latin typeface="Arial" pitchFamily="34" charset="0"/>
        </a:defRPr>
      </a:lvl2pPr>
      <a:lvl3pPr algn="l" rtl="0" eaLnBrk="0" fontAlgn="base" hangingPunct="0">
        <a:spcBef>
          <a:spcPct val="0"/>
        </a:spcBef>
        <a:spcAft>
          <a:spcPct val="0"/>
        </a:spcAft>
        <a:defRPr sz="2800" b="1">
          <a:solidFill>
            <a:srgbClr val="0066CC"/>
          </a:solidFill>
          <a:latin typeface="Arial" pitchFamily="34" charset="0"/>
        </a:defRPr>
      </a:lvl3pPr>
      <a:lvl4pPr algn="l" rtl="0" eaLnBrk="0" fontAlgn="base" hangingPunct="0">
        <a:spcBef>
          <a:spcPct val="0"/>
        </a:spcBef>
        <a:spcAft>
          <a:spcPct val="0"/>
        </a:spcAft>
        <a:defRPr sz="2800" b="1">
          <a:solidFill>
            <a:srgbClr val="0066CC"/>
          </a:solidFill>
          <a:latin typeface="Arial" pitchFamily="34" charset="0"/>
        </a:defRPr>
      </a:lvl4pPr>
      <a:lvl5pPr algn="l" rtl="0" eaLnBrk="0" fontAlgn="base" hangingPunct="0">
        <a:spcBef>
          <a:spcPct val="0"/>
        </a:spcBef>
        <a:spcAft>
          <a:spcPct val="0"/>
        </a:spcAft>
        <a:defRPr sz="2800" b="1">
          <a:solidFill>
            <a:srgbClr val="0066CC"/>
          </a:solidFill>
          <a:latin typeface="Arial" pitchFamily="34" charset="0"/>
        </a:defRPr>
      </a:lvl5pPr>
      <a:lvl6pPr marL="457200" algn="l" rtl="0" eaLnBrk="0" fontAlgn="base" hangingPunct="0">
        <a:spcBef>
          <a:spcPct val="0"/>
        </a:spcBef>
        <a:spcAft>
          <a:spcPct val="0"/>
        </a:spcAft>
        <a:defRPr sz="2200" b="1">
          <a:solidFill>
            <a:srgbClr val="003F6E"/>
          </a:solidFill>
          <a:latin typeface="Arial" pitchFamily="34" charset="0"/>
        </a:defRPr>
      </a:lvl6pPr>
      <a:lvl7pPr marL="914400" algn="l" rtl="0" eaLnBrk="0" fontAlgn="base" hangingPunct="0">
        <a:spcBef>
          <a:spcPct val="0"/>
        </a:spcBef>
        <a:spcAft>
          <a:spcPct val="0"/>
        </a:spcAft>
        <a:defRPr sz="2200" b="1">
          <a:solidFill>
            <a:srgbClr val="003F6E"/>
          </a:solidFill>
          <a:latin typeface="Arial" pitchFamily="34" charset="0"/>
        </a:defRPr>
      </a:lvl7pPr>
      <a:lvl8pPr marL="1371600" algn="l" rtl="0" eaLnBrk="0" fontAlgn="base" hangingPunct="0">
        <a:spcBef>
          <a:spcPct val="0"/>
        </a:spcBef>
        <a:spcAft>
          <a:spcPct val="0"/>
        </a:spcAft>
        <a:defRPr sz="2200" b="1">
          <a:solidFill>
            <a:srgbClr val="003F6E"/>
          </a:solidFill>
          <a:latin typeface="Arial" pitchFamily="34" charset="0"/>
        </a:defRPr>
      </a:lvl8pPr>
      <a:lvl9pPr marL="1828800" algn="l" rtl="0" eaLnBrk="0" fontAlgn="base" hangingPunct="0">
        <a:spcBef>
          <a:spcPct val="0"/>
        </a:spcBef>
        <a:spcAft>
          <a:spcPct val="0"/>
        </a:spcAft>
        <a:defRPr sz="2200" b="1">
          <a:solidFill>
            <a:srgbClr val="003F6E"/>
          </a:solidFill>
          <a:latin typeface="Arial" pitchFamily="34" charset="0"/>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a:solidFill>
            <a:schemeClr val="tx1"/>
          </a:solidFill>
          <a:latin typeface="+mn-lt"/>
        </a:defRPr>
      </a:lvl3pPr>
      <a:lvl4pPr marL="1600200" indent="-228600" algn="l" rtl="0" eaLnBrk="0" fontAlgn="base" hangingPunct="0">
        <a:spcBef>
          <a:spcPct val="20000"/>
        </a:spcBef>
        <a:spcAft>
          <a:spcPct val="0"/>
        </a:spcAft>
        <a:buClr>
          <a:srgbClr val="004C80"/>
        </a:buClr>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5"/>
          <p:cNvSpPr txBox="1">
            <a:spLocks noChangeArrowheads="1"/>
          </p:cNvSpPr>
          <p:nvPr/>
        </p:nvSpPr>
        <p:spPr bwMode="auto">
          <a:xfrm>
            <a:off x="1714500" y="5000625"/>
            <a:ext cx="7310438"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charset="0"/>
              </a:defRPr>
            </a:lvl1pPr>
            <a:lvl2pPr marL="742950" indent="-285750">
              <a:buClr>
                <a:srgbClr val="004C80"/>
              </a:buClr>
              <a:buSzPct val="85000"/>
              <a:buFont typeface="Wingdings" pitchFamily="2" charset="2"/>
              <a:buChar char="§"/>
              <a:defRPr sz="2000">
                <a:solidFill>
                  <a:schemeClr val="tx1"/>
                </a:solidFill>
                <a:latin typeface="Arial" charset="0"/>
              </a:defRPr>
            </a:lvl2pPr>
            <a:lvl3pPr marL="1143000" indent="-228600">
              <a:buClr>
                <a:srgbClr val="004D82"/>
              </a:buClr>
              <a:buChar char="•"/>
              <a:defRPr>
                <a:solidFill>
                  <a:schemeClr val="tx1"/>
                </a:solidFill>
                <a:latin typeface="Arial" charset="0"/>
              </a:defRPr>
            </a:lvl3pPr>
            <a:lvl4pPr marL="1600200" indent="-228600">
              <a:buClr>
                <a:srgbClr val="004C80"/>
              </a:buClr>
              <a:buChar char="–"/>
              <a:defRPr>
                <a:solidFill>
                  <a:schemeClr val="tx1"/>
                </a:solidFill>
                <a:latin typeface="Arial" charset="0"/>
              </a:defRPr>
            </a:lvl4pPr>
            <a:lvl5pPr marL="2057400" indent="-228600">
              <a:buChar char="»"/>
              <a:defRPr>
                <a:solidFill>
                  <a:schemeClr val="tx1"/>
                </a:solidFill>
                <a:latin typeface="Minion Web" pitchFamily="18" charset="0"/>
              </a:defRPr>
            </a:lvl5pPr>
            <a:lvl6pPr marL="2514600" indent="-228600" eaLnBrk="0" fontAlgn="base" hangingPunct="0">
              <a:spcBef>
                <a:spcPct val="20000"/>
              </a:spcBef>
              <a:spcAft>
                <a:spcPct val="0"/>
              </a:spcAft>
              <a:buChar char="»"/>
              <a:defRPr>
                <a:solidFill>
                  <a:schemeClr val="tx1"/>
                </a:solidFill>
                <a:latin typeface="Minion Web" pitchFamily="18" charset="0"/>
              </a:defRPr>
            </a:lvl6pPr>
            <a:lvl7pPr marL="2971800" indent="-228600" eaLnBrk="0" fontAlgn="base" hangingPunct="0">
              <a:spcBef>
                <a:spcPct val="20000"/>
              </a:spcBef>
              <a:spcAft>
                <a:spcPct val="0"/>
              </a:spcAft>
              <a:buChar char="»"/>
              <a:defRPr>
                <a:solidFill>
                  <a:schemeClr val="tx1"/>
                </a:solidFill>
                <a:latin typeface="Minion Web" pitchFamily="18" charset="0"/>
              </a:defRPr>
            </a:lvl7pPr>
            <a:lvl8pPr marL="3429000" indent="-228600" eaLnBrk="0" fontAlgn="base" hangingPunct="0">
              <a:spcBef>
                <a:spcPct val="20000"/>
              </a:spcBef>
              <a:spcAft>
                <a:spcPct val="0"/>
              </a:spcAft>
              <a:buChar char="»"/>
              <a:defRPr>
                <a:solidFill>
                  <a:schemeClr val="tx1"/>
                </a:solidFill>
                <a:latin typeface="Minion Web" pitchFamily="18" charset="0"/>
              </a:defRPr>
            </a:lvl8pPr>
            <a:lvl9pPr marL="3886200" indent="-228600" eaLnBrk="0" fontAlgn="base" hangingPunct="0">
              <a:spcBef>
                <a:spcPct val="20000"/>
              </a:spcBef>
              <a:spcAft>
                <a:spcPct val="0"/>
              </a:spcAft>
              <a:buChar char="»"/>
              <a:defRPr>
                <a:solidFill>
                  <a:schemeClr val="tx1"/>
                </a:solidFill>
                <a:latin typeface="Minion Web" pitchFamily="18" charset="0"/>
              </a:defRPr>
            </a:lvl9pPr>
          </a:lstStyle>
          <a:p>
            <a:pPr>
              <a:spcBef>
                <a:spcPts val="600"/>
              </a:spcBef>
            </a:pPr>
            <a:r>
              <a:rPr lang="it-IT" altLang="it-IT" sz="4400" b="1" dirty="0">
                <a:solidFill>
                  <a:srgbClr val="0066CC"/>
                </a:solidFill>
              </a:rPr>
              <a:t>ADC</a:t>
            </a:r>
          </a:p>
          <a:p>
            <a:pPr>
              <a:spcBef>
                <a:spcPts val="600"/>
              </a:spcBef>
            </a:pPr>
            <a:r>
              <a:rPr lang="en-US" altLang="it-IT" sz="2600" b="1" dirty="0">
                <a:solidFill>
                  <a:srgbClr val="0066CC"/>
                </a:solidFill>
              </a:rPr>
              <a:t>	</a:t>
            </a:r>
            <a:endParaRPr lang="en-US" altLang="it-IT" sz="1000" dirty="0">
              <a:solidFill>
                <a:srgbClr val="0066CC"/>
              </a:solidFill>
            </a:endParaRPr>
          </a:p>
          <a:p>
            <a:pPr algn="ctr">
              <a:spcBef>
                <a:spcPts val="600"/>
              </a:spcBef>
            </a:pPr>
            <a:r>
              <a:rPr lang="en-US" altLang="it-IT" sz="1800" dirty="0">
                <a:solidFill>
                  <a:srgbClr val="0066CC"/>
                </a:solidFill>
              </a:rPr>
              <a:t>Federica Villa</a:t>
            </a:r>
            <a:endParaRPr lang="it-IT" altLang="it-IT" sz="1800" dirty="0">
              <a:solidFill>
                <a:srgbClr val="33CC3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D0433E7C-39D8-44E5-897D-FD2CB8077E1C}"/>
              </a:ext>
            </a:extLst>
          </p:cNvPr>
          <p:cNvPicPr>
            <a:picLocks noChangeAspect="1"/>
          </p:cNvPicPr>
          <p:nvPr/>
        </p:nvPicPr>
        <p:blipFill>
          <a:blip r:embed="rId3"/>
          <a:stretch>
            <a:fillRect/>
          </a:stretch>
        </p:blipFill>
        <p:spPr>
          <a:xfrm>
            <a:off x="395536" y="1065925"/>
            <a:ext cx="6071873" cy="5243395"/>
          </a:xfrm>
          <a:prstGeom prst="rect">
            <a:avLst/>
          </a:prstGeom>
        </p:spPr>
      </p:pic>
      <p:sp>
        <p:nvSpPr>
          <p:cNvPr id="2" name="Titolo 1"/>
          <p:cNvSpPr>
            <a:spLocks noGrp="1"/>
          </p:cNvSpPr>
          <p:nvPr>
            <p:ph type="title"/>
          </p:nvPr>
        </p:nvSpPr>
        <p:spPr/>
        <p:txBody>
          <a:bodyPr/>
          <a:lstStyle/>
          <a:p>
            <a:r>
              <a:rPr lang="en-US" dirty="0"/>
              <a:t>CUBE configurations</a:t>
            </a:r>
          </a:p>
        </p:txBody>
      </p:sp>
      <p:sp>
        <p:nvSpPr>
          <p:cNvPr id="5" name="Ovale 4">
            <a:extLst>
              <a:ext uri="{FF2B5EF4-FFF2-40B4-BE49-F238E27FC236}">
                <a16:creationId xmlns:a16="http://schemas.microsoft.com/office/drawing/2014/main" id="{059B6714-6C40-4D28-A3C3-4C689B31564A}"/>
              </a:ext>
            </a:extLst>
          </p:cNvPr>
          <p:cNvSpPr/>
          <p:nvPr/>
        </p:nvSpPr>
        <p:spPr bwMode="auto">
          <a:xfrm>
            <a:off x="3373498" y="1988840"/>
            <a:ext cx="1486534"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ndParaRPr>
          </a:p>
        </p:txBody>
      </p:sp>
      <p:cxnSp>
        <p:nvCxnSpPr>
          <p:cNvPr id="7" name="Connettore 2 6">
            <a:extLst>
              <a:ext uri="{FF2B5EF4-FFF2-40B4-BE49-F238E27FC236}">
                <a16:creationId xmlns:a16="http://schemas.microsoft.com/office/drawing/2014/main" id="{C7A7C82E-F478-4E38-A66E-24136ECF0A1C}"/>
              </a:ext>
            </a:extLst>
          </p:cNvPr>
          <p:cNvCxnSpPr/>
          <p:nvPr/>
        </p:nvCxnSpPr>
        <p:spPr bwMode="auto">
          <a:xfrm>
            <a:off x="4932040" y="2204864"/>
            <a:ext cx="1800200" cy="0"/>
          </a:xfrm>
          <a:prstGeom prst="straightConnector1">
            <a:avLst/>
          </a:prstGeom>
          <a:noFill/>
          <a:ln w="9525" cap="flat" cmpd="sng" algn="ctr">
            <a:solidFill>
              <a:srgbClr val="FF0000"/>
            </a:solidFill>
            <a:prstDash val="solid"/>
            <a:round/>
            <a:headEnd type="none" w="med" len="med"/>
            <a:tailEnd type="triangle"/>
          </a:ln>
          <a:effectLst/>
        </p:spPr>
      </p:cxnSp>
      <p:sp>
        <p:nvSpPr>
          <p:cNvPr id="8" name="CasellaDiTesto 7">
            <a:extLst>
              <a:ext uri="{FF2B5EF4-FFF2-40B4-BE49-F238E27FC236}">
                <a16:creationId xmlns:a16="http://schemas.microsoft.com/office/drawing/2014/main" id="{B71605EB-80A0-4376-876C-1B74D8132ED7}"/>
              </a:ext>
            </a:extLst>
          </p:cNvPr>
          <p:cNvSpPr txBox="1"/>
          <p:nvPr/>
        </p:nvSpPr>
        <p:spPr bwMode="auto">
          <a:xfrm>
            <a:off x="6732240" y="2041103"/>
            <a:ext cx="2304256" cy="307777"/>
          </a:xfrm>
          <a:prstGeom prst="rect">
            <a:avLst/>
          </a:prstGeom>
          <a:noFill/>
          <a:ln w="9525">
            <a:noFill/>
            <a:miter lim="800000"/>
            <a:headEnd/>
            <a:tailEnd/>
          </a:ln>
          <a:effectLst/>
        </p:spPr>
        <p:txBody>
          <a:bodyPr wrap="square" rtlCol="0">
            <a:spAutoFit/>
          </a:bodyPr>
          <a:lstStyle/>
          <a:p>
            <a:pPr algn="r">
              <a:spcBef>
                <a:spcPct val="50000"/>
              </a:spcBef>
            </a:pPr>
            <a:r>
              <a:rPr lang="en-US" sz="1400" dirty="0" err="1">
                <a:solidFill>
                  <a:srgbClr val="0070C0"/>
                </a:solidFill>
                <a:latin typeface="Arial" pitchFamily="34" charset="0"/>
              </a:rPr>
              <a:t>f</a:t>
            </a:r>
            <a:r>
              <a:rPr lang="en-US" sz="1400" baseline="-25000" dirty="0" err="1">
                <a:solidFill>
                  <a:srgbClr val="0070C0"/>
                </a:solidFill>
                <a:latin typeface="Arial" pitchFamily="34" charset="0"/>
              </a:rPr>
              <a:t>ADC</a:t>
            </a:r>
            <a:r>
              <a:rPr lang="en-US" sz="1400" dirty="0">
                <a:solidFill>
                  <a:srgbClr val="0070C0"/>
                </a:solidFill>
                <a:latin typeface="Arial" pitchFamily="34" charset="0"/>
              </a:rPr>
              <a:t>= 84 MHz /4 = 21 MHz</a:t>
            </a:r>
          </a:p>
        </p:txBody>
      </p:sp>
    </p:spTree>
    <p:extLst>
      <p:ext uri="{BB962C8B-B14F-4D97-AF65-F5344CB8AC3E}">
        <p14:creationId xmlns:p14="http://schemas.microsoft.com/office/powerpoint/2010/main" val="65829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ADC HAL functions</a:t>
            </a:r>
          </a:p>
        </p:txBody>
      </p:sp>
      <p:sp>
        <p:nvSpPr>
          <p:cNvPr id="3" name="CasellaDiTesto 2"/>
          <p:cNvSpPr txBox="1"/>
          <p:nvPr/>
        </p:nvSpPr>
        <p:spPr bwMode="auto">
          <a:xfrm>
            <a:off x="0" y="764704"/>
            <a:ext cx="9329413" cy="7602081"/>
          </a:xfrm>
          <a:prstGeom prst="rect">
            <a:avLst/>
          </a:prstGeom>
          <a:noFill/>
          <a:ln w="9525">
            <a:noFill/>
            <a:miter lim="800000"/>
            <a:headEnd/>
            <a:tailEnd/>
          </a:ln>
          <a:effectLst/>
        </p:spPr>
        <p:txBody>
          <a:bodyPr wrap="none" rtlCol="0">
            <a:spAutoFit/>
          </a:bodyPr>
          <a:lstStyle/>
          <a:p>
            <a:pPr>
              <a:spcBef>
                <a:spcPct val="50000"/>
              </a:spcBef>
            </a:pPr>
            <a:r>
              <a:rPr lang="en-US" sz="1600" dirty="0">
                <a:solidFill>
                  <a:srgbClr val="0070C0"/>
                </a:solidFill>
                <a:latin typeface="Arial" pitchFamily="34" charset="0"/>
              </a:rPr>
              <a:t>There are many HAL functions for ADC. </a:t>
            </a:r>
          </a:p>
          <a:p>
            <a:pPr>
              <a:spcBef>
                <a:spcPct val="50000"/>
              </a:spcBef>
            </a:pPr>
            <a:r>
              <a:rPr lang="en-US" sz="1600" dirty="0">
                <a:solidFill>
                  <a:srgbClr val="0070C0"/>
                </a:solidFill>
                <a:latin typeface="Arial" pitchFamily="34" charset="0"/>
              </a:rPr>
              <a:t>In the next projects we will use the following functions:</a:t>
            </a:r>
          </a:p>
          <a:p>
            <a:pPr>
              <a:spcBef>
                <a:spcPct val="50000"/>
              </a:spcBef>
            </a:pPr>
            <a:endParaRPr lang="en-US" sz="1600" dirty="0">
              <a:solidFill>
                <a:srgbClr val="0070C0"/>
              </a:solidFill>
              <a:latin typeface="Arial" pitchFamily="34" charset="0"/>
            </a:endParaRPr>
          </a:p>
          <a:p>
            <a:pPr>
              <a:spcBef>
                <a:spcPct val="50000"/>
              </a:spcBef>
            </a:pPr>
            <a:r>
              <a:rPr lang="en-US" sz="1600" dirty="0" err="1">
                <a:solidFill>
                  <a:srgbClr val="0070C0"/>
                </a:solidFill>
                <a:latin typeface="Arial" pitchFamily="34" charset="0"/>
              </a:rPr>
              <a:t>HAL_StatusTypeDef</a:t>
            </a:r>
            <a:r>
              <a:rPr lang="en-US" sz="1600" dirty="0">
                <a:solidFill>
                  <a:srgbClr val="0070C0"/>
                </a:solidFill>
                <a:latin typeface="Arial" pitchFamily="34" charset="0"/>
              </a:rPr>
              <a:t> </a:t>
            </a:r>
            <a:r>
              <a:rPr lang="en-US" sz="1600" b="1" dirty="0" err="1">
                <a:solidFill>
                  <a:srgbClr val="0070C0"/>
                </a:solidFill>
                <a:latin typeface="Arial" pitchFamily="34" charset="0"/>
              </a:rPr>
              <a:t>HAL_ADC_Start</a:t>
            </a:r>
            <a:r>
              <a:rPr lang="en-US" sz="1600" dirty="0">
                <a:solidFill>
                  <a:srgbClr val="0070C0"/>
                </a:solidFill>
                <a:latin typeface="Arial" pitchFamily="34" charset="0"/>
              </a:rPr>
              <a:t>(</a:t>
            </a:r>
            <a:r>
              <a:rPr lang="en-US" sz="1600" dirty="0" err="1">
                <a:solidFill>
                  <a:srgbClr val="0070C0"/>
                </a:solidFill>
                <a:latin typeface="Arial" pitchFamily="34" charset="0"/>
              </a:rPr>
              <a:t>ADC_HandleTypeDef</a:t>
            </a:r>
            <a:r>
              <a:rPr lang="en-US" sz="1600" dirty="0">
                <a:solidFill>
                  <a:srgbClr val="0070C0"/>
                </a:solidFill>
                <a:latin typeface="Arial" pitchFamily="34" charset="0"/>
              </a:rPr>
              <a:t>* </a:t>
            </a:r>
            <a:r>
              <a:rPr lang="en-US" sz="1600" dirty="0" err="1">
                <a:solidFill>
                  <a:srgbClr val="0070C0"/>
                </a:solidFill>
                <a:latin typeface="Arial" pitchFamily="34" charset="0"/>
              </a:rPr>
              <a:t>hadc</a:t>
            </a:r>
            <a:r>
              <a:rPr lang="en-US" sz="1600" dirty="0">
                <a:solidFill>
                  <a:srgbClr val="0070C0"/>
                </a:solidFill>
                <a:latin typeface="Arial" pitchFamily="34" charset="0"/>
              </a:rPr>
              <a:t>)</a:t>
            </a:r>
          </a:p>
          <a:p>
            <a:pPr>
              <a:spcBef>
                <a:spcPct val="50000"/>
              </a:spcBef>
            </a:pPr>
            <a:r>
              <a:rPr lang="en-US" sz="1600" dirty="0" err="1">
                <a:solidFill>
                  <a:srgbClr val="0070C0"/>
                </a:solidFill>
                <a:latin typeface="Arial" pitchFamily="34" charset="0"/>
              </a:rPr>
              <a:t>HAL_StatusTypeDef</a:t>
            </a:r>
            <a:r>
              <a:rPr lang="en-US" sz="1600" dirty="0">
                <a:solidFill>
                  <a:srgbClr val="0070C0"/>
                </a:solidFill>
                <a:latin typeface="Arial" pitchFamily="34" charset="0"/>
              </a:rPr>
              <a:t> </a:t>
            </a:r>
            <a:r>
              <a:rPr lang="en-US" sz="1600" b="1" dirty="0" err="1">
                <a:solidFill>
                  <a:srgbClr val="0070C0"/>
                </a:solidFill>
                <a:latin typeface="Arial" pitchFamily="34" charset="0"/>
              </a:rPr>
              <a:t>HAL_ADC_Start_IT</a:t>
            </a:r>
            <a:r>
              <a:rPr lang="en-US" sz="1600" dirty="0">
                <a:solidFill>
                  <a:srgbClr val="0070C0"/>
                </a:solidFill>
                <a:latin typeface="Arial" pitchFamily="34" charset="0"/>
              </a:rPr>
              <a:t>(</a:t>
            </a:r>
            <a:r>
              <a:rPr lang="en-US" sz="1600" dirty="0" err="1">
                <a:solidFill>
                  <a:srgbClr val="0070C0"/>
                </a:solidFill>
                <a:latin typeface="Arial" pitchFamily="34" charset="0"/>
              </a:rPr>
              <a:t>ADC_HandleTypeDef</a:t>
            </a:r>
            <a:r>
              <a:rPr lang="en-US" sz="1600" dirty="0">
                <a:solidFill>
                  <a:srgbClr val="0070C0"/>
                </a:solidFill>
                <a:latin typeface="Arial" pitchFamily="34" charset="0"/>
              </a:rPr>
              <a:t>* </a:t>
            </a:r>
            <a:r>
              <a:rPr lang="en-US" sz="1600" dirty="0" err="1">
                <a:solidFill>
                  <a:srgbClr val="0070C0"/>
                </a:solidFill>
                <a:latin typeface="Arial" pitchFamily="34" charset="0"/>
              </a:rPr>
              <a:t>hadc</a:t>
            </a:r>
            <a:r>
              <a:rPr lang="en-US" sz="1600" dirty="0">
                <a:solidFill>
                  <a:srgbClr val="0070C0"/>
                </a:solidFill>
                <a:latin typeface="Arial" pitchFamily="34" charset="0"/>
              </a:rPr>
              <a:t>) (needed at the beginning </a:t>
            </a:r>
          </a:p>
          <a:p>
            <a:pPr>
              <a:spcBef>
                <a:spcPct val="50000"/>
              </a:spcBef>
            </a:pPr>
            <a:r>
              <a:rPr lang="en-US" sz="1600" dirty="0">
                <a:solidFill>
                  <a:srgbClr val="0070C0"/>
                </a:solidFill>
                <a:latin typeface="Arial" pitchFamily="34" charset="0"/>
              </a:rPr>
              <a:t>of the code also just to setup the peripheral)</a:t>
            </a:r>
          </a:p>
          <a:p>
            <a:pPr>
              <a:spcBef>
                <a:spcPct val="50000"/>
              </a:spcBef>
            </a:pPr>
            <a:r>
              <a:rPr lang="en-US" sz="1600" dirty="0" err="1">
                <a:solidFill>
                  <a:srgbClr val="0070C0"/>
                </a:solidFill>
                <a:latin typeface="Arial" pitchFamily="34" charset="0"/>
              </a:rPr>
              <a:t>HAL_StatusTypeDef</a:t>
            </a:r>
            <a:r>
              <a:rPr lang="en-US" sz="1600" dirty="0">
                <a:solidFill>
                  <a:srgbClr val="0070C0"/>
                </a:solidFill>
                <a:latin typeface="Arial" pitchFamily="34" charset="0"/>
              </a:rPr>
              <a:t> </a:t>
            </a:r>
            <a:r>
              <a:rPr lang="en-US" sz="1600" b="1" dirty="0" err="1">
                <a:solidFill>
                  <a:srgbClr val="0070C0"/>
                </a:solidFill>
                <a:latin typeface="Arial" pitchFamily="34" charset="0"/>
              </a:rPr>
              <a:t>HAL_ADC_Start_DMA</a:t>
            </a:r>
            <a:r>
              <a:rPr lang="en-US" sz="1600" dirty="0">
                <a:solidFill>
                  <a:srgbClr val="0070C0"/>
                </a:solidFill>
                <a:latin typeface="Arial" pitchFamily="34" charset="0"/>
              </a:rPr>
              <a:t>(</a:t>
            </a:r>
            <a:r>
              <a:rPr lang="en-US" sz="1600" dirty="0" err="1">
                <a:solidFill>
                  <a:srgbClr val="0070C0"/>
                </a:solidFill>
                <a:latin typeface="Arial" pitchFamily="34" charset="0"/>
              </a:rPr>
              <a:t>ADC_HandleTypeDef</a:t>
            </a:r>
            <a:r>
              <a:rPr lang="en-US" sz="1600" dirty="0">
                <a:solidFill>
                  <a:srgbClr val="0070C0"/>
                </a:solidFill>
                <a:latin typeface="Arial" pitchFamily="34" charset="0"/>
              </a:rPr>
              <a:t>* </a:t>
            </a:r>
            <a:r>
              <a:rPr lang="en-US" sz="1600" dirty="0" err="1">
                <a:solidFill>
                  <a:srgbClr val="0070C0"/>
                </a:solidFill>
                <a:latin typeface="Arial" pitchFamily="34" charset="0"/>
              </a:rPr>
              <a:t>hadc</a:t>
            </a:r>
            <a:r>
              <a:rPr lang="en-US" sz="1600" dirty="0">
                <a:solidFill>
                  <a:srgbClr val="0070C0"/>
                </a:solidFill>
                <a:latin typeface="Arial" pitchFamily="34" charset="0"/>
              </a:rPr>
              <a:t>, uint32_t* </a:t>
            </a:r>
            <a:r>
              <a:rPr lang="en-US" sz="1600" dirty="0" err="1">
                <a:solidFill>
                  <a:srgbClr val="0070C0"/>
                </a:solidFill>
                <a:latin typeface="Arial" pitchFamily="34" charset="0"/>
              </a:rPr>
              <a:t>pData</a:t>
            </a:r>
            <a:r>
              <a:rPr lang="en-US" sz="1600" dirty="0">
                <a:solidFill>
                  <a:srgbClr val="0070C0"/>
                </a:solidFill>
                <a:latin typeface="Arial" pitchFamily="34" charset="0"/>
              </a:rPr>
              <a:t>, </a:t>
            </a:r>
            <a:br>
              <a:rPr lang="en-US" sz="1600" dirty="0">
                <a:solidFill>
                  <a:srgbClr val="0070C0"/>
                </a:solidFill>
                <a:latin typeface="Arial" pitchFamily="34" charset="0"/>
              </a:rPr>
            </a:br>
            <a:r>
              <a:rPr lang="en-US" sz="1600" dirty="0">
                <a:solidFill>
                  <a:srgbClr val="0070C0"/>
                </a:solidFill>
                <a:latin typeface="Arial" pitchFamily="34" charset="0"/>
              </a:rPr>
              <a:t>								uint32_t Length)</a:t>
            </a:r>
          </a:p>
          <a:p>
            <a:pPr>
              <a:spcBef>
                <a:spcPct val="50000"/>
              </a:spcBef>
            </a:pPr>
            <a:r>
              <a:rPr lang="en-US" sz="1600" dirty="0" err="1">
                <a:solidFill>
                  <a:srgbClr val="0070C0"/>
                </a:solidFill>
                <a:latin typeface="Arial" pitchFamily="34" charset="0"/>
              </a:rPr>
              <a:t>HAL_StatusTypeDef</a:t>
            </a:r>
            <a:r>
              <a:rPr lang="en-US" sz="1600" dirty="0">
                <a:solidFill>
                  <a:srgbClr val="0070C0"/>
                </a:solidFill>
                <a:latin typeface="Arial" pitchFamily="34" charset="0"/>
              </a:rPr>
              <a:t> </a:t>
            </a:r>
            <a:r>
              <a:rPr lang="en-US" sz="1600" b="1" dirty="0" err="1">
                <a:solidFill>
                  <a:srgbClr val="0070C0"/>
                </a:solidFill>
                <a:latin typeface="Arial" pitchFamily="34" charset="0"/>
              </a:rPr>
              <a:t>HAL_ADC_Stop</a:t>
            </a:r>
            <a:r>
              <a:rPr lang="en-US" sz="1600" dirty="0">
                <a:solidFill>
                  <a:srgbClr val="0070C0"/>
                </a:solidFill>
                <a:latin typeface="Arial" pitchFamily="34" charset="0"/>
              </a:rPr>
              <a:t>(</a:t>
            </a:r>
            <a:r>
              <a:rPr lang="en-US" sz="1600" dirty="0" err="1">
                <a:solidFill>
                  <a:srgbClr val="0070C0"/>
                </a:solidFill>
                <a:latin typeface="Arial" pitchFamily="34" charset="0"/>
              </a:rPr>
              <a:t>ADC_HandleTypeDef</a:t>
            </a:r>
            <a:r>
              <a:rPr lang="en-US" sz="1600" dirty="0">
                <a:solidFill>
                  <a:srgbClr val="0070C0"/>
                </a:solidFill>
                <a:latin typeface="Arial" pitchFamily="34" charset="0"/>
              </a:rPr>
              <a:t>* </a:t>
            </a:r>
            <a:r>
              <a:rPr lang="en-US" sz="1600" dirty="0" err="1">
                <a:solidFill>
                  <a:srgbClr val="0070C0"/>
                </a:solidFill>
                <a:latin typeface="Arial" pitchFamily="34" charset="0"/>
              </a:rPr>
              <a:t>hadc</a:t>
            </a:r>
            <a:r>
              <a:rPr lang="en-US" sz="1600" dirty="0">
                <a:solidFill>
                  <a:srgbClr val="0070C0"/>
                </a:solidFill>
                <a:latin typeface="Arial" pitchFamily="34" charset="0"/>
              </a:rPr>
              <a:t>) (simply aborts the </a:t>
            </a:r>
            <a:r>
              <a:rPr lang="en-US" sz="1600" dirty="0" err="1">
                <a:solidFill>
                  <a:srgbClr val="0070C0"/>
                </a:solidFill>
                <a:latin typeface="Arial" pitchFamily="34" charset="0"/>
              </a:rPr>
              <a:t>convertion</a:t>
            </a:r>
            <a:r>
              <a:rPr lang="en-US" sz="1600" dirty="0">
                <a:solidFill>
                  <a:srgbClr val="0070C0"/>
                </a:solidFill>
                <a:latin typeface="Arial" pitchFamily="34" charset="0"/>
              </a:rPr>
              <a:t>)</a:t>
            </a:r>
          </a:p>
          <a:p>
            <a:pPr>
              <a:spcBef>
                <a:spcPct val="50000"/>
              </a:spcBef>
            </a:pPr>
            <a:r>
              <a:rPr lang="en-US" sz="1600" dirty="0" err="1">
                <a:solidFill>
                  <a:srgbClr val="0070C0"/>
                </a:solidFill>
                <a:latin typeface="Arial" pitchFamily="34" charset="0"/>
              </a:rPr>
              <a:t>HAL_StatusTypeDef</a:t>
            </a:r>
            <a:r>
              <a:rPr lang="en-US" sz="1600" dirty="0">
                <a:solidFill>
                  <a:srgbClr val="0070C0"/>
                </a:solidFill>
                <a:latin typeface="Arial" pitchFamily="34" charset="0"/>
              </a:rPr>
              <a:t> </a:t>
            </a:r>
            <a:r>
              <a:rPr lang="en-US" sz="1600" b="1" dirty="0" err="1">
                <a:solidFill>
                  <a:srgbClr val="0070C0"/>
                </a:solidFill>
                <a:latin typeface="Arial" pitchFamily="34" charset="0"/>
              </a:rPr>
              <a:t>HAL_ADC_Stop_IT</a:t>
            </a:r>
            <a:r>
              <a:rPr lang="en-US" sz="1600" dirty="0">
                <a:solidFill>
                  <a:srgbClr val="0070C0"/>
                </a:solidFill>
                <a:latin typeface="Arial" pitchFamily="34" charset="0"/>
              </a:rPr>
              <a:t>(</a:t>
            </a:r>
            <a:r>
              <a:rPr lang="en-US" sz="1600" dirty="0" err="1">
                <a:solidFill>
                  <a:srgbClr val="0070C0"/>
                </a:solidFill>
                <a:latin typeface="Arial" pitchFamily="34" charset="0"/>
              </a:rPr>
              <a:t>ADC_HandleTypeDef</a:t>
            </a:r>
            <a:r>
              <a:rPr lang="en-US" sz="1600" dirty="0">
                <a:solidFill>
                  <a:srgbClr val="0070C0"/>
                </a:solidFill>
                <a:latin typeface="Arial" pitchFamily="34" charset="0"/>
              </a:rPr>
              <a:t>* </a:t>
            </a:r>
            <a:r>
              <a:rPr lang="en-US" sz="1600" dirty="0" err="1">
                <a:solidFill>
                  <a:srgbClr val="0070C0"/>
                </a:solidFill>
                <a:latin typeface="Arial" pitchFamily="34" charset="0"/>
              </a:rPr>
              <a:t>hadc</a:t>
            </a:r>
            <a:r>
              <a:rPr lang="en-US" sz="1600" dirty="0">
                <a:solidFill>
                  <a:srgbClr val="0070C0"/>
                </a:solidFill>
                <a:latin typeface="Arial" pitchFamily="34" charset="0"/>
              </a:rPr>
              <a:t>)</a:t>
            </a:r>
          </a:p>
          <a:p>
            <a:pPr>
              <a:spcBef>
                <a:spcPct val="50000"/>
              </a:spcBef>
            </a:pPr>
            <a:r>
              <a:rPr lang="en-US" sz="1600" dirty="0" err="1">
                <a:solidFill>
                  <a:srgbClr val="0070C0"/>
                </a:solidFill>
                <a:latin typeface="Arial" pitchFamily="34" charset="0"/>
              </a:rPr>
              <a:t>HAL_StatusTypeDef</a:t>
            </a:r>
            <a:r>
              <a:rPr lang="en-US" sz="1600" dirty="0">
                <a:solidFill>
                  <a:srgbClr val="0070C0"/>
                </a:solidFill>
                <a:latin typeface="Arial" pitchFamily="34" charset="0"/>
              </a:rPr>
              <a:t> </a:t>
            </a:r>
            <a:r>
              <a:rPr lang="en-US" sz="1600" b="1" dirty="0" err="1">
                <a:solidFill>
                  <a:srgbClr val="0070C0"/>
                </a:solidFill>
                <a:latin typeface="Arial" pitchFamily="34" charset="0"/>
              </a:rPr>
              <a:t>HAL_ADC_Stop_DMA</a:t>
            </a:r>
            <a:r>
              <a:rPr lang="en-US" sz="1600" dirty="0">
                <a:solidFill>
                  <a:srgbClr val="0070C0"/>
                </a:solidFill>
                <a:latin typeface="Arial" pitchFamily="34" charset="0"/>
              </a:rPr>
              <a:t>(</a:t>
            </a:r>
            <a:r>
              <a:rPr lang="en-US" sz="1600" dirty="0" err="1">
                <a:solidFill>
                  <a:srgbClr val="0070C0"/>
                </a:solidFill>
                <a:latin typeface="Arial" pitchFamily="34" charset="0"/>
              </a:rPr>
              <a:t>ADC_HandleTypeDef</a:t>
            </a:r>
            <a:r>
              <a:rPr lang="en-US" sz="1600" dirty="0">
                <a:solidFill>
                  <a:srgbClr val="0070C0"/>
                </a:solidFill>
                <a:latin typeface="Arial" pitchFamily="34" charset="0"/>
              </a:rPr>
              <a:t>* </a:t>
            </a:r>
            <a:r>
              <a:rPr lang="en-US" sz="1600" dirty="0" err="1">
                <a:solidFill>
                  <a:srgbClr val="0070C0"/>
                </a:solidFill>
                <a:latin typeface="Arial" pitchFamily="34" charset="0"/>
              </a:rPr>
              <a:t>hadc</a:t>
            </a:r>
            <a:r>
              <a:rPr lang="en-US" sz="1600" dirty="0">
                <a:solidFill>
                  <a:srgbClr val="0070C0"/>
                </a:solidFill>
                <a:latin typeface="Arial" pitchFamily="34" charset="0"/>
              </a:rPr>
              <a:t>)</a:t>
            </a:r>
          </a:p>
          <a:p>
            <a:pPr>
              <a:spcBef>
                <a:spcPct val="50000"/>
              </a:spcBef>
            </a:pPr>
            <a:endParaRPr lang="en-US" sz="1600" b="1" dirty="0">
              <a:solidFill>
                <a:srgbClr val="FF0000"/>
              </a:solidFill>
              <a:latin typeface="Arial" pitchFamily="34" charset="0"/>
            </a:endParaRPr>
          </a:p>
          <a:p>
            <a:pPr>
              <a:spcBef>
                <a:spcPct val="50000"/>
              </a:spcBef>
            </a:pPr>
            <a:r>
              <a:rPr lang="en-GB" sz="1600" dirty="0" err="1">
                <a:solidFill>
                  <a:srgbClr val="0070C0"/>
                </a:solidFill>
                <a:latin typeface="Arial" pitchFamily="34" charset="0"/>
              </a:rPr>
              <a:t>HAL_StatusTypeDef</a:t>
            </a:r>
            <a:r>
              <a:rPr lang="en-GB" sz="1600" dirty="0">
                <a:solidFill>
                  <a:srgbClr val="0070C0"/>
                </a:solidFill>
                <a:latin typeface="Arial" pitchFamily="34" charset="0"/>
              </a:rPr>
              <a:t> </a:t>
            </a:r>
            <a:r>
              <a:rPr lang="en-GB" sz="1600" b="1" dirty="0" err="1">
                <a:solidFill>
                  <a:srgbClr val="0070C0"/>
                </a:solidFill>
                <a:latin typeface="Arial" pitchFamily="34" charset="0"/>
              </a:rPr>
              <a:t>HAL_ADC_PollForConversion</a:t>
            </a:r>
            <a:r>
              <a:rPr lang="en-GB" sz="1600" dirty="0">
                <a:solidFill>
                  <a:srgbClr val="0070C0"/>
                </a:solidFill>
                <a:latin typeface="Arial" pitchFamily="34" charset="0"/>
              </a:rPr>
              <a:t>(</a:t>
            </a:r>
            <a:r>
              <a:rPr lang="en-GB" sz="1600" dirty="0" err="1">
                <a:solidFill>
                  <a:srgbClr val="0070C0"/>
                </a:solidFill>
                <a:latin typeface="Arial" pitchFamily="34" charset="0"/>
              </a:rPr>
              <a:t>ADC_HandleTypeDef</a:t>
            </a:r>
            <a:r>
              <a:rPr lang="en-GB" sz="1600" dirty="0">
                <a:solidFill>
                  <a:srgbClr val="0070C0"/>
                </a:solidFill>
                <a:latin typeface="Arial" pitchFamily="34" charset="0"/>
              </a:rPr>
              <a:t>* </a:t>
            </a:r>
            <a:r>
              <a:rPr lang="en-GB" sz="1600" dirty="0" err="1">
                <a:solidFill>
                  <a:srgbClr val="0070C0"/>
                </a:solidFill>
                <a:latin typeface="Arial" pitchFamily="34" charset="0"/>
              </a:rPr>
              <a:t>hadc</a:t>
            </a:r>
            <a:r>
              <a:rPr lang="en-GB" sz="1600" dirty="0">
                <a:solidFill>
                  <a:srgbClr val="0070C0"/>
                </a:solidFill>
                <a:latin typeface="Arial" pitchFamily="34" charset="0"/>
              </a:rPr>
              <a:t>, uint32_t Timeout)</a:t>
            </a:r>
            <a:endParaRPr lang="en-US" sz="1600" dirty="0">
              <a:solidFill>
                <a:srgbClr val="0070C0"/>
              </a:solidFill>
              <a:latin typeface="Arial" pitchFamily="34" charset="0"/>
            </a:endParaRPr>
          </a:p>
          <a:p>
            <a:pPr>
              <a:spcBef>
                <a:spcPct val="50000"/>
              </a:spcBef>
            </a:pPr>
            <a:r>
              <a:rPr lang="en-GB" sz="1600" dirty="0">
                <a:solidFill>
                  <a:srgbClr val="0070C0"/>
                </a:solidFill>
                <a:latin typeface="Arial" pitchFamily="34" charset="0"/>
              </a:rPr>
              <a:t>uint32_t </a:t>
            </a:r>
            <a:r>
              <a:rPr lang="en-GB" sz="1600" b="1" dirty="0" err="1">
                <a:solidFill>
                  <a:srgbClr val="0070C0"/>
                </a:solidFill>
                <a:latin typeface="Arial" pitchFamily="34" charset="0"/>
              </a:rPr>
              <a:t>HAL_ADC_GetValue</a:t>
            </a:r>
            <a:r>
              <a:rPr lang="en-GB" sz="1600" dirty="0">
                <a:solidFill>
                  <a:srgbClr val="0070C0"/>
                </a:solidFill>
                <a:latin typeface="Arial" pitchFamily="34" charset="0"/>
              </a:rPr>
              <a:t>(</a:t>
            </a:r>
            <a:r>
              <a:rPr lang="en-GB" sz="1600" dirty="0" err="1">
                <a:solidFill>
                  <a:srgbClr val="0070C0"/>
                </a:solidFill>
                <a:latin typeface="Arial" pitchFamily="34" charset="0"/>
              </a:rPr>
              <a:t>ADC_HandleTypeDef</a:t>
            </a:r>
            <a:r>
              <a:rPr lang="en-GB" sz="1600" dirty="0">
                <a:solidFill>
                  <a:srgbClr val="0070C0"/>
                </a:solidFill>
                <a:latin typeface="Arial" pitchFamily="34" charset="0"/>
              </a:rPr>
              <a:t>* </a:t>
            </a:r>
            <a:r>
              <a:rPr lang="en-GB" sz="1600" dirty="0" err="1">
                <a:solidFill>
                  <a:srgbClr val="0070C0"/>
                </a:solidFill>
                <a:latin typeface="Arial" pitchFamily="34" charset="0"/>
              </a:rPr>
              <a:t>hadc</a:t>
            </a:r>
            <a:r>
              <a:rPr lang="en-GB" sz="1600" dirty="0">
                <a:solidFill>
                  <a:srgbClr val="0070C0"/>
                </a:solidFill>
                <a:latin typeface="Arial" pitchFamily="34" charset="0"/>
              </a:rPr>
              <a:t>)</a:t>
            </a:r>
            <a:endParaRPr lang="en-US" sz="1600" dirty="0">
              <a:solidFill>
                <a:srgbClr val="0070C0"/>
              </a:solidFill>
              <a:latin typeface="Arial" pitchFamily="34" charset="0"/>
            </a:endParaRPr>
          </a:p>
          <a:p>
            <a:pPr>
              <a:spcBef>
                <a:spcPct val="50000"/>
              </a:spcBef>
            </a:pPr>
            <a:r>
              <a:rPr lang="en-US" sz="1600" dirty="0">
                <a:solidFill>
                  <a:srgbClr val="0070C0"/>
                </a:solidFill>
                <a:latin typeface="Arial" pitchFamily="34" charset="0"/>
              </a:rPr>
              <a:t>__weak void </a:t>
            </a:r>
            <a:r>
              <a:rPr lang="en-US" sz="1600" b="1" dirty="0" err="1">
                <a:solidFill>
                  <a:srgbClr val="0070C0"/>
                </a:solidFill>
                <a:latin typeface="Arial" pitchFamily="34" charset="0"/>
              </a:rPr>
              <a:t>HAL_ADC_ConvCpltCallback</a:t>
            </a:r>
            <a:r>
              <a:rPr lang="en-US" sz="1600" dirty="0">
                <a:solidFill>
                  <a:srgbClr val="0070C0"/>
                </a:solidFill>
                <a:latin typeface="Arial" pitchFamily="34" charset="0"/>
              </a:rPr>
              <a:t>(</a:t>
            </a:r>
            <a:r>
              <a:rPr lang="en-US" sz="1600" dirty="0" err="1">
                <a:solidFill>
                  <a:srgbClr val="0070C0"/>
                </a:solidFill>
                <a:latin typeface="Arial" pitchFamily="34" charset="0"/>
              </a:rPr>
              <a:t>ADC_HandleTypeDef</a:t>
            </a:r>
            <a:r>
              <a:rPr lang="en-US" sz="1600" dirty="0">
                <a:solidFill>
                  <a:srgbClr val="0070C0"/>
                </a:solidFill>
                <a:latin typeface="Arial" pitchFamily="34" charset="0"/>
              </a:rPr>
              <a:t>* </a:t>
            </a:r>
            <a:r>
              <a:rPr lang="en-US" sz="1600" dirty="0" err="1">
                <a:solidFill>
                  <a:srgbClr val="0070C0"/>
                </a:solidFill>
                <a:latin typeface="Arial" pitchFamily="34" charset="0"/>
              </a:rPr>
              <a:t>hadc</a:t>
            </a:r>
            <a:r>
              <a:rPr lang="en-US" sz="1600" dirty="0">
                <a:solidFill>
                  <a:srgbClr val="0070C0"/>
                </a:solidFill>
                <a:latin typeface="Arial" pitchFamily="34" charset="0"/>
              </a:rPr>
              <a:t>)</a:t>
            </a:r>
          </a:p>
          <a:p>
            <a:pPr>
              <a:spcBef>
                <a:spcPct val="50000"/>
              </a:spcBef>
            </a:pPr>
            <a:r>
              <a:rPr lang="en-US" sz="1600" dirty="0">
                <a:solidFill>
                  <a:srgbClr val="0070C0"/>
                </a:solidFill>
                <a:latin typeface="Arial" pitchFamily="34" charset="0"/>
              </a:rPr>
              <a:t>__weak void </a:t>
            </a:r>
            <a:r>
              <a:rPr lang="en-US" sz="1600" b="1" dirty="0" err="1">
                <a:solidFill>
                  <a:srgbClr val="0070C0"/>
                </a:solidFill>
                <a:latin typeface="Arial" pitchFamily="34" charset="0"/>
              </a:rPr>
              <a:t>HAL_ADC_ConvHalfCpltCallback</a:t>
            </a:r>
            <a:r>
              <a:rPr lang="en-US" sz="1600" dirty="0">
                <a:solidFill>
                  <a:srgbClr val="0070C0"/>
                </a:solidFill>
                <a:latin typeface="Arial" pitchFamily="34" charset="0"/>
              </a:rPr>
              <a:t>(</a:t>
            </a:r>
            <a:r>
              <a:rPr lang="en-US" sz="1600" dirty="0" err="1">
                <a:solidFill>
                  <a:srgbClr val="0070C0"/>
                </a:solidFill>
                <a:latin typeface="Arial" pitchFamily="34" charset="0"/>
              </a:rPr>
              <a:t>ADC_HandleTypeDef</a:t>
            </a:r>
            <a:r>
              <a:rPr lang="en-US" sz="1600" dirty="0">
                <a:solidFill>
                  <a:srgbClr val="0070C0"/>
                </a:solidFill>
                <a:latin typeface="Arial" pitchFamily="34" charset="0"/>
              </a:rPr>
              <a:t>* </a:t>
            </a:r>
            <a:r>
              <a:rPr lang="en-US" sz="1600" dirty="0" err="1">
                <a:solidFill>
                  <a:srgbClr val="0070C0"/>
                </a:solidFill>
                <a:latin typeface="Arial" pitchFamily="34" charset="0"/>
              </a:rPr>
              <a:t>hadc</a:t>
            </a:r>
            <a:r>
              <a:rPr lang="en-US" sz="1600" dirty="0">
                <a:solidFill>
                  <a:srgbClr val="0070C0"/>
                </a:solidFill>
                <a:latin typeface="Arial" pitchFamily="34" charset="0"/>
              </a:rPr>
              <a:t>)</a:t>
            </a:r>
          </a:p>
          <a:p>
            <a:pPr>
              <a:spcBef>
                <a:spcPct val="50000"/>
              </a:spcBef>
            </a:pPr>
            <a:endParaRPr lang="en-US" sz="1600" dirty="0">
              <a:solidFill>
                <a:srgbClr val="0070C0"/>
              </a:solidFill>
              <a:latin typeface="Arial" pitchFamily="34" charset="0"/>
            </a:endParaRPr>
          </a:p>
          <a:p>
            <a:pPr>
              <a:spcBef>
                <a:spcPct val="50000"/>
              </a:spcBef>
            </a:pPr>
            <a:endParaRPr lang="en-US" sz="1600" dirty="0">
              <a:solidFill>
                <a:srgbClr val="0070C0"/>
              </a:solidFill>
              <a:latin typeface="Arial" pitchFamily="34" charset="0"/>
            </a:endParaRPr>
          </a:p>
          <a:p>
            <a:pPr>
              <a:spcBef>
                <a:spcPct val="50000"/>
              </a:spcBef>
            </a:pPr>
            <a:endParaRPr lang="en-US" sz="1600" dirty="0">
              <a:solidFill>
                <a:srgbClr val="0070C0"/>
              </a:solidFill>
              <a:latin typeface="Arial" pitchFamily="34" charset="0"/>
            </a:endParaRPr>
          </a:p>
          <a:p>
            <a:pPr>
              <a:spcBef>
                <a:spcPct val="50000"/>
              </a:spcBef>
            </a:pPr>
            <a:endParaRPr lang="en-US" sz="1600" dirty="0">
              <a:solidFill>
                <a:srgbClr val="0070C0"/>
              </a:solidFill>
              <a:latin typeface="Arial" pitchFamily="34" charset="0"/>
            </a:endParaRPr>
          </a:p>
          <a:p>
            <a:pPr>
              <a:spcBef>
                <a:spcPct val="50000"/>
              </a:spcBef>
            </a:pPr>
            <a:endParaRPr lang="en-US" sz="1600" dirty="0">
              <a:solidFill>
                <a:srgbClr val="0070C0"/>
              </a:solidFill>
              <a:latin typeface="Arial" pitchFamily="34" charset="0"/>
            </a:endParaRPr>
          </a:p>
        </p:txBody>
      </p:sp>
    </p:spTree>
    <p:extLst>
      <p:ext uri="{BB962C8B-B14F-4D97-AF65-F5344CB8AC3E}">
        <p14:creationId xmlns:p14="http://schemas.microsoft.com/office/powerpoint/2010/main" val="235852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1: ADC started by software</a:t>
            </a:r>
          </a:p>
        </p:txBody>
      </p:sp>
      <p:sp>
        <p:nvSpPr>
          <p:cNvPr id="3" name="CasellaDiTesto 2"/>
          <p:cNvSpPr txBox="1"/>
          <p:nvPr/>
        </p:nvSpPr>
        <p:spPr bwMode="auto">
          <a:xfrm>
            <a:off x="251520" y="908720"/>
            <a:ext cx="8568952" cy="5139869"/>
          </a:xfrm>
          <a:prstGeom prst="rect">
            <a:avLst/>
          </a:prstGeom>
          <a:noFill/>
          <a:ln w="9525">
            <a:noFill/>
            <a:miter lim="800000"/>
            <a:headEnd/>
            <a:tailEnd/>
          </a:ln>
          <a:effectLst/>
        </p:spPr>
        <p:txBody>
          <a:bodyPr wrap="square" rtlCol="0">
            <a:spAutoFit/>
          </a:bodyPr>
          <a:lstStyle/>
          <a:p>
            <a:pPr>
              <a:spcBef>
                <a:spcPct val="50000"/>
              </a:spcBef>
            </a:pPr>
            <a:r>
              <a:rPr lang="en-US" sz="2000" dirty="0">
                <a:solidFill>
                  <a:srgbClr val="0070C0"/>
                </a:solidFill>
                <a:latin typeface="Arial" pitchFamily="34" charset="0"/>
              </a:rPr>
              <a:t>The objective of the project is to acquire the voltage of the potentiometer on the POLIMI board, starting the conversion by software and then sending the value to the PC on a remote terminal.</a:t>
            </a:r>
          </a:p>
          <a:p>
            <a:pPr>
              <a:spcBef>
                <a:spcPct val="50000"/>
              </a:spcBef>
            </a:pPr>
            <a:endParaRPr lang="en-US" sz="2000" dirty="0">
              <a:solidFill>
                <a:srgbClr val="0070C0"/>
              </a:solidFill>
              <a:latin typeface="Arial" pitchFamily="34" charset="0"/>
            </a:endParaRPr>
          </a:p>
          <a:p>
            <a:pPr marL="342900" indent="-342900">
              <a:spcBef>
                <a:spcPct val="50000"/>
              </a:spcBef>
              <a:buFont typeface="Arial" panose="020B0604020202020204" pitchFamily="34" charset="0"/>
              <a:buChar char="•"/>
            </a:pPr>
            <a:r>
              <a:rPr lang="en-US" sz="2000" dirty="0">
                <a:solidFill>
                  <a:srgbClr val="0070C0"/>
                </a:solidFill>
                <a:latin typeface="Arial" pitchFamily="34" charset="0"/>
              </a:rPr>
              <a:t>We will start with polling mode, single acquisition (Project 1)</a:t>
            </a:r>
          </a:p>
          <a:p>
            <a:pPr marL="342900" indent="-342900">
              <a:spcBef>
                <a:spcPct val="50000"/>
              </a:spcBef>
              <a:buFont typeface="Arial" panose="020B0604020202020204" pitchFamily="34" charset="0"/>
              <a:buChar char="•"/>
            </a:pPr>
            <a:r>
              <a:rPr lang="en-US" sz="2000" dirty="0">
                <a:solidFill>
                  <a:srgbClr val="0070C0"/>
                </a:solidFill>
                <a:latin typeface="Arial" pitchFamily="34" charset="0"/>
              </a:rPr>
              <a:t>Finally, we will use the interrupt mode (Project 2a)</a:t>
            </a:r>
          </a:p>
          <a:p>
            <a:pPr>
              <a:spcBef>
                <a:spcPct val="50000"/>
              </a:spcBef>
            </a:pPr>
            <a:endParaRPr lang="en-US" sz="1400" dirty="0">
              <a:solidFill>
                <a:srgbClr val="0070C0"/>
              </a:solidFill>
              <a:latin typeface="Arial" pitchFamily="34" charset="0"/>
            </a:endParaRPr>
          </a:p>
          <a:p>
            <a:pPr>
              <a:spcBef>
                <a:spcPct val="50000"/>
              </a:spcBef>
            </a:pPr>
            <a:endParaRPr lang="en-US" sz="2000" dirty="0">
              <a:solidFill>
                <a:srgbClr val="0070C0"/>
              </a:solidFill>
              <a:latin typeface="Arial" pitchFamily="34" charset="0"/>
            </a:endParaRPr>
          </a:p>
          <a:p>
            <a:pPr>
              <a:spcBef>
                <a:spcPct val="50000"/>
              </a:spcBef>
            </a:pPr>
            <a:r>
              <a:rPr lang="en-US" sz="2000" dirty="0">
                <a:solidFill>
                  <a:srgbClr val="0070C0"/>
                </a:solidFill>
                <a:latin typeface="Arial" pitchFamily="34" charset="0"/>
              </a:rPr>
              <a:t>The first step is determining which microcontroller pin is connected to the potentiometer.</a:t>
            </a:r>
          </a:p>
          <a:p>
            <a:pPr>
              <a:spcBef>
                <a:spcPct val="50000"/>
              </a:spcBef>
            </a:pPr>
            <a:endParaRPr lang="en-US" sz="1800" dirty="0">
              <a:solidFill>
                <a:srgbClr val="0070C0"/>
              </a:solidFill>
              <a:latin typeface="Arial" pitchFamily="34" charset="0"/>
            </a:endParaRPr>
          </a:p>
          <a:p>
            <a:pPr>
              <a:spcBef>
                <a:spcPct val="50000"/>
              </a:spcBef>
            </a:pPr>
            <a:r>
              <a:rPr lang="en-US" sz="2000" dirty="0">
                <a:solidFill>
                  <a:srgbClr val="0070C0"/>
                </a:solidFill>
                <a:latin typeface="Arial" pitchFamily="34" charset="0"/>
              </a:rPr>
              <a:t>NOTE: Project 1 is useful for understanding the ADC working mode, but we are not using efficiently the microcontroller resources.</a:t>
            </a:r>
          </a:p>
        </p:txBody>
      </p:sp>
    </p:spTree>
    <p:extLst>
      <p:ext uri="{BB962C8B-B14F-4D97-AF65-F5344CB8AC3E}">
        <p14:creationId xmlns:p14="http://schemas.microsoft.com/office/powerpoint/2010/main" val="4211944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1: ADC single acquisition - polling</a:t>
            </a:r>
          </a:p>
        </p:txBody>
      </p:sp>
      <p:sp>
        <p:nvSpPr>
          <p:cNvPr id="5" name="CasellaDiTesto 4"/>
          <p:cNvSpPr txBox="1"/>
          <p:nvPr/>
        </p:nvSpPr>
        <p:spPr bwMode="auto">
          <a:xfrm>
            <a:off x="1691680" y="1916832"/>
            <a:ext cx="5760640" cy="2677656"/>
          </a:xfrm>
          <a:prstGeom prst="rect">
            <a:avLst/>
          </a:prstGeom>
          <a:noFill/>
          <a:ln w="9525">
            <a:noFill/>
            <a:miter lim="800000"/>
            <a:headEnd/>
            <a:tailEnd/>
          </a:ln>
          <a:effectLst/>
        </p:spPr>
        <p:txBody>
          <a:bodyPr wrap="square" rtlCol="0">
            <a:spAutoFit/>
          </a:bodyPr>
          <a:lstStyle/>
          <a:p>
            <a:pPr algn="ctr">
              <a:spcBef>
                <a:spcPct val="50000"/>
              </a:spcBef>
            </a:pPr>
            <a:r>
              <a:rPr lang="en-US" dirty="0">
                <a:solidFill>
                  <a:srgbClr val="0070C0"/>
                </a:solidFill>
                <a:latin typeface="Arial" pitchFamily="34" charset="0"/>
              </a:rPr>
              <a:t>Objective of this project is </a:t>
            </a:r>
            <a:br>
              <a:rPr lang="en-US" dirty="0">
                <a:solidFill>
                  <a:srgbClr val="0070C0"/>
                </a:solidFill>
                <a:latin typeface="Arial" pitchFamily="34" charset="0"/>
              </a:rPr>
            </a:br>
            <a:r>
              <a:rPr lang="en-US" dirty="0">
                <a:solidFill>
                  <a:srgbClr val="0070C0"/>
                </a:solidFill>
                <a:latin typeface="Arial" pitchFamily="34" charset="0"/>
              </a:rPr>
              <a:t>to </a:t>
            </a:r>
            <a:r>
              <a:rPr lang="en-US" b="1" dirty="0">
                <a:solidFill>
                  <a:srgbClr val="0070C0"/>
                </a:solidFill>
                <a:latin typeface="Arial" pitchFamily="34" charset="0"/>
              </a:rPr>
              <a:t>acquire the voltage of the potentiometer every 1 second</a:t>
            </a:r>
            <a:br>
              <a:rPr lang="en-US" b="1" dirty="0">
                <a:solidFill>
                  <a:srgbClr val="0070C0"/>
                </a:solidFill>
                <a:latin typeface="Arial" pitchFamily="34" charset="0"/>
              </a:rPr>
            </a:br>
            <a:r>
              <a:rPr lang="en-US" dirty="0">
                <a:solidFill>
                  <a:srgbClr val="0070C0"/>
                </a:solidFill>
                <a:latin typeface="Arial" pitchFamily="34" charset="0"/>
              </a:rPr>
              <a:t>and send this value to a remote terminal.</a:t>
            </a:r>
          </a:p>
          <a:p>
            <a:pPr algn="ctr">
              <a:spcBef>
                <a:spcPct val="50000"/>
              </a:spcBef>
            </a:pPr>
            <a:endParaRPr lang="en-US" dirty="0">
              <a:solidFill>
                <a:srgbClr val="0070C0"/>
              </a:solidFill>
              <a:latin typeface="Arial" pitchFamily="34" charset="0"/>
            </a:endParaRPr>
          </a:p>
          <a:p>
            <a:pPr algn="ctr">
              <a:spcBef>
                <a:spcPct val="50000"/>
              </a:spcBef>
            </a:pPr>
            <a:r>
              <a:rPr lang="en-US" dirty="0">
                <a:solidFill>
                  <a:srgbClr val="0070C0"/>
                </a:solidFill>
                <a:latin typeface="Arial" pitchFamily="34" charset="0"/>
              </a:rPr>
              <a:t>The ADC will be used in polling mode.</a:t>
            </a:r>
          </a:p>
        </p:txBody>
      </p:sp>
    </p:spTree>
    <p:extLst>
      <p:ext uri="{BB962C8B-B14F-4D97-AF65-F5344CB8AC3E}">
        <p14:creationId xmlns:p14="http://schemas.microsoft.com/office/powerpoint/2010/main" val="287210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hints - 1</a:t>
            </a:r>
          </a:p>
        </p:txBody>
      </p:sp>
      <p:sp>
        <p:nvSpPr>
          <p:cNvPr id="3" name="CasellaDiTesto 2"/>
          <p:cNvSpPr txBox="1"/>
          <p:nvPr/>
        </p:nvSpPr>
        <p:spPr bwMode="auto">
          <a:xfrm>
            <a:off x="251520" y="1052736"/>
            <a:ext cx="8735032" cy="5216813"/>
          </a:xfrm>
          <a:prstGeom prst="rect">
            <a:avLst/>
          </a:prstGeom>
          <a:noFill/>
          <a:ln w="9525">
            <a:noFill/>
            <a:miter lim="800000"/>
            <a:headEnd/>
            <a:tailEnd/>
          </a:ln>
          <a:effectLst/>
        </p:spPr>
        <p:txBody>
          <a:bodyPr wrap="square" rtlCol="0">
            <a:spAutoFit/>
          </a:bodyPr>
          <a:lstStyle/>
          <a:p>
            <a:pPr marL="342900" indent="-342900">
              <a:spcBef>
                <a:spcPct val="50000"/>
              </a:spcBef>
              <a:buFont typeface="+mj-lt"/>
              <a:buAutoNum type="arabicPeriod"/>
            </a:pPr>
            <a:r>
              <a:rPr lang="en-US" sz="1800" dirty="0">
                <a:solidFill>
                  <a:srgbClr val="0070C0"/>
                </a:solidFill>
                <a:latin typeface="Arial" pitchFamily="34" charset="0"/>
              </a:rPr>
              <a:t>Set the GPIO connected to the potentiometer as an analog input and configure the ADC to acquire one value from that channel, triggered by software. Set the sampling time to 480 clock cycles.</a:t>
            </a:r>
          </a:p>
          <a:p>
            <a:pPr marL="342900" indent="-342900">
              <a:spcBef>
                <a:spcPct val="50000"/>
              </a:spcBef>
              <a:buFont typeface="+mj-lt"/>
              <a:buAutoNum type="arabicPeriod"/>
            </a:pPr>
            <a:endParaRPr lang="en-US" sz="12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Generate the c code.</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Modify the code to acquire a value every 1 second, and debug using the watch variable.</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Convert the ADC value into a voltage.</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Send the value to the remote terminal.</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Debug the project.</a:t>
            </a:r>
          </a:p>
        </p:txBody>
      </p:sp>
    </p:spTree>
    <p:extLst>
      <p:ext uri="{BB962C8B-B14F-4D97-AF65-F5344CB8AC3E}">
        <p14:creationId xmlns:p14="http://schemas.microsoft.com/office/powerpoint/2010/main" val="154054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hints - 2</a:t>
            </a:r>
          </a:p>
        </p:txBody>
      </p:sp>
      <p:sp>
        <p:nvSpPr>
          <p:cNvPr id="3" name="CasellaDiTesto 2"/>
          <p:cNvSpPr txBox="1"/>
          <p:nvPr/>
        </p:nvSpPr>
        <p:spPr bwMode="auto">
          <a:xfrm>
            <a:off x="283973" y="5860470"/>
            <a:ext cx="8735032" cy="646331"/>
          </a:xfrm>
          <a:prstGeom prst="rect">
            <a:avLst/>
          </a:prstGeom>
          <a:noFill/>
          <a:ln w="9525">
            <a:noFill/>
            <a:miter lim="800000"/>
            <a:headEnd/>
            <a:tailEnd/>
          </a:ln>
          <a:effectLst/>
        </p:spPr>
        <p:txBody>
          <a:bodyPr wrap="square" rtlCol="0">
            <a:spAutoFit/>
          </a:bodyPr>
          <a:lstStyle/>
          <a:p>
            <a:pPr marL="342900" indent="-342900">
              <a:spcBef>
                <a:spcPct val="50000"/>
              </a:spcBef>
              <a:buFont typeface="+mj-lt"/>
              <a:buAutoNum type="arabicPeriod"/>
            </a:pPr>
            <a:r>
              <a:rPr lang="en-US" sz="1800" dirty="0">
                <a:solidFill>
                  <a:srgbClr val="0070C0"/>
                </a:solidFill>
                <a:latin typeface="Arial" pitchFamily="34" charset="0"/>
              </a:rPr>
              <a:t>Float formatting is not enabled by default to save resources. Tick the box in Project -&gt; Settings to enable float in </a:t>
            </a:r>
            <a:r>
              <a:rPr lang="en-US" sz="1800" dirty="0" err="1">
                <a:solidFill>
                  <a:srgbClr val="0070C0"/>
                </a:solidFill>
                <a:latin typeface="Arial" pitchFamily="34" charset="0"/>
              </a:rPr>
              <a:t>printf</a:t>
            </a:r>
            <a:r>
              <a:rPr lang="en-US" sz="1800" dirty="0">
                <a:solidFill>
                  <a:srgbClr val="0070C0"/>
                </a:solidFill>
                <a:latin typeface="Arial" pitchFamily="34" charset="0"/>
              </a:rPr>
              <a:t>.</a:t>
            </a:r>
          </a:p>
        </p:txBody>
      </p:sp>
      <p:pic>
        <p:nvPicPr>
          <p:cNvPr id="4" name="Immagine 3">
            <a:extLst>
              <a:ext uri="{FF2B5EF4-FFF2-40B4-BE49-F238E27FC236}">
                <a16:creationId xmlns:a16="http://schemas.microsoft.com/office/drawing/2014/main" id="{E31204EF-0545-4D3D-BD8E-06A16FB8C43B}"/>
              </a:ext>
            </a:extLst>
          </p:cNvPr>
          <p:cNvPicPr>
            <a:picLocks noChangeAspect="1"/>
          </p:cNvPicPr>
          <p:nvPr/>
        </p:nvPicPr>
        <p:blipFill>
          <a:blip r:embed="rId3"/>
          <a:stretch>
            <a:fillRect/>
          </a:stretch>
        </p:blipFill>
        <p:spPr>
          <a:xfrm>
            <a:off x="1213361" y="609586"/>
            <a:ext cx="6876256" cy="5086725"/>
          </a:xfrm>
          <a:prstGeom prst="rect">
            <a:avLst/>
          </a:prstGeom>
        </p:spPr>
      </p:pic>
      <p:sp>
        <p:nvSpPr>
          <p:cNvPr id="5" name="Ovale 4">
            <a:extLst>
              <a:ext uri="{FF2B5EF4-FFF2-40B4-BE49-F238E27FC236}">
                <a16:creationId xmlns:a16="http://schemas.microsoft.com/office/drawing/2014/main" id="{35FA13B0-1841-4DD1-89A9-504CCEFA6ADC}"/>
              </a:ext>
            </a:extLst>
          </p:cNvPr>
          <p:cNvSpPr/>
          <p:nvPr/>
        </p:nvSpPr>
        <p:spPr bwMode="auto">
          <a:xfrm>
            <a:off x="3923928" y="3284984"/>
            <a:ext cx="432048" cy="144016"/>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60404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2a: ADC single </a:t>
            </a:r>
            <a:r>
              <a:rPr lang="en-US" dirty="0" err="1"/>
              <a:t>acq</a:t>
            </a:r>
            <a:r>
              <a:rPr lang="en-US" dirty="0"/>
              <a:t>. - interrupt</a:t>
            </a:r>
          </a:p>
        </p:txBody>
      </p:sp>
      <p:sp>
        <p:nvSpPr>
          <p:cNvPr id="5" name="CasellaDiTesto 4"/>
          <p:cNvSpPr txBox="1"/>
          <p:nvPr/>
        </p:nvSpPr>
        <p:spPr bwMode="auto">
          <a:xfrm>
            <a:off x="1691680" y="1916832"/>
            <a:ext cx="5760640" cy="2677656"/>
          </a:xfrm>
          <a:prstGeom prst="rect">
            <a:avLst/>
          </a:prstGeom>
          <a:noFill/>
          <a:ln w="9525">
            <a:noFill/>
            <a:miter lim="800000"/>
            <a:headEnd/>
            <a:tailEnd/>
          </a:ln>
          <a:effectLst/>
        </p:spPr>
        <p:txBody>
          <a:bodyPr wrap="square" rtlCol="0">
            <a:spAutoFit/>
          </a:bodyPr>
          <a:lstStyle/>
          <a:p>
            <a:pPr algn="ctr">
              <a:spcBef>
                <a:spcPct val="50000"/>
              </a:spcBef>
            </a:pPr>
            <a:r>
              <a:rPr lang="en-US" dirty="0">
                <a:solidFill>
                  <a:srgbClr val="0070C0"/>
                </a:solidFill>
                <a:latin typeface="Arial" pitchFamily="34" charset="0"/>
              </a:rPr>
              <a:t>Objective of this project is </a:t>
            </a:r>
            <a:br>
              <a:rPr lang="en-US" dirty="0">
                <a:solidFill>
                  <a:srgbClr val="0070C0"/>
                </a:solidFill>
                <a:latin typeface="Arial" pitchFamily="34" charset="0"/>
              </a:rPr>
            </a:br>
            <a:r>
              <a:rPr lang="en-US" dirty="0">
                <a:solidFill>
                  <a:srgbClr val="0070C0"/>
                </a:solidFill>
                <a:latin typeface="Arial" pitchFamily="34" charset="0"/>
              </a:rPr>
              <a:t>to </a:t>
            </a:r>
            <a:r>
              <a:rPr lang="en-US" b="1" dirty="0">
                <a:solidFill>
                  <a:srgbClr val="0070C0"/>
                </a:solidFill>
                <a:latin typeface="Arial" pitchFamily="34" charset="0"/>
              </a:rPr>
              <a:t>acquire the voltage of the potentiometer </a:t>
            </a:r>
            <a:r>
              <a:rPr lang="en-US" dirty="0">
                <a:solidFill>
                  <a:srgbClr val="0070C0"/>
                </a:solidFill>
                <a:latin typeface="Arial" pitchFamily="34" charset="0"/>
              </a:rPr>
              <a:t>and send this value to a remote terminal every 1 s.</a:t>
            </a:r>
          </a:p>
          <a:p>
            <a:pPr algn="ctr">
              <a:spcBef>
                <a:spcPct val="50000"/>
              </a:spcBef>
            </a:pPr>
            <a:endParaRPr lang="en-US" dirty="0">
              <a:solidFill>
                <a:srgbClr val="0070C0"/>
              </a:solidFill>
              <a:latin typeface="Arial" pitchFamily="34" charset="0"/>
            </a:endParaRPr>
          </a:p>
          <a:p>
            <a:pPr algn="ctr">
              <a:spcBef>
                <a:spcPct val="50000"/>
              </a:spcBef>
            </a:pPr>
            <a:r>
              <a:rPr lang="en-US" dirty="0">
                <a:solidFill>
                  <a:srgbClr val="0070C0"/>
                </a:solidFill>
                <a:latin typeface="Arial" pitchFamily="34" charset="0"/>
              </a:rPr>
              <a:t>The ADC will be used in interrupt mode.</a:t>
            </a:r>
          </a:p>
        </p:txBody>
      </p:sp>
    </p:spTree>
    <p:extLst>
      <p:ext uri="{BB962C8B-B14F-4D97-AF65-F5344CB8AC3E}">
        <p14:creationId xmlns:p14="http://schemas.microsoft.com/office/powerpoint/2010/main" val="273809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hints</a:t>
            </a:r>
          </a:p>
        </p:txBody>
      </p:sp>
      <p:sp>
        <p:nvSpPr>
          <p:cNvPr id="3" name="CasellaDiTesto 2"/>
          <p:cNvSpPr txBox="1"/>
          <p:nvPr/>
        </p:nvSpPr>
        <p:spPr bwMode="auto">
          <a:xfrm>
            <a:off x="179512" y="1052736"/>
            <a:ext cx="8735032" cy="4708981"/>
          </a:xfrm>
          <a:prstGeom prst="rect">
            <a:avLst/>
          </a:prstGeom>
          <a:noFill/>
          <a:ln w="9525">
            <a:noFill/>
            <a:miter lim="800000"/>
            <a:headEnd/>
            <a:tailEnd/>
          </a:ln>
          <a:effectLst/>
        </p:spPr>
        <p:txBody>
          <a:bodyPr wrap="square" rtlCol="0">
            <a:spAutoFit/>
          </a:bodyPr>
          <a:lstStyle/>
          <a:p>
            <a:pPr marL="342900" indent="-342900">
              <a:spcBef>
                <a:spcPct val="50000"/>
              </a:spcBef>
              <a:buFont typeface="+mj-lt"/>
              <a:buAutoNum type="arabicPeriod"/>
            </a:pPr>
            <a:r>
              <a:rPr lang="en-US" sz="1800" dirty="0">
                <a:solidFill>
                  <a:srgbClr val="0070C0"/>
                </a:solidFill>
                <a:latin typeface="Arial" pitchFamily="34" charset="0"/>
              </a:rPr>
              <a:t>Modify the previous project: in CUBE enable ADC interrupt. </a:t>
            </a:r>
          </a:p>
          <a:p>
            <a:pPr marL="342900" indent="-342900">
              <a:spcBef>
                <a:spcPct val="50000"/>
              </a:spcBef>
              <a:buFont typeface="+mj-lt"/>
              <a:buAutoNum type="arabicPeriod"/>
            </a:pPr>
            <a:endParaRPr lang="en-US" sz="12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Generate the c code.</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Modify the code to get the value from the ADC data register, and debug using the watch variable. Remember to use the interrupt routine.</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Convert the ADC value into a voltage </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Send the value to the remote terminal.</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Debug the project.</a:t>
            </a:r>
          </a:p>
          <a:p>
            <a:pPr marL="342900" indent="-342900">
              <a:spcBef>
                <a:spcPct val="50000"/>
              </a:spcBef>
              <a:buFont typeface="+mj-lt"/>
              <a:buAutoNum type="arabicPeriod"/>
            </a:pPr>
            <a:endParaRPr lang="en-US" sz="1800" dirty="0">
              <a:solidFill>
                <a:srgbClr val="0070C0"/>
              </a:solidFill>
              <a:latin typeface="Arial" pitchFamily="34" charset="0"/>
            </a:endParaRPr>
          </a:p>
        </p:txBody>
      </p:sp>
    </p:spTree>
    <p:extLst>
      <p:ext uri="{BB962C8B-B14F-4D97-AF65-F5344CB8AC3E}">
        <p14:creationId xmlns:p14="http://schemas.microsoft.com/office/powerpoint/2010/main" val="128052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2b: ADC triggered by TIM</a:t>
            </a:r>
          </a:p>
        </p:txBody>
      </p:sp>
      <p:sp>
        <p:nvSpPr>
          <p:cNvPr id="3" name="CasellaDiTesto 2"/>
          <p:cNvSpPr txBox="1"/>
          <p:nvPr/>
        </p:nvSpPr>
        <p:spPr bwMode="auto">
          <a:xfrm>
            <a:off x="1547664" y="1916832"/>
            <a:ext cx="6048672" cy="2793842"/>
          </a:xfrm>
          <a:prstGeom prst="rect">
            <a:avLst/>
          </a:prstGeom>
          <a:noFill/>
          <a:ln w="9525">
            <a:noFill/>
            <a:miter lim="800000"/>
            <a:headEnd/>
            <a:tailEnd/>
          </a:ln>
          <a:effectLst/>
        </p:spPr>
        <p:txBody>
          <a:bodyPr wrap="square" rtlCol="0">
            <a:spAutoFit/>
          </a:bodyPr>
          <a:lstStyle/>
          <a:p>
            <a:pPr algn="ctr">
              <a:lnSpc>
                <a:spcPct val="150000"/>
              </a:lnSpc>
              <a:spcBef>
                <a:spcPct val="50000"/>
              </a:spcBef>
            </a:pPr>
            <a:r>
              <a:rPr lang="en-US" dirty="0">
                <a:solidFill>
                  <a:srgbClr val="0070C0"/>
                </a:solidFill>
                <a:latin typeface="Arial" pitchFamily="34" charset="0"/>
              </a:rPr>
              <a:t>Objective of the project is to </a:t>
            </a:r>
            <a:br>
              <a:rPr lang="en-US" dirty="0">
                <a:solidFill>
                  <a:srgbClr val="0070C0"/>
                </a:solidFill>
                <a:latin typeface="Arial" pitchFamily="34" charset="0"/>
              </a:rPr>
            </a:br>
            <a:r>
              <a:rPr lang="en-US" b="1" dirty="0">
                <a:solidFill>
                  <a:srgbClr val="0070C0"/>
                </a:solidFill>
                <a:latin typeface="Arial" pitchFamily="34" charset="0"/>
              </a:rPr>
              <a:t>acquire the potentiometer voltage </a:t>
            </a:r>
            <a:br>
              <a:rPr lang="en-US" dirty="0">
                <a:solidFill>
                  <a:srgbClr val="0070C0"/>
                </a:solidFill>
                <a:latin typeface="Arial" pitchFamily="34" charset="0"/>
              </a:rPr>
            </a:br>
            <a:r>
              <a:rPr lang="en-US" dirty="0">
                <a:solidFill>
                  <a:srgbClr val="0070C0"/>
                </a:solidFill>
                <a:latin typeface="Arial" pitchFamily="34" charset="0"/>
              </a:rPr>
              <a:t>using a timer to trigger a conversion at a </a:t>
            </a:r>
            <a:r>
              <a:rPr lang="en-US" b="1" dirty="0">
                <a:solidFill>
                  <a:srgbClr val="0070C0"/>
                </a:solidFill>
                <a:latin typeface="Arial" pitchFamily="34" charset="0"/>
              </a:rPr>
              <a:t>regular conversion rate of 1 Hz</a:t>
            </a:r>
            <a:br>
              <a:rPr lang="en-US" b="1" dirty="0">
                <a:solidFill>
                  <a:srgbClr val="0070C0"/>
                </a:solidFill>
                <a:latin typeface="Arial" pitchFamily="34" charset="0"/>
              </a:rPr>
            </a:br>
            <a:r>
              <a:rPr lang="en-US" dirty="0">
                <a:solidFill>
                  <a:srgbClr val="0070C0"/>
                </a:solidFill>
                <a:latin typeface="Arial" pitchFamily="34" charset="0"/>
              </a:rPr>
              <a:t>and sending the value to a remote terminal</a:t>
            </a:r>
          </a:p>
        </p:txBody>
      </p:sp>
    </p:spTree>
    <p:extLst>
      <p:ext uri="{BB962C8B-B14F-4D97-AF65-F5344CB8AC3E}">
        <p14:creationId xmlns:p14="http://schemas.microsoft.com/office/powerpoint/2010/main" val="2470326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hints</a:t>
            </a:r>
          </a:p>
        </p:txBody>
      </p:sp>
      <p:sp>
        <p:nvSpPr>
          <p:cNvPr id="3" name="CasellaDiTesto 2"/>
          <p:cNvSpPr txBox="1"/>
          <p:nvPr/>
        </p:nvSpPr>
        <p:spPr bwMode="auto">
          <a:xfrm>
            <a:off x="179512" y="1124744"/>
            <a:ext cx="8735032" cy="4939814"/>
          </a:xfrm>
          <a:prstGeom prst="rect">
            <a:avLst/>
          </a:prstGeom>
          <a:noFill/>
          <a:ln w="9525">
            <a:noFill/>
            <a:miter lim="800000"/>
            <a:headEnd/>
            <a:tailEnd/>
          </a:ln>
          <a:effectLst/>
        </p:spPr>
        <p:txBody>
          <a:bodyPr wrap="square" rtlCol="0">
            <a:spAutoFit/>
          </a:bodyPr>
          <a:lstStyle/>
          <a:p>
            <a:pPr marL="342900" indent="-342900">
              <a:spcBef>
                <a:spcPct val="50000"/>
              </a:spcBef>
              <a:buFont typeface="+mj-lt"/>
              <a:buAutoNum type="arabicPeriod"/>
            </a:pPr>
            <a:r>
              <a:rPr lang="en-US" sz="1800" dirty="0">
                <a:solidFill>
                  <a:srgbClr val="0070C0"/>
                </a:solidFill>
                <a:latin typeface="Arial" pitchFamily="34" charset="0"/>
              </a:rPr>
              <a:t>In CUBE enable the potentiometer analog input channel and configure ADC in interrupt mode. Configure ADC to be triggered by a timer.</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Configure the TIM to generate a trigger at the update event every 1 s.</a:t>
            </a:r>
          </a:p>
          <a:p>
            <a:pPr marL="342900" indent="-342900">
              <a:spcBef>
                <a:spcPct val="50000"/>
              </a:spcBef>
              <a:buFont typeface="+mj-lt"/>
              <a:buAutoNum type="arabicPeriod"/>
            </a:pPr>
            <a:endParaRPr lang="en-US" sz="12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Generate the c code.</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Modify the code to get a value from the ADC data register every 1 s using the timer, and debug using the watch variable. Remember to use the ADC interrupt routine.</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Convert the ADC value into a voltage send the value to the remote terminal.</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Debug the project.</a:t>
            </a:r>
          </a:p>
        </p:txBody>
      </p:sp>
    </p:spTree>
    <p:extLst>
      <p:ext uri="{BB962C8B-B14F-4D97-AF65-F5344CB8AC3E}">
        <p14:creationId xmlns:p14="http://schemas.microsoft.com/office/powerpoint/2010/main" val="357619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o 7"/>
          <p:cNvGrpSpPr/>
          <p:nvPr/>
        </p:nvGrpSpPr>
        <p:grpSpPr>
          <a:xfrm>
            <a:off x="4092553" y="3573016"/>
            <a:ext cx="4796135" cy="2714331"/>
            <a:chOff x="4074541" y="3608741"/>
            <a:chExt cx="4796135" cy="2714331"/>
          </a:xfrm>
        </p:grpSpPr>
        <p:pic>
          <p:nvPicPr>
            <p:cNvPr id="6" name="Immagine 5"/>
            <p:cNvPicPr>
              <a:picLocks noChangeAspect="1"/>
            </p:cNvPicPr>
            <p:nvPr/>
          </p:nvPicPr>
          <p:blipFill>
            <a:blip r:embed="rId3"/>
            <a:stretch>
              <a:fillRect/>
            </a:stretch>
          </p:blipFill>
          <p:spPr>
            <a:xfrm>
              <a:off x="4074541" y="3608741"/>
              <a:ext cx="4796135" cy="2714331"/>
            </a:xfrm>
            <a:prstGeom prst="rect">
              <a:avLst/>
            </a:prstGeom>
          </p:spPr>
        </p:pic>
        <p:sp>
          <p:nvSpPr>
            <p:cNvPr id="7" name="Ovale 6"/>
            <p:cNvSpPr/>
            <p:nvPr/>
          </p:nvSpPr>
          <p:spPr bwMode="auto">
            <a:xfrm>
              <a:off x="7884368" y="4692125"/>
              <a:ext cx="864096" cy="576064"/>
            </a:xfrm>
            <a:prstGeom prst="ellipse">
              <a:avLst/>
            </a:prstGeom>
            <a:noFill/>
            <a:ln w="3810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ndParaRPr>
            </a:p>
          </p:txBody>
        </p:sp>
      </p:grpSp>
      <p:sp>
        <p:nvSpPr>
          <p:cNvPr id="2" name="Titolo 1"/>
          <p:cNvSpPr>
            <a:spLocks noGrp="1"/>
          </p:cNvSpPr>
          <p:nvPr>
            <p:ph type="title"/>
          </p:nvPr>
        </p:nvSpPr>
        <p:spPr/>
        <p:txBody>
          <a:bodyPr/>
          <a:lstStyle/>
          <a:p>
            <a:r>
              <a:rPr lang="en-US" dirty="0">
                <a:solidFill>
                  <a:srgbClr val="0070C0"/>
                </a:solidFill>
              </a:rPr>
              <a:t>ADC features (1/4)</a:t>
            </a:r>
          </a:p>
        </p:txBody>
      </p:sp>
      <p:sp>
        <p:nvSpPr>
          <p:cNvPr id="4" name="Rettangolo 3"/>
          <p:cNvSpPr/>
          <p:nvPr/>
        </p:nvSpPr>
        <p:spPr>
          <a:xfrm>
            <a:off x="48726" y="808583"/>
            <a:ext cx="8856984" cy="446891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rgbClr val="0070C0"/>
                </a:solidFill>
              </a:rPr>
              <a:t>12 bit ADC (4096 levels) converted data are stored in the 16-bit ADC_DR register</a:t>
            </a:r>
            <a:br>
              <a:rPr lang="en-US" sz="1800" dirty="0">
                <a:solidFill>
                  <a:srgbClr val="0070C0"/>
                </a:solidFill>
              </a:rPr>
            </a:br>
            <a:r>
              <a:rPr lang="en-US" sz="1800" dirty="0">
                <a:solidFill>
                  <a:srgbClr val="0070C0"/>
                </a:solidFill>
              </a:rPr>
              <a:t>Configurable: 12, 10, 8, 6 bit</a:t>
            </a:r>
            <a:br>
              <a:rPr lang="en-US" sz="1800" dirty="0">
                <a:solidFill>
                  <a:srgbClr val="0070C0"/>
                </a:solidFill>
              </a:rPr>
            </a:br>
            <a:r>
              <a:rPr lang="en-US" sz="1800" dirty="0">
                <a:solidFill>
                  <a:srgbClr val="0070C0"/>
                </a:solidFill>
              </a:rPr>
              <a:t>converted data are stored in the 16-bit ADC_DR / </a:t>
            </a:r>
            <a:r>
              <a:rPr lang="en-US" sz="1800" dirty="0" err="1">
                <a:solidFill>
                  <a:srgbClr val="0070C0"/>
                </a:solidFill>
              </a:rPr>
              <a:t>ADC_JDRx</a:t>
            </a:r>
            <a:r>
              <a:rPr lang="en-US" sz="1800" dirty="0">
                <a:solidFill>
                  <a:srgbClr val="0070C0"/>
                </a:solidFill>
              </a:rPr>
              <a:t> register</a:t>
            </a:r>
          </a:p>
          <a:p>
            <a:pPr marL="285750" indent="-285750">
              <a:lnSpc>
                <a:spcPct val="150000"/>
              </a:lnSpc>
              <a:buFont typeface="Arial" panose="020B0604020202020204" pitchFamily="34" charset="0"/>
              <a:buChar char="•"/>
            </a:pPr>
            <a:endParaRPr lang="en-US" sz="1800" dirty="0">
              <a:solidFill>
                <a:srgbClr val="0070C0"/>
              </a:solidFill>
            </a:endParaRPr>
          </a:p>
          <a:p>
            <a:pPr marL="285750" indent="-285750">
              <a:lnSpc>
                <a:spcPct val="150000"/>
              </a:lnSpc>
              <a:buFont typeface="Arial" panose="020B0604020202020204" pitchFamily="34" charset="0"/>
              <a:buChar char="•"/>
            </a:pPr>
            <a:r>
              <a:rPr lang="en-US" sz="1800" dirty="0">
                <a:solidFill>
                  <a:srgbClr val="0070C0"/>
                </a:solidFill>
              </a:rPr>
              <a:t>One S&amp;H and one SAR ADC</a:t>
            </a:r>
          </a:p>
          <a:p>
            <a:pPr marL="285750" indent="-285750">
              <a:lnSpc>
                <a:spcPct val="150000"/>
              </a:lnSpc>
              <a:buFont typeface="Arial" panose="020B0604020202020204" pitchFamily="34" charset="0"/>
              <a:buChar char="•"/>
            </a:pPr>
            <a:endParaRPr lang="en-US" sz="1800" dirty="0">
              <a:solidFill>
                <a:srgbClr val="0070C0"/>
              </a:solidFill>
            </a:endParaRPr>
          </a:p>
          <a:p>
            <a:pPr marL="285750" indent="-285750">
              <a:lnSpc>
                <a:spcPct val="150000"/>
              </a:lnSpc>
              <a:buFont typeface="Arial" panose="020B0604020202020204" pitchFamily="34" charset="0"/>
              <a:buChar char="•"/>
            </a:pPr>
            <a:r>
              <a:rPr lang="en-US" sz="1800" dirty="0">
                <a:solidFill>
                  <a:srgbClr val="0070C0"/>
                </a:solidFill>
              </a:rPr>
              <a:t>ADC input range: V</a:t>
            </a:r>
            <a:r>
              <a:rPr lang="en-US" sz="1800" baseline="-25000" dirty="0">
                <a:solidFill>
                  <a:srgbClr val="0070C0"/>
                </a:solidFill>
              </a:rPr>
              <a:t>REF–</a:t>
            </a:r>
            <a:r>
              <a:rPr lang="en-US" sz="1800" dirty="0">
                <a:solidFill>
                  <a:srgbClr val="0070C0"/>
                </a:solidFill>
              </a:rPr>
              <a:t> ≤ V</a:t>
            </a:r>
            <a:r>
              <a:rPr lang="en-US" sz="1800" baseline="-25000" dirty="0">
                <a:solidFill>
                  <a:srgbClr val="0070C0"/>
                </a:solidFill>
              </a:rPr>
              <a:t>IN </a:t>
            </a:r>
            <a:r>
              <a:rPr lang="en-US" sz="1800" dirty="0">
                <a:solidFill>
                  <a:srgbClr val="0070C0"/>
                </a:solidFill>
              </a:rPr>
              <a:t>≤ V</a:t>
            </a:r>
            <a:r>
              <a:rPr lang="en-US" sz="1800" baseline="-25000" dirty="0">
                <a:solidFill>
                  <a:srgbClr val="0070C0"/>
                </a:solidFill>
              </a:rPr>
              <a:t>REF+ </a:t>
            </a:r>
            <a:br>
              <a:rPr lang="en-US" sz="1800" baseline="-25000" dirty="0">
                <a:solidFill>
                  <a:srgbClr val="0070C0"/>
                </a:solidFill>
              </a:rPr>
            </a:br>
            <a:r>
              <a:rPr lang="en-US" sz="1800" dirty="0">
                <a:solidFill>
                  <a:srgbClr val="0070C0"/>
                </a:solidFill>
              </a:rPr>
              <a:t>On NUCLEO board: </a:t>
            </a:r>
            <a:br>
              <a:rPr lang="en-US" sz="1800" dirty="0">
                <a:solidFill>
                  <a:srgbClr val="0070C0"/>
                </a:solidFill>
              </a:rPr>
            </a:br>
            <a:r>
              <a:rPr lang="en-US" sz="1800" dirty="0">
                <a:solidFill>
                  <a:srgbClr val="0070C0"/>
                </a:solidFill>
              </a:rPr>
              <a:t>	V</a:t>
            </a:r>
            <a:r>
              <a:rPr lang="en-US" sz="1800" baseline="-25000" dirty="0">
                <a:solidFill>
                  <a:srgbClr val="0070C0"/>
                </a:solidFill>
              </a:rPr>
              <a:t>REF– </a:t>
            </a:r>
            <a:r>
              <a:rPr lang="en-US" sz="1800" dirty="0">
                <a:solidFill>
                  <a:srgbClr val="0070C0"/>
                </a:solidFill>
              </a:rPr>
              <a:t>= V</a:t>
            </a:r>
            <a:r>
              <a:rPr lang="en-US" sz="1800" baseline="-25000" dirty="0">
                <a:solidFill>
                  <a:srgbClr val="0070C0"/>
                </a:solidFill>
              </a:rPr>
              <a:t>SSA </a:t>
            </a:r>
            <a:r>
              <a:rPr lang="en-US" sz="1800" dirty="0">
                <a:solidFill>
                  <a:srgbClr val="0070C0"/>
                </a:solidFill>
              </a:rPr>
              <a:t>= GND </a:t>
            </a:r>
            <a:br>
              <a:rPr lang="en-US" sz="1800" dirty="0">
                <a:solidFill>
                  <a:srgbClr val="0070C0"/>
                </a:solidFill>
              </a:rPr>
            </a:br>
            <a:r>
              <a:rPr lang="en-US" sz="1800" dirty="0">
                <a:solidFill>
                  <a:srgbClr val="0070C0"/>
                </a:solidFill>
              </a:rPr>
              <a:t>	V</a:t>
            </a:r>
            <a:r>
              <a:rPr lang="en-US" sz="1800" baseline="-25000" dirty="0">
                <a:solidFill>
                  <a:srgbClr val="0070C0"/>
                </a:solidFill>
              </a:rPr>
              <a:t>REF+ </a:t>
            </a:r>
            <a:r>
              <a:rPr lang="en-US" sz="1800" dirty="0">
                <a:solidFill>
                  <a:srgbClr val="0070C0"/>
                </a:solidFill>
              </a:rPr>
              <a:t>= V</a:t>
            </a:r>
            <a:r>
              <a:rPr lang="en-US" sz="1800" baseline="-25000" dirty="0">
                <a:solidFill>
                  <a:srgbClr val="0070C0"/>
                </a:solidFill>
              </a:rPr>
              <a:t>DDA </a:t>
            </a:r>
            <a:r>
              <a:rPr lang="en-US" sz="1800" dirty="0">
                <a:solidFill>
                  <a:srgbClr val="0070C0"/>
                </a:solidFill>
              </a:rPr>
              <a:t>= 3.3 V</a:t>
            </a:r>
          </a:p>
        </p:txBody>
      </p:sp>
    </p:spTree>
    <p:extLst>
      <p:ext uri="{BB962C8B-B14F-4D97-AF65-F5344CB8AC3E}">
        <p14:creationId xmlns:p14="http://schemas.microsoft.com/office/powerpoint/2010/main" val="347278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2c: ADC triggered by TIM to LCD</a:t>
            </a:r>
          </a:p>
        </p:txBody>
      </p:sp>
      <p:sp>
        <p:nvSpPr>
          <p:cNvPr id="3" name="CasellaDiTesto 2"/>
          <p:cNvSpPr txBox="1"/>
          <p:nvPr/>
        </p:nvSpPr>
        <p:spPr bwMode="auto">
          <a:xfrm>
            <a:off x="1547664" y="1916832"/>
            <a:ext cx="6048672" cy="2793842"/>
          </a:xfrm>
          <a:prstGeom prst="rect">
            <a:avLst/>
          </a:prstGeom>
          <a:noFill/>
          <a:ln w="9525">
            <a:noFill/>
            <a:miter lim="800000"/>
            <a:headEnd/>
            <a:tailEnd/>
          </a:ln>
          <a:effectLst/>
        </p:spPr>
        <p:txBody>
          <a:bodyPr wrap="square" rtlCol="0">
            <a:spAutoFit/>
          </a:bodyPr>
          <a:lstStyle/>
          <a:p>
            <a:pPr algn="ctr">
              <a:lnSpc>
                <a:spcPct val="150000"/>
              </a:lnSpc>
              <a:spcBef>
                <a:spcPct val="50000"/>
              </a:spcBef>
            </a:pPr>
            <a:r>
              <a:rPr lang="en-US" dirty="0">
                <a:solidFill>
                  <a:srgbClr val="0070C0"/>
                </a:solidFill>
                <a:latin typeface="Arial" pitchFamily="34" charset="0"/>
              </a:rPr>
              <a:t>Objective of the project is to </a:t>
            </a:r>
            <a:br>
              <a:rPr lang="en-US" dirty="0">
                <a:solidFill>
                  <a:srgbClr val="0070C0"/>
                </a:solidFill>
                <a:latin typeface="Arial" pitchFamily="34" charset="0"/>
              </a:rPr>
            </a:br>
            <a:r>
              <a:rPr lang="en-US" b="1" dirty="0">
                <a:solidFill>
                  <a:srgbClr val="0070C0"/>
                </a:solidFill>
                <a:latin typeface="Arial" pitchFamily="34" charset="0"/>
              </a:rPr>
              <a:t>acquire the potentiometer voltage </a:t>
            </a:r>
            <a:br>
              <a:rPr lang="en-US" dirty="0">
                <a:solidFill>
                  <a:srgbClr val="0070C0"/>
                </a:solidFill>
                <a:latin typeface="Arial" pitchFamily="34" charset="0"/>
              </a:rPr>
            </a:br>
            <a:r>
              <a:rPr lang="en-US" dirty="0">
                <a:solidFill>
                  <a:srgbClr val="0070C0"/>
                </a:solidFill>
                <a:latin typeface="Arial" pitchFamily="34" charset="0"/>
              </a:rPr>
              <a:t>using a timer to trigger a conversion at a </a:t>
            </a:r>
            <a:r>
              <a:rPr lang="en-US" b="1" dirty="0">
                <a:solidFill>
                  <a:srgbClr val="0070C0"/>
                </a:solidFill>
                <a:latin typeface="Arial" pitchFamily="34" charset="0"/>
              </a:rPr>
              <a:t>regular conversion rate of 1 Hz</a:t>
            </a:r>
            <a:br>
              <a:rPr lang="en-US" b="1" dirty="0">
                <a:solidFill>
                  <a:srgbClr val="0070C0"/>
                </a:solidFill>
                <a:latin typeface="Arial" pitchFamily="34" charset="0"/>
              </a:rPr>
            </a:br>
            <a:r>
              <a:rPr lang="en-US" dirty="0">
                <a:solidFill>
                  <a:srgbClr val="0070C0"/>
                </a:solidFill>
                <a:latin typeface="Arial" pitchFamily="34" charset="0"/>
              </a:rPr>
              <a:t>and showing the value on the LCD</a:t>
            </a:r>
          </a:p>
        </p:txBody>
      </p:sp>
    </p:spTree>
    <p:extLst>
      <p:ext uri="{BB962C8B-B14F-4D97-AF65-F5344CB8AC3E}">
        <p14:creationId xmlns:p14="http://schemas.microsoft.com/office/powerpoint/2010/main" val="490405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hints</a:t>
            </a:r>
          </a:p>
        </p:txBody>
      </p:sp>
      <p:sp>
        <p:nvSpPr>
          <p:cNvPr id="3" name="CasellaDiTesto 2"/>
          <p:cNvSpPr txBox="1"/>
          <p:nvPr/>
        </p:nvSpPr>
        <p:spPr bwMode="auto">
          <a:xfrm>
            <a:off x="179512" y="1124744"/>
            <a:ext cx="8735032" cy="3046988"/>
          </a:xfrm>
          <a:prstGeom prst="rect">
            <a:avLst/>
          </a:prstGeom>
          <a:noFill/>
          <a:ln w="9525">
            <a:noFill/>
            <a:miter lim="800000"/>
            <a:headEnd/>
            <a:tailEnd/>
          </a:ln>
          <a:effectLst/>
        </p:spPr>
        <p:txBody>
          <a:bodyPr wrap="square" rtlCol="0">
            <a:spAutoFit/>
          </a:bodyPr>
          <a:lstStyle/>
          <a:p>
            <a:pPr marL="342900" indent="-342900">
              <a:spcBef>
                <a:spcPct val="50000"/>
              </a:spcBef>
              <a:buFont typeface="+mj-lt"/>
              <a:buAutoNum type="arabicPeriod"/>
            </a:pPr>
            <a:r>
              <a:rPr lang="en-US" sz="1800" dirty="0">
                <a:solidFill>
                  <a:srgbClr val="0070C0"/>
                </a:solidFill>
                <a:latin typeface="Arial" pitchFamily="34" charset="0"/>
              </a:rPr>
              <a:t>Start from project 3b, but increase conversion rate to 5 Hz..</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Enable and initialize the LCD (see slides M 07).</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Show the voltage on the LCD top row (three decimal digits), and a bar graph in the bottom row (empty row when the voltage is zero, full row when the voltage is 3.3 V), as in the example below.</a:t>
            </a:r>
            <a:br>
              <a:rPr lang="en-US" sz="1800" dirty="0">
                <a:solidFill>
                  <a:srgbClr val="0070C0"/>
                </a:solidFill>
                <a:latin typeface="Arial" pitchFamily="34" charset="0"/>
              </a:rPr>
            </a:br>
            <a:r>
              <a:rPr lang="en-US" sz="1800" dirty="0">
                <a:solidFill>
                  <a:srgbClr val="0070C0"/>
                </a:solidFill>
                <a:latin typeface="Arial" pitchFamily="34" charset="0"/>
              </a:rPr>
              <a:t>Update the LCD every time a new conversion of the ADC is performed.</a:t>
            </a:r>
          </a:p>
          <a:p>
            <a:pPr marL="342900" indent="-342900">
              <a:spcBef>
                <a:spcPct val="50000"/>
              </a:spcBef>
              <a:buFont typeface="+mj-lt"/>
              <a:buAutoNum type="arabicPeriod"/>
            </a:pPr>
            <a:endParaRPr lang="en-US" sz="1200" dirty="0">
              <a:solidFill>
                <a:srgbClr val="0070C0"/>
              </a:solidFill>
              <a:latin typeface="Arial" pitchFamily="34" charset="0"/>
            </a:endParaRPr>
          </a:p>
        </p:txBody>
      </p:sp>
      <p:grpSp>
        <p:nvGrpSpPr>
          <p:cNvPr id="7" name="Gruppo 6">
            <a:extLst>
              <a:ext uri="{FF2B5EF4-FFF2-40B4-BE49-F238E27FC236}">
                <a16:creationId xmlns:a16="http://schemas.microsoft.com/office/drawing/2014/main" id="{8C3E8555-AD9C-4678-BD42-CE4E853186E4}"/>
              </a:ext>
            </a:extLst>
          </p:cNvPr>
          <p:cNvGrpSpPr/>
          <p:nvPr/>
        </p:nvGrpSpPr>
        <p:grpSpPr>
          <a:xfrm>
            <a:off x="3005554" y="4171732"/>
            <a:ext cx="3132892" cy="851772"/>
            <a:chOff x="2339752" y="2624486"/>
            <a:chExt cx="3385463" cy="851772"/>
          </a:xfrm>
        </p:grpSpPr>
        <p:sp>
          <p:nvSpPr>
            <p:cNvPr id="4" name="Casella di testo 2">
              <a:extLst>
                <a:ext uri="{FF2B5EF4-FFF2-40B4-BE49-F238E27FC236}">
                  <a16:creationId xmlns:a16="http://schemas.microsoft.com/office/drawing/2014/main" id="{880F7F18-9E0C-44C3-85F4-EBDD49A783DC}"/>
                </a:ext>
              </a:extLst>
            </p:cNvPr>
            <p:cNvSpPr txBox="1">
              <a:spLocks noChangeArrowheads="1"/>
            </p:cNvSpPr>
            <p:nvPr/>
          </p:nvSpPr>
          <p:spPr bwMode="auto">
            <a:xfrm>
              <a:off x="2339752" y="2624486"/>
              <a:ext cx="3385463" cy="85177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spcBef>
                  <a:spcPts val="0"/>
                </a:spcBef>
                <a:spcAft>
                  <a:spcPts val="200"/>
                </a:spcAft>
              </a:pPr>
              <a:r>
                <a:rPr lang="en-US" dirty="0">
                  <a:effectLst/>
                  <a:latin typeface="Courier New" panose="02070309020205020404" pitchFamily="49" charset="0"/>
                  <a:ea typeface="Calibri" panose="020F0502020204030204" pitchFamily="34" charset="0"/>
                  <a:cs typeface="Times New Roman" panose="02020603050405020304" pitchFamily="18" charset="0"/>
                </a:rPr>
                <a:t>Voltage: 2.210 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ttangolo 5">
              <a:extLst>
                <a:ext uri="{FF2B5EF4-FFF2-40B4-BE49-F238E27FC236}">
                  <a16:creationId xmlns:a16="http://schemas.microsoft.com/office/drawing/2014/main" id="{B1722A1D-34B0-483A-9D65-057295292A2C}"/>
                </a:ext>
              </a:extLst>
            </p:cNvPr>
            <p:cNvSpPr/>
            <p:nvPr/>
          </p:nvSpPr>
          <p:spPr bwMode="auto">
            <a:xfrm>
              <a:off x="2411760" y="3068960"/>
              <a:ext cx="2088232" cy="288032"/>
            </a:xfrm>
            <a:prstGeom prst="rect">
              <a:avLst/>
            </a:prstGeom>
            <a:solidFill>
              <a:schemeClr val="tx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ndParaRPr>
            </a:p>
          </p:txBody>
        </p:sp>
      </p:grpSp>
    </p:spTree>
    <p:extLst>
      <p:ext uri="{BB962C8B-B14F-4D97-AF65-F5344CB8AC3E}">
        <p14:creationId xmlns:p14="http://schemas.microsoft.com/office/powerpoint/2010/main" val="677551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3a: ADC scan using DMA</a:t>
            </a:r>
          </a:p>
        </p:txBody>
      </p:sp>
      <p:sp>
        <p:nvSpPr>
          <p:cNvPr id="3" name="CasellaDiTesto 2"/>
          <p:cNvSpPr txBox="1"/>
          <p:nvPr/>
        </p:nvSpPr>
        <p:spPr bwMode="auto">
          <a:xfrm>
            <a:off x="323528" y="1916832"/>
            <a:ext cx="8568952" cy="2492990"/>
          </a:xfrm>
          <a:prstGeom prst="rect">
            <a:avLst/>
          </a:prstGeom>
          <a:noFill/>
          <a:ln w="9525">
            <a:noFill/>
            <a:miter lim="800000"/>
            <a:headEnd/>
            <a:tailEnd/>
          </a:ln>
          <a:effectLst/>
        </p:spPr>
        <p:txBody>
          <a:bodyPr wrap="square" rtlCol="0">
            <a:spAutoFit/>
          </a:bodyPr>
          <a:lstStyle/>
          <a:p>
            <a:pPr algn="ctr">
              <a:spcBef>
                <a:spcPct val="50000"/>
              </a:spcBef>
            </a:pPr>
            <a:r>
              <a:rPr lang="en-US" dirty="0">
                <a:solidFill>
                  <a:srgbClr val="0070C0"/>
                </a:solidFill>
                <a:latin typeface="Arial" pitchFamily="34" charset="0"/>
              </a:rPr>
              <a:t>Objective of the project is to acquire </a:t>
            </a:r>
            <a:br>
              <a:rPr lang="en-US" dirty="0">
                <a:solidFill>
                  <a:srgbClr val="0070C0"/>
                </a:solidFill>
                <a:latin typeface="Arial" pitchFamily="34" charset="0"/>
              </a:rPr>
            </a:br>
            <a:r>
              <a:rPr lang="en-US" b="1" dirty="0">
                <a:solidFill>
                  <a:srgbClr val="0070C0"/>
                </a:solidFill>
                <a:latin typeface="Arial" pitchFamily="34" charset="0"/>
              </a:rPr>
              <a:t>3 voltages (potentiometer, temperature sensor, </a:t>
            </a:r>
            <a:r>
              <a:rPr lang="en-US" b="1" dirty="0" err="1">
                <a:solidFill>
                  <a:srgbClr val="0070C0"/>
                </a:solidFill>
                <a:latin typeface="Arial" pitchFamily="34" charset="0"/>
              </a:rPr>
              <a:t>Vref</a:t>
            </a:r>
            <a:r>
              <a:rPr lang="en-US" b="1" dirty="0">
                <a:solidFill>
                  <a:srgbClr val="0070C0"/>
                </a:solidFill>
                <a:latin typeface="Arial" pitchFamily="34" charset="0"/>
              </a:rPr>
              <a:t>) </a:t>
            </a:r>
            <a:br>
              <a:rPr lang="en-US" dirty="0">
                <a:solidFill>
                  <a:srgbClr val="0070C0"/>
                </a:solidFill>
                <a:latin typeface="Arial" pitchFamily="34" charset="0"/>
              </a:rPr>
            </a:br>
            <a:r>
              <a:rPr lang="en-US" dirty="0">
                <a:solidFill>
                  <a:srgbClr val="0070C0"/>
                </a:solidFill>
                <a:latin typeface="Arial" pitchFamily="34" charset="0"/>
              </a:rPr>
              <a:t>every 1 s and to send them to a remote terminal.</a:t>
            </a:r>
          </a:p>
          <a:p>
            <a:pPr algn="ctr">
              <a:spcBef>
                <a:spcPct val="50000"/>
              </a:spcBef>
            </a:pPr>
            <a:r>
              <a:rPr lang="en-US" dirty="0">
                <a:solidFill>
                  <a:srgbClr val="0070C0"/>
                </a:solidFill>
                <a:latin typeface="Arial" pitchFamily="34" charset="0"/>
              </a:rPr>
              <a:t>The acquisition are started by software </a:t>
            </a:r>
            <a:br>
              <a:rPr lang="en-US" dirty="0">
                <a:solidFill>
                  <a:srgbClr val="0070C0"/>
                </a:solidFill>
                <a:latin typeface="Arial" pitchFamily="34" charset="0"/>
              </a:rPr>
            </a:br>
            <a:r>
              <a:rPr lang="en-US" dirty="0">
                <a:solidFill>
                  <a:srgbClr val="0070C0"/>
                </a:solidFill>
                <a:latin typeface="Arial" pitchFamily="34" charset="0"/>
              </a:rPr>
              <a:t>and data are saved in the microcontroller memory </a:t>
            </a:r>
            <a:br>
              <a:rPr lang="en-US" dirty="0">
                <a:solidFill>
                  <a:srgbClr val="0070C0"/>
                </a:solidFill>
                <a:latin typeface="Arial" pitchFamily="34" charset="0"/>
              </a:rPr>
            </a:br>
            <a:r>
              <a:rPr lang="en-US" dirty="0">
                <a:solidFill>
                  <a:srgbClr val="0070C0"/>
                </a:solidFill>
                <a:latin typeface="Arial" pitchFamily="34" charset="0"/>
              </a:rPr>
              <a:t>using DMA.</a:t>
            </a:r>
          </a:p>
        </p:txBody>
      </p:sp>
    </p:spTree>
    <p:extLst>
      <p:ext uri="{BB962C8B-B14F-4D97-AF65-F5344CB8AC3E}">
        <p14:creationId xmlns:p14="http://schemas.microsoft.com/office/powerpoint/2010/main" val="107137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Internal temperature sensor</a:t>
            </a:r>
          </a:p>
        </p:txBody>
      </p:sp>
      <p:sp>
        <p:nvSpPr>
          <p:cNvPr id="3" name="Rettangolo 2"/>
          <p:cNvSpPr/>
          <p:nvPr/>
        </p:nvSpPr>
        <p:spPr>
          <a:xfrm>
            <a:off x="251520" y="908720"/>
            <a:ext cx="8568952" cy="1975926"/>
          </a:xfrm>
          <a:prstGeom prst="rect">
            <a:avLst/>
          </a:prstGeom>
        </p:spPr>
        <p:txBody>
          <a:bodyPr wrap="square">
            <a:spAutoFit/>
          </a:bodyPr>
          <a:lstStyle/>
          <a:p>
            <a:pPr marL="285750" indent="-285750">
              <a:buFont typeface="Arial" panose="020B0604020202020204" pitchFamily="34" charset="0"/>
              <a:buChar char="•"/>
            </a:pPr>
            <a:r>
              <a:rPr lang="en-US" sz="1800" dirty="0">
                <a:solidFill>
                  <a:srgbClr val="0070C0"/>
                </a:solidFill>
                <a:latin typeface="Arial" pitchFamily="34" charset="0"/>
              </a:rPr>
              <a:t>Supported temperature range: –40 to 125 °C</a:t>
            </a:r>
          </a:p>
          <a:p>
            <a:pPr marL="285750" indent="-285750">
              <a:buFont typeface="Arial" panose="020B0604020202020204" pitchFamily="34" charset="0"/>
              <a:buChar char="•"/>
            </a:pPr>
            <a:r>
              <a:rPr lang="en-US" sz="1800" dirty="0">
                <a:solidFill>
                  <a:srgbClr val="0070C0"/>
                </a:solidFill>
                <a:latin typeface="Arial" pitchFamily="34" charset="0"/>
              </a:rPr>
              <a:t>Precision: ±1.5 °C</a:t>
            </a:r>
          </a:p>
          <a:p>
            <a:pPr marL="285750" indent="-285750">
              <a:buFont typeface="Arial" panose="020B0604020202020204" pitchFamily="34" charset="0"/>
              <a:buChar char="•"/>
            </a:pPr>
            <a:r>
              <a:rPr lang="en-US" sz="1800" dirty="0">
                <a:solidFill>
                  <a:srgbClr val="0070C0"/>
                </a:solidFill>
                <a:latin typeface="Arial" pitchFamily="34" charset="0"/>
              </a:rPr>
              <a:t>Low accuracy (the internal temperature sensor is more suited for applications that detect temperature variations instead of absolute temperatures).</a:t>
            </a:r>
          </a:p>
          <a:p>
            <a:pPr marL="285750" indent="-285750">
              <a:buFont typeface="Arial" panose="020B0604020202020204" pitchFamily="34" charset="0"/>
              <a:buChar char="•"/>
            </a:pPr>
            <a:endParaRPr lang="en-US" sz="1800" dirty="0">
              <a:solidFill>
                <a:srgbClr val="0070C0"/>
              </a:solidFill>
              <a:latin typeface="Arial" pitchFamily="34" charset="0"/>
            </a:endParaRPr>
          </a:p>
          <a:p>
            <a:pPr marL="342900" indent="-342900">
              <a:buFont typeface="Symbol" panose="05050102010706020507" pitchFamily="18" charset="2"/>
              <a:buChar char="•"/>
            </a:pPr>
            <a:endParaRPr lang="en-US" sz="1800" dirty="0">
              <a:solidFill>
                <a:srgbClr val="0070C0"/>
              </a:solidFill>
              <a:latin typeface="Arial" pitchFamily="34" charset="0"/>
            </a:endParaRPr>
          </a:p>
        </p:txBody>
      </p:sp>
      <p:pic>
        <p:nvPicPr>
          <p:cNvPr id="4" name="Immagine 3"/>
          <p:cNvPicPr>
            <a:picLocks noChangeAspect="1"/>
          </p:cNvPicPr>
          <p:nvPr/>
        </p:nvPicPr>
        <p:blipFill>
          <a:blip r:embed="rId3"/>
          <a:stretch>
            <a:fillRect/>
          </a:stretch>
        </p:blipFill>
        <p:spPr>
          <a:xfrm>
            <a:off x="190720" y="3789040"/>
            <a:ext cx="8953279" cy="2751832"/>
          </a:xfrm>
          <a:prstGeom prst="rect">
            <a:avLst/>
          </a:prstGeom>
        </p:spPr>
      </p:pic>
      <mc:AlternateContent xmlns:mc="http://schemas.openxmlformats.org/markup-compatibility/2006" xmlns:a14="http://schemas.microsoft.com/office/drawing/2010/main">
        <mc:Choice Requires="a14">
          <p:sp>
            <p:nvSpPr>
              <p:cNvPr id="6" name="CasellaDiTesto 5"/>
              <p:cNvSpPr txBox="1"/>
              <p:nvPr/>
            </p:nvSpPr>
            <p:spPr bwMode="auto">
              <a:xfrm>
                <a:off x="991235" y="2535714"/>
                <a:ext cx="5549532" cy="756233"/>
              </a:xfrm>
              <a:prstGeom prst="rect">
                <a:avLst/>
              </a:prstGeom>
              <a:noFill/>
              <a:ln w="9525">
                <a:noFill/>
                <a:miter lim="800000"/>
                <a:headEnd/>
                <a:tailEnd/>
              </a:ln>
              <a:effectLst/>
            </p:spPr>
            <p:txBody>
              <a:bodyPr wrap="none" lIns="0" tIns="0" rIns="0" bIns="0" rtlCol="0">
                <a:spAutoFit/>
              </a:bodyPr>
              <a:lstStyle/>
              <a:p>
                <a:pPr algn="r">
                  <a:spcBef>
                    <a:spcPct val="50000"/>
                  </a:spcBef>
                </a:pPr>
                <a14:m>
                  <m:oMathPara xmlns:m="http://schemas.openxmlformats.org/officeDocument/2006/math">
                    <m:oMathParaPr>
                      <m:jc m:val="centerGroup"/>
                    </m:oMathParaPr>
                    <m:oMath xmlns:m="http://schemas.openxmlformats.org/officeDocument/2006/math">
                      <m:r>
                        <a:rPr lang="it-IT" b="0" i="1" smtClean="0">
                          <a:solidFill>
                            <a:srgbClr val="0070C0"/>
                          </a:solidFill>
                          <a:latin typeface="Cambria Math" panose="02040503050406030204" pitchFamily="18" charset="0"/>
                        </a:rPr>
                        <m:t>𝑇𝑒𝑚𝑝𝑒𝑟𝑎𝑡𝑢𝑟𝑒</m:t>
                      </m:r>
                      <m:r>
                        <a:rPr lang="it-IT" b="0" i="1" smtClean="0">
                          <a:solidFill>
                            <a:srgbClr val="0070C0"/>
                          </a:solidFill>
                          <a:latin typeface="Cambria Math" panose="02040503050406030204" pitchFamily="18" charset="0"/>
                        </a:rPr>
                        <m:t>(</m:t>
                      </m:r>
                      <m:r>
                        <a:rPr lang="it-IT" b="0" i="1" smtClean="0">
                          <a:solidFill>
                            <a:srgbClr val="0070C0"/>
                          </a:solidFill>
                          <a:latin typeface="Cambria Math" panose="02040503050406030204" pitchFamily="18" charset="0"/>
                        </a:rPr>
                        <m:t>𝑖𝑛</m:t>
                      </m:r>
                      <m:r>
                        <a:rPr lang="it-IT" b="0" i="1" smtClean="0">
                          <a:solidFill>
                            <a:srgbClr val="0070C0"/>
                          </a:solidFill>
                          <a:latin typeface="Cambria Math" panose="02040503050406030204" pitchFamily="18" charset="0"/>
                        </a:rPr>
                        <m:t> °</m:t>
                      </m:r>
                      <m:r>
                        <a:rPr lang="it-IT" b="0" i="1" smtClean="0">
                          <a:solidFill>
                            <a:srgbClr val="0070C0"/>
                          </a:solidFill>
                          <a:latin typeface="Cambria Math" panose="02040503050406030204" pitchFamily="18" charset="0"/>
                        </a:rPr>
                        <m:t>𝐶</m:t>
                      </m:r>
                      <m:r>
                        <a:rPr lang="it-IT" b="0" i="1" smtClean="0">
                          <a:solidFill>
                            <a:srgbClr val="0070C0"/>
                          </a:solidFill>
                          <a:latin typeface="Cambria Math" panose="02040503050406030204" pitchFamily="18" charset="0"/>
                        </a:rPr>
                        <m:t>)= </m:t>
                      </m:r>
                      <m:f>
                        <m:fPr>
                          <m:ctrlPr>
                            <a:rPr lang="it-IT" b="0" i="1" smtClean="0">
                              <a:solidFill>
                                <a:srgbClr val="0070C0"/>
                              </a:solidFill>
                              <a:latin typeface="Cambria Math" panose="02040503050406030204" pitchFamily="18" charset="0"/>
                            </a:rPr>
                          </m:ctrlPr>
                        </m:fPr>
                        <m:num>
                          <m:sSub>
                            <m:sSubPr>
                              <m:ctrlPr>
                                <a:rPr lang="it-IT" b="0" i="1" smtClean="0">
                                  <a:solidFill>
                                    <a:srgbClr val="0070C0"/>
                                  </a:solidFill>
                                  <a:latin typeface="Cambria Math" panose="02040503050406030204" pitchFamily="18" charset="0"/>
                                </a:rPr>
                              </m:ctrlPr>
                            </m:sSubPr>
                            <m:e>
                              <m:r>
                                <a:rPr lang="it-IT" b="0" i="1" smtClean="0">
                                  <a:solidFill>
                                    <a:srgbClr val="0070C0"/>
                                  </a:solidFill>
                                  <a:latin typeface="Cambria Math" panose="02040503050406030204" pitchFamily="18" charset="0"/>
                                </a:rPr>
                                <m:t>𝑉</m:t>
                              </m:r>
                            </m:e>
                            <m:sub>
                              <m:r>
                                <a:rPr lang="it-IT" b="0" i="1" smtClean="0">
                                  <a:solidFill>
                                    <a:srgbClr val="0070C0"/>
                                  </a:solidFill>
                                  <a:latin typeface="Cambria Math" panose="02040503050406030204" pitchFamily="18" charset="0"/>
                                </a:rPr>
                                <m:t>𝑠𝑒𝑛𝑠𝑒</m:t>
                              </m:r>
                            </m:sub>
                          </m:sSub>
                          <m:r>
                            <a:rPr lang="it-IT" b="0" i="1" smtClean="0">
                              <a:solidFill>
                                <a:srgbClr val="0070C0"/>
                              </a:solidFill>
                              <a:latin typeface="Cambria Math" panose="02040503050406030204" pitchFamily="18" charset="0"/>
                            </a:rPr>
                            <m:t>−</m:t>
                          </m:r>
                          <m:sSub>
                            <m:sSubPr>
                              <m:ctrlPr>
                                <a:rPr lang="it-IT" b="0" i="1" smtClean="0">
                                  <a:solidFill>
                                    <a:srgbClr val="0070C0"/>
                                  </a:solidFill>
                                  <a:latin typeface="Cambria Math" panose="02040503050406030204" pitchFamily="18" charset="0"/>
                                </a:rPr>
                              </m:ctrlPr>
                            </m:sSubPr>
                            <m:e>
                              <m:r>
                                <a:rPr lang="it-IT" b="0" i="1" smtClean="0">
                                  <a:solidFill>
                                    <a:srgbClr val="0070C0"/>
                                  </a:solidFill>
                                  <a:latin typeface="Cambria Math" panose="02040503050406030204" pitchFamily="18" charset="0"/>
                                </a:rPr>
                                <m:t>𝑉</m:t>
                              </m:r>
                            </m:e>
                            <m:sub>
                              <m:r>
                                <a:rPr lang="it-IT" b="0" i="1" smtClean="0">
                                  <a:solidFill>
                                    <a:srgbClr val="0070C0"/>
                                  </a:solidFill>
                                  <a:latin typeface="Cambria Math" panose="02040503050406030204" pitchFamily="18" charset="0"/>
                                </a:rPr>
                                <m:t>25</m:t>
                              </m:r>
                            </m:sub>
                          </m:sSub>
                        </m:num>
                        <m:den>
                          <m:r>
                            <a:rPr lang="it-IT" b="0" i="1" smtClean="0">
                              <a:solidFill>
                                <a:srgbClr val="0070C0"/>
                              </a:solidFill>
                              <a:latin typeface="Cambria Math" panose="02040503050406030204" pitchFamily="18" charset="0"/>
                            </a:rPr>
                            <m:t>𝐴𝑣𝑔</m:t>
                          </m:r>
                          <m:r>
                            <a:rPr lang="it-IT" b="0" i="1" smtClean="0">
                              <a:solidFill>
                                <a:srgbClr val="0070C0"/>
                              </a:solidFill>
                              <a:latin typeface="Cambria Math" panose="02040503050406030204" pitchFamily="18" charset="0"/>
                            </a:rPr>
                            <m:t>_</m:t>
                          </m:r>
                          <m:r>
                            <a:rPr lang="it-IT" b="0" i="1" smtClean="0">
                              <a:solidFill>
                                <a:srgbClr val="0070C0"/>
                              </a:solidFill>
                              <a:latin typeface="Cambria Math" panose="02040503050406030204" pitchFamily="18" charset="0"/>
                            </a:rPr>
                            <m:t>𝑆𝑙𝑜𝑝𝑒</m:t>
                          </m:r>
                        </m:den>
                      </m:f>
                      <m:r>
                        <a:rPr lang="it-IT" b="0" i="1" smtClean="0">
                          <a:solidFill>
                            <a:srgbClr val="0070C0"/>
                          </a:solidFill>
                          <a:latin typeface="Cambria Math" panose="02040503050406030204" pitchFamily="18" charset="0"/>
                        </a:rPr>
                        <m:t>+25</m:t>
                      </m:r>
                    </m:oMath>
                  </m:oMathPara>
                </a14:m>
                <a:endParaRPr lang="en-US" dirty="0" err="1">
                  <a:solidFill>
                    <a:srgbClr val="0070C0"/>
                  </a:solidFill>
                  <a:latin typeface="Arial" pitchFamily="34" charset="0"/>
                </a:endParaRPr>
              </a:p>
            </p:txBody>
          </p:sp>
        </mc:Choice>
        <mc:Fallback xmlns="">
          <p:sp>
            <p:nvSpPr>
              <p:cNvPr id="6" name="CasellaDiTesto 5"/>
              <p:cNvSpPr txBox="1">
                <a:spLocks noRot="1" noChangeAspect="1" noMove="1" noResize="1" noEditPoints="1" noAdjustHandles="1" noChangeArrowheads="1" noChangeShapeType="1" noTextEdit="1"/>
              </p:cNvSpPr>
              <p:nvPr/>
            </p:nvSpPr>
            <p:spPr bwMode="auto">
              <a:xfrm>
                <a:off x="991235" y="2535714"/>
                <a:ext cx="5549532" cy="756233"/>
              </a:xfrm>
              <a:prstGeom prst="rect">
                <a:avLst/>
              </a:prstGeom>
              <a:blipFill>
                <a:blip r:embed="rId4"/>
                <a:stretch>
                  <a:fillRect/>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684807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hints</a:t>
            </a:r>
          </a:p>
        </p:txBody>
      </p:sp>
      <p:sp>
        <p:nvSpPr>
          <p:cNvPr id="3" name="CasellaDiTesto 2"/>
          <p:cNvSpPr txBox="1"/>
          <p:nvPr/>
        </p:nvSpPr>
        <p:spPr bwMode="auto">
          <a:xfrm>
            <a:off x="179512" y="1196752"/>
            <a:ext cx="8735032" cy="4570482"/>
          </a:xfrm>
          <a:prstGeom prst="rect">
            <a:avLst/>
          </a:prstGeom>
          <a:noFill/>
          <a:ln w="9525">
            <a:noFill/>
            <a:miter lim="800000"/>
            <a:headEnd/>
            <a:tailEnd/>
          </a:ln>
          <a:effectLst/>
        </p:spPr>
        <p:txBody>
          <a:bodyPr wrap="square" rtlCol="0">
            <a:spAutoFit/>
          </a:bodyPr>
          <a:lstStyle/>
          <a:p>
            <a:pPr marL="342900" indent="-342900">
              <a:spcBef>
                <a:spcPct val="50000"/>
              </a:spcBef>
              <a:buFont typeface="+mj-lt"/>
              <a:buAutoNum type="arabicPeriod"/>
            </a:pPr>
            <a:r>
              <a:rPr lang="en-US" sz="1800" dirty="0">
                <a:solidFill>
                  <a:srgbClr val="0070C0"/>
                </a:solidFill>
                <a:latin typeface="Arial" pitchFamily="34" charset="0"/>
              </a:rPr>
              <a:t>In CUBE enable the 3 correct ADC channels and configure the ADC enabling the DMA in circular mode with continuous DMA requests.</a:t>
            </a:r>
          </a:p>
          <a:p>
            <a:pPr marL="342900" indent="-342900">
              <a:spcBef>
                <a:spcPct val="50000"/>
              </a:spcBef>
              <a:buFont typeface="+mj-lt"/>
              <a:buAutoNum type="arabicPeriod"/>
            </a:pPr>
            <a:endParaRPr lang="en-US" sz="12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Generate the c code.</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Modify the code to acquire the 3 values every 1 s, and debug using the watch variable. </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Convert the ADC value into either a voltage or a temperature.</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Send the value to the remote terminal.</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Debug the project.</a:t>
            </a:r>
          </a:p>
        </p:txBody>
      </p:sp>
    </p:spTree>
    <p:extLst>
      <p:ext uri="{BB962C8B-B14F-4D97-AF65-F5344CB8AC3E}">
        <p14:creationId xmlns:p14="http://schemas.microsoft.com/office/powerpoint/2010/main" val="1479294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Project 3b: </a:t>
            </a:r>
            <a:r>
              <a:rPr lang="en-US" dirty="0"/>
              <a:t>Light Dependent Resistor</a:t>
            </a:r>
          </a:p>
        </p:txBody>
      </p:sp>
      <p:sp>
        <p:nvSpPr>
          <p:cNvPr id="3" name="CasellaDiTesto 2"/>
          <p:cNvSpPr txBox="1"/>
          <p:nvPr/>
        </p:nvSpPr>
        <p:spPr bwMode="auto">
          <a:xfrm>
            <a:off x="323528" y="1916832"/>
            <a:ext cx="8568952" cy="2492990"/>
          </a:xfrm>
          <a:prstGeom prst="rect">
            <a:avLst/>
          </a:prstGeom>
          <a:noFill/>
          <a:ln w="9525">
            <a:noFill/>
            <a:miter lim="800000"/>
            <a:headEnd/>
            <a:tailEnd/>
          </a:ln>
          <a:effectLst/>
        </p:spPr>
        <p:txBody>
          <a:bodyPr wrap="square" rtlCol="0">
            <a:spAutoFit/>
          </a:bodyPr>
          <a:lstStyle/>
          <a:p>
            <a:pPr algn="ctr">
              <a:spcBef>
                <a:spcPct val="50000"/>
              </a:spcBef>
            </a:pPr>
            <a:r>
              <a:rPr lang="en-US" dirty="0">
                <a:solidFill>
                  <a:srgbClr val="0070C0"/>
                </a:solidFill>
                <a:latin typeface="Arial" pitchFamily="34" charset="0"/>
              </a:rPr>
              <a:t>Objective of the project is to acquire </a:t>
            </a:r>
            <a:br>
              <a:rPr lang="en-US" dirty="0">
                <a:solidFill>
                  <a:srgbClr val="0070C0"/>
                </a:solidFill>
                <a:latin typeface="Arial" pitchFamily="34" charset="0"/>
              </a:rPr>
            </a:br>
            <a:r>
              <a:rPr lang="en-US" b="1" dirty="0">
                <a:solidFill>
                  <a:srgbClr val="0070C0"/>
                </a:solidFill>
                <a:latin typeface="Arial" pitchFamily="34" charset="0"/>
              </a:rPr>
              <a:t>LDR resistance value</a:t>
            </a:r>
            <a:br>
              <a:rPr lang="en-US" dirty="0">
                <a:solidFill>
                  <a:srgbClr val="0070C0"/>
                </a:solidFill>
                <a:latin typeface="Arial" pitchFamily="34" charset="0"/>
              </a:rPr>
            </a:br>
            <a:r>
              <a:rPr lang="en-US" dirty="0">
                <a:solidFill>
                  <a:srgbClr val="0070C0"/>
                </a:solidFill>
                <a:latin typeface="Arial" pitchFamily="34" charset="0"/>
              </a:rPr>
              <a:t>every </a:t>
            </a:r>
            <a:r>
              <a:rPr lang="en-US" dirty="0" err="1">
                <a:solidFill>
                  <a:srgbClr val="0070C0"/>
                </a:solidFill>
                <a:latin typeface="Arial" pitchFamily="34" charset="0"/>
              </a:rPr>
              <a:t>ms</a:t>
            </a:r>
            <a:r>
              <a:rPr lang="en-US" dirty="0">
                <a:solidFill>
                  <a:srgbClr val="0070C0"/>
                </a:solidFill>
                <a:latin typeface="Arial" pitchFamily="34" charset="0"/>
              </a:rPr>
              <a:t> and to send its average value to a remote terminal every 1s.</a:t>
            </a:r>
          </a:p>
          <a:p>
            <a:pPr algn="ctr">
              <a:spcBef>
                <a:spcPct val="50000"/>
              </a:spcBef>
            </a:pPr>
            <a:r>
              <a:rPr lang="en-US" dirty="0">
                <a:solidFill>
                  <a:srgbClr val="0070C0"/>
                </a:solidFill>
                <a:latin typeface="Arial" pitchFamily="34" charset="0"/>
              </a:rPr>
              <a:t>Step 2: convert the resistance value to a lux level and send that to the remote terminal.</a:t>
            </a:r>
          </a:p>
        </p:txBody>
      </p:sp>
    </p:spTree>
    <p:extLst>
      <p:ext uri="{BB962C8B-B14F-4D97-AF65-F5344CB8AC3E}">
        <p14:creationId xmlns:p14="http://schemas.microsoft.com/office/powerpoint/2010/main" val="1729538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Light Dependent Resistor (LDR)</a:t>
            </a:r>
          </a:p>
        </p:txBody>
      </p:sp>
      <p:sp>
        <p:nvSpPr>
          <p:cNvPr id="4" name="Rettangolo 3"/>
          <p:cNvSpPr/>
          <p:nvPr/>
        </p:nvSpPr>
        <p:spPr>
          <a:xfrm>
            <a:off x="179512" y="1102189"/>
            <a:ext cx="8280920" cy="1126462"/>
          </a:xfrm>
          <a:prstGeom prst="rect">
            <a:avLst/>
          </a:prstGeom>
        </p:spPr>
        <p:txBody>
          <a:bodyPr wrap="square">
            <a:spAutoFit/>
          </a:bodyPr>
          <a:lstStyle/>
          <a:p>
            <a:r>
              <a:rPr lang="en-US" dirty="0">
                <a:solidFill>
                  <a:srgbClr val="0070C0"/>
                </a:solidFill>
                <a:latin typeface="+mn-lt"/>
              </a:rPr>
              <a:t>In the dark 		</a:t>
            </a:r>
            <a:r>
              <a:rPr lang="en-US" dirty="0">
                <a:solidFill>
                  <a:srgbClr val="0070C0"/>
                </a:solidFill>
                <a:latin typeface="+mn-lt"/>
                <a:sym typeface="Wingdings" panose="05000000000000000000" pitchFamily="2" charset="2"/>
              </a:rPr>
              <a:t>	R </a:t>
            </a:r>
            <a:r>
              <a:rPr lang="en-US" dirty="0">
                <a:solidFill>
                  <a:srgbClr val="0070C0"/>
                </a:solidFill>
                <a:latin typeface="+mn-lt"/>
              </a:rPr>
              <a:t>very high (up to 1MΩ)</a:t>
            </a:r>
          </a:p>
          <a:p>
            <a:r>
              <a:rPr lang="en-US" dirty="0">
                <a:solidFill>
                  <a:srgbClr val="0070C0"/>
                </a:solidFill>
                <a:latin typeface="+mn-lt"/>
              </a:rPr>
              <a:t>Exposed to light	</a:t>
            </a:r>
            <a:r>
              <a:rPr lang="en-US" dirty="0">
                <a:solidFill>
                  <a:srgbClr val="0070C0"/>
                </a:solidFill>
                <a:latin typeface="+mn-lt"/>
                <a:sym typeface="Wingdings" panose="05000000000000000000" pitchFamily="2" charset="2"/>
              </a:rPr>
              <a:t>	R</a:t>
            </a:r>
            <a:r>
              <a:rPr lang="en-US" dirty="0">
                <a:solidFill>
                  <a:srgbClr val="0070C0"/>
                </a:solidFill>
                <a:latin typeface="+mn-lt"/>
              </a:rPr>
              <a:t> drops dramatically (few ohms)</a:t>
            </a:r>
          </a:p>
          <a:p>
            <a:endParaRPr lang="en-US" sz="1200" dirty="0">
              <a:solidFill>
                <a:srgbClr val="0070C0"/>
              </a:solidFill>
              <a:latin typeface="+mn-lt"/>
            </a:endParaRPr>
          </a:p>
        </p:txBody>
      </p:sp>
      <p:pic>
        <p:nvPicPr>
          <p:cNvPr id="6" name="Immagine 5"/>
          <p:cNvPicPr>
            <a:picLocks noChangeAspect="1"/>
          </p:cNvPicPr>
          <p:nvPr/>
        </p:nvPicPr>
        <p:blipFill>
          <a:blip r:embed="rId2"/>
          <a:stretch>
            <a:fillRect/>
          </a:stretch>
        </p:blipFill>
        <p:spPr>
          <a:xfrm>
            <a:off x="4840233" y="2708920"/>
            <a:ext cx="4272350" cy="3617081"/>
          </a:xfrm>
          <a:prstGeom prst="rect">
            <a:avLst/>
          </a:prstGeom>
        </p:spPr>
      </p:pic>
      <p:sp>
        <p:nvSpPr>
          <p:cNvPr id="9" name="Rettangolo 8"/>
          <p:cNvSpPr/>
          <p:nvPr/>
        </p:nvSpPr>
        <p:spPr>
          <a:xfrm>
            <a:off x="174147" y="2420888"/>
            <a:ext cx="5400600" cy="4031873"/>
          </a:xfrm>
          <a:prstGeom prst="rect">
            <a:avLst/>
          </a:prstGeom>
        </p:spPr>
        <p:txBody>
          <a:bodyPr wrap="square">
            <a:spAutoFit/>
          </a:bodyPr>
          <a:lstStyle/>
          <a:p>
            <a:pPr>
              <a:spcAft>
                <a:spcPts val="1200"/>
              </a:spcAft>
            </a:pPr>
            <a:r>
              <a:rPr lang="en-US" sz="2800" dirty="0">
                <a:solidFill>
                  <a:srgbClr val="0070C0"/>
                </a:solidFill>
              </a:rPr>
              <a:t>Working principle:</a:t>
            </a:r>
          </a:p>
          <a:p>
            <a:pPr>
              <a:lnSpc>
                <a:spcPct val="150000"/>
              </a:lnSpc>
              <a:spcAft>
                <a:spcPts val="1200"/>
              </a:spcAft>
            </a:pPr>
            <a:r>
              <a:rPr lang="en-US" sz="2000" dirty="0">
                <a:solidFill>
                  <a:srgbClr val="0070C0"/>
                </a:solidFill>
              </a:rPr>
              <a:t>Photons excite electrons from the valence band to the conduction band</a:t>
            </a:r>
            <a:br>
              <a:rPr lang="en-US" sz="2000" dirty="0">
                <a:solidFill>
                  <a:srgbClr val="0070C0"/>
                </a:solidFill>
              </a:rPr>
            </a:br>
            <a:r>
              <a:rPr lang="en-US" sz="2000" dirty="0">
                <a:solidFill>
                  <a:srgbClr val="0070C0"/>
                </a:solidFill>
                <a:sym typeface="Wingdings" panose="05000000000000000000" pitchFamily="2" charset="2"/>
              </a:rPr>
              <a:t></a:t>
            </a:r>
            <a:r>
              <a:rPr lang="en-US" sz="2000" dirty="0">
                <a:solidFill>
                  <a:srgbClr val="0070C0"/>
                </a:solidFill>
              </a:rPr>
              <a:t> more free electrons in the material </a:t>
            </a:r>
            <a:br>
              <a:rPr lang="en-US" sz="2000" dirty="0">
                <a:solidFill>
                  <a:srgbClr val="0070C0"/>
                </a:solidFill>
              </a:rPr>
            </a:br>
            <a:r>
              <a:rPr lang="en-US" sz="2000" dirty="0">
                <a:solidFill>
                  <a:srgbClr val="0070C0"/>
                </a:solidFill>
                <a:sym typeface="Wingdings" panose="05000000000000000000" pitchFamily="2" charset="2"/>
              </a:rPr>
              <a:t> lower resistance</a:t>
            </a:r>
          </a:p>
          <a:p>
            <a:pPr>
              <a:spcAft>
                <a:spcPts val="1200"/>
              </a:spcAft>
            </a:pPr>
            <a:r>
              <a:rPr lang="en-US" sz="2000" dirty="0">
                <a:solidFill>
                  <a:srgbClr val="FF0000"/>
                </a:solidFill>
                <a:sym typeface="Wingdings" panose="05000000000000000000" pitchFamily="2" charset="2"/>
              </a:rPr>
              <a:t>But…</a:t>
            </a:r>
            <a:br>
              <a:rPr lang="en-US" sz="2000" dirty="0">
                <a:solidFill>
                  <a:srgbClr val="FF0000"/>
                </a:solidFill>
                <a:sym typeface="Wingdings" panose="05000000000000000000" pitchFamily="2" charset="2"/>
              </a:rPr>
            </a:br>
            <a:r>
              <a:rPr lang="en-US" sz="2000" dirty="0">
                <a:solidFill>
                  <a:srgbClr val="FF0000"/>
                </a:solidFill>
                <a:sym typeface="Wingdings" panose="05000000000000000000" pitchFamily="2" charset="2"/>
              </a:rPr>
              <a:t>- low sensitivity</a:t>
            </a:r>
            <a:br>
              <a:rPr lang="en-US" sz="2000" dirty="0">
                <a:solidFill>
                  <a:srgbClr val="FF0000"/>
                </a:solidFill>
                <a:sym typeface="Wingdings" panose="05000000000000000000" pitchFamily="2" charset="2"/>
              </a:rPr>
            </a:br>
            <a:r>
              <a:rPr lang="en-US" sz="2000" dirty="0">
                <a:solidFill>
                  <a:srgbClr val="FF0000"/>
                </a:solidFill>
                <a:sym typeface="Wingdings" panose="05000000000000000000" pitchFamily="2" charset="2"/>
              </a:rPr>
              <a:t>- non-linear characteristic</a:t>
            </a:r>
            <a:br>
              <a:rPr lang="en-US" sz="2000" dirty="0">
                <a:solidFill>
                  <a:srgbClr val="FF0000"/>
                </a:solidFill>
                <a:sym typeface="Wingdings" panose="05000000000000000000" pitchFamily="2" charset="2"/>
              </a:rPr>
            </a:br>
            <a:r>
              <a:rPr lang="en-US" sz="2000" dirty="0">
                <a:solidFill>
                  <a:srgbClr val="FF0000"/>
                </a:solidFill>
                <a:sym typeface="Wingdings" panose="05000000000000000000" pitchFamily="2" charset="2"/>
              </a:rPr>
              <a:t>- sensitive to temperature changes</a:t>
            </a:r>
          </a:p>
        </p:txBody>
      </p:sp>
    </p:spTree>
    <p:extLst>
      <p:ext uri="{BB962C8B-B14F-4D97-AF65-F5344CB8AC3E}">
        <p14:creationId xmlns:p14="http://schemas.microsoft.com/office/powerpoint/2010/main" val="1561957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ECF9FF-3B1D-40DA-8C9C-F833E6486EA9}"/>
              </a:ext>
            </a:extLst>
          </p:cNvPr>
          <p:cNvSpPr>
            <a:spLocks noGrp="1"/>
          </p:cNvSpPr>
          <p:nvPr>
            <p:ph type="title"/>
          </p:nvPr>
        </p:nvSpPr>
        <p:spPr/>
        <p:txBody>
          <a:bodyPr/>
          <a:lstStyle/>
          <a:p>
            <a:r>
              <a:rPr lang="en-US" dirty="0"/>
              <a:t>Volt to k</a:t>
            </a:r>
            <a:r>
              <a:rPr lang="el-GR" dirty="0"/>
              <a:t>Ω</a:t>
            </a:r>
            <a:r>
              <a:rPr lang="it-IT" dirty="0"/>
              <a:t> to lux </a:t>
            </a:r>
            <a:r>
              <a:rPr lang="it-IT" dirty="0" err="1"/>
              <a:t>conversion</a:t>
            </a:r>
            <a:endParaRPr lang="en-US" dirty="0"/>
          </a:p>
        </p:txBody>
      </p:sp>
      <p:pic>
        <p:nvPicPr>
          <p:cNvPr id="3" name="Immagine 2">
            <a:extLst>
              <a:ext uri="{FF2B5EF4-FFF2-40B4-BE49-F238E27FC236}">
                <a16:creationId xmlns:a16="http://schemas.microsoft.com/office/drawing/2014/main" id="{0EB91639-794C-481B-B2C2-AF160A973072}"/>
              </a:ext>
            </a:extLst>
          </p:cNvPr>
          <p:cNvPicPr>
            <a:picLocks noChangeAspect="1"/>
          </p:cNvPicPr>
          <p:nvPr/>
        </p:nvPicPr>
        <p:blipFill>
          <a:blip r:embed="rId2"/>
          <a:stretch>
            <a:fillRect/>
          </a:stretch>
        </p:blipFill>
        <p:spPr>
          <a:xfrm>
            <a:off x="467544" y="1052736"/>
            <a:ext cx="1872208" cy="2490036"/>
          </a:xfrm>
          <a:prstGeom prst="rect">
            <a:avLst/>
          </a:prstGeom>
        </p:spPr>
      </p:pic>
      <p:sp>
        <p:nvSpPr>
          <p:cNvPr id="4" name="CasellaDiTesto 3">
            <a:extLst>
              <a:ext uri="{FF2B5EF4-FFF2-40B4-BE49-F238E27FC236}">
                <a16:creationId xmlns:a16="http://schemas.microsoft.com/office/drawing/2014/main" id="{132D7EAD-F60C-4BF9-8E22-941FCDE172DC}"/>
              </a:ext>
            </a:extLst>
          </p:cNvPr>
          <p:cNvSpPr txBox="1"/>
          <p:nvPr/>
        </p:nvSpPr>
        <p:spPr bwMode="auto">
          <a:xfrm>
            <a:off x="2339752" y="1839307"/>
            <a:ext cx="936104" cy="276999"/>
          </a:xfrm>
          <a:prstGeom prst="rect">
            <a:avLst/>
          </a:prstGeom>
          <a:noFill/>
          <a:ln w="9525">
            <a:noFill/>
            <a:miter lim="800000"/>
            <a:headEnd/>
            <a:tailEnd/>
          </a:ln>
          <a:effectLst/>
        </p:spPr>
        <p:txBody>
          <a:bodyPr wrap="square" rtlCol="0">
            <a:spAutoFit/>
          </a:bodyPr>
          <a:lstStyle/>
          <a:p>
            <a:pPr>
              <a:spcBef>
                <a:spcPct val="50000"/>
              </a:spcBef>
            </a:pPr>
            <a:r>
              <a:rPr lang="en-US" sz="1200" dirty="0">
                <a:solidFill>
                  <a:srgbClr val="0070C0"/>
                </a:solidFill>
                <a:latin typeface="Arial" pitchFamily="34" charset="0"/>
              </a:rPr>
              <a:t>V</a:t>
            </a:r>
            <a:r>
              <a:rPr lang="en-US" sz="1200" baseline="-25000" dirty="0">
                <a:solidFill>
                  <a:srgbClr val="0070C0"/>
                </a:solidFill>
                <a:latin typeface="Arial" pitchFamily="34" charset="0"/>
              </a:rPr>
              <a:t>ADC</a:t>
            </a:r>
            <a:endParaRPr lang="en-US" sz="1200" dirty="0">
              <a:solidFill>
                <a:srgbClr val="0070C0"/>
              </a:solidFill>
              <a:latin typeface="Arial" pitchFamily="34" charset="0"/>
            </a:endParaRPr>
          </a:p>
        </p:txBody>
      </p:sp>
      <p:sp>
        <p:nvSpPr>
          <p:cNvPr id="6" name="Rettangolo 5">
            <a:extLst>
              <a:ext uri="{FF2B5EF4-FFF2-40B4-BE49-F238E27FC236}">
                <a16:creationId xmlns:a16="http://schemas.microsoft.com/office/drawing/2014/main" id="{D87E4AE7-8A4E-4E77-8689-24DB3EE4341E}"/>
              </a:ext>
            </a:extLst>
          </p:cNvPr>
          <p:cNvSpPr/>
          <p:nvPr/>
        </p:nvSpPr>
        <p:spPr>
          <a:xfrm>
            <a:off x="3131840" y="1663874"/>
            <a:ext cx="8280920" cy="904863"/>
          </a:xfrm>
          <a:prstGeom prst="rect">
            <a:avLst/>
          </a:prstGeom>
        </p:spPr>
        <p:txBody>
          <a:bodyPr wrap="square">
            <a:spAutoFit/>
          </a:bodyPr>
          <a:lstStyle/>
          <a:p>
            <a:r>
              <a:rPr lang="en-US" dirty="0">
                <a:solidFill>
                  <a:srgbClr val="0070C0"/>
                </a:solidFill>
                <a:latin typeface="+mn-lt"/>
              </a:rPr>
              <a:t>V</a:t>
            </a:r>
            <a:r>
              <a:rPr lang="en-US" baseline="-25000" dirty="0">
                <a:solidFill>
                  <a:srgbClr val="0070C0"/>
                </a:solidFill>
                <a:latin typeface="+mn-lt"/>
              </a:rPr>
              <a:t>ADC</a:t>
            </a:r>
            <a:r>
              <a:rPr lang="en-US" baseline="30000" dirty="0">
                <a:solidFill>
                  <a:srgbClr val="0070C0"/>
                </a:solidFill>
                <a:latin typeface="+mn-lt"/>
              </a:rPr>
              <a:t> </a:t>
            </a:r>
            <a:r>
              <a:rPr lang="en-US" dirty="0">
                <a:solidFill>
                  <a:srgbClr val="0070C0"/>
                </a:solidFill>
                <a:latin typeface="+mn-lt"/>
              </a:rPr>
              <a:t>= 3.3 V × (LDR)/(LDR + 100 k</a:t>
            </a:r>
            <a:r>
              <a:rPr lang="el-GR" dirty="0">
                <a:solidFill>
                  <a:srgbClr val="0070C0"/>
                </a:solidFill>
                <a:latin typeface="+mn-lt"/>
              </a:rPr>
              <a:t>Ω</a:t>
            </a:r>
            <a:r>
              <a:rPr lang="it-IT" dirty="0">
                <a:solidFill>
                  <a:srgbClr val="0070C0"/>
                </a:solidFill>
                <a:latin typeface="+mn-lt"/>
              </a:rPr>
              <a:t>)</a:t>
            </a:r>
            <a:endParaRPr lang="it-IT" sz="1200" dirty="0">
              <a:solidFill>
                <a:srgbClr val="0070C0"/>
              </a:solidFill>
              <a:latin typeface="+mn-lt"/>
            </a:endParaRPr>
          </a:p>
          <a:p>
            <a:r>
              <a:rPr lang="it-IT" dirty="0">
                <a:solidFill>
                  <a:srgbClr val="0070C0"/>
                </a:solidFill>
                <a:latin typeface="+mn-lt"/>
              </a:rPr>
              <a:t>LDR = (V</a:t>
            </a:r>
            <a:r>
              <a:rPr lang="it-IT" baseline="-25000" dirty="0">
                <a:solidFill>
                  <a:srgbClr val="0070C0"/>
                </a:solidFill>
                <a:latin typeface="+mn-lt"/>
              </a:rPr>
              <a:t>ADC</a:t>
            </a:r>
            <a:r>
              <a:rPr lang="it-IT" dirty="0">
                <a:solidFill>
                  <a:srgbClr val="0070C0"/>
                </a:solidFill>
                <a:latin typeface="+mn-lt"/>
              </a:rPr>
              <a:t> × 100 k</a:t>
            </a:r>
            <a:r>
              <a:rPr lang="el-GR" dirty="0">
                <a:solidFill>
                  <a:srgbClr val="0070C0"/>
                </a:solidFill>
                <a:latin typeface="+mn-lt"/>
              </a:rPr>
              <a:t>Ω</a:t>
            </a:r>
            <a:r>
              <a:rPr lang="it-IT" dirty="0">
                <a:solidFill>
                  <a:srgbClr val="0070C0"/>
                </a:solidFill>
                <a:latin typeface="+mn-lt"/>
              </a:rPr>
              <a:t>)/(3.3 V – V</a:t>
            </a:r>
            <a:r>
              <a:rPr lang="it-IT" baseline="-25000" dirty="0">
                <a:solidFill>
                  <a:srgbClr val="0070C0"/>
                </a:solidFill>
                <a:latin typeface="+mn-lt"/>
              </a:rPr>
              <a:t>ADC</a:t>
            </a:r>
            <a:r>
              <a:rPr lang="it-IT" dirty="0">
                <a:solidFill>
                  <a:srgbClr val="0070C0"/>
                </a:solidFill>
                <a:latin typeface="+mn-lt"/>
              </a:rPr>
              <a:t>)</a:t>
            </a:r>
          </a:p>
        </p:txBody>
      </p:sp>
      <p:pic>
        <p:nvPicPr>
          <p:cNvPr id="7" name="Immagine 6">
            <a:extLst>
              <a:ext uri="{FF2B5EF4-FFF2-40B4-BE49-F238E27FC236}">
                <a16:creationId xmlns:a16="http://schemas.microsoft.com/office/drawing/2014/main" id="{46AC77B0-291E-44CF-99DA-1ABD405693B7}"/>
              </a:ext>
            </a:extLst>
          </p:cNvPr>
          <p:cNvPicPr>
            <a:picLocks noChangeAspect="1"/>
          </p:cNvPicPr>
          <p:nvPr/>
        </p:nvPicPr>
        <p:blipFill>
          <a:blip r:embed="rId3"/>
          <a:stretch>
            <a:fillRect/>
          </a:stretch>
        </p:blipFill>
        <p:spPr>
          <a:xfrm>
            <a:off x="4746281" y="3514005"/>
            <a:ext cx="4115937" cy="2781039"/>
          </a:xfrm>
          <a:prstGeom prst="rect">
            <a:avLst/>
          </a:prstGeom>
        </p:spPr>
      </p:pic>
      <p:cxnSp>
        <p:nvCxnSpPr>
          <p:cNvPr id="9" name="Connettore 2 8">
            <a:extLst>
              <a:ext uri="{FF2B5EF4-FFF2-40B4-BE49-F238E27FC236}">
                <a16:creationId xmlns:a16="http://schemas.microsoft.com/office/drawing/2014/main" id="{23F112E2-2C32-4F4A-B882-E78C59C2914B}"/>
              </a:ext>
            </a:extLst>
          </p:cNvPr>
          <p:cNvCxnSpPr/>
          <p:nvPr/>
        </p:nvCxnSpPr>
        <p:spPr bwMode="auto">
          <a:xfrm>
            <a:off x="6012160" y="5733256"/>
            <a:ext cx="2304256" cy="0"/>
          </a:xfrm>
          <a:prstGeom prst="straightConnector1">
            <a:avLst/>
          </a:prstGeom>
          <a:noFill/>
          <a:ln w="57150" cap="flat" cmpd="sng" algn="ctr">
            <a:solidFill>
              <a:srgbClr val="FF0000"/>
            </a:solidFill>
            <a:prstDash val="solid"/>
            <a:round/>
            <a:headEnd type="triangle"/>
            <a:tailEnd type="triangle"/>
          </a:ln>
          <a:effectLst/>
        </p:spPr>
      </p:cxnSp>
      <p:cxnSp>
        <p:nvCxnSpPr>
          <p:cNvPr id="10" name="Connettore 2 9">
            <a:extLst>
              <a:ext uri="{FF2B5EF4-FFF2-40B4-BE49-F238E27FC236}">
                <a16:creationId xmlns:a16="http://schemas.microsoft.com/office/drawing/2014/main" id="{6A11E609-12BC-4A86-855B-FF33103E0DAC}"/>
              </a:ext>
            </a:extLst>
          </p:cNvPr>
          <p:cNvCxnSpPr>
            <a:cxnSpLocks/>
          </p:cNvCxnSpPr>
          <p:nvPr/>
        </p:nvCxnSpPr>
        <p:spPr bwMode="auto">
          <a:xfrm flipV="1">
            <a:off x="6042620" y="4149080"/>
            <a:ext cx="0" cy="1584176"/>
          </a:xfrm>
          <a:prstGeom prst="straightConnector1">
            <a:avLst/>
          </a:prstGeom>
          <a:noFill/>
          <a:ln w="57150" cap="flat" cmpd="sng" algn="ctr">
            <a:solidFill>
              <a:srgbClr val="00B050"/>
            </a:solidFill>
            <a:prstDash val="solid"/>
            <a:round/>
            <a:headEnd type="triangle"/>
            <a:tailEnd type="triangle"/>
          </a:ln>
          <a:effectLst/>
        </p:spPr>
      </p:cxnSp>
      <p:sp>
        <p:nvSpPr>
          <p:cNvPr id="13" name="CasellaDiTesto 12">
            <a:extLst>
              <a:ext uri="{FF2B5EF4-FFF2-40B4-BE49-F238E27FC236}">
                <a16:creationId xmlns:a16="http://schemas.microsoft.com/office/drawing/2014/main" id="{5E514262-6D38-4FBA-A040-D2461F8D004C}"/>
              </a:ext>
            </a:extLst>
          </p:cNvPr>
          <p:cNvSpPr txBox="1"/>
          <p:nvPr/>
        </p:nvSpPr>
        <p:spPr bwMode="auto">
          <a:xfrm>
            <a:off x="6042620" y="6165304"/>
            <a:ext cx="2304256" cy="338554"/>
          </a:xfrm>
          <a:prstGeom prst="rect">
            <a:avLst/>
          </a:prstGeom>
          <a:noFill/>
          <a:ln w="9525">
            <a:noFill/>
            <a:miter lim="800000"/>
            <a:headEnd/>
            <a:tailEnd/>
          </a:ln>
          <a:effectLst/>
        </p:spPr>
        <p:txBody>
          <a:bodyPr wrap="square" rtlCol="0">
            <a:spAutoFit/>
          </a:bodyPr>
          <a:lstStyle/>
          <a:p>
            <a:pPr algn="ctr">
              <a:spcBef>
                <a:spcPct val="50000"/>
              </a:spcBef>
            </a:pPr>
            <a:r>
              <a:rPr lang="en-US" sz="1600" b="1" dirty="0">
                <a:solidFill>
                  <a:srgbClr val="FF0000"/>
                </a:solidFill>
                <a:latin typeface="Arial" pitchFamily="34" charset="0"/>
              </a:rPr>
              <a:t>4 decades</a:t>
            </a:r>
          </a:p>
        </p:txBody>
      </p:sp>
      <p:sp>
        <p:nvSpPr>
          <p:cNvPr id="14" name="CasellaDiTesto 13">
            <a:extLst>
              <a:ext uri="{FF2B5EF4-FFF2-40B4-BE49-F238E27FC236}">
                <a16:creationId xmlns:a16="http://schemas.microsoft.com/office/drawing/2014/main" id="{0F66D520-B1B2-4DCC-9FE6-8B12E8F77B48}"/>
              </a:ext>
            </a:extLst>
          </p:cNvPr>
          <p:cNvSpPr txBox="1"/>
          <p:nvPr/>
        </p:nvSpPr>
        <p:spPr bwMode="auto">
          <a:xfrm rot="16200000">
            <a:off x="4675525" y="4735247"/>
            <a:ext cx="2304256" cy="338554"/>
          </a:xfrm>
          <a:prstGeom prst="rect">
            <a:avLst/>
          </a:prstGeom>
          <a:noFill/>
          <a:ln w="9525">
            <a:noFill/>
            <a:miter lim="800000"/>
            <a:headEnd/>
            <a:tailEnd/>
          </a:ln>
          <a:effectLst/>
        </p:spPr>
        <p:txBody>
          <a:bodyPr wrap="square" rtlCol="0">
            <a:spAutoFit/>
          </a:bodyPr>
          <a:lstStyle/>
          <a:p>
            <a:pPr algn="ctr">
              <a:spcBef>
                <a:spcPct val="50000"/>
              </a:spcBef>
            </a:pPr>
            <a:r>
              <a:rPr lang="en-US" sz="1600" b="1" dirty="0">
                <a:solidFill>
                  <a:srgbClr val="00B050"/>
                </a:solidFill>
                <a:latin typeface="Arial" pitchFamily="34" charset="0"/>
              </a:rPr>
              <a:t>3 decades</a:t>
            </a:r>
          </a:p>
        </p:txBody>
      </p:sp>
      <p:sp>
        <p:nvSpPr>
          <p:cNvPr id="15" name="Rettangolo 14">
            <a:extLst>
              <a:ext uri="{FF2B5EF4-FFF2-40B4-BE49-F238E27FC236}">
                <a16:creationId xmlns:a16="http://schemas.microsoft.com/office/drawing/2014/main" id="{98BFB169-C106-4A9A-A5FD-8FFCDE8975D3}"/>
              </a:ext>
            </a:extLst>
          </p:cNvPr>
          <p:cNvSpPr/>
          <p:nvPr/>
        </p:nvSpPr>
        <p:spPr>
          <a:xfrm>
            <a:off x="281782" y="4315454"/>
            <a:ext cx="8280920" cy="1348061"/>
          </a:xfrm>
          <a:prstGeom prst="rect">
            <a:avLst/>
          </a:prstGeom>
        </p:spPr>
        <p:txBody>
          <a:bodyPr wrap="square">
            <a:spAutoFit/>
          </a:bodyPr>
          <a:lstStyle/>
          <a:p>
            <a:r>
              <a:rPr lang="it-IT" dirty="0">
                <a:solidFill>
                  <a:srgbClr val="0070C0"/>
                </a:solidFill>
                <a:latin typeface="+mn-lt"/>
              </a:rPr>
              <a:t>LDR ≃ 100 k</a:t>
            </a:r>
            <a:r>
              <a:rPr lang="el-GR" dirty="0">
                <a:solidFill>
                  <a:srgbClr val="0070C0"/>
                </a:solidFill>
                <a:latin typeface="+mn-lt"/>
              </a:rPr>
              <a:t>Ω</a:t>
            </a:r>
            <a:r>
              <a:rPr lang="it-IT" dirty="0">
                <a:solidFill>
                  <a:srgbClr val="0070C0"/>
                </a:solidFill>
                <a:latin typeface="+mn-lt"/>
              </a:rPr>
              <a:t>/((LUX/10)</a:t>
            </a:r>
            <a:r>
              <a:rPr lang="it-IT" baseline="30000" dirty="0">
                <a:solidFill>
                  <a:srgbClr val="0070C0"/>
                </a:solidFill>
                <a:latin typeface="+mn-lt"/>
              </a:rPr>
              <a:t>0.8</a:t>
            </a:r>
            <a:r>
              <a:rPr lang="it-IT" dirty="0">
                <a:solidFill>
                  <a:srgbClr val="0070C0"/>
                </a:solidFill>
                <a:latin typeface="+mn-lt"/>
              </a:rPr>
              <a:t>)</a:t>
            </a:r>
          </a:p>
          <a:p>
            <a:endParaRPr lang="it-IT" dirty="0">
              <a:solidFill>
                <a:srgbClr val="0070C0"/>
              </a:solidFill>
              <a:latin typeface="+mn-lt"/>
            </a:endParaRPr>
          </a:p>
          <a:p>
            <a:r>
              <a:rPr lang="it-IT" dirty="0">
                <a:solidFill>
                  <a:srgbClr val="0070C0"/>
                </a:solidFill>
                <a:latin typeface="+mn-lt"/>
              </a:rPr>
              <a:t>LUX ≃ 10×(100 k</a:t>
            </a:r>
            <a:r>
              <a:rPr lang="el-GR" dirty="0">
                <a:solidFill>
                  <a:srgbClr val="0070C0"/>
                </a:solidFill>
                <a:latin typeface="+mn-lt"/>
              </a:rPr>
              <a:t>Ω</a:t>
            </a:r>
            <a:r>
              <a:rPr lang="it-IT" dirty="0">
                <a:solidFill>
                  <a:srgbClr val="0070C0"/>
                </a:solidFill>
                <a:latin typeface="+mn-lt"/>
              </a:rPr>
              <a:t>/LDR)</a:t>
            </a:r>
            <a:r>
              <a:rPr lang="it-IT" baseline="30000" dirty="0">
                <a:solidFill>
                  <a:srgbClr val="0070C0"/>
                </a:solidFill>
                <a:latin typeface="+mn-lt"/>
              </a:rPr>
              <a:t>1.25</a:t>
            </a:r>
            <a:endParaRPr lang="it-IT" dirty="0">
              <a:solidFill>
                <a:srgbClr val="0070C0"/>
              </a:solidFill>
              <a:latin typeface="+mn-lt"/>
            </a:endParaRPr>
          </a:p>
        </p:txBody>
      </p:sp>
    </p:spTree>
    <p:extLst>
      <p:ext uri="{BB962C8B-B14F-4D97-AF65-F5344CB8AC3E}">
        <p14:creationId xmlns:p14="http://schemas.microsoft.com/office/powerpoint/2010/main" val="1022939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hints</a:t>
            </a:r>
          </a:p>
        </p:txBody>
      </p:sp>
      <p:sp>
        <p:nvSpPr>
          <p:cNvPr id="3" name="CasellaDiTesto 2"/>
          <p:cNvSpPr txBox="1"/>
          <p:nvPr/>
        </p:nvSpPr>
        <p:spPr bwMode="auto">
          <a:xfrm>
            <a:off x="179512" y="1196752"/>
            <a:ext cx="8735032" cy="4755148"/>
          </a:xfrm>
          <a:prstGeom prst="rect">
            <a:avLst/>
          </a:prstGeom>
          <a:noFill/>
          <a:ln w="9525">
            <a:noFill/>
            <a:miter lim="800000"/>
            <a:headEnd/>
            <a:tailEnd/>
          </a:ln>
          <a:effectLst/>
        </p:spPr>
        <p:txBody>
          <a:bodyPr wrap="square" rtlCol="0">
            <a:spAutoFit/>
          </a:bodyPr>
          <a:lstStyle/>
          <a:p>
            <a:pPr marL="342900" indent="-342900">
              <a:spcBef>
                <a:spcPct val="50000"/>
              </a:spcBef>
              <a:buFont typeface="+mj-lt"/>
              <a:buAutoNum type="arabicPeriod"/>
            </a:pPr>
            <a:r>
              <a:rPr lang="en-US" sz="1800" dirty="0">
                <a:solidFill>
                  <a:srgbClr val="0070C0"/>
                </a:solidFill>
                <a:latin typeface="Arial" pitchFamily="34" charset="0"/>
              </a:rPr>
              <a:t>In CUBE enable the correct ADC channel and configure the ADC enabling the DMA in circular mode with continuous DMA requests.</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Choose a timer trigger out as start of conversion of the ADC. Configure that timer.</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Enable the required interrupts in the NVIC.</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endParaRPr lang="en-US" sz="12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Generate the c code.</a:t>
            </a: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endParaRPr lang="en-US" sz="14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Debug the project.</a:t>
            </a:r>
          </a:p>
        </p:txBody>
      </p:sp>
    </p:spTree>
    <p:extLst>
      <p:ext uri="{BB962C8B-B14F-4D97-AF65-F5344CB8AC3E}">
        <p14:creationId xmlns:p14="http://schemas.microsoft.com/office/powerpoint/2010/main" val="87853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0CAAD-422C-11C8-3D42-2C4B714C4EF4}"/>
              </a:ext>
            </a:extLst>
          </p:cNvPr>
          <p:cNvSpPr>
            <a:spLocks noGrp="1"/>
          </p:cNvSpPr>
          <p:nvPr>
            <p:ph type="title"/>
          </p:nvPr>
        </p:nvSpPr>
        <p:spPr/>
        <p:txBody>
          <a:bodyPr/>
          <a:lstStyle/>
          <a:p>
            <a:r>
              <a:rPr lang="it-IT" dirty="0"/>
              <a:t>SAR ADC</a:t>
            </a:r>
          </a:p>
        </p:txBody>
      </p:sp>
      <p:pic>
        <p:nvPicPr>
          <p:cNvPr id="6" name="Immagine 5">
            <a:extLst>
              <a:ext uri="{FF2B5EF4-FFF2-40B4-BE49-F238E27FC236}">
                <a16:creationId xmlns:a16="http://schemas.microsoft.com/office/drawing/2014/main" id="{41B37F97-BBEE-2AD5-36F5-C7910E382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908720"/>
            <a:ext cx="6891486" cy="5443029"/>
          </a:xfrm>
          <a:prstGeom prst="rect">
            <a:avLst/>
          </a:prstGeom>
        </p:spPr>
      </p:pic>
    </p:spTree>
    <p:extLst>
      <p:ext uri="{BB962C8B-B14F-4D97-AF65-F5344CB8AC3E}">
        <p14:creationId xmlns:p14="http://schemas.microsoft.com/office/powerpoint/2010/main" val="45269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55CEC6-A6F8-8747-9EC2-0B9A81E1BB5B}"/>
              </a:ext>
            </a:extLst>
          </p:cNvPr>
          <p:cNvSpPr>
            <a:spLocks noGrp="1"/>
          </p:cNvSpPr>
          <p:nvPr>
            <p:ph type="title"/>
          </p:nvPr>
        </p:nvSpPr>
        <p:spPr/>
        <p:txBody>
          <a:bodyPr/>
          <a:lstStyle/>
          <a:p>
            <a:r>
              <a:rPr lang="it-IT" dirty="0"/>
              <a:t>SAR ADC </a:t>
            </a:r>
            <a:r>
              <a:rPr lang="it-IT" dirty="0" err="1"/>
              <a:t>static</a:t>
            </a:r>
            <a:endParaRPr lang="it-IT" dirty="0"/>
          </a:p>
        </p:txBody>
      </p:sp>
      <p:pic>
        <p:nvPicPr>
          <p:cNvPr id="3" name="Immagine 2" descr="Immagine che contiene testo, schermata, diagramma, linea&#10;&#10;Descrizione generata automaticamente">
            <a:extLst>
              <a:ext uri="{FF2B5EF4-FFF2-40B4-BE49-F238E27FC236}">
                <a16:creationId xmlns:a16="http://schemas.microsoft.com/office/drawing/2014/main" id="{D4F6C85B-F63B-634C-E312-3E9AC34C9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732402"/>
            <a:ext cx="7467600" cy="5613400"/>
          </a:xfrm>
          <a:prstGeom prst="rect">
            <a:avLst/>
          </a:prstGeom>
        </p:spPr>
      </p:pic>
    </p:spTree>
    <p:extLst>
      <p:ext uri="{BB962C8B-B14F-4D97-AF65-F5344CB8AC3E}">
        <p14:creationId xmlns:p14="http://schemas.microsoft.com/office/powerpoint/2010/main" val="348092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solidFill>
                  <a:srgbClr val="0070C0"/>
                </a:solidFill>
              </a:rPr>
              <a:t>ADC features (2/4)</a:t>
            </a:r>
          </a:p>
        </p:txBody>
      </p:sp>
      <p:sp>
        <p:nvSpPr>
          <p:cNvPr id="4" name="Rettangolo 3"/>
          <p:cNvSpPr/>
          <p:nvPr/>
        </p:nvSpPr>
        <p:spPr>
          <a:xfrm>
            <a:off x="287016" y="836712"/>
            <a:ext cx="8856984" cy="579851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solidFill>
                  <a:srgbClr val="0070C0"/>
                </a:solidFill>
              </a:rPr>
              <a:t>16 external input channels (all routed on the NUCLEO board)</a:t>
            </a:r>
            <a:br>
              <a:rPr lang="en-US" sz="1800" dirty="0">
                <a:solidFill>
                  <a:srgbClr val="0070C0"/>
                </a:solidFill>
              </a:rPr>
            </a:br>
            <a:r>
              <a:rPr lang="en-US" sz="1800" dirty="0">
                <a:solidFill>
                  <a:srgbClr val="0070C0"/>
                </a:solidFill>
              </a:rPr>
              <a:t>2 internal channels: </a:t>
            </a:r>
            <a:br>
              <a:rPr lang="en-US" sz="1800" dirty="0">
                <a:solidFill>
                  <a:srgbClr val="0070C0"/>
                </a:solidFill>
              </a:rPr>
            </a:br>
            <a:r>
              <a:rPr lang="en-US" sz="1800" dirty="0">
                <a:solidFill>
                  <a:srgbClr val="0070C0"/>
                </a:solidFill>
              </a:rPr>
              <a:t>	- V</a:t>
            </a:r>
            <a:r>
              <a:rPr lang="en-US" sz="1800" baseline="-25000" dirty="0">
                <a:solidFill>
                  <a:srgbClr val="0070C0"/>
                </a:solidFill>
              </a:rPr>
              <a:t>REFINT </a:t>
            </a:r>
            <a:r>
              <a:rPr lang="en-US" sz="1800" dirty="0">
                <a:solidFill>
                  <a:srgbClr val="0070C0"/>
                </a:solidFill>
              </a:rPr>
              <a:t>(generic reference voltage V</a:t>
            </a:r>
            <a:r>
              <a:rPr lang="en-US" sz="1800" baseline="-25000" dirty="0">
                <a:solidFill>
                  <a:srgbClr val="0070C0"/>
                </a:solidFill>
              </a:rPr>
              <a:t>REFINT</a:t>
            </a:r>
            <a:r>
              <a:rPr lang="en-US" sz="1800" dirty="0">
                <a:solidFill>
                  <a:srgbClr val="0070C0"/>
                </a:solidFill>
              </a:rPr>
              <a:t>=1.21 V)</a:t>
            </a:r>
          </a:p>
          <a:p>
            <a:pPr>
              <a:spcBef>
                <a:spcPts val="0"/>
              </a:spcBef>
            </a:pPr>
            <a:r>
              <a:rPr lang="en-US" sz="1800" dirty="0">
                <a:solidFill>
                  <a:srgbClr val="0070C0"/>
                </a:solidFill>
              </a:rPr>
              <a:t>	- temperature sensor </a:t>
            </a:r>
            <a:r>
              <a:rPr lang="en-US" sz="1800" i="1" dirty="0">
                <a:solidFill>
                  <a:srgbClr val="0070C0"/>
                </a:solidFill>
              </a:rPr>
              <a:t>or</a:t>
            </a:r>
            <a:r>
              <a:rPr lang="en-US" sz="1800" dirty="0">
                <a:solidFill>
                  <a:srgbClr val="0070C0"/>
                </a:solidFill>
              </a:rPr>
              <a:t> battery charge monitor (check VBAT pin)</a:t>
            </a:r>
            <a:br>
              <a:rPr lang="en-US" sz="1800" dirty="0">
                <a:solidFill>
                  <a:srgbClr val="0070C0"/>
                </a:solidFill>
              </a:rPr>
            </a:br>
            <a:r>
              <a:rPr lang="en-US" sz="1800" dirty="0">
                <a:solidFill>
                  <a:srgbClr val="0070C0"/>
                </a:solidFill>
              </a:rPr>
              <a:t>	</a:t>
            </a:r>
            <a:endParaRPr lang="en-US" sz="1400" baseline="-25000" dirty="0">
              <a:solidFill>
                <a:srgbClr val="0070C0"/>
              </a:solidFill>
            </a:endParaRPr>
          </a:p>
          <a:p>
            <a:pPr marL="285750" indent="-285750">
              <a:lnSpc>
                <a:spcPct val="150000"/>
              </a:lnSpc>
              <a:buFont typeface="Arial" panose="020B0604020202020204" pitchFamily="34" charset="0"/>
              <a:buChar char="•"/>
            </a:pPr>
            <a:r>
              <a:rPr lang="en-US" sz="1800" dirty="0">
                <a:solidFill>
                  <a:srgbClr val="0070C0"/>
                </a:solidFill>
              </a:rPr>
              <a:t>Conversion can be started by:</a:t>
            </a:r>
            <a:br>
              <a:rPr lang="en-US" sz="1800" dirty="0">
                <a:solidFill>
                  <a:srgbClr val="0070C0"/>
                </a:solidFill>
              </a:rPr>
            </a:br>
            <a:r>
              <a:rPr lang="en-US" sz="1800" dirty="0">
                <a:solidFill>
                  <a:srgbClr val="0070C0"/>
                </a:solidFill>
              </a:rPr>
              <a:t> -  software</a:t>
            </a:r>
            <a:br>
              <a:rPr lang="en-US" sz="1800" dirty="0">
                <a:solidFill>
                  <a:srgbClr val="0070C0"/>
                </a:solidFill>
              </a:rPr>
            </a:br>
            <a:r>
              <a:rPr lang="en-US" sz="1800" dirty="0">
                <a:solidFill>
                  <a:srgbClr val="0070C0"/>
                </a:solidFill>
              </a:rPr>
              <a:t> -  timer (TRGO, Capture and Compare)</a:t>
            </a:r>
            <a:br>
              <a:rPr lang="en-US" sz="1800" dirty="0">
                <a:solidFill>
                  <a:srgbClr val="0070C0"/>
                </a:solidFill>
              </a:rPr>
            </a:br>
            <a:r>
              <a:rPr lang="en-US" sz="1800" dirty="0">
                <a:solidFill>
                  <a:srgbClr val="0070C0"/>
                </a:solidFill>
              </a:rPr>
              <a:t> -  external trigger (EXTI_11 or EXTI_15)</a:t>
            </a:r>
          </a:p>
          <a:p>
            <a:pPr marL="285750" indent="-285750">
              <a:lnSpc>
                <a:spcPct val="150000"/>
              </a:lnSpc>
              <a:buFont typeface="Arial" panose="020B0604020202020204" pitchFamily="34" charset="0"/>
              <a:buChar char="•"/>
            </a:pPr>
            <a:endParaRPr lang="en-US" sz="1800" dirty="0">
              <a:solidFill>
                <a:srgbClr val="0070C0"/>
              </a:solidFill>
            </a:endParaRPr>
          </a:p>
          <a:p>
            <a:pPr marL="285750" indent="-285750">
              <a:lnSpc>
                <a:spcPct val="150000"/>
              </a:lnSpc>
              <a:buFont typeface="Arial" panose="020B0604020202020204" pitchFamily="34" charset="0"/>
              <a:buChar char="•"/>
            </a:pPr>
            <a:r>
              <a:rPr lang="en-US" sz="1800" dirty="0">
                <a:solidFill>
                  <a:srgbClr val="0070C0"/>
                </a:solidFill>
              </a:rPr>
              <a:t>Execution conversion modes:</a:t>
            </a:r>
          </a:p>
          <a:p>
            <a:pPr marL="446087">
              <a:lnSpc>
                <a:spcPct val="150000"/>
              </a:lnSpc>
              <a:spcBef>
                <a:spcPts val="0"/>
              </a:spcBef>
            </a:pPr>
            <a:r>
              <a:rPr lang="en-US" sz="1800" dirty="0">
                <a:solidFill>
                  <a:srgbClr val="0070C0"/>
                </a:solidFill>
              </a:rPr>
              <a:t>-  polling (checking the </a:t>
            </a:r>
            <a:r>
              <a:rPr lang="en-US" sz="1800" dirty="0" err="1">
                <a:solidFill>
                  <a:srgbClr val="0070C0"/>
                </a:solidFill>
              </a:rPr>
              <a:t>EoC</a:t>
            </a:r>
            <a:r>
              <a:rPr lang="en-US" sz="1800" dirty="0">
                <a:solidFill>
                  <a:srgbClr val="0070C0"/>
                </a:solidFill>
              </a:rPr>
              <a:t> flag)</a:t>
            </a:r>
          </a:p>
          <a:p>
            <a:pPr marL="446087">
              <a:lnSpc>
                <a:spcPct val="150000"/>
              </a:lnSpc>
              <a:spcBef>
                <a:spcPts val="0"/>
              </a:spcBef>
            </a:pPr>
            <a:r>
              <a:rPr lang="en-US" sz="1800" dirty="0">
                <a:solidFill>
                  <a:srgbClr val="0070C0"/>
                </a:solidFill>
              </a:rPr>
              <a:t>-  interrupt (ADC generates the interrupts at the </a:t>
            </a:r>
            <a:r>
              <a:rPr lang="en-US" sz="1800" dirty="0" err="1">
                <a:solidFill>
                  <a:srgbClr val="0070C0"/>
                </a:solidFill>
              </a:rPr>
              <a:t>EoC</a:t>
            </a:r>
            <a:r>
              <a:rPr lang="en-US" sz="1800" dirty="0">
                <a:solidFill>
                  <a:srgbClr val="0070C0"/>
                </a:solidFill>
              </a:rPr>
              <a:t>)</a:t>
            </a:r>
          </a:p>
          <a:p>
            <a:pPr marL="446087">
              <a:lnSpc>
                <a:spcPct val="150000"/>
              </a:lnSpc>
              <a:spcBef>
                <a:spcPts val="0"/>
              </a:spcBef>
            </a:pPr>
            <a:r>
              <a:rPr lang="en-US" sz="1800" dirty="0">
                <a:solidFill>
                  <a:srgbClr val="0070C0"/>
                </a:solidFill>
              </a:rPr>
              <a:t>-  DMA (converted values are directly sent to the memory)</a:t>
            </a:r>
            <a:endParaRPr lang="en-US" sz="1400" dirty="0">
              <a:solidFill>
                <a:srgbClr val="0070C0"/>
              </a:solidFill>
            </a:endParaRPr>
          </a:p>
        </p:txBody>
      </p:sp>
    </p:spTree>
    <p:extLst>
      <p:ext uri="{BB962C8B-B14F-4D97-AF65-F5344CB8AC3E}">
        <p14:creationId xmlns:p14="http://schemas.microsoft.com/office/powerpoint/2010/main" val="1273659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solidFill>
                  <a:srgbClr val="0070C0"/>
                </a:solidFill>
              </a:rPr>
              <a:t>ADC features (3/4)</a:t>
            </a:r>
          </a:p>
        </p:txBody>
      </p:sp>
      <p:sp>
        <p:nvSpPr>
          <p:cNvPr id="4" name="Rettangolo 3"/>
          <p:cNvSpPr/>
          <p:nvPr/>
        </p:nvSpPr>
        <p:spPr>
          <a:xfrm>
            <a:off x="107504" y="908720"/>
            <a:ext cx="8856984" cy="5450723"/>
          </a:xfrm>
          <a:prstGeom prst="rect">
            <a:avLst/>
          </a:prstGeom>
        </p:spPr>
        <p:txBody>
          <a:bodyPr wrap="square">
            <a:spAutoFit/>
          </a:bodyPr>
          <a:lstStyle/>
          <a:p>
            <a:pPr marL="269875" indent="-269875">
              <a:lnSpc>
                <a:spcPct val="150000"/>
              </a:lnSpc>
              <a:buFont typeface="Arial" panose="020B0604020202020204" pitchFamily="34" charset="0"/>
              <a:buChar char="•"/>
            </a:pPr>
            <a:r>
              <a:rPr lang="en-US" sz="1800" dirty="0">
                <a:solidFill>
                  <a:srgbClr val="0070C0"/>
                </a:solidFill>
              </a:rPr>
              <a:t>Continuous / single acquisition:</a:t>
            </a:r>
            <a:br>
              <a:rPr lang="en-US" sz="1800" dirty="0">
                <a:solidFill>
                  <a:srgbClr val="0070C0"/>
                </a:solidFill>
              </a:rPr>
            </a:br>
            <a:r>
              <a:rPr lang="en-US" sz="1800" dirty="0">
                <a:solidFill>
                  <a:srgbClr val="0070C0"/>
                </a:solidFill>
              </a:rPr>
              <a:t>-  continuous: the </a:t>
            </a:r>
            <a:r>
              <a:rPr lang="en-US" sz="1800" dirty="0" err="1">
                <a:solidFill>
                  <a:srgbClr val="0070C0"/>
                </a:solidFill>
              </a:rPr>
              <a:t>SoC</a:t>
            </a:r>
            <a:r>
              <a:rPr lang="en-US" sz="1800" dirty="0">
                <a:solidFill>
                  <a:srgbClr val="0070C0"/>
                </a:solidFill>
              </a:rPr>
              <a:t> is automatically generated at the maximum sampling rate</a:t>
            </a:r>
            <a:br>
              <a:rPr lang="en-US" sz="1800" dirty="0">
                <a:solidFill>
                  <a:srgbClr val="0070C0"/>
                </a:solidFill>
              </a:rPr>
            </a:br>
            <a:r>
              <a:rPr lang="en-US" sz="1800" dirty="0">
                <a:solidFill>
                  <a:srgbClr val="0070C0"/>
                </a:solidFill>
              </a:rPr>
              <a:t>    (i.e., ADC starts a new conversion as soon as it finishes one)</a:t>
            </a:r>
            <a:br>
              <a:rPr lang="en-US" sz="1800" dirty="0">
                <a:solidFill>
                  <a:srgbClr val="0070C0"/>
                </a:solidFill>
              </a:rPr>
            </a:br>
            <a:r>
              <a:rPr lang="en-US" sz="1800" dirty="0">
                <a:solidFill>
                  <a:srgbClr val="0070C0"/>
                </a:solidFill>
              </a:rPr>
              <a:t>-  single acquisition: each </a:t>
            </a:r>
            <a:r>
              <a:rPr lang="en-US" sz="1800" dirty="0" err="1">
                <a:solidFill>
                  <a:srgbClr val="0070C0"/>
                </a:solidFill>
              </a:rPr>
              <a:t>SoC</a:t>
            </a:r>
            <a:r>
              <a:rPr lang="en-US" sz="1800" dirty="0">
                <a:solidFill>
                  <a:srgbClr val="0070C0"/>
                </a:solidFill>
              </a:rPr>
              <a:t> is provided by software / TIM / external trigger</a:t>
            </a:r>
          </a:p>
          <a:p>
            <a:pPr marL="269875" indent="-269875">
              <a:lnSpc>
                <a:spcPct val="150000"/>
              </a:lnSpc>
              <a:buFont typeface="Arial" panose="020B0604020202020204" pitchFamily="34" charset="0"/>
              <a:buChar char="•"/>
            </a:pPr>
            <a:endParaRPr lang="en-US" sz="1400" dirty="0">
              <a:solidFill>
                <a:srgbClr val="0070C0"/>
              </a:solidFill>
            </a:endParaRPr>
          </a:p>
          <a:p>
            <a:pPr marL="269875" indent="-269875">
              <a:lnSpc>
                <a:spcPct val="150000"/>
              </a:lnSpc>
              <a:buFont typeface="Arial" panose="020B0604020202020204" pitchFamily="34" charset="0"/>
              <a:buChar char="•"/>
            </a:pPr>
            <a:r>
              <a:rPr lang="en-US" sz="1800" dirty="0">
                <a:solidFill>
                  <a:srgbClr val="0070C0"/>
                </a:solidFill>
              </a:rPr>
              <a:t>Single channel / scanning mode (with a specific sequence):</a:t>
            </a:r>
            <a:br>
              <a:rPr lang="en-US" sz="1800" dirty="0">
                <a:solidFill>
                  <a:srgbClr val="0070C0"/>
                </a:solidFill>
              </a:rPr>
            </a:br>
            <a:r>
              <a:rPr lang="en-US" sz="1800" dirty="0">
                <a:solidFill>
                  <a:srgbClr val="0070C0"/>
                </a:solidFill>
              </a:rPr>
              <a:t>-  up to 16 regular channels </a:t>
            </a:r>
            <a:br>
              <a:rPr lang="en-US" sz="1800" dirty="0">
                <a:solidFill>
                  <a:srgbClr val="0070C0"/>
                </a:solidFill>
              </a:rPr>
            </a:br>
            <a:r>
              <a:rPr lang="en-US" sz="1800" dirty="0">
                <a:solidFill>
                  <a:srgbClr val="0070C0"/>
                </a:solidFill>
              </a:rPr>
              <a:t>-  up to 4 injected channels (higher priority and dedicated triggers)</a:t>
            </a:r>
            <a:br>
              <a:rPr lang="en-US" sz="1800" dirty="0">
                <a:solidFill>
                  <a:srgbClr val="0070C0"/>
                </a:solidFill>
              </a:rPr>
            </a:br>
            <a:r>
              <a:rPr lang="en-US" sz="1800" dirty="0" err="1">
                <a:solidFill>
                  <a:srgbClr val="0070C0"/>
                </a:solidFill>
              </a:rPr>
              <a:t>Autoinjection</a:t>
            </a:r>
            <a:r>
              <a:rPr lang="en-US" sz="1800" dirty="0">
                <a:solidFill>
                  <a:srgbClr val="0070C0"/>
                </a:solidFill>
              </a:rPr>
              <a:t> to scan 20 channels </a:t>
            </a:r>
            <a:br>
              <a:rPr lang="en-US" sz="1800" dirty="0">
                <a:solidFill>
                  <a:srgbClr val="0070C0"/>
                </a:solidFill>
              </a:rPr>
            </a:br>
            <a:r>
              <a:rPr lang="en-US" sz="1800" dirty="0">
                <a:solidFill>
                  <a:srgbClr val="0070C0"/>
                </a:solidFill>
              </a:rPr>
              <a:t>Normally all the channels are converted in sequence continuously. The </a:t>
            </a:r>
            <a:r>
              <a:rPr lang="en-US" sz="1800" dirty="0" err="1">
                <a:solidFill>
                  <a:srgbClr val="0070C0"/>
                </a:solidFill>
              </a:rPr>
              <a:t>EoC</a:t>
            </a:r>
            <a:r>
              <a:rPr lang="en-US" sz="1800" dirty="0">
                <a:solidFill>
                  <a:srgbClr val="0070C0"/>
                </a:solidFill>
              </a:rPr>
              <a:t> can be generated for each channel or at the end of the sequence.</a:t>
            </a:r>
            <a:br>
              <a:rPr lang="en-US" sz="1800" dirty="0">
                <a:solidFill>
                  <a:srgbClr val="0070C0"/>
                </a:solidFill>
              </a:rPr>
            </a:br>
            <a:r>
              <a:rPr lang="en-US" sz="1800" dirty="0">
                <a:solidFill>
                  <a:srgbClr val="0070C0"/>
                </a:solidFill>
              </a:rPr>
              <a:t>In discontinuous mode a shorter sequence can be converted at each trigger.</a:t>
            </a:r>
          </a:p>
          <a:p>
            <a:pPr marL="269875" indent="-269875">
              <a:lnSpc>
                <a:spcPct val="150000"/>
              </a:lnSpc>
              <a:buFont typeface="Arial" panose="020B0604020202020204" pitchFamily="34" charset="0"/>
              <a:buChar char="•"/>
            </a:pPr>
            <a:endParaRPr lang="en-US" sz="1400" dirty="0">
              <a:solidFill>
                <a:srgbClr val="0070C0"/>
              </a:solidFill>
            </a:endParaRPr>
          </a:p>
        </p:txBody>
      </p:sp>
    </p:spTree>
    <p:extLst>
      <p:ext uri="{BB962C8B-B14F-4D97-AF65-F5344CB8AC3E}">
        <p14:creationId xmlns:p14="http://schemas.microsoft.com/office/powerpoint/2010/main" val="385461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solidFill>
                  <a:srgbClr val="0070C0"/>
                </a:solidFill>
              </a:rPr>
              <a:t>ADC features (4/4)</a:t>
            </a:r>
          </a:p>
        </p:txBody>
      </p:sp>
      <mc:AlternateContent xmlns:mc="http://schemas.openxmlformats.org/markup-compatibility/2006" xmlns:a14="http://schemas.microsoft.com/office/drawing/2010/main">
        <mc:Choice Requires="a14">
          <p:sp>
            <p:nvSpPr>
              <p:cNvPr id="4" name="Rettangolo 3"/>
              <p:cNvSpPr/>
              <p:nvPr/>
            </p:nvSpPr>
            <p:spPr>
              <a:xfrm>
                <a:off x="179512" y="836712"/>
                <a:ext cx="8856984" cy="5152308"/>
              </a:xfrm>
              <a:prstGeom prst="rect">
                <a:avLst/>
              </a:prstGeom>
            </p:spPr>
            <p:txBody>
              <a:bodyPr wrap="square">
                <a:spAutoFit/>
              </a:bodyPr>
              <a:lstStyle/>
              <a:p>
                <a:pPr marL="269875" indent="-269875">
                  <a:lnSpc>
                    <a:spcPct val="150000"/>
                  </a:lnSpc>
                  <a:buFont typeface="Arial" panose="020B0604020202020204" pitchFamily="34" charset="0"/>
                  <a:buChar char="•"/>
                </a:pPr>
                <a:r>
                  <a:rPr lang="en-US" sz="1800" dirty="0">
                    <a:solidFill>
                      <a:srgbClr val="0070C0"/>
                    </a:solidFill>
                  </a:rPr>
                  <a:t>Right / left alignment</a:t>
                </a:r>
              </a:p>
              <a:p>
                <a:pPr>
                  <a:lnSpc>
                    <a:spcPct val="150000"/>
                  </a:lnSpc>
                </a:pPr>
                <a:endParaRPr lang="en-US" sz="1800" dirty="0">
                  <a:solidFill>
                    <a:srgbClr val="0070C0"/>
                  </a:solidFill>
                </a:endParaRPr>
              </a:p>
              <a:p>
                <a:pPr marL="269875" indent="-269875">
                  <a:lnSpc>
                    <a:spcPct val="150000"/>
                  </a:lnSpc>
                  <a:buFont typeface="Arial" panose="020B0604020202020204" pitchFamily="34" charset="0"/>
                  <a:buChar char="•"/>
                </a:pPr>
                <a:endParaRPr lang="en-US" sz="1800" dirty="0">
                  <a:solidFill>
                    <a:srgbClr val="0070C0"/>
                  </a:solidFill>
                </a:endParaRPr>
              </a:p>
              <a:p>
                <a:pPr marL="269875" indent="-269875">
                  <a:lnSpc>
                    <a:spcPct val="150000"/>
                  </a:lnSpc>
                  <a:buFont typeface="Arial" panose="020B0604020202020204" pitchFamily="34" charset="0"/>
                  <a:buChar char="•"/>
                </a:pPr>
                <a:endParaRPr lang="en-US" sz="1800" dirty="0">
                  <a:solidFill>
                    <a:srgbClr val="0070C0"/>
                  </a:solidFill>
                </a:endParaRPr>
              </a:p>
              <a:p>
                <a:pPr marL="269875" indent="-269875">
                  <a:lnSpc>
                    <a:spcPct val="150000"/>
                  </a:lnSpc>
                  <a:buFont typeface="Arial" panose="020B0604020202020204" pitchFamily="34" charset="0"/>
                  <a:buChar char="•"/>
                </a:pPr>
                <a:r>
                  <a:rPr lang="en-US" sz="1800" dirty="0">
                    <a:solidFill>
                      <a:srgbClr val="0070C0"/>
                    </a:solidFill>
                  </a:rPr>
                  <a:t>Channel-wise programmable sampling time</a:t>
                </a:r>
                <a:br>
                  <a:rPr lang="en-US" sz="1800" dirty="0">
                    <a:solidFill>
                      <a:srgbClr val="0070C0"/>
                    </a:solidFill>
                  </a:rPr>
                </a:br>
                <a:r>
                  <a:rPr lang="en-US" sz="1800" dirty="0">
                    <a:solidFill>
                      <a:srgbClr val="0070C0"/>
                    </a:solidFill>
                  </a:rPr>
                  <a:t>Maximum clock frequency: 36 MHz (APB2 and clock </a:t>
                </a:r>
                <a:r>
                  <a:rPr lang="en-US" sz="1800" dirty="0" err="1">
                    <a:solidFill>
                      <a:srgbClr val="0070C0"/>
                    </a:solidFill>
                  </a:rPr>
                  <a:t>prescaler</a:t>
                </a:r>
                <a:r>
                  <a:rPr lang="en-US" sz="1800" dirty="0">
                    <a:solidFill>
                      <a:srgbClr val="0070C0"/>
                    </a:solidFill>
                  </a:rPr>
                  <a:t>)</a:t>
                </a:r>
                <a:br>
                  <a:rPr lang="en-US" sz="1800" dirty="0">
                    <a:solidFill>
                      <a:srgbClr val="0070C0"/>
                    </a:solidFill>
                  </a:rPr>
                </a:br>
                <a:r>
                  <a:rPr lang="en-US" sz="1800" dirty="0">
                    <a:solidFill>
                      <a:srgbClr val="0070C0"/>
                    </a:solidFill>
                  </a:rPr>
                  <a:t>Sampling time (ST) expressed in clock cycles </a:t>
                </a:r>
                <a:br>
                  <a:rPr lang="en-US" sz="1800" dirty="0">
                    <a:solidFill>
                      <a:srgbClr val="0070C0"/>
                    </a:solidFill>
                  </a:rPr>
                </a:br>
                <a14:m>
                  <m:oMath xmlns:m="http://schemas.openxmlformats.org/officeDocument/2006/math">
                    <m:sSub>
                      <m:sSubPr>
                        <m:ctrlPr>
                          <a:rPr lang="it-IT" sz="2800" b="0" i="1" smtClean="0">
                            <a:solidFill>
                              <a:srgbClr val="0070C0"/>
                            </a:solidFill>
                            <a:latin typeface="Cambria Math" panose="02040503050406030204" pitchFamily="18" charset="0"/>
                          </a:rPr>
                        </m:ctrlPr>
                      </m:sSubPr>
                      <m:e>
                        <m:r>
                          <a:rPr lang="it-IT" sz="2800" b="0" i="1" smtClean="0">
                            <a:solidFill>
                              <a:srgbClr val="0070C0"/>
                            </a:solidFill>
                            <a:latin typeface="Cambria Math" panose="02040503050406030204" pitchFamily="18" charset="0"/>
                          </a:rPr>
                          <m:t>𝑓</m:t>
                        </m:r>
                      </m:e>
                      <m:sub>
                        <m:r>
                          <a:rPr lang="it-IT" sz="2800" b="0" i="1" smtClean="0">
                            <a:solidFill>
                              <a:srgbClr val="0070C0"/>
                            </a:solidFill>
                            <a:latin typeface="Cambria Math" panose="02040503050406030204" pitchFamily="18" charset="0"/>
                          </a:rPr>
                          <m:t>𝑠𝑎𝑚𝑝𝑙𝑖𝑛𝑔</m:t>
                        </m:r>
                      </m:sub>
                    </m:sSub>
                    <m:r>
                      <a:rPr lang="it-IT" sz="2800" b="0" i="1" smtClean="0">
                        <a:solidFill>
                          <a:srgbClr val="0070C0"/>
                        </a:solidFill>
                        <a:latin typeface="Cambria Math" panose="02040503050406030204" pitchFamily="18" charset="0"/>
                      </a:rPr>
                      <m:t>=</m:t>
                    </m:r>
                    <m:f>
                      <m:fPr>
                        <m:ctrlPr>
                          <a:rPr lang="it-IT" sz="2800" b="0" i="1" smtClean="0">
                            <a:solidFill>
                              <a:srgbClr val="0070C0"/>
                            </a:solidFill>
                            <a:latin typeface="Cambria Math" panose="02040503050406030204" pitchFamily="18" charset="0"/>
                          </a:rPr>
                        </m:ctrlPr>
                      </m:fPr>
                      <m:num>
                        <m:sSub>
                          <m:sSubPr>
                            <m:ctrlPr>
                              <a:rPr lang="it-IT" sz="2800" b="0" i="1" smtClean="0">
                                <a:solidFill>
                                  <a:srgbClr val="0070C0"/>
                                </a:solidFill>
                                <a:latin typeface="Cambria Math" panose="02040503050406030204" pitchFamily="18" charset="0"/>
                              </a:rPr>
                            </m:ctrlPr>
                          </m:sSubPr>
                          <m:e>
                            <m:r>
                              <a:rPr lang="it-IT" sz="2800" b="0" i="1" smtClean="0">
                                <a:solidFill>
                                  <a:srgbClr val="0070C0"/>
                                </a:solidFill>
                                <a:latin typeface="Cambria Math" panose="02040503050406030204" pitchFamily="18" charset="0"/>
                              </a:rPr>
                              <m:t>𝑓</m:t>
                            </m:r>
                          </m:e>
                          <m:sub>
                            <m:r>
                              <a:rPr lang="it-IT" sz="2800" b="0" i="1" smtClean="0">
                                <a:solidFill>
                                  <a:srgbClr val="0070C0"/>
                                </a:solidFill>
                                <a:latin typeface="Cambria Math" panose="02040503050406030204" pitchFamily="18" charset="0"/>
                              </a:rPr>
                              <m:t>𝐴𝐷𝐶𝑐𝑙𝑜𝑐𝑘</m:t>
                            </m:r>
                          </m:sub>
                        </m:sSub>
                      </m:num>
                      <m:den>
                        <m:d>
                          <m:dPr>
                            <m:ctrlPr>
                              <a:rPr lang="it-IT" sz="2800" b="0" i="1" smtClean="0">
                                <a:solidFill>
                                  <a:srgbClr val="0070C0"/>
                                </a:solidFill>
                                <a:latin typeface="Cambria Math" panose="02040503050406030204" pitchFamily="18" charset="0"/>
                              </a:rPr>
                            </m:ctrlPr>
                          </m:dPr>
                          <m:e>
                            <m:r>
                              <a:rPr lang="it-IT" sz="2800" b="0" i="1" smtClean="0">
                                <a:solidFill>
                                  <a:srgbClr val="0070C0"/>
                                </a:solidFill>
                                <a:latin typeface="Cambria Math" panose="02040503050406030204" pitchFamily="18" charset="0"/>
                              </a:rPr>
                              <m:t>𝑆𝑇</m:t>
                            </m:r>
                            <m:r>
                              <a:rPr lang="it-IT" sz="2800" b="0" i="1" smtClean="0">
                                <a:solidFill>
                                  <a:srgbClr val="0070C0"/>
                                </a:solidFill>
                                <a:latin typeface="Cambria Math" panose="02040503050406030204" pitchFamily="18" charset="0"/>
                              </a:rPr>
                              <m:t>+12</m:t>
                            </m:r>
                          </m:e>
                        </m:d>
                      </m:den>
                    </m:f>
                  </m:oMath>
                </a14:m>
                <a:r>
                  <a:rPr lang="en-US" sz="2800" dirty="0">
                    <a:solidFill>
                      <a:srgbClr val="0070C0"/>
                    </a:solidFill>
                  </a:rPr>
                  <a:t>   </a:t>
                </a:r>
                <a:r>
                  <a:rPr lang="en-US" sz="1800" dirty="0">
                    <a:solidFill>
                      <a:srgbClr val="0070C0"/>
                    </a:solidFill>
                  </a:rPr>
                  <a:t>(maximum sampling frequency = 2.4 MHz, 12-bit)</a:t>
                </a:r>
                <a:endParaRPr lang="en-US" sz="2800" dirty="0">
                  <a:solidFill>
                    <a:srgbClr val="0070C0"/>
                  </a:solidFill>
                </a:endParaRPr>
              </a:p>
              <a:p>
                <a:pPr marL="269875" indent="-269875">
                  <a:lnSpc>
                    <a:spcPct val="150000"/>
                  </a:lnSpc>
                  <a:buFont typeface="Arial" panose="020B0604020202020204" pitchFamily="34" charset="0"/>
                  <a:buChar char="•"/>
                </a:pPr>
                <a:endParaRPr lang="en-US" sz="1800" dirty="0">
                  <a:solidFill>
                    <a:srgbClr val="0070C0"/>
                  </a:solidFill>
                </a:endParaRPr>
              </a:p>
              <a:p>
                <a:pPr marL="269875" indent="-269875">
                  <a:lnSpc>
                    <a:spcPct val="150000"/>
                  </a:lnSpc>
                  <a:buFont typeface="Arial" panose="020B0604020202020204" pitchFamily="34" charset="0"/>
                  <a:buChar char="•"/>
                </a:pPr>
                <a:r>
                  <a:rPr lang="en-US" sz="1800" dirty="0">
                    <a:solidFill>
                      <a:srgbClr val="0070C0"/>
                    </a:solidFill>
                  </a:rPr>
                  <a:t>Analog watchdog</a:t>
                </a:r>
              </a:p>
            </p:txBody>
          </p:sp>
        </mc:Choice>
        <mc:Fallback xmlns="">
          <p:sp>
            <p:nvSpPr>
              <p:cNvPr id="4" name="Rettangolo 3"/>
              <p:cNvSpPr>
                <a:spLocks noRot="1" noChangeAspect="1" noMove="1" noResize="1" noEditPoints="1" noAdjustHandles="1" noChangeArrowheads="1" noChangeShapeType="1" noTextEdit="1"/>
              </p:cNvSpPr>
              <p:nvPr/>
            </p:nvSpPr>
            <p:spPr>
              <a:xfrm>
                <a:off x="179512" y="836712"/>
                <a:ext cx="8856984" cy="5152308"/>
              </a:xfrm>
              <a:prstGeom prst="rect">
                <a:avLst/>
              </a:prstGeom>
              <a:blipFill>
                <a:blip r:embed="rId3"/>
                <a:stretch>
                  <a:fillRect l="-413" r="-138" b="-355"/>
                </a:stretch>
              </a:blipFill>
            </p:spPr>
            <p:txBody>
              <a:bodyPr/>
              <a:lstStyle/>
              <a:p>
                <a:r>
                  <a:rPr lang="en-US">
                    <a:noFill/>
                  </a:rPr>
                  <a:t> </a:t>
                </a:r>
              </a:p>
            </p:txBody>
          </p:sp>
        </mc:Fallback>
      </mc:AlternateContent>
      <p:pic>
        <p:nvPicPr>
          <p:cNvPr id="3" name="Immagine 2"/>
          <p:cNvPicPr>
            <a:picLocks noChangeAspect="1"/>
          </p:cNvPicPr>
          <p:nvPr/>
        </p:nvPicPr>
        <p:blipFill>
          <a:blip r:embed="rId4"/>
          <a:stretch>
            <a:fillRect/>
          </a:stretch>
        </p:blipFill>
        <p:spPr>
          <a:xfrm>
            <a:off x="5133959" y="5013176"/>
            <a:ext cx="4010041" cy="1526400"/>
          </a:xfrm>
          <a:prstGeom prst="rect">
            <a:avLst/>
          </a:prstGeom>
        </p:spPr>
      </p:pic>
      <p:pic>
        <p:nvPicPr>
          <p:cNvPr id="5" name="Immagine 4"/>
          <p:cNvPicPr>
            <a:picLocks noChangeAspect="1"/>
          </p:cNvPicPr>
          <p:nvPr/>
        </p:nvPicPr>
        <p:blipFill>
          <a:blip r:embed="rId5"/>
          <a:stretch>
            <a:fillRect/>
          </a:stretch>
        </p:blipFill>
        <p:spPr>
          <a:xfrm>
            <a:off x="467544" y="1287369"/>
            <a:ext cx="7258681" cy="457920"/>
          </a:xfrm>
          <a:prstGeom prst="rect">
            <a:avLst/>
          </a:prstGeom>
        </p:spPr>
      </p:pic>
      <p:pic>
        <p:nvPicPr>
          <p:cNvPr id="6" name="Immagine 5"/>
          <p:cNvPicPr>
            <a:picLocks noChangeAspect="1"/>
          </p:cNvPicPr>
          <p:nvPr/>
        </p:nvPicPr>
        <p:blipFill>
          <a:blip r:embed="rId6"/>
          <a:stretch>
            <a:fillRect/>
          </a:stretch>
        </p:blipFill>
        <p:spPr>
          <a:xfrm>
            <a:off x="486054" y="1788906"/>
            <a:ext cx="7207921" cy="407040"/>
          </a:xfrm>
          <a:prstGeom prst="rect">
            <a:avLst/>
          </a:prstGeom>
        </p:spPr>
      </p:pic>
      <p:sp>
        <p:nvSpPr>
          <p:cNvPr id="7" name="CasellaDiTesto 6"/>
          <p:cNvSpPr txBox="1"/>
          <p:nvPr/>
        </p:nvSpPr>
        <p:spPr bwMode="auto">
          <a:xfrm>
            <a:off x="8035743" y="1299428"/>
            <a:ext cx="784190" cy="461665"/>
          </a:xfrm>
          <a:prstGeom prst="rect">
            <a:avLst/>
          </a:prstGeom>
          <a:noFill/>
          <a:ln w="9525">
            <a:noFill/>
            <a:miter lim="800000"/>
            <a:headEnd/>
            <a:tailEnd/>
          </a:ln>
          <a:effectLst/>
        </p:spPr>
        <p:txBody>
          <a:bodyPr wrap="none" rtlCol="0">
            <a:spAutoFit/>
          </a:bodyPr>
          <a:lstStyle/>
          <a:p>
            <a:pPr algn="ctr">
              <a:spcBef>
                <a:spcPct val="50000"/>
              </a:spcBef>
            </a:pPr>
            <a:r>
              <a:rPr lang="en-US" dirty="0">
                <a:latin typeface="Arial" pitchFamily="34" charset="0"/>
              </a:rPr>
              <a:t>right</a:t>
            </a:r>
          </a:p>
        </p:txBody>
      </p:sp>
      <p:sp>
        <p:nvSpPr>
          <p:cNvPr id="8" name="CasellaDiTesto 7"/>
          <p:cNvSpPr txBox="1"/>
          <p:nvPr/>
        </p:nvSpPr>
        <p:spPr bwMode="auto">
          <a:xfrm>
            <a:off x="8103064" y="1734281"/>
            <a:ext cx="595036" cy="461665"/>
          </a:xfrm>
          <a:prstGeom prst="rect">
            <a:avLst/>
          </a:prstGeom>
          <a:noFill/>
          <a:ln w="9525">
            <a:noFill/>
            <a:miter lim="800000"/>
            <a:headEnd/>
            <a:tailEnd/>
          </a:ln>
          <a:effectLst/>
        </p:spPr>
        <p:txBody>
          <a:bodyPr wrap="none" rtlCol="0">
            <a:spAutoFit/>
          </a:bodyPr>
          <a:lstStyle/>
          <a:p>
            <a:pPr algn="ctr">
              <a:spcBef>
                <a:spcPct val="50000"/>
              </a:spcBef>
            </a:pPr>
            <a:r>
              <a:rPr lang="en-US" dirty="0">
                <a:latin typeface="Arial" pitchFamily="34" charset="0"/>
              </a:rPr>
              <a:t>left</a:t>
            </a:r>
          </a:p>
        </p:txBody>
      </p:sp>
    </p:spTree>
    <p:extLst>
      <p:ext uri="{BB962C8B-B14F-4D97-AF65-F5344CB8AC3E}">
        <p14:creationId xmlns:p14="http://schemas.microsoft.com/office/powerpoint/2010/main" val="281535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ADC and DMA</a:t>
            </a:r>
          </a:p>
        </p:txBody>
      </p:sp>
      <p:sp>
        <p:nvSpPr>
          <p:cNvPr id="3" name="Rettangolo 2"/>
          <p:cNvSpPr/>
          <p:nvPr/>
        </p:nvSpPr>
        <p:spPr>
          <a:xfrm>
            <a:off x="251520" y="980728"/>
            <a:ext cx="8424936" cy="5305298"/>
          </a:xfrm>
          <a:prstGeom prst="rect">
            <a:avLst/>
          </a:prstGeom>
        </p:spPr>
        <p:txBody>
          <a:bodyPr wrap="square">
            <a:spAutoFit/>
          </a:bodyPr>
          <a:lstStyle/>
          <a:p>
            <a:pPr marL="269875" indent="-269875">
              <a:lnSpc>
                <a:spcPct val="150000"/>
              </a:lnSpc>
              <a:buFont typeface="Arial" panose="020B0604020202020204" pitchFamily="34" charset="0"/>
              <a:buChar char="•"/>
            </a:pPr>
            <a:r>
              <a:rPr lang="en-US" dirty="0">
                <a:solidFill>
                  <a:srgbClr val="0070C0"/>
                </a:solidFill>
              </a:rPr>
              <a:t>DMA request can be enabled: values converted by ADC are directly sent to the SRAM without occupying the CPU resources</a:t>
            </a:r>
          </a:p>
          <a:p>
            <a:pPr marL="269875" indent="-269875">
              <a:lnSpc>
                <a:spcPct val="150000"/>
              </a:lnSpc>
              <a:buFont typeface="Arial" panose="020B0604020202020204" pitchFamily="34" charset="0"/>
              <a:buChar char="•"/>
            </a:pPr>
            <a:endParaRPr lang="en-US" dirty="0">
              <a:solidFill>
                <a:srgbClr val="0070C0"/>
              </a:solidFill>
            </a:endParaRPr>
          </a:p>
          <a:p>
            <a:pPr marL="269875" indent="-269875">
              <a:lnSpc>
                <a:spcPct val="150000"/>
              </a:lnSpc>
              <a:buFont typeface="Arial" panose="020B0604020202020204" pitchFamily="34" charset="0"/>
              <a:buChar char="•"/>
            </a:pPr>
            <a:r>
              <a:rPr lang="en-US" dirty="0">
                <a:solidFill>
                  <a:srgbClr val="0070C0"/>
                </a:solidFill>
              </a:rPr>
              <a:t>destination in the SRAM and number of conversions are configured by software</a:t>
            </a:r>
          </a:p>
          <a:p>
            <a:pPr marL="269875" indent="-269875">
              <a:lnSpc>
                <a:spcPct val="150000"/>
              </a:lnSpc>
              <a:buFont typeface="Arial" panose="020B0604020202020204" pitchFamily="34" charset="0"/>
              <a:buChar char="•"/>
            </a:pPr>
            <a:endParaRPr lang="en-US" dirty="0">
              <a:solidFill>
                <a:srgbClr val="0070C0"/>
              </a:solidFill>
            </a:endParaRPr>
          </a:p>
          <a:p>
            <a:pPr marL="269875" indent="-269875">
              <a:lnSpc>
                <a:spcPct val="150000"/>
              </a:lnSpc>
              <a:buFont typeface="Arial" panose="020B0604020202020204" pitchFamily="34" charset="0"/>
              <a:buChar char="•"/>
            </a:pPr>
            <a:r>
              <a:rPr lang="en-US" dirty="0">
                <a:solidFill>
                  <a:srgbClr val="0070C0"/>
                </a:solidFill>
              </a:rPr>
              <a:t>Interrupts are generated when either half or all the buffer is filled.</a:t>
            </a:r>
          </a:p>
        </p:txBody>
      </p:sp>
    </p:spTree>
    <p:extLst>
      <p:ext uri="{BB962C8B-B14F-4D97-AF65-F5344CB8AC3E}">
        <p14:creationId xmlns:p14="http://schemas.microsoft.com/office/powerpoint/2010/main" val="399501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ADC block diagram</a:t>
            </a:r>
          </a:p>
        </p:txBody>
      </p:sp>
      <p:pic>
        <p:nvPicPr>
          <p:cNvPr id="3" name="Immagine 2"/>
          <p:cNvPicPr>
            <a:picLocks noChangeAspect="1"/>
          </p:cNvPicPr>
          <p:nvPr/>
        </p:nvPicPr>
        <p:blipFill>
          <a:blip r:embed="rId3">
            <a:clrChange>
              <a:clrFrom>
                <a:srgbClr val="FFFFFF"/>
              </a:clrFrom>
              <a:clrTo>
                <a:srgbClr val="FFFFFF">
                  <a:alpha val="0"/>
                </a:srgbClr>
              </a:clrTo>
            </a:clrChange>
          </a:blip>
          <a:stretch>
            <a:fillRect/>
          </a:stretch>
        </p:blipFill>
        <p:spPr>
          <a:xfrm>
            <a:off x="1835696" y="510133"/>
            <a:ext cx="4896544" cy="6087219"/>
          </a:xfrm>
          <a:prstGeom prst="rect">
            <a:avLst/>
          </a:prstGeom>
        </p:spPr>
      </p:pic>
      <p:sp>
        <p:nvSpPr>
          <p:cNvPr id="4" name="CasellaDiTesto 3"/>
          <p:cNvSpPr txBox="1"/>
          <p:nvPr/>
        </p:nvSpPr>
        <p:spPr bwMode="auto">
          <a:xfrm>
            <a:off x="6914578" y="6232648"/>
            <a:ext cx="2214069" cy="338554"/>
          </a:xfrm>
          <a:prstGeom prst="rect">
            <a:avLst/>
          </a:prstGeom>
          <a:noFill/>
          <a:ln w="9525">
            <a:noFill/>
            <a:miter lim="800000"/>
            <a:headEnd/>
            <a:tailEnd/>
          </a:ln>
          <a:effectLst/>
        </p:spPr>
        <p:txBody>
          <a:bodyPr wrap="none" rtlCol="0">
            <a:spAutoFit/>
          </a:bodyPr>
          <a:lstStyle/>
          <a:p>
            <a:pPr algn="r">
              <a:spcBef>
                <a:spcPct val="50000"/>
              </a:spcBef>
            </a:pPr>
            <a:r>
              <a:rPr lang="en-US" sz="1600" dirty="0">
                <a:latin typeface="Arial" pitchFamily="34" charset="0"/>
              </a:rPr>
              <a:t>RM0368 </a:t>
            </a:r>
            <a:r>
              <a:rPr lang="en-US" sz="1600" dirty="0" err="1">
                <a:latin typeface="Arial" pitchFamily="34" charset="0"/>
              </a:rPr>
              <a:t>pag</a:t>
            </a:r>
            <a:r>
              <a:rPr lang="en-US" sz="1600" dirty="0">
                <a:latin typeface="Arial" pitchFamily="34" charset="0"/>
              </a:rPr>
              <a:t>. 213/841</a:t>
            </a:r>
          </a:p>
        </p:txBody>
      </p:sp>
    </p:spTree>
    <p:extLst>
      <p:ext uri="{BB962C8B-B14F-4D97-AF65-F5344CB8AC3E}">
        <p14:creationId xmlns:p14="http://schemas.microsoft.com/office/powerpoint/2010/main" val="3488054269"/>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effectLst/>
      </a:spPr>
      <a:bodyPr>
        <a:spAutoFit/>
      </a:bodyPr>
      <a:lstStyle>
        <a:defPPr algn="r">
          <a:spcBef>
            <a:spcPct val="50000"/>
          </a:spcBef>
          <a:defRPr sz="1200" dirty="0" err="1">
            <a:solidFill>
              <a:srgbClr val="0070C0"/>
            </a:solidFill>
            <a:latin typeface="Arial" pitchFamily="34" charset="0"/>
          </a:defRPr>
        </a:defPPr>
      </a:lstStyle>
    </a:tx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3438</Words>
  <Application>Microsoft Macintosh PowerPoint</Application>
  <PresentationFormat>Presentazione su schermo (4:3)</PresentationFormat>
  <Paragraphs>269</Paragraphs>
  <Slides>28</Slides>
  <Notes>21</Notes>
  <HiddenSlides>1</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28</vt:i4>
      </vt:variant>
    </vt:vector>
  </HeadingPairs>
  <TitlesOfParts>
    <vt:vector size="37" baseType="lpstr">
      <vt:lpstr>Arial</vt:lpstr>
      <vt:lpstr>Calibri</vt:lpstr>
      <vt:lpstr>Cambria Math</vt:lpstr>
      <vt:lpstr>Courier New</vt:lpstr>
      <vt:lpstr>Minion Web</vt:lpstr>
      <vt:lpstr>Symbol</vt:lpstr>
      <vt:lpstr>Times</vt:lpstr>
      <vt:lpstr>Wingdings</vt:lpstr>
      <vt:lpstr>Struttura predefinita</vt:lpstr>
      <vt:lpstr>Presentazione standard di PowerPoint</vt:lpstr>
      <vt:lpstr>ADC features (1/4)</vt:lpstr>
      <vt:lpstr>SAR ADC</vt:lpstr>
      <vt:lpstr>SAR ADC static</vt:lpstr>
      <vt:lpstr>ADC features (2/4)</vt:lpstr>
      <vt:lpstr>ADC features (3/4)</vt:lpstr>
      <vt:lpstr>ADC features (4/4)</vt:lpstr>
      <vt:lpstr>ADC and DMA</vt:lpstr>
      <vt:lpstr>ADC block diagram</vt:lpstr>
      <vt:lpstr>CUBE configurations</vt:lpstr>
      <vt:lpstr>ADC HAL functions</vt:lpstr>
      <vt:lpstr>Project 1: ADC started by software</vt:lpstr>
      <vt:lpstr>Project 1: ADC single acquisition - polling</vt:lpstr>
      <vt:lpstr>Project hints - 1</vt:lpstr>
      <vt:lpstr>Project hints - 2</vt:lpstr>
      <vt:lpstr>Project 2a: ADC single acq. - interrupt</vt:lpstr>
      <vt:lpstr>Project hints</vt:lpstr>
      <vt:lpstr>Project 2b: ADC triggered by TIM</vt:lpstr>
      <vt:lpstr>Project hints</vt:lpstr>
      <vt:lpstr>Project 2c: ADC triggered by TIM to LCD</vt:lpstr>
      <vt:lpstr>Project hints</vt:lpstr>
      <vt:lpstr>Project 3a: ADC scan using DMA</vt:lpstr>
      <vt:lpstr>Internal temperature sensor</vt:lpstr>
      <vt:lpstr>Project hints</vt:lpstr>
      <vt:lpstr>Project 3b: Light Dependent Resistor</vt:lpstr>
      <vt:lpstr>Light Dependent Resistor (LDR)</vt:lpstr>
      <vt:lpstr>Volt to kΩ to lux conversion</vt:lpstr>
      <vt:lpstr>Project hints</vt:lpstr>
    </vt:vector>
  </TitlesOfParts>
  <Company>siwa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Systems</dc:title>
  <dc:creator>Dr. Federica VILLA</dc:creator>
  <cp:lastModifiedBy>Gabriele Laita</cp:lastModifiedBy>
  <cp:revision>826</cp:revision>
  <cp:lastPrinted>2014-10-13T15:16:28Z</cp:lastPrinted>
  <dcterms:created xsi:type="dcterms:W3CDTF">2003-06-16T09:31:13Z</dcterms:created>
  <dcterms:modified xsi:type="dcterms:W3CDTF">2023-10-17T13:49:53Z</dcterms:modified>
</cp:coreProperties>
</file>