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307" r:id="rId4"/>
    <p:sldId id="308" r:id="rId5"/>
    <p:sldId id="310" r:id="rId6"/>
    <p:sldId id="311" r:id="rId7"/>
    <p:sldId id="309" r:id="rId8"/>
    <p:sldId id="305" r:id="rId9"/>
    <p:sldId id="300" r:id="rId10"/>
    <p:sldId id="281" r:id="rId11"/>
    <p:sldId id="304" r:id="rId12"/>
    <p:sldId id="282" r:id="rId13"/>
    <p:sldId id="306" r:id="rId14"/>
    <p:sldId id="312" r:id="rId15"/>
  </p:sldIdLst>
  <p:sldSz cx="9144000" cy="6858000" type="screen4x3"/>
  <p:notesSz cx="6810375" cy="9942513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8585E0"/>
    <a:srgbClr val="8A8ADA"/>
    <a:srgbClr val="92D050"/>
    <a:srgbClr val="3399FF"/>
    <a:srgbClr val="FF99CC"/>
    <a:srgbClr val="33CC33"/>
    <a:srgbClr val="FFFF00"/>
    <a:srgbClr val="66FF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91BC3-923D-A94F-9EB5-BA68CD39B949}" v="3" dt="2023-10-23T09:41:34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 autoAdjust="0"/>
    <p:restoredTop sz="90935" autoAdjust="0"/>
  </p:normalViewPr>
  <p:slideViewPr>
    <p:cSldViewPr>
      <p:cViewPr varScale="1">
        <p:scale>
          <a:sx n="80" d="100"/>
          <a:sy n="80" d="100"/>
        </p:scale>
        <p:origin x="12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Laita" userId="9760065b-edd8-46e0-ae31-362e692cba3d" providerId="ADAL" clId="{F5B91BC3-923D-A94F-9EB5-BA68CD39B949}"/>
    <pc:docChg chg="undo custSel addSld modSld">
      <pc:chgData name="Gabriele Laita" userId="9760065b-edd8-46e0-ae31-362e692cba3d" providerId="ADAL" clId="{F5B91BC3-923D-A94F-9EB5-BA68CD39B949}" dt="2023-10-23T09:44:38.659" v="410" actId="14100"/>
      <pc:docMkLst>
        <pc:docMk/>
      </pc:docMkLst>
      <pc:sldChg chg="modNotesTx">
        <pc:chgData name="Gabriele Laita" userId="9760065b-edd8-46e0-ae31-362e692cba3d" providerId="ADAL" clId="{F5B91BC3-923D-A94F-9EB5-BA68CD39B949}" dt="2023-10-23T09:39:33.119" v="10" actId="20577"/>
        <pc:sldMkLst>
          <pc:docMk/>
          <pc:sldMk cId="3810690131" sldId="305"/>
        </pc:sldMkLst>
      </pc:sldChg>
      <pc:sldChg chg="addSp delSp modSp new mod">
        <pc:chgData name="Gabriele Laita" userId="9760065b-edd8-46e0-ae31-362e692cba3d" providerId="ADAL" clId="{F5B91BC3-923D-A94F-9EB5-BA68CD39B949}" dt="2023-10-23T09:44:38.659" v="410" actId="14100"/>
        <pc:sldMkLst>
          <pc:docMk/>
          <pc:sldMk cId="1273484585" sldId="312"/>
        </pc:sldMkLst>
        <pc:spChg chg="mod">
          <ac:chgData name="Gabriele Laita" userId="9760065b-edd8-46e0-ae31-362e692cba3d" providerId="ADAL" clId="{F5B91BC3-923D-A94F-9EB5-BA68CD39B949}" dt="2023-10-23T09:40:08.662" v="78" actId="20577"/>
          <ac:spMkLst>
            <pc:docMk/>
            <pc:sldMk cId="1273484585" sldId="312"/>
            <ac:spMk id="2" creationId="{273C4CB7-3DDA-57F4-2EB0-003BB0AD24CD}"/>
          </ac:spMkLst>
        </pc:spChg>
        <pc:spChg chg="add mod">
          <ac:chgData name="Gabriele Laita" userId="9760065b-edd8-46e0-ae31-362e692cba3d" providerId="ADAL" clId="{F5B91BC3-923D-A94F-9EB5-BA68CD39B949}" dt="2023-10-23T09:44:38.659" v="410" actId="14100"/>
          <ac:spMkLst>
            <pc:docMk/>
            <pc:sldMk cId="1273484585" sldId="312"/>
            <ac:spMk id="5" creationId="{3042F336-7F8F-9F05-3DBA-DC3961B243EB}"/>
          </ac:spMkLst>
        </pc:spChg>
        <pc:spChg chg="add mod">
          <ac:chgData name="Gabriele Laita" userId="9760065b-edd8-46e0-ae31-362e692cba3d" providerId="ADAL" clId="{F5B91BC3-923D-A94F-9EB5-BA68CD39B949}" dt="2023-10-23T09:44:18.894" v="408" actId="14100"/>
          <ac:spMkLst>
            <pc:docMk/>
            <pc:sldMk cId="1273484585" sldId="312"/>
            <ac:spMk id="8" creationId="{9CE5056B-F7A9-E95C-4F13-9473EDE87D9F}"/>
          </ac:spMkLst>
        </pc:spChg>
        <pc:picChg chg="add del mod">
          <ac:chgData name="Gabriele Laita" userId="9760065b-edd8-46e0-ae31-362e692cba3d" providerId="ADAL" clId="{F5B91BC3-923D-A94F-9EB5-BA68CD39B949}" dt="2023-10-23T09:41:32.168" v="134" actId="478"/>
          <ac:picMkLst>
            <pc:docMk/>
            <pc:sldMk cId="1273484585" sldId="312"/>
            <ac:picMk id="4" creationId="{C26EFBEF-5A61-4CA7-D5F8-D99A14B25886}"/>
          </ac:picMkLst>
        </pc:picChg>
        <pc:picChg chg="add mod">
          <ac:chgData name="Gabriele Laita" userId="9760065b-edd8-46e0-ae31-362e692cba3d" providerId="ADAL" clId="{F5B91BC3-923D-A94F-9EB5-BA68CD39B949}" dt="2023-10-23T09:43:37.159" v="397" actId="1076"/>
          <ac:picMkLst>
            <pc:docMk/>
            <pc:sldMk cId="1273484585" sldId="312"/>
            <ac:picMk id="7" creationId="{29B6763D-EB74-5EDD-D41E-2065F15BD4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4399BDAC-A2EE-4CAA-825A-F8C5854D32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941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4275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BB2E2EF-B505-416E-83A6-129FC088B5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21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67593B-249C-43C6-8C66-7EF51584C48F}" type="slidenum">
              <a:rPr lang="it-IT" altLang="it-IT" sz="1200" smtClean="0">
                <a:latin typeface="Times" pitchFamily="18" charset="0"/>
              </a:rPr>
              <a:pPr/>
              <a:t>1</a:t>
            </a:fld>
            <a:endParaRPr lang="it-IT" altLang="it-IT" sz="1200">
              <a:latin typeface="Times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2150" y="804863"/>
            <a:ext cx="5365750" cy="40259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095875"/>
            <a:ext cx="4949825" cy="4833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57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3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05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95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74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29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G:\power_point\intranet\point02\img\b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4" name="Rectangle 70"/>
          <p:cNvSpPr>
            <a:spLocks noChangeArrowheads="1"/>
          </p:cNvSpPr>
          <p:nvPr userDrawn="1"/>
        </p:nvSpPr>
        <p:spPr bwMode="auto">
          <a:xfrm>
            <a:off x="571500" y="4929188"/>
            <a:ext cx="812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grpSp>
        <p:nvGrpSpPr>
          <p:cNvPr id="5" name="Gruppo 14"/>
          <p:cNvGrpSpPr>
            <a:grpSpLocks/>
          </p:cNvGrpSpPr>
          <p:nvPr userDrawn="1"/>
        </p:nvGrpSpPr>
        <p:grpSpPr bwMode="auto">
          <a:xfrm>
            <a:off x="3143250" y="214313"/>
            <a:ext cx="2857500" cy="1414462"/>
            <a:chOff x="4857752" y="5143512"/>
            <a:chExt cx="3000361" cy="1468756"/>
          </a:xfrm>
        </p:grpSpPr>
        <p:sp>
          <p:nvSpPr>
            <p:cNvPr id="6" name="Rectangle 70"/>
            <p:cNvSpPr>
              <a:spLocks noChangeArrowheads="1"/>
            </p:cNvSpPr>
            <p:nvPr userDrawn="1"/>
          </p:nvSpPr>
          <p:spPr bwMode="auto">
            <a:xfrm>
              <a:off x="4857752" y="5143512"/>
              <a:ext cx="2992027" cy="1468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2" y="5143512"/>
              <a:ext cx="1428760" cy="142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sellaDiTesto 19"/>
            <p:cNvSpPr txBox="1">
              <a:spLocks noChangeArrowheads="1"/>
            </p:cNvSpPr>
            <p:nvPr userDrawn="1"/>
          </p:nvSpPr>
          <p:spPr bwMode="auto">
            <a:xfrm>
              <a:off x="6207914" y="5217691"/>
              <a:ext cx="1650199" cy="138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POLITECNICO </a:t>
              </a:r>
            </a:p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DI MILANO</a:t>
              </a: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r>
                <a:rPr lang="it-IT" sz="1400">
                  <a:solidFill>
                    <a:srgbClr val="0066CC"/>
                  </a:solidFill>
                </a:rPr>
                <a:t>www.polimi.it</a:t>
              </a:r>
            </a:p>
          </p:txBody>
        </p:sp>
      </p:grpSp>
      <p:sp>
        <p:nvSpPr>
          <p:cNvPr id="9" name="Rectangle 70"/>
          <p:cNvSpPr>
            <a:spLocks noChangeArrowheads="1"/>
          </p:cNvSpPr>
          <p:nvPr userDrawn="1"/>
        </p:nvSpPr>
        <p:spPr bwMode="auto">
          <a:xfrm>
            <a:off x="0" y="1785938"/>
            <a:ext cx="3000375" cy="714375"/>
          </a:xfrm>
          <a:prstGeom prst="rect">
            <a:avLst/>
          </a:prstGeom>
          <a:solidFill>
            <a:srgbClr val="003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10" name="Rectangle 70"/>
          <p:cNvSpPr>
            <a:spLocks noChangeArrowheads="1"/>
          </p:cNvSpPr>
          <p:nvPr userDrawn="1"/>
        </p:nvSpPr>
        <p:spPr bwMode="auto">
          <a:xfrm>
            <a:off x="5135563" y="3429000"/>
            <a:ext cx="2544762" cy="754063"/>
          </a:xfrm>
          <a:prstGeom prst="rect">
            <a:avLst/>
          </a:prstGeom>
          <a:solidFill>
            <a:srgbClr val="004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873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876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G:\power_point\intranet\point02\img\up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216025" y="0"/>
            <a:ext cx="7927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857250"/>
            <a:ext cx="8358187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il testo</a:t>
            </a:r>
          </a:p>
          <a:p>
            <a:pPr lvl="1"/>
            <a:r>
              <a:rPr lang="it-IT" altLang="it-IT"/>
              <a:t>Testo</a:t>
            </a:r>
          </a:p>
          <a:p>
            <a:pPr lvl="2"/>
            <a:r>
              <a:rPr lang="it-IT" altLang="it-IT"/>
              <a:t>Testo</a:t>
            </a:r>
          </a:p>
          <a:p>
            <a:pPr lvl="3"/>
            <a:r>
              <a:rPr lang="it-IT" altLang="it-IT"/>
              <a:t>testo</a:t>
            </a:r>
          </a:p>
        </p:txBody>
      </p:sp>
      <p:pic>
        <p:nvPicPr>
          <p:cNvPr id="1029" name="Picture 74" descr="G:\power_point\ppoint_vale\proposta_1\powerpoint1_sec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uppo 9"/>
          <p:cNvGrpSpPr>
            <a:grpSpLocks/>
          </p:cNvGrpSpPr>
          <p:nvPr userDrawn="1"/>
        </p:nvGrpSpPr>
        <p:grpSpPr bwMode="auto">
          <a:xfrm>
            <a:off x="0" y="0"/>
            <a:ext cx="1000125" cy="928688"/>
            <a:chOff x="0" y="0"/>
            <a:chExt cx="857224" cy="835786"/>
          </a:xfrm>
        </p:grpSpPr>
        <p:sp>
          <p:nvSpPr>
            <p:cNvPr id="1034" name="Rettangolo 8"/>
            <p:cNvSpPr>
              <a:spLocks noChangeArrowheads="1"/>
            </p:cNvSpPr>
            <p:nvPr userDrawn="1"/>
          </p:nvSpPr>
          <p:spPr bwMode="auto">
            <a:xfrm>
              <a:off x="0" y="0"/>
              <a:ext cx="857224" cy="825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1035" name="Picture 1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"/>
              <a:ext cx="852342" cy="83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Text Box 71"/>
          <p:cNvSpPr txBox="1">
            <a:spLocks noChangeArrowheads="1"/>
          </p:cNvSpPr>
          <p:nvPr userDrawn="1"/>
        </p:nvSpPr>
        <p:spPr bwMode="auto">
          <a:xfrm>
            <a:off x="4286250" y="6569075"/>
            <a:ext cx="1928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sz="1200" dirty="0">
                <a:solidFill>
                  <a:srgbClr val="0066CC"/>
                </a:solidFill>
              </a:rPr>
              <a:t>federica.villa@polimi.it </a:t>
            </a:r>
          </a:p>
        </p:txBody>
      </p:sp>
      <p:sp>
        <p:nvSpPr>
          <p:cNvPr id="1032" name="Text Box 71"/>
          <p:cNvSpPr txBox="1">
            <a:spLocks noChangeArrowheads="1"/>
          </p:cNvSpPr>
          <p:nvPr userDrawn="1"/>
        </p:nvSpPr>
        <p:spPr bwMode="auto">
          <a:xfrm>
            <a:off x="7715250" y="6581775"/>
            <a:ext cx="71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0CE84C76-1CF2-43B5-AB1E-13BF9A8B4B3C}" type="slidenum">
              <a:rPr lang="it-IT" sz="1200" smtClean="0">
                <a:solidFill>
                  <a:srgbClr val="0066CC"/>
                </a:solidFill>
              </a:rPr>
              <a:pPr>
                <a:spcBef>
                  <a:spcPct val="50000"/>
                </a:spcBef>
                <a:defRPr/>
              </a:pPr>
              <a:t>‹N›</a:t>
            </a:fld>
            <a:r>
              <a:rPr lang="it-IT" sz="1200" dirty="0">
                <a:solidFill>
                  <a:srgbClr val="0066CC"/>
                </a:solidFill>
              </a:rPr>
              <a:t> / 13</a:t>
            </a:r>
          </a:p>
        </p:txBody>
      </p:sp>
      <p:sp>
        <p:nvSpPr>
          <p:cNvPr id="1033" name="Text Box 71"/>
          <p:cNvSpPr txBox="1">
            <a:spLocks noChangeArrowheads="1"/>
          </p:cNvSpPr>
          <p:nvPr userDrawn="1"/>
        </p:nvSpPr>
        <p:spPr bwMode="auto">
          <a:xfrm>
            <a:off x="214313" y="6581775"/>
            <a:ext cx="3786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66CC"/>
                </a:solidFill>
              </a:rPr>
              <a:t>STM32</a:t>
            </a:r>
            <a:r>
              <a:rPr lang="en-US" sz="1200" dirty="0">
                <a:solidFill>
                  <a:srgbClr val="0066CC"/>
                </a:solidFill>
              </a:rPr>
              <a:t>: 09 – </a:t>
            </a:r>
            <a:r>
              <a:rPr lang="en-US" sz="1200" noProof="0" dirty="0">
                <a:solidFill>
                  <a:srgbClr val="0066CC"/>
                </a:solidFill>
              </a:rPr>
              <a:t>Temperature sensor</a:t>
            </a:r>
            <a:endParaRPr lang="en-US" sz="1200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1403648" y="5000625"/>
            <a:ext cx="784887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it-IT" sz="4400" b="1" dirty="0">
                <a:solidFill>
                  <a:srgbClr val="0066CC"/>
                </a:solidFill>
              </a:rPr>
              <a:t>STM32 – Temperature sensor</a:t>
            </a:r>
          </a:p>
          <a:p>
            <a:pPr>
              <a:spcBef>
                <a:spcPts val="600"/>
              </a:spcBef>
            </a:pPr>
            <a:r>
              <a:rPr lang="en-US" altLang="it-IT" sz="2600" b="1" dirty="0">
                <a:solidFill>
                  <a:srgbClr val="0066CC"/>
                </a:solidFill>
              </a:rPr>
              <a:t>	</a:t>
            </a:r>
            <a:endParaRPr lang="en-US" altLang="it-IT" sz="1000" dirty="0">
              <a:solidFill>
                <a:srgbClr val="0066CC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altLang="it-IT" sz="1800" dirty="0">
                <a:solidFill>
                  <a:srgbClr val="0066CC"/>
                </a:solidFill>
              </a:rPr>
              <a:t>Federica Villa</a:t>
            </a:r>
            <a:endParaRPr lang="en-US" altLang="it-IT" sz="18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CasellaDiTesto 3"/>
          <p:cNvSpPr txBox="1"/>
          <p:nvPr/>
        </p:nvSpPr>
        <p:spPr bwMode="auto">
          <a:xfrm>
            <a:off x="323528" y="1844824"/>
            <a:ext cx="867645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Read the </a:t>
            </a:r>
            <a:r>
              <a:rPr lang="en-US" sz="3200" b="1" dirty="0">
                <a:solidFill>
                  <a:srgbClr val="0070C0"/>
                </a:solidFill>
                <a:latin typeface="Arial" pitchFamily="34" charset="0"/>
              </a:rPr>
              <a:t>temperature</a:t>
            </a: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 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measured by the LM75 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and send it to a remote terminal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every 1 second.</a:t>
            </a:r>
          </a:p>
          <a:p>
            <a:pPr algn="ctr">
              <a:spcBef>
                <a:spcPct val="50000"/>
              </a:spcBef>
            </a:pPr>
            <a:endParaRPr lang="en-US" sz="32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As a first step we will read only the MSB 8 bit.</a:t>
            </a:r>
          </a:p>
        </p:txBody>
      </p:sp>
    </p:spTree>
    <p:extLst>
      <p:ext uri="{BB962C8B-B14F-4D97-AF65-F5344CB8AC3E}">
        <p14:creationId xmlns:p14="http://schemas.microsoft.com/office/powerpoint/2010/main" val="28721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251520" y="1052736"/>
            <a:ext cx="8735032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In CUBE configure the I2C in standard mode and enable the USART.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2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Generate the c code.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In the while loop read the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MSByte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 of the temperature register using the I2C functions. When you declare the variables, watch out for the data types needed by the I2C functions.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Send the value to the PC using the USART interface and add a proper delay to repeat the loop every 1 s.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Do you need to do any conversions in order to obtain the value of temperature in °C?</a:t>
            </a:r>
          </a:p>
        </p:txBody>
      </p:sp>
    </p:spTree>
    <p:extLst>
      <p:ext uri="{BB962C8B-B14F-4D97-AF65-F5344CB8AC3E}">
        <p14:creationId xmlns:p14="http://schemas.microsoft.com/office/powerpoint/2010/main" val="139562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1b</a:t>
            </a:r>
          </a:p>
        </p:txBody>
      </p:sp>
      <p:sp>
        <p:nvSpPr>
          <p:cNvPr id="4" name="CasellaDiTesto 3"/>
          <p:cNvSpPr txBox="1"/>
          <p:nvPr/>
        </p:nvSpPr>
        <p:spPr bwMode="auto">
          <a:xfrm>
            <a:off x="1241141" y="2492896"/>
            <a:ext cx="67687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Now we will modify the code </a:t>
            </a:r>
            <a:br>
              <a:rPr lang="en-US" sz="28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to read all 11 bits within an interrupt routine</a:t>
            </a:r>
          </a:p>
        </p:txBody>
      </p:sp>
    </p:spTree>
    <p:extLst>
      <p:ext uri="{BB962C8B-B14F-4D97-AF65-F5344CB8AC3E}">
        <p14:creationId xmlns:p14="http://schemas.microsoft.com/office/powerpoint/2010/main" val="21947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251520" y="1052736"/>
            <a:ext cx="873503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Modify the code to read both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MSByte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 and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LSByte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 of the temperature register.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Convert the values of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MSByte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 and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LSByte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 in a value of temperature with 3 decimal places.</a:t>
            </a:r>
            <a:br>
              <a:rPr lang="en-US" sz="18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Hint: verify your conversion function with the example values reported on the datasheet in Table 10 (pp. 9-10)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Send the value to the PC using the USART interface using a timer to generate an interrupt every second.</a:t>
            </a:r>
          </a:p>
        </p:txBody>
      </p:sp>
    </p:spTree>
    <p:extLst>
      <p:ext uri="{BB962C8B-B14F-4D97-AF65-F5344CB8AC3E}">
        <p14:creationId xmlns:p14="http://schemas.microsoft.com/office/powerpoint/2010/main" val="114004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C4CB7-3DDA-57F4-2EB0-003BB0AD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Bug to be </a:t>
            </a:r>
            <a:r>
              <a:rPr lang="it-IT" dirty="0" err="1"/>
              <a:t>checked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42F336-7F8F-9F05-3DBA-DC3961B243EB}"/>
              </a:ext>
            </a:extLst>
          </p:cNvPr>
          <p:cNvSpPr txBox="1"/>
          <p:nvPr/>
        </p:nvSpPr>
        <p:spPr bwMode="auto">
          <a:xfrm>
            <a:off x="71378" y="980728"/>
            <a:ext cx="418423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If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you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only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read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once the temperature bytes,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you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might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observe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this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bug. </a:t>
            </a:r>
          </a:p>
          <a:p>
            <a:pPr>
              <a:spcBef>
                <a:spcPct val="50000"/>
              </a:spcBef>
            </a:pP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In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this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case the temperature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was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decreasing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,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but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for some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reasons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(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it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is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up to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you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to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find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the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reason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)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it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passes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from 26 °C to 26.875 °C </a:t>
            </a:r>
            <a:r>
              <a:rPr lang="it-IT" sz="2800" dirty="0" err="1">
                <a:solidFill>
                  <a:srgbClr val="0070C0"/>
                </a:solidFill>
                <a:latin typeface="Arial" pitchFamily="34" charset="0"/>
              </a:rPr>
              <a:t>instead</a:t>
            </a:r>
            <a:r>
              <a:rPr lang="it-IT" sz="2800" dirty="0">
                <a:solidFill>
                  <a:srgbClr val="0070C0"/>
                </a:solidFill>
                <a:latin typeface="Arial" pitchFamily="34" charset="0"/>
              </a:rPr>
              <a:t> of 25.875 °C.  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9B6763D-EB74-5EDD-D41E-2065F15BD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9" y="1484784"/>
            <a:ext cx="4817013" cy="3888432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9CE5056B-F7A9-E95C-4F13-9473EDE87D9F}"/>
              </a:ext>
            </a:extLst>
          </p:cNvPr>
          <p:cNvSpPr/>
          <p:nvPr/>
        </p:nvSpPr>
        <p:spPr bwMode="auto">
          <a:xfrm>
            <a:off x="5868145" y="2136924"/>
            <a:ext cx="2232248" cy="115212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Temperature sensor on POLIMI board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109" y="692696"/>
            <a:ext cx="9044021" cy="563380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 bwMode="auto">
          <a:xfrm>
            <a:off x="2771800" y="6221240"/>
            <a:ext cx="1988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sz="1800" baseline="30000" dirty="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C interface</a:t>
            </a:r>
          </a:p>
        </p:txBody>
      </p:sp>
    </p:spTree>
    <p:extLst>
      <p:ext uri="{BB962C8B-B14F-4D97-AF65-F5344CB8AC3E}">
        <p14:creationId xmlns:p14="http://schemas.microsoft.com/office/powerpoint/2010/main" val="347278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C protocol basics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F157A29-A5FC-4F22-9869-FEB1376AFDC0}"/>
              </a:ext>
            </a:extLst>
          </p:cNvPr>
          <p:cNvSpPr txBox="1">
            <a:spLocks/>
          </p:cNvSpPr>
          <p:nvPr/>
        </p:nvSpPr>
        <p:spPr>
          <a:xfrm>
            <a:off x="343090" y="836712"/>
            <a:ext cx="11098301" cy="53793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kern="0" dirty="0"/>
              <a:t>Inter Integrated Circuit </a:t>
            </a:r>
            <a:r>
              <a:rPr lang="en-US" sz="1800" kern="0" dirty="0">
                <a:sym typeface="Wingdings" panose="05000000000000000000" pitchFamily="2" charset="2"/>
              </a:rPr>
              <a:t> IIC  I</a:t>
            </a:r>
            <a:r>
              <a:rPr lang="en-US" sz="1800" kern="0" baseline="30000" dirty="0">
                <a:sym typeface="Wingdings" panose="05000000000000000000" pitchFamily="2" charset="2"/>
              </a:rPr>
              <a:t>2</a:t>
            </a:r>
            <a:r>
              <a:rPr lang="en-US" sz="1800" kern="0" dirty="0">
                <a:sym typeface="Wingdings" panose="05000000000000000000" pitchFamily="2" charset="2"/>
              </a:rPr>
              <a:t>C</a:t>
            </a:r>
            <a:endParaRPr lang="en-US" sz="18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/>
              <a:t>Many devices share same 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kern="0" dirty="0">
                <a:solidFill>
                  <a:srgbClr val="0066CC"/>
                </a:solidFill>
              </a:rPr>
              <a:t>Multi-master, multi-slave protocol </a:t>
            </a:r>
            <a:r>
              <a:rPr lang="en-US" sz="1800" kern="0" dirty="0"/>
              <a:t>	               </a:t>
            </a:r>
            <a:r>
              <a:rPr lang="fr-FR" sz="1800" kern="0" dirty="0"/>
              <a:t>Open drain outputs</a:t>
            </a:r>
            <a:br>
              <a:rPr lang="fr-FR" sz="1800" kern="0" dirty="0"/>
            </a:br>
            <a:r>
              <a:rPr lang="fr-FR" sz="1800" kern="0" dirty="0"/>
              <a:t>					(non-destructive arbitration, </a:t>
            </a:r>
            <a:r>
              <a:rPr lang="fr-FR" sz="1800" kern="0" dirty="0" err="1"/>
              <a:t>zero</a:t>
            </a:r>
            <a:r>
              <a:rPr lang="fr-FR" sz="1800" kern="0" dirty="0"/>
              <a:t> </a:t>
            </a:r>
            <a:r>
              <a:rPr lang="fr-FR" sz="1800" kern="0" dirty="0" err="1"/>
              <a:t>wins</a:t>
            </a:r>
            <a:r>
              <a:rPr lang="fr-FR" sz="1800" kern="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/>
              <a:t>Transmission rates: </a:t>
            </a:r>
            <a:r>
              <a:rPr lang="en-US" sz="1800" b="1" kern="0" dirty="0">
                <a:solidFill>
                  <a:srgbClr val="0066CC"/>
                </a:solidFill>
              </a:rPr>
              <a:t>100 kbps </a:t>
            </a:r>
            <a:r>
              <a:rPr lang="en-US" sz="1800" kern="0" dirty="0"/>
              <a:t>(Standard mode), 400 kbps (Fast mode),</a:t>
            </a:r>
            <a:br>
              <a:rPr lang="en-US" sz="1800" kern="0" dirty="0"/>
            </a:br>
            <a: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3.4 Mbps (High speed mode), 5 Mbps (Ultra-fast mode)</a:t>
            </a:r>
            <a:b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Not supported by the STM32F401</a:t>
            </a:r>
            <a:endParaRPr lang="en-US" sz="1800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kern="0" dirty="0">
                <a:solidFill>
                  <a:srgbClr val="0066CC"/>
                </a:solidFill>
              </a:rPr>
              <a:t>Two wires </a:t>
            </a:r>
            <a:r>
              <a:rPr lang="en-US" sz="1800" kern="0" dirty="0"/>
              <a:t>connection: </a:t>
            </a:r>
          </a:p>
          <a:p>
            <a:pPr marL="1085850" lvl="1" indent="-342900"/>
            <a:r>
              <a:rPr lang="en-US" sz="1800" kern="0" dirty="0"/>
              <a:t>SDA (for data)</a:t>
            </a:r>
          </a:p>
          <a:p>
            <a:pPr marL="1085850" lvl="1" indent="-342900"/>
            <a:r>
              <a:rPr lang="en-US" sz="1800" kern="0" dirty="0"/>
              <a:t>SCL (clock)</a:t>
            </a:r>
          </a:p>
          <a:p>
            <a:pPr marL="1085850" lvl="1" indent="-342900"/>
            <a:r>
              <a:rPr lang="en-US" sz="1800" kern="0" dirty="0"/>
              <a:t>(+ common ground)</a:t>
            </a:r>
          </a:p>
          <a:p>
            <a:pPr marL="357188" indent="0"/>
            <a:br>
              <a:rPr lang="en-US" sz="1800" kern="0" dirty="0"/>
            </a:br>
            <a:r>
              <a:rPr lang="en-US" sz="1800" kern="0" dirty="0"/>
              <a:t>Both SDA and SCL are</a:t>
            </a:r>
            <a:br>
              <a:rPr lang="en-US" sz="1800" kern="0" dirty="0"/>
            </a:br>
            <a:r>
              <a:rPr lang="en-US" sz="1800" b="1" kern="0" dirty="0">
                <a:solidFill>
                  <a:srgbClr val="0066CC"/>
                </a:solidFill>
              </a:rPr>
              <a:t>bidirectional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E2B4CCC-2023-43EC-AA1C-ACCA759357B8}"/>
              </a:ext>
            </a:extLst>
          </p:cNvPr>
          <p:cNvCxnSpPr/>
          <p:nvPr/>
        </p:nvCxnSpPr>
        <p:spPr>
          <a:xfrm>
            <a:off x="4499992" y="1700808"/>
            <a:ext cx="1304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isultati immagini per I2C">
            <a:extLst>
              <a:ext uri="{FF2B5EF4-FFF2-40B4-BE49-F238E27FC236}">
                <a16:creationId xmlns:a16="http://schemas.microsoft.com/office/drawing/2014/main" id="{4D2A2D94-038B-4F96-BFFB-CE24E6A25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59" y="3718088"/>
            <a:ext cx="4593385" cy="27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1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C protocol: START and STOP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49E0E3B-1C14-4402-9A42-BE75391CDDAE}"/>
              </a:ext>
            </a:extLst>
          </p:cNvPr>
          <p:cNvSpPr txBox="1">
            <a:spLocks/>
          </p:cNvSpPr>
          <p:nvPr/>
        </p:nvSpPr>
        <p:spPr>
          <a:xfrm>
            <a:off x="343091" y="1166018"/>
            <a:ext cx="7927976" cy="52048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r>
              <a:rPr lang="it-IT" sz="1800" dirty="0" err="1"/>
              <a:t>When</a:t>
            </a:r>
            <a:r>
              <a:rPr lang="it-IT" sz="1800" dirty="0"/>
              <a:t> </a:t>
            </a:r>
            <a:r>
              <a:rPr lang="it-IT" sz="1800" dirty="0" err="1"/>
              <a:t>there’s</a:t>
            </a:r>
            <a:r>
              <a:rPr lang="it-IT" sz="1800" dirty="0"/>
              <a:t> no </a:t>
            </a:r>
            <a:r>
              <a:rPr lang="it-IT" sz="1800" dirty="0" err="1"/>
              <a:t>trasmission</a:t>
            </a:r>
            <a:r>
              <a:rPr lang="it-IT" sz="1800" dirty="0"/>
              <a:t>, </a:t>
            </a:r>
            <a:r>
              <a:rPr lang="it-IT" sz="1800" dirty="0" err="1"/>
              <a:t>both</a:t>
            </a:r>
            <a:r>
              <a:rPr lang="it-IT" sz="1800" dirty="0"/>
              <a:t> SCL and SDA are </a:t>
            </a:r>
            <a:r>
              <a:rPr lang="it-IT" sz="1800" dirty="0" err="1"/>
              <a:t>kept</a:t>
            </a:r>
            <a:r>
              <a:rPr lang="it-IT" sz="1800" dirty="0"/>
              <a:t> «high». </a:t>
            </a:r>
          </a:p>
          <a:p>
            <a:endParaRPr lang="it-IT" sz="1800" dirty="0"/>
          </a:p>
          <a:p>
            <a:r>
              <a:rPr lang="it-IT" sz="1800" dirty="0"/>
              <a:t>START: </a:t>
            </a:r>
            <a:r>
              <a:rPr lang="it-IT" sz="1800" dirty="0" err="1"/>
              <a:t>transition</a:t>
            </a:r>
            <a:r>
              <a:rPr lang="it-IT" sz="1800" dirty="0"/>
              <a:t> from high to low of SDA, </a:t>
            </a:r>
            <a:r>
              <a:rPr lang="it-IT" sz="1800" dirty="0" err="1"/>
              <a:t>while</a:t>
            </a:r>
            <a:r>
              <a:rPr lang="it-IT" sz="1800" dirty="0"/>
              <a:t> SCL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kept</a:t>
            </a:r>
            <a:r>
              <a:rPr lang="it-IT" sz="1800" dirty="0"/>
              <a:t> high. </a:t>
            </a:r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STOP: </a:t>
            </a:r>
            <a:r>
              <a:rPr lang="it-IT" sz="1800" dirty="0" err="1"/>
              <a:t>transition</a:t>
            </a:r>
            <a:r>
              <a:rPr lang="it-IT" sz="1800" dirty="0"/>
              <a:t> from low to high of SDA, </a:t>
            </a:r>
            <a:r>
              <a:rPr lang="it-IT" sz="1800" dirty="0" err="1"/>
              <a:t>while</a:t>
            </a:r>
            <a:r>
              <a:rPr lang="it-IT" sz="1800" dirty="0"/>
              <a:t> SCL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kept</a:t>
            </a:r>
            <a:r>
              <a:rPr lang="it-IT" sz="1800" dirty="0"/>
              <a:t> high.</a:t>
            </a:r>
          </a:p>
          <a:p>
            <a:endParaRPr lang="en-US" sz="16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9737EBFE-4BE7-433F-97DF-53520258C275}"/>
              </a:ext>
            </a:extLst>
          </p:cNvPr>
          <p:cNvGrpSpPr/>
          <p:nvPr/>
        </p:nvGrpSpPr>
        <p:grpSpPr>
          <a:xfrm>
            <a:off x="2339752" y="2313476"/>
            <a:ext cx="3769015" cy="3419780"/>
            <a:chOff x="3260361" y="2581125"/>
            <a:chExt cx="4176707" cy="3789695"/>
          </a:xfrm>
        </p:grpSpPr>
        <p:cxnSp>
          <p:nvCxnSpPr>
            <p:cNvPr id="12" name="Connettore 1 49">
              <a:extLst>
                <a:ext uri="{FF2B5EF4-FFF2-40B4-BE49-F238E27FC236}">
                  <a16:creationId xmlns:a16="http://schemas.microsoft.com/office/drawing/2014/main" id="{B9D39325-D4A7-4F4B-8333-1B2761187EE8}"/>
                </a:ext>
              </a:extLst>
            </p:cNvPr>
            <p:cNvCxnSpPr>
              <a:cxnSpLocks/>
            </p:cNvCxnSpPr>
            <p:nvPr/>
          </p:nvCxnSpPr>
          <p:spPr>
            <a:xfrm>
              <a:off x="3989331" y="5565928"/>
              <a:ext cx="3432747" cy="0"/>
            </a:xfrm>
            <a:prstGeom prst="line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3337B92-CEA4-42D0-A7A8-13C878AC7927}"/>
                </a:ext>
              </a:extLst>
            </p:cNvPr>
            <p:cNvGrpSpPr/>
            <p:nvPr/>
          </p:nvGrpSpPr>
          <p:grpSpPr>
            <a:xfrm>
              <a:off x="4004321" y="4983811"/>
              <a:ext cx="3432747" cy="1172981"/>
              <a:chOff x="3537679" y="2664502"/>
              <a:chExt cx="3432747" cy="1172981"/>
            </a:xfrm>
          </p:grpSpPr>
          <p:cxnSp>
            <p:nvCxnSpPr>
              <p:cNvPr id="42" name="Connettore 1 7">
                <a:extLst>
                  <a:ext uri="{FF2B5EF4-FFF2-40B4-BE49-F238E27FC236}">
                    <a16:creationId xmlns:a16="http://schemas.microsoft.com/office/drawing/2014/main" id="{FC751E23-DB3F-4742-90BB-228EFDAA6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7679" y="3087974"/>
                <a:ext cx="14690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1 9">
                <a:extLst>
                  <a:ext uri="{FF2B5EF4-FFF2-40B4-BE49-F238E27FC236}">
                    <a16:creationId xmlns:a16="http://schemas.microsoft.com/office/drawing/2014/main" id="{85D83F6F-5D97-4E42-9323-AB6EA4B1C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6715" y="2664502"/>
                <a:ext cx="359764" cy="4384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1 11">
                <a:extLst>
                  <a:ext uri="{FF2B5EF4-FFF2-40B4-BE49-F238E27FC236}">
                    <a16:creationId xmlns:a16="http://schemas.microsoft.com/office/drawing/2014/main" id="{A5DF3F43-50A6-491D-93F1-D9D8B2910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1489" y="2667000"/>
                <a:ext cx="161893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59968758-F50B-41FF-877B-0ED99B35A48E}"/>
                  </a:ext>
                </a:extLst>
              </p:cNvPr>
              <p:cNvGrpSpPr/>
              <p:nvPr/>
            </p:nvGrpSpPr>
            <p:grpSpPr>
              <a:xfrm>
                <a:off x="4062334" y="3246619"/>
                <a:ext cx="2248526" cy="589614"/>
                <a:chOff x="3507698" y="3324068"/>
                <a:chExt cx="2248526" cy="589614"/>
              </a:xfrm>
            </p:grpSpPr>
            <p:cxnSp>
              <p:nvCxnSpPr>
                <p:cNvPr id="48" name="Connettore 1 21">
                  <a:extLst>
                    <a:ext uri="{FF2B5EF4-FFF2-40B4-BE49-F238E27FC236}">
                      <a16:creationId xmlns:a16="http://schemas.microsoft.com/office/drawing/2014/main" id="{E9F6BE9E-1043-4466-A53A-D40424472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7403" y="3898692"/>
                  <a:ext cx="44970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ttore 1 23">
                  <a:extLst>
                    <a:ext uri="{FF2B5EF4-FFF2-40B4-BE49-F238E27FC236}">
                      <a16:creationId xmlns:a16="http://schemas.microsoft.com/office/drawing/2014/main" id="{0E6F7396-2DEC-4627-B1BE-DB0E5D00D9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4597" y="3324068"/>
                  <a:ext cx="0" cy="5896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1 25">
                  <a:extLst>
                    <a:ext uri="{FF2B5EF4-FFF2-40B4-BE49-F238E27FC236}">
                      <a16:creationId xmlns:a16="http://schemas.microsoft.com/office/drawing/2014/main" id="{3D4BAC66-3D02-419F-A4E5-BDC68F987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7108" y="3324068"/>
                  <a:ext cx="44970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ttore 1 27">
                  <a:extLst>
                    <a:ext uri="{FF2B5EF4-FFF2-40B4-BE49-F238E27FC236}">
                      <a16:creationId xmlns:a16="http://schemas.microsoft.com/office/drawing/2014/main" id="{01D1B060-CFB1-4E19-A6D8-C69214CA6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6820" y="3324068"/>
                  <a:ext cx="0" cy="5896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ttore 1 30">
                  <a:extLst>
                    <a:ext uri="{FF2B5EF4-FFF2-40B4-BE49-F238E27FC236}">
                      <a16:creationId xmlns:a16="http://schemas.microsoft.com/office/drawing/2014/main" id="{EE47D910-86A9-4305-9A7B-F21C4AF51C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5187" y="3324068"/>
                  <a:ext cx="0" cy="5896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1 31">
                  <a:extLst>
                    <a:ext uri="{FF2B5EF4-FFF2-40B4-BE49-F238E27FC236}">
                      <a16:creationId xmlns:a16="http://schemas.microsoft.com/office/drawing/2014/main" id="{682590A9-E449-4AE8-AEB4-D4F5629A3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7698" y="3324068"/>
                  <a:ext cx="44970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1 32">
                  <a:extLst>
                    <a:ext uri="{FF2B5EF4-FFF2-40B4-BE49-F238E27FC236}">
                      <a16:creationId xmlns:a16="http://schemas.microsoft.com/office/drawing/2014/main" id="{DE6A289E-6B36-4E53-AF94-656998111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7410" y="3324068"/>
                  <a:ext cx="0" cy="5896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1 34">
                  <a:extLst>
                    <a:ext uri="{FF2B5EF4-FFF2-40B4-BE49-F238E27FC236}">
                      <a16:creationId xmlns:a16="http://schemas.microsoft.com/office/drawing/2014/main" id="{1132A3EB-BF7F-4155-9E81-B7263A9A7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6814" y="3898692"/>
                  <a:ext cx="44970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1 35">
                  <a:extLst>
                    <a:ext uri="{FF2B5EF4-FFF2-40B4-BE49-F238E27FC236}">
                      <a16:creationId xmlns:a16="http://schemas.microsoft.com/office/drawing/2014/main" id="{3DD04A86-46A6-417B-B601-849D59AC3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4008" y="3324068"/>
                  <a:ext cx="0" cy="5896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1 36">
                  <a:extLst>
                    <a:ext uri="{FF2B5EF4-FFF2-40B4-BE49-F238E27FC236}">
                      <a16:creationId xmlns:a16="http://schemas.microsoft.com/office/drawing/2014/main" id="{E789FA3E-D5E6-4830-BC05-1AE2A3B54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6519" y="3324068"/>
                  <a:ext cx="44970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1 37">
                  <a:extLst>
                    <a:ext uri="{FF2B5EF4-FFF2-40B4-BE49-F238E27FC236}">
                      <a16:creationId xmlns:a16="http://schemas.microsoft.com/office/drawing/2014/main" id="{1F5CA2FF-19A7-4A89-960B-B8439DA79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6231" y="3324068"/>
                  <a:ext cx="0" cy="5896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nettore 1 39">
                <a:extLst>
                  <a:ext uri="{FF2B5EF4-FFF2-40B4-BE49-F238E27FC236}">
                    <a16:creationId xmlns:a16="http://schemas.microsoft.com/office/drawing/2014/main" id="{9E3CBAE9-468E-4FE0-A020-7355A6793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7679" y="3837483"/>
                <a:ext cx="5421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40">
                <a:extLst>
                  <a:ext uri="{FF2B5EF4-FFF2-40B4-BE49-F238E27FC236}">
                    <a16:creationId xmlns:a16="http://schemas.microsoft.com/office/drawing/2014/main" id="{67625558-3391-467A-BA37-346752A44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0860" y="3821243"/>
                <a:ext cx="65956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9D691E2-E85C-4D37-9F78-678A50A3BAF1}"/>
                </a:ext>
              </a:extLst>
            </p:cNvPr>
            <p:cNvSpPr txBox="1"/>
            <p:nvPr/>
          </p:nvSpPr>
          <p:spPr>
            <a:xfrm>
              <a:off x="3260361" y="4944993"/>
              <a:ext cx="112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SDA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80288E5-25A7-4BB7-9C59-F2D30D766423}"/>
                </a:ext>
              </a:extLst>
            </p:cNvPr>
            <p:cNvSpPr txBox="1"/>
            <p:nvPr/>
          </p:nvSpPr>
          <p:spPr>
            <a:xfrm>
              <a:off x="3260361" y="5722562"/>
              <a:ext cx="112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SCL</a:t>
              </a:r>
            </a:p>
          </p:txBody>
        </p:sp>
        <p:cxnSp>
          <p:nvCxnSpPr>
            <p:cNvPr id="16" name="Connettore 1 47">
              <a:extLst>
                <a:ext uri="{FF2B5EF4-FFF2-40B4-BE49-F238E27FC236}">
                  <a16:creationId xmlns:a16="http://schemas.microsoft.com/office/drawing/2014/main" id="{8898D091-6F81-4965-B161-5BD3B31C1563}"/>
                </a:ext>
              </a:extLst>
            </p:cNvPr>
            <p:cNvCxnSpPr>
              <a:cxnSpLocks/>
            </p:cNvCxnSpPr>
            <p:nvPr/>
          </p:nvCxnSpPr>
          <p:spPr>
            <a:xfrm>
              <a:off x="4004321" y="4987046"/>
              <a:ext cx="1828800" cy="0"/>
            </a:xfrm>
            <a:prstGeom prst="line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401A44F1-E509-4AE0-8ECC-B031D20FDDE6}"/>
                </a:ext>
              </a:extLst>
            </p:cNvPr>
            <p:cNvGrpSpPr/>
            <p:nvPr/>
          </p:nvGrpSpPr>
          <p:grpSpPr>
            <a:xfrm>
              <a:off x="3260361" y="2581125"/>
              <a:ext cx="4158521" cy="1558977"/>
              <a:chOff x="3263557" y="2643624"/>
              <a:chExt cx="4158521" cy="1558977"/>
            </a:xfrm>
          </p:grpSpPr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199ED3BB-BB96-4CAE-8D2D-69C10C69A307}"/>
                  </a:ext>
                </a:extLst>
              </p:cNvPr>
              <p:cNvGrpSpPr/>
              <p:nvPr/>
            </p:nvGrpSpPr>
            <p:grpSpPr>
              <a:xfrm>
                <a:off x="4116747" y="2832929"/>
                <a:ext cx="3305331" cy="1182561"/>
                <a:chOff x="3537679" y="2654922"/>
                <a:chExt cx="3305331" cy="1182561"/>
              </a:xfrm>
            </p:grpSpPr>
            <p:cxnSp>
              <p:nvCxnSpPr>
                <p:cNvPr id="25" name="Connettore 1 52">
                  <a:extLst>
                    <a:ext uri="{FF2B5EF4-FFF2-40B4-BE49-F238E27FC236}">
                      <a16:creationId xmlns:a16="http://schemas.microsoft.com/office/drawing/2014/main" id="{D7F2F97D-DF38-437E-AB03-5A81FD24E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3974" y="3085264"/>
                  <a:ext cx="146903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ttore 1 53">
                  <a:extLst>
                    <a:ext uri="{FF2B5EF4-FFF2-40B4-BE49-F238E27FC236}">
                      <a16:creationId xmlns:a16="http://schemas.microsoft.com/office/drawing/2014/main" id="{0F56F244-1902-483F-8341-E80941449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53633" y="2654922"/>
                  <a:ext cx="320341" cy="44720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ttore 1 54">
                  <a:extLst>
                    <a:ext uri="{FF2B5EF4-FFF2-40B4-BE49-F238E27FC236}">
                      <a16:creationId xmlns:a16="http://schemas.microsoft.com/office/drawing/2014/main" id="{A536394E-4EBC-4601-B363-1677DD258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7679" y="2660543"/>
                  <a:ext cx="151400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uppo 27">
                  <a:extLst>
                    <a:ext uri="{FF2B5EF4-FFF2-40B4-BE49-F238E27FC236}">
                      <a16:creationId xmlns:a16="http://schemas.microsoft.com/office/drawing/2014/main" id="{6644D0AB-D6BC-496E-88E2-74600356B56A}"/>
                    </a:ext>
                  </a:extLst>
                </p:cNvPr>
                <p:cNvGrpSpPr/>
                <p:nvPr/>
              </p:nvGrpSpPr>
              <p:grpSpPr>
                <a:xfrm>
                  <a:off x="4062334" y="3246619"/>
                  <a:ext cx="2248526" cy="589614"/>
                  <a:chOff x="3507698" y="3324068"/>
                  <a:chExt cx="2248526" cy="589614"/>
                </a:xfrm>
              </p:grpSpPr>
              <p:cxnSp>
                <p:nvCxnSpPr>
                  <p:cNvPr id="31" name="Connettore 1 58">
                    <a:extLst>
                      <a:ext uri="{FF2B5EF4-FFF2-40B4-BE49-F238E27FC236}">
                        <a16:creationId xmlns:a16="http://schemas.microsoft.com/office/drawing/2014/main" id="{1E6FBAB6-8C40-4F47-8A7A-073606E6D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7403" y="3898692"/>
                    <a:ext cx="449705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ttore 1 59">
                    <a:extLst>
                      <a:ext uri="{FF2B5EF4-FFF2-40B4-BE49-F238E27FC236}">
                        <a16:creationId xmlns:a16="http://schemas.microsoft.com/office/drawing/2014/main" id="{D3C7DC3C-6241-4B5D-9726-666314CDA1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24597" y="3324068"/>
                    <a:ext cx="0" cy="5896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ttore 1 60">
                    <a:extLst>
                      <a:ext uri="{FF2B5EF4-FFF2-40B4-BE49-F238E27FC236}">
                        <a16:creationId xmlns:a16="http://schemas.microsoft.com/office/drawing/2014/main" id="{671AFE81-14EC-487A-99FB-3A13606693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07108" y="3324068"/>
                    <a:ext cx="449705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ttore 1 61">
                    <a:extLst>
                      <a:ext uri="{FF2B5EF4-FFF2-40B4-BE49-F238E27FC236}">
                        <a16:creationId xmlns:a16="http://schemas.microsoft.com/office/drawing/2014/main" id="{953AF33B-9BE2-4D5B-B66F-2C0694902E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46820" y="3324068"/>
                    <a:ext cx="0" cy="5896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ttore 1 62">
                    <a:extLst>
                      <a:ext uri="{FF2B5EF4-FFF2-40B4-BE49-F238E27FC236}">
                        <a16:creationId xmlns:a16="http://schemas.microsoft.com/office/drawing/2014/main" id="{00EBA161-D2AD-427A-8B50-38412E7C6A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25187" y="3324068"/>
                    <a:ext cx="0" cy="5896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ttore 1 63">
                    <a:extLst>
                      <a:ext uri="{FF2B5EF4-FFF2-40B4-BE49-F238E27FC236}">
                        <a16:creationId xmlns:a16="http://schemas.microsoft.com/office/drawing/2014/main" id="{A79B0B56-5B98-4868-A7E3-C676B20E52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698" y="3324068"/>
                    <a:ext cx="449705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ttore 1 64">
                    <a:extLst>
                      <a:ext uri="{FF2B5EF4-FFF2-40B4-BE49-F238E27FC236}">
                        <a16:creationId xmlns:a16="http://schemas.microsoft.com/office/drawing/2014/main" id="{D0131B18-1730-4AB0-AFC6-D22859CEDF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7410" y="3324068"/>
                    <a:ext cx="0" cy="5896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ttore 1 65">
                    <a:extLst>
                      <a:ext uri="{FF2B5EF4-FFF2-40B4-BE49-F238E27FC236}">
                        <a16:creationId xmlns:a16="http://schemas.microsoft.com/office/drawing/2014/main" id="{D5E82FE1-0CB4-4855-9B2B-6C799204A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56814" y="3898692"/>
                    <a:ext cx="449705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1 66">
                    <a:extLst>
                      <a:ext uri="{FF2B5EF4-FFF2-40B4-BE49-F238E27FC236}">
                        <a16:creationId xmlns:a16="http://schemas.microsoft.com/office/drawing/2014/main" id="{78778571-3DF2-41A4-AC2B-5882689D3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24008" y="3324068"/>
                    <a:ext cx="0" cy="5896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ttore 1 67">
                    <a:extLst>
                      <a:ext uri="{FF2B5EF4-FFF2-40B4-BE49-F238E27FC236}">
                        <a16:creationId xmlns:a16="http://schemas.microsoft.com/office/drawing/2014/main" id="{499FD5D1-F6A4-4227-8037-347755760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6519" y="3324068"/>
                    <a:ext cx="449705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ttore 1 68">
                    <a:extLst>
                      <a:ext uri="{FF2B5EF4-FFF2-40B4-BE49-F238E27FC236}">
                        <a16:creationId xmlns:a16="http://schemas.microsoft.com/office/drawing/2014/main" id="{D685570B-C0AD-4F4E-8B00-33108398E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46231" y="3324068"/>
                    <a:ext cx="0" cy="58961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Connettore 1 56">
                  <a:extLst>
                    <a:ext uri="{FF2B5EF4-FFF2-40B4-BE49-F238E27FC236}">
                      <a16:creationId xmlns:a16="http://schemas.microsoft.com/office/drawing/2014/main" id="{210F1270-7670-46E9-A638-532C5A881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7679" y="3837483"/>
                  <a:ext cx="54214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ttore 1 57">
                  <a:extLst>
                    <a:ext uri="{FF2B5EF4-FFF2-40B4-BE49-F238E27FC236}">
                      <a16:creationId xmlns:a16="http://schemas.microsoft.com/office/drawing/2014/main" id="{FF18BF87-C274-4E82-AE73-4465482EC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0860" y="3821243"/>
                  <a:ext cx="53215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nettore 1 73">
                <a:extLst>
                  <a:ext uri="{FF2B5EF4-FFF2-40B4-BE49-F238E27FC236}">
                    <a16:creationId xmlns:a16="http://schemas.microsoft.com/office/drawing/2014/main" id="{7A491B6C-4C74-4704-AE54-60065F075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1757" y="3418679"/>
                <a:ext cx="3320321" cy="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74">
                <a:extLst>
                  <a:ext uri="{FF2B5EF4-FFF2-40B4-BE49-F238E27FC236}">
                    <a16:creationId xmlns:a16="http://schemas.microsoft.com/office/drawing/2014/main" id="{3C028EC7-7A9D-419C-9E15-9E933BF7C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753" y="2817727"/>
                <a:ext cx="1791325" cy="15202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4926CC1-4E24-4B96-8829-59936DE16FED}"/>
                  </a:ext>
                </a:extLst>
              </p:cNvPr>
              <p:cNvSpPr txBox="1"/>
              <p:nvPr/>
            </p:nvSpPr>
            <p:spPr>
              <a:xfrm>
                <a:off x="3263557" y="2832929"/>
                <a:ext cx="1124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SDA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EC559EC-93FE-40C9-9E10-9F4ED2E58F6B}"/>
                  </a:ext>
                </a:extLst>
              </p:cNvPr>
              <p:cNvSpPr txBox="1"/>
              <p:nvPr/>
            </p:nvSpPr>
            <p:spPr>
              <a:xfrm>
                <a:off x="3263557" y="3610498"/>
                <a:ext cx="1124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SCL</a:t>
                </a:r>
              </a:p>
            </p:txBody>
          </p:sp>
          <p:sp>
            <p:nvSpPr>
              <p:cNvPr id="24" name="Anello 79">
                <a:extLst>
                  <a:ext uri="{FF2B5EF4-FFF2-40B4-BE49-F238E27FC236}">
                    <a16:creationId xmlns:a16="http://schemas.microsoft.com/office/drawing/2014/main" id="{E5A87464-F3CF-4CEF-901D-D6FE372FE962}"/>
                  </a:ext>
                </a:extLst>
              </p:cNvPr>
              <p:cNvSpPr/>
              <p:nvPr/>
            </p:nvSpPr>
            <p:spPr>
              <a:xfrm>
                <a:off x="5291527" y="2643624"/>
                <a:ext cx="929390" cy="1558977"/>
              </a:xfrm>
              <a:prstGeom prst="donut">
                <a:avLst>
                  <a:gd name="adj" fmla="val 391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Anello 80">
              <a:extLst>
                <a:ext uri="{FF2B5EF4-FFF2-40B4-BE49-F238E27FC236}">
                  <a16:creationId xmlns:a16="http://schemas.microsoft.com/office/drawing/2014/main" id="{8485ECF6-5596-4884-8E5A-3DFF45748A2D}"/>
                </a:ext>
              </a:extLst>
            </p:cNvPr>
            <p:cNvSpPr/>
            <p:nvPr/>
          </p:nvSpPr>
          <p:spPr>
            <a:xfrm>
              <a:off x="5218525" y="4811843"/>
              <a:ext cx="929390" cy="1558977"/>
            </a:xfrm>
            <a:prstGeom prst="donut">
              <a:avLst>
                <a:gd name="adj" fmla="val 39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04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magine 90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8A9AA58-6D40-4320-9D34-E2BCB161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88" y="3950534"/>
            <a:ext cx="6396468" cy="190980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C protocol: addressing</a:t>
            </a:r>
          </a:p>
        </p:txBody>
      </p:sp>
      <p:graphicFrame>
        <p:nvGraphicFramePr>
          <p:cNvPr id="74" name="Tabella 73">
            <a:extLst>
              <a:ext uri="{FF2B5EF4-FFF2-40B4-BE49-F238E27FC236}">
                <a16:creationId xmlns:a16="http://schemas.microsoft.com/office/drawing/2014/main" id="{DD133EF9-FE42-4A12-A4D9-F94883BC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39960"/>
              </p:ext>
            </p:extLst>
          </p:nvPr>
        </p:nvGraphicFramePr>
        <p:xfrm>
          <a:off x="1945673" y="2065800"/>
          <a:ext cx="5234060" cy="54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406">
                  <a:extLst>
                    <a:ext uri="{9D8B030D-6E8A-4147-A177-3AD203B41FA5}">
                      <a16:colId xmlns:a16="http://schemas.microsoft.com/office/drawing/2014/main" val="1921147041"/>
                    </a:ext>
                  </a:extLst>
                </a:gridCol>
                <a:gridCol w="523406">
                  <a:extLst>
                    <a:ext uri="{9D8B030D-6E8A-4147-A177-3AD203B41FA5}">
                      <a16:colId xmlns:a16="http://schemas.microsoft.com/office/drawing/2014/main" val="1085210891"/>
                    </a:ext>
                  </a:extLst>
                </a:gridCol>
                <a:gridCol w="523406">
                  <a:extLst>
                    <a:ext uri="{9D8B030D-6E8A-4147-A177-3AD203B41FA5}">
                      <a16:colId xmlns:a16="http://schemas.microsoft.com/office/drawing/2014/main" val="1444310032"/>
                    </a:ext>
                  </a:extLst>
                </a:gridCol>
                <a:gridCol w="523406">
                  <a:extLst>
                    <a:ext uri="{9D8B030D-6E8A-4147-A177-3AD203B41FA5}">
                      <a16:colId xmlns:a16="http://schemas.microsoft.com/office/drawing/2014/main" val="899803734"/>
                    </a:ext>
                  </a:extLst>
                </a:gridCol>
                <a:gridCol w="523406">
                  <a:extLst>
                    <a:ext uri="{9D8B030D-6E8A-4147-A177-3AD203B41FA5}">
                      <a16:colId xmlns:a16="http://schemas.microsoft.com/office/drawing/2014/main" val="3597123157"/>
                    </a:ext>
                  </a:extLst>
                </a:gridCol>
                <a:gridCol w="523406">
                  <a:extLst>
                    <a:ext uri="{9D8B030D-6E8A-4147-A177-3AD203B41FA5}">
                      <a16:colId xmlns:a16="http://schemas.microsoft.com/office/drawing/2014/main" val="4035019422"/>
                    </a:ext>
                  </a:extLst>
                </a:gridCol>
                <a:gridCol w="523406">
                  <a:extLst>
                    <a:ext uri="{9D8B030D-6E8A-4147-A177-3AD203B41FA5}">
                      <a16:colId xmlns:a16="http://schemas.microsoft.com/office/drawing/2014/main" val="4197784450"/>
                    </a:ext>
                  </a:extLst>
                </a:gridCol>
                <a:gridCol w="523406">
                  <a:extLst>
                    <a:ext uri="{9D8B030D-6E8A-4147-A177-3AD203B41FA5}">
                      <a16:colId xmlns:a16="http://schemas.microsoft.com/office/drawing/2014/main" val="4064520239"/>
                    </a:ext>
                  </a:extLst>
                </a:gridCol>
                <a:gridCol w="523406">
                  <a:extLst>
                    <a:ext uri="{9D8B030D-6E8A-4147-A177-3AD203B41FA5}">
                      <a16:colId xmlns:a16="http://schemas.microsoft.com/office/drawing/2014/main" val="3237337973"/>
                    </a:ext>
                  </a:extLst>
                </a:gridCol>
                <a:gridCol w="523406">
                  <a:extLst>
                    <a:ext uri="{9D8B030D-6E8A-4147-A177-3AD203B41FA5}">
                      <a16:colId xmlns:a16="http://schemas.microsoft.com/office/drawing/2014/main" val="3656975685"/>
                    </a:ext>
                  </a:extLst>
                </a:gridCol>
              </a:tblGrid>
              <a:tr h="5483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S</a:t>
                      </a:r>
                    </a:p>
                  </a:txBody>
                  <a:tcPr marL="78333" marR="78333" marT="39166" marB="39166"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L="78333" marR="78333" marT="39166" marB="39166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L="78333" marR="78333" marT="39166" marB="391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78333" marR="78333" marT="39166" marB="391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L="78333" marR="78333" marT="39166" marB="391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78333" marR="78333" marT="39166" marB="391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L="78333" marR="78333" marT="39166" marB="391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78333" marR="78333" marT="39166" marB="39166" anchor="ctr"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</a:rPr>
                        <a:t>R/W</a:t>
                      </a:r>
                    </a:p>
                  </a:txBody>
                  <a:tcPr marL="78333" marR="78333" marT="39166" marB="39166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ACK</a:t>
                      </a:r>
                    </a:p>
                  </a:txBody>
                  <a:tcPr marL="78333" marR="78333" marT="39166" marB="39166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255583"/>
                  </a:ext>
                </a:extLst>
              </a:tr>
            </a:tbl>
          </a:graphicData>
        </a:graphic>
      </p:graphicFrame>
      <p:cxnSp>
        <p:nvCxnSpPr>
          <p:cNvPr id="75" name="Connettore 4 12">
            <a:extLst>
              <a:ext uri="{FF2B5EF4-FFF2-40B4-BE49-F238E27FC236}">
                <a16:creationId xmlns:a16="http://schemas.microsoft.com/office/drawing/2014/main" id="{C60B4057-C6BB-4987-ABEF-E7E59BC6DC0B}"/>
              </a:ext>
            </a:extLst>
          </p:cNvPr>
          <p:cNvCxnSpPr>
            <a:cxnSpLocks/>
          </p:cNvCxnSpPr>
          <p:nvPr/>
        </p:nvCxnSpPr>
        <p:spPr>
          <a:xfrm flipV="1">
            <a:off x="1547664" y="2683224"/>
            <a:ext cx="658281" cy="335505"/>
          </a:xfrm>
          <a:prstGeom prst="bentConnector3">
            <a:avLst>
              <a:gd name="adj1" fmla="val 997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F1674383-52FB-4417-A195-06539DC727DD}"/>
              </a:ext>
            </a:extLst>
          </p:cNvPr>
          <p:cNvSpPr txBox="1"/>
          <p:nvPr/>
        </p:nvSpPr>
        <p:spPr>
          <a:xfrm>
            <a:off x="292444" y="2834062"/>
            <a:ext cx="130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START</a:t>
            </a:r>
            <a:r>
              <a:rPr lang="en-US" sz="1800" dirty="0">
                <a:solidFill>
                  <a:srgbClr val="C00000"/>
                </a:solidFill>
              </a:rPr>
              <a:t> BIT</a:t>
            </a:r>
          </a:p>
        </p:txBody>
      </p:sp>
      <p:sp>
        <p:nvSpPr>
          <p:cNvPr id="77" name="Parentesi quadra chiusa 76">
            <a:extLst>
              <a:ext uri="{FF2B5EF4-FFF2-40B4-BE49-F238E27FC236}">
                <a16:creationId xmlns:a16="http://schemas.microsoft.com/office/drawing/2014/main" id="{3A0D54FF-17AF-49AA-9965-E1B46FB4CB61}"/>
              </a:ext>
            </a:extLst>
          </p:cNvPr>
          <p:cNvSpPr/>
          <p:nvPr/>
        </p:nvSpPr>
        <p:spPr>
          <a:xfrm rot="5400000">
            <a:off x="4197204" y="1275779"/>
            <a:ext cx="335504" cy="315039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BCF5FAA3-F28B-4A10-8FC7-E80F6C42000F}"/>
              </a:ext>
            </a:extLst>
          </p:cNvPr>
          <p:cNvSpPr txBox="1"/>
          <p:nvPr/>
        </p:nvSpPr>
        <p:spPr>
          <a:xfrm>
            <a:off x="3572103" y="3080646"/>
            <a:ext cx="248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7-bit slave address</a:t>
            </a:r>
          </a:p>
        </p:txBody>
      </p:sp>
      <p:cxnSp>
        <p:nvCxnSpPr>
          <p:cNvPr id="79" name="Connettore 4 4">
            <a:extLst>
              <a:ext uri="{FF2B5EF4-FFF2-40B4-BE49-F238E27FC236}">
                <a16:creationId xmlns:a16="http://schemas.microsoft.com/office/drawing/2014/main" id="{EAB263F2-40B7-4A04-8909-CBAA0D2E80D0}"/>
              </a:ext>
            </a:extLst>
          </p:cNvPr>
          <p:cNvCxnSpPr>
            <a:cxnSpLocks/>
          </p:cNvCxnSpPr>
          <p:nvPr/>
        </p:nvCxnSpPr>
        <p:spPr>
          <a:xfrm rot="10800000">
            <a:off x="6372200" y="2710514"/>
            <a:ext cx="838870" cy="335506"/>
          </a:xfrm>
          <a:prstGeom prst="bentConnector3">
            <a:avLst>
              <a:gd name="adj1" fmla="val 100528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76E490A8-7C50-423C-908D-2A4063F93B23}"/>
              </a:ext>
            </a:extLst>
          </p:cNvPr>
          <p:cNvSpPr txBox="1"/>
          <p:nvPr/>
        </p:nvSpPr>
        <p:spPr>
          <a:xfrm>
            <a:off x="7232525" y="2850976"/>
            <a:ext cx="207655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READ/WRITE BIT:</a:t>
            </a:r>
          </a:p>
          <a:p>
            <a:r>
              <a:rPr lang="en-US" sz="1600" dirty="0">
                <a:solidFill>
                  <a:srgbClr val="92D050"/>
                </a:solidFill>
              </a:rPr>
              <a:t>‘1’ to READ</a:t>
            </a:r>
          </a:p>
          <a:p>
            <a:r>
              <a:rPr lang="en-US" sz="1600" dirty="0">
                <a:solidFill>
                  <a:srgbClr val="92D050"/>
                </a:solidFill>
              </a:rPr>
              <a:t>‘0’ to WRITE</a:t>
            </a:r>
          </a:p>
        </p:txBody>
      </p:sp>
      <p:cxnSp>
        <p:nvCxnSpPr>
          <p:cNvPr id="81" name="Connettore 4 16">
            <a:extLst>
              <a:ext uri="{FF2B5EF4-FFF2-40B4-BE49-F238E27FC236}">
                <a16:creationId xmlns:a16="http://schemas.microsoft.com/office/drawing/2014/main" id="{6A95329B-B5FD-4CEF-A562-7E6BB2E380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8266" y="1593525"/>
            <a:ext cx="504055" cy="428625"/>
          </a:xfrm>
          <a:prstGeom prst="bentConnector3">
            <a:avLst>
              <a:gd name="adj1" fmla="val 10007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A57400C1-B71F-48D3-ACD5-B145315DA8AD}"/>
              </a:ext>
            </a:extLst>
          </p:cNvPr>
          <p:cNvSpPr txBox="1"/>
          <p:nvPr/>
        </p:nvSpPr>
        <p:spPr>
          <a:xfrm>
            <a:off x="7465789" y="1424248"/>
            <a:ext cx="185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ACK BIT</a:t>
            </a:r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01FEB9DE-4655-46BF-AF2A-9512F854A5C2}"/>
              </a:ext>
            </a:extLst>
          </p:cNvPr>
          <p:cNvCxnSpPr>
            <a:cxnSpLocks/>
          </p:cNvCxnSpPr>
          <p:nvPr/>
        </p:nvCxnSpPr>
        <p:spPr>
          <a:xfrm>
            <a:off x="7934185" y="2914476"/>
            <a:ext cx="581891" cy="0"/>
          </a:xfrm>
          <a:prstGeom prst="line">
            <a:avLst/>
          </a:prstGeom>
          <a:ln>
            <a:solidFill>
              <a:srgbClr val="B0C9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Segnaposto contenuto 2">
            <a:extLst>
              <a:ext uri="{FF2B5EF4-FFF2-40B4-BE49-F238E27FC236}">
                <a16:creationId xmlns:a16="http://schemas.microsoft.com/office/drawing/2014/main" id="{0C073400-F540-4F5C-869A-7E85955BAC3E}"/>
              </a:ext>
            </a:extLst>
          </p:cNvPr>
          <p:cNvSpPr txBox="1">
            <a:spLocks/>
          </p:cNvSpPr>
          <p:nvPr/>
        </p:nvSpPr>
        <p:spPr>
          <a:xfrm>
            <a:off x="107504" y="1052736"/>
            <a:ext cx="11098301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r>
              <a:rPr lang="it-IT" sz="1800" kern="0" dirty="0" err="1"/>
              <a:t>Each</a:t>
            </a:r>
            <a:r>
              <a:rPr lang="it-IT" sz="1800" kern="0" dirty="0"/>
              <a:t> device </a:t>
            </a:r>
            <a:r>
              <a:rPr lang="it-IT" sz="1800" kern="0" dirty="0" err="1"/>
              <a:t>connected</a:t>
            </a:r>
            <a:r>
              <a:rPr lang="it-IT" sz="1800" kern="0" dirty="0"/>
              <a:t> to the I2C bus </a:t>
            </a:r>
            <a:r>
              <a:rPr lang="it-IT" sz="1800" kern="0" dirty="0" err="1"/>
              <a:t>has</a:t>
            </a:r>
            <a:r>
              <a:rPr lang="it-IT" sz="1800" kern="0" dirty="0"/>
              <a:t> a </a:t>
            </a:r>
            <a:r>
              <a:rPr lang="it-IT" sz="1800" b="1" kern="0" dirty="0" err="1">
                <a:solidFill>
                  <a:srgbClr val="0066CC"/>
                </a:solidFill>
              </a:rPr>
              <a:t>unique</a:t>
            </a:r>
            <a:r>
              <a:rPr lang="it-IT" sz="1800" b="1" kern="0" dirty="0">
                <a:solidFill>
                  <a:srgbClr val="0066CC"/>
                </a:solidFill>
              </a:rPr>
              <a:t> </a:t>
            </a:r>
            <a:r>
              <a:rPr lang="it-IT" sz="1800" b="1" kern="0" dirty="0" err="1">
                <a:solidFill>
                  <a:srgbClr val="0066CC"/>
                </a:solidFill>
              </a:rPr>
              <a:t>address</a:t>
            </a:r>
            <a:r>
              <a:rPr lang="it-IT" sz="1800" kern="0" dirty="0"/>
              <a:t>, in </a:t>
            </a:r>
            <a:r>
              <a:rPr lang="it-IT" sz="1800" kern="0" dirty="0" err="1"/>
              <a:t>either</a:t>
            </a:r>
            <a:r>
              <a:rPr lang="it-IT" sz="1800" kern="0" dirty="0"/>
              <a:t> of 2 formats: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b="1" kern="0" dirty="0">
                <a:solidFill>
                  <a:srgbClr val="0066CC"/>
                </a:solidFill>
              </a:rPr>
              <a:t>7-bit </a:t>
            </a:r>
            <a:r>
              <a:rPr lang="it-IT" sz="1800" kern="0" dirty="0"/>
              <a:t>format with one </a:t>
            </a:r>
            <a:r>
              <a:rPr lang="it-IT" sz="1800" kern="0" dirty="0" err="1"/>
              <a:t>read</a:t>
            </a:r>
            <a:r>
              <a:rPr lang="it-IT" sz="1800" kern="0" dirty="0"/>
              <a:t>/</a:t>
            </a:r>
            <a:r>
              <a:rPr lang="it-IT" sz="1800" kern="0" dirty="0" err="1"/>
              <a:t>write</a:t>
            </a:r>
            <a:r>
              <a:rPr lang="it-IT" sz="1800" kern="0" dirty="0"/>
              <a:t> bit.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800" kern="0" dirty="0"/>
          </a:p>
          <a:p>
            <a:pPr>
              <a:buFont typeface="Arial" panose="020B0604020202020204" pitchFamily="34" charset="0"/>
              <a:buChar char="•"/>
            </a:pPr>
            <a:endParaRPr lang="it-IT" sz="1800" kern="0" dirty="0"/>
          </a:p>
          <a:p>
            <a:pPr>
              <a:buFont typeface="Arial" panose="020B0604020202020204" pitchFamily="34" charset="0"/>
              <a:buChar char="•"/>
            </a:pPr>
            <a:endParaRPr lang="it-IT" sz="1800" kern="0" dirty="0"/>
          </a:p>
          <a:p>
            <a:pPr>
              <a:buFont typeface="Arial" panose="020B0604020202020204" pitchFamily="34" charset="0"/>
              <a:buChar char="•"/>
            </a:pPr>
            <a:endParaRPr lang="it-IT" sz="1800" kern="0" dirty="0"/>
          </a:p>
          <a:p>
            <a:pPr>
              <a:buFont typeface="Arial" panose="020B0604020202020204" pitchFamily="34" charset="0"/>
              <a:buChar char="•"/>
            </a:pPr>
            <a:endParaRPr lang="it-IT" sz="1800" kern="0" dirty="0"/>
          </a:p>
          <a:p>
            <a:pPr>
              <a:buFont typeface="Arial" panose="020B0604020202020204" pitchFamily="34" charset="0"/>
              <a:buChar char="•"/>
            </a:pPr>
            <a:endParaRPr lang="it-IT" sz="18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800" b="1" kern="0" dirty="0">
                <a:solidFill>
                  <a:srgbClr val="0066CC"/>
                </a:solidFill>
              </a:rPr>
              <a:t>10-bit </a:t>
            </a:r>
            <a:r>
              <a:rPr lang="it-IT" sz="1800" kern="0" dirty="0"/>
              <a:t>format with one </a:t>
            </a:r>
            <a:r>
              <a:rPr lang="it-IT" sz="1800" kern="0" dirty="0" err="1"/>
              <a:t>read</a:t>
            </a:r>
            <a:r>
              <a:rPr lang="it-IT" sz="1800" kern="0" dirty="0"/>
              <a:t>/</a:t>
            </a:r>
            <a:r>
              <a:rPr lang="it-IT" sz="1800" kern="0" dirty="0" err="1"/>
              <a:t>write</a:t>
            </a:r>
            <a:r>
              <a:rPr lang="it-IT" sz="1800" kern="0" dirty="0"/>
              <a:t> bit</a:t>
            </a:r>
            <a:endParaRPr lang="en-US" sz="1800" kern="0" dirty="0"/>
          </a:p>
        </p:txBody>
      </p:sp>
      <p:sp>
        <p:nvSpPr>
          <p:cNvPr id="92" name="Cornice 91">
            <a:extLst>
              <a:ext uri="{FF2B5EF4-FFF2-40B4-BE49-F238E27FC236}">
                <a16:creationId xmlns:a16="http://schemas.microsoft.com/office/drawing/2014/main" id="{16AA4896-3F09-449A-B15E-0763E14D0804}"/>
              </a:ext>
            </a:extLst>
          </p:cNvPr>
          <p:cNvSpPr/>
          <p:nvPr/>
        </p:nvSpPr>
        <p:spPr>
          <a:xfrm>
            <a:off x="1938017" y="4381784"/>
            <a:ext cx="1644908" cy="354943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8B0DBB3-1D2D-4A24-AC66-B0924C2F94FD}"/>
              </a:ext>
            </a:extLst>
          </p:cNvPr>
          <p:cNvSpPr txBox="1"/>
          <p:nvPr/>
        </p:nvSpPr>
        <p:spPr>
          <a:xfrm>
            <a:off x="548263" y="5864173"/>
            <a:ext cx="44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8A8ADA"/>
                </a:solidFill>
              </a:rPr>
              <a:t>This sequence tells that we are going to transmit a 10-bit address </a:t>
            </a:r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943E6255-7FFA-4EB6-8D65-339B92860E0B}"/>
              </a:ext>
            </a:extLst>
          </p:cNvPr>
          <p:cNvCxnSpPr>
            <a:cxnSpLocks/>
          </p:cNvCxnSpPr>
          <p:nvPr/>
        </p:nvCxnSpPr>
        <p:spPr bwMode="auto">
          <a:xfrm flipV="1">
            <a:off x="2699793" y="4797152"/>
            <a:ext cx="60678" cy="1063185"/>
          </a:xfrm>
          <a:prstGeom prst="straightConnector1">
            <a:avLst/>
          </a:prstGeom>
          <a:noFill/>
          <a:ln w="28575" cap="flat" cmpd="sng" algn="ctr">
            <a:solidFill>
              <a:srgbClr val="8585E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0622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C protocol: data packets and speed</a:t>
            </a:r>
          </a:p>
        </p:txBody>
      </p:sp>
      <p:sp>
        <p:nvSpPr>
          <p:cNvPr id="18" name="Segnaposto contenuto 4">
            <a:extLst>
              <a:ext uri="{FF2B5EF4-FFF2-40B4-BE49-F238E27FC236}">
                <a16:creationId xmlns:a16="http://schemas.microsoft.com/office/drawing/2014/main" id="{A0876C3D-7D46-4648-9818-CD66FC447158}"/>
              </a:ext>
            </a:extLst>
          </p:cNvPr>
          <p:cNvSpPr txBox="1">
            <a:spLocks/>
          </p:cNvSpPr>
          <p:nvPr/>
        </p:nvSpPr>
        <p:spPr>
          <a:xfrm>
            <a:off x="359532" y="980729"/>
            <a:ext cx="8424936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r>
              <a:rPr lang="en-US" sz="1800" kern="0" dirty="0"/>
              <a:t>Data is packed in </a:t>
            </a:r>
            <a:r>
              <a:rPr lang="en-US" sz="1800" b="1" kern="0" dirty="0">
                <a:solidFill>
                  <a:srgbClr val="0066CC"/>
                </a:solidFill>
              </a:rPr>
              <a:t>bytes</a:t>
            </a:r>
            <a:r>
              <a:rPr lang="en-US" sz="1800" kern="0" dirty="0"/>
              <a:t>, there’s no limitation on the number of bytes. </a:t>
            </a:r>
          </a:p>
          <a:p>
            <a:r>
              <a:rPr lang="en-US" sz="1800" b="1" kern="0" dirty="0">
                <a:solidFill>
                  <a:srgbClr val="0066CC"/>
                </a:solidFill>
              </a:rPr>
              <a:t>Acknowledge</a:t>
            </a:r>
            <a:r>
              <a:rPr lang="en-US" sz="1800" kern="0" dirty="0"/>
              <a:t> bit controls transmissions: if no ACK, communication stops: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/>
              <a:t>In </a:t>
            </a:r>
            <a:r>
              <a:rPr lang="en-US" sz="1800" b="1" kern="0" dirty="0">
                <a:solidFill>
                  <a:srgbClr val="0066CC"/>
                </a:solidFill>
              </a:rPr>
              <a:t>slave-receiver</a:t>
            </a:r>
            <a:r>
              <a:rPr lang="en-US" sz="1800" kern="0" dirty="0"/>
              <a:t> mode, the slave necessarily needs to acknowledge the byte; otherwise the communication stops (e.g. if the address is wrong, no ACK is raised and communication halts)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/>
              <a:t>In </a:t>
            </a:r>
            <a:r>
              <a:rPr lang="en-US" sz="1800" b="1" kern="0" dirty="0">
                <a:solidFill>
                  <a:srgbClr val="0066CC"/>
                </a:solidFill>
              </a:rPr>
              <a:t>master-receiver</a:t>
            </a:r>
            <a:r>
              <a:rPr lang="en-US" sz="1800" kern="0" dirty="0"/>
              <a:t> mode, the master deliberately doesn’t ack the last byte in order to stop the communication.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6A67CE8-DE6C-489B-AA83-526B2BD6C630}"/>
              </a:ext>
            </a:extLst>
          </p:cNvPr>
          <p:cNvSpPr txBox="1"/>
          <p:nvPr/>
        </p:nvSpPr>
        <p:spPr>
          <a:xfrm>
            <a:off x="4670257" y="6114782"/>
            <a:ext cx="242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Too fast </a:t>
            </a:r>
            <a:r>
              <a:rPr lang="it-IT" sz="1600" dirty="0" err="1"/>
              <a:t>transitions</a:t>
            </a:r>
            <a:r>
              <a:rPr lang="it-IT" sz="1600" dirty="0"/>
              <a:t>!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5587EB2-0ED1-4A08-A944-624F2104E2BB}"/>
              </a:ext>
            </a:extLst>
          </p:cNvPr>
          <p:cNvSpPr txBox="1"/>
          <p:nvPr/>
        </p:nvSpPr>
        <p:spPr>
          <a:xfrm>
            <a:off x="2195368" y="6114782"/>
            <a:ext cx="242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Normal</a:t>
            </a:r>
            <a:r>
              <a:rPr lang="it-IT" sz="1600" dirty="0"/>
              <a:t> </a:t>
            </a:r>
            <a:r>
              <a:rPr lang="it-IT" sz="1600" dirty="0" err="1"/>
              <a:t>operation</a:t>
            </a:r>
            <a:r>
              <a:rPr lang="it-IT" sz="1600" dirty="0"/>
              <a:t>!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8644082-7576-49DB-BE6E-C78A476F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589" y="4476645"/>
            <a:ext cx="5004691" cy="1602681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44D2B46-F453-42FE-956B-392D08F07F48}"/>
              </a:ext>
            </a:extLst>
          </p:cNvPr>
          <p:cNvSpPr txBox="1">
            <a:spLocks/>
          </p:cNvSpPr>
          <p:nvPr/>
        </p:nvSpPr>
        <p:spPr>
          <a:xfrm>
            <a:off x="359533" y="3291445"/>
            <a:ext cx="8244916" cy="316189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r>
              <a:rPr lang="en-US" sz="1800" b="1" kern="0" dirty="0">
                <a:solidFill>
                  <a:srgbClr val="0066CC"/>
                </a:solidFill>
              </a:rPr>
              <a:t>High-Low</a:t>
            </a:r>
            <a:r>
              <a:rPr lang="en-US" sz="1800" kern="0" dirty="0"/>
              <a:t> transitions are </a:t>
            </a:r>
            <a:r>
              <a:rPr lang="en-US" sz="1800" b="1" kern="0" dirty="0">
                <a:solidFill>
                  <a:srgbClr val="0066CC"/>
                </a:solidFill>
              </a:rPr>
              <a:t>fast</a:t>
            </a:r>
            <a:r>
              <a:rPr lang="en-US" sz="1800" kern="0" dirty="0"/>
              <a:t> (driven by an NMOS with low impedance).</a:t>
            </a:r>
          </a:p>
          <a:p>
            <a:r>
              <a:rPr lang="en-US" sz="1800" b="1" kern="0" dirty="0">
                <a:solidFill>
                  <a:srgbClr val="0066CC"/>
                </a:solidFill>
              </a:rPr>
              <a:t>Low-High</a:t>
            </a:r>
            <a:r>
              <a:rPr lang="en-US" sz="1800" kern="0" dirty="0"/>
              <a:t> transitions limited by circuit </a:t>
            </a:r>
            <a:r>
              <a:rPr lang="en-US" sz="1800" b="1" kern="0" dirty="0">
                <a:solidFill>
                  <a:srgbClr val="0066CC"/>
                </a:solidFill>
              </a:rPr>
              <a:t>RC</a:t>
            </a:r>
            <a:r>
              <a:rPr lang="en-US" sz="1800" kern="0" dirty="0"/>
              <a:t>:</a:t>
            </a:r>
          </a:p>
          <a:p>
            <a:r>
              <a:rPr lang="en-US" sz="1800" kern="0" dirty="0"/>
              <a:t>pull-up resistor value </a:t>
            </a:r>
            <a:r>
              <a:rPr lang="en-US" sz="1800" kern="0" dirty="0" err="1"/>
              <a:t>typ</a:t>
            </a:r>
            <a:r>
              <a:rPr lang="en-US" sz="1800" kern="0" dirty="0"/>
              <a:t>: 1 to 10 k</a:t>
            </a:r>
            <a:r>
              <a:rPr lang="el-GR" sz="1800" kern="0" dirty="0"/>
              <a:t>Ω</a:t>
            </a:r>
            <a:r>
              <a:rPr lang="it-IT" sz="1800" kern="0" dirty="0"/>
              <a:t> / bus </a:t>
            </a:r>
            <a:r>
              <a:rPr lang="it-IT" sz="1800" kern="0" dirty="0" err="1"/>
              <a:t>capacitance</a:t>
            </a:r>
            <a:r>
              <a:rPr lang="it-IT" sz="1800" kern="0" dirty="0"/>
              <a:t> </a:t>
            </a:r>
            <a:r>
              <a:rPr lang="it-IT" sz="1800" kern="0" dirty="0" err="1"/>
              <a:t>typ</a:t>
            </a:r>
            <a:r>
              <a:rPr lang="it-IT" sz="1800" kern="0" dirty="0"/>
              <a:t>. 10 to 100 </a:t>
            </a:r>
            <a:r>
              <a:rPr lang="it-IT" sz="1800" kern="0" dirty="0" err="1"/>
              <a:t>pF</a:t>
            </a:r>
            <a:endParaRPr lang="it-IT" sz="1800" kern="0" dirty="0"/>
          </a:p>
        </p:txBody>
      </p:sp>
    </p:spTree>
    <p:extLst>
      <p:ext uri="{BB962C8B-B14F-4D97-AF65-F5344CB8AC3E}">
        <p14:creationId xmlns:p14="http://schemas.microsoft.com/office/powerpoint/2010/main" val="93309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C protocol: transmission example</a:t>
            </a:r>
          </a:p>
        </p:txBody>
      </p:sp>
      <p:sp>
        <p:nvSpPr>
          <p:cNvPr id="59" name="Segnaposto contenuto 2">
            <a:extLst>
              <a:ext uri="{FF2B5EF4-FFF2-40B4-BE49-F238E27FC236}">
                <a16:creationId xmlns:a16="http://schemas.microsoft.com/office/drawing/2014/main" id="{500FF2B5-3D5F-42C6-B3F7-A30760A9B1C3}"/>
              </a:ext>
            </a:extLst>
          </p:cNvPr>
          <p:cNvSpPr txBox="1">
            <a:spLocks/>
          </p:cNvSpPr>
          <p:nvPr/>
        </p:nvSpPr>
        <p:spPr>
          <a:xfrm>
            <a:off x="343091" y="1166018"/>
            <a:ext cx="840537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pPr marL="0">
              <a:spcBef>
                <a:spcPts val="0"/>
              </a:spcBef>
            </a:pPr>
            <a:r>
              <a:rPr lang="it-IT" sz="1800" kern="0" dirty="0" err="1"/>
              <a:t>Since</a:t>
            </a:r>
            <a:r>
              <a:rPr lang="it-IT" sz="1800" kern="0" dirty="0"/>
              <a:t> a SDA </a:t>
            </a:r>
            <a:r>
              <a:rPr lang="it-IT" sz="1800" kern="0" dirty="0" err="1"/>
              <a:t>transition</a:t>
            </a:r>
            <a:r>
              <a:rPr lang="it-IT" sz="1800" kern="0" dirty="0"/>
              <a:t> </a:t>
            </a:r>
            <a:r>
              <a:rPr lang="it-IT" sz="1800" kern="0" dirty="0" err="1"/>
              <a:t>during</a:t>
            </a:r>
            <a:r>
              <a:rPr lang="it-IT" sz="1800" kern="0" dirty="0"/>
              <a:t> SCL high </a:t>
            </a:r>
            <a:r>
              <a:rPr lang="it-IT" sz="1800" kern="0" dirty="0" err="1"/>
              <a:t>will</a:t>
            </a:r>
            <a:r>
              <a:rPr lang="it-IT" sz="1800" kern="0" dirty="0"/>
              <a:t> </a:t>
            </a:r>
            <a:r>
              <a:rPr lang="it-IT" sz="1800" kern="0" dirty="0" err="1"/>
              <a:t>bring</a:t>
            </a:r>
            <a:r>
              <a:rPr lang="it-IT" sz="1800" kern="0" dirty="0"/>
              <a:t> to a START/STOP </a:t>
            </a:r>
            <a:r>
              <a:rPr lang="it-IT" sz="1800" kern="0" dirty="0" err="1"/>
              <a:t>condition</a:t>
            </a:r>
            <a:r>
              <a:rPr lang="it-IT" sz="1800" kern="0" dirty="0"/>
              <a:t>, the </a:t>
            </a:r>
            <a:r>
              <a:rPr lang="it-IT" sz="1800" b="1" kern="0" dirty="0">
                <a:solidFill>
                  <a:srgbClr val="0066CC"/>
                </a:solidFill>
              </a:rPr>
              <a:t>data transfer </a:t>
            </a:r>
            <a:r>
              <a:rPr lang="it-IT" sz="1800" kern="0" dirty="0" err="1"/>
              <a:t>necessarly</a:t>
            </a:r>
            <a:r>
              <a:rPr lang="it-IT" sz="1800" kern="0" dirty="0"/>
              <a:t> </a:t>
            </a:r>
            <a:r>
              <a:rPr lang="it-IT" sz="1800" kern="0" dirty="0" err="1"/>
              <a:t>occurs</a:t>
            </a:r>
            <a:r>
              <a:rPr lang="it-IT" sz="1800" kern="0" dirty="0"/>
              <a:t> </a:t>
            </a:r>
            <a:r>
              <a:rPr lang="it-IT" sz="1800" b="1" kern="0" dirty="0" err="1">
                <a:solidFill>
                  <a:srgbClr val="0066CC"/>
                </a:solidFill>
              </a:rPr>
              <a:t>when</a:t>
            </a:r>
            <a:r>
              <a:rPr lang="it-IT" sz="1800" b="1" kern="0" dirty="0">
                <a:solidFill>
                  <a:srgbClr val="0066CC"/>
                </a:solidFill>
              </a:rPr>
              <a:t> SCL </a:t>
            </a:r>
            <a:r>
              <a:rPr lang="it-IT" sz="1800" b="1" kern="0" dirty="0" err="1">
                <a:solidFill>
                  <a:srgbClr val="0066CC"/>
                </a:solidFill>
              </a:rPr>
              <a:t>is</a:t>
            </a:r>
            <a:r>
              <a:rPr lang="it-IT" sz="1800" b="1" kern="0" dirty="0">
                <a:solidFill>
                  <a:srgbClr val="0066CC"/>
                </a:solidFill>
              </a:rPr>
              <a:t> low</a:t>
            </a:r>
            <a:r>
              <a:rPr lang="it-IT" sz="1800" kern="0" dirty="0"/>
              <a:t>.</a:t>
            </a:r>
          </a:p>
          <a:p>
            <a:endParaRPr lang="it-IT" sz="1800" kern="0" dirty="0"/>
          </a:p>
          <a:p>
            <a:r>
              <a:rPr lang="it-IT" sz="1800" kern="0" dirty="0" err="1"/>
              <a:t>Example</a:t>
            </a:r>
            <a:r>
              <a:rPr lang="it-IT" sz="1800" kern="0" dirty="0"/>
              <a:t> of transmission: 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E8D60C33-6E9E-4685-909A-93B41E9C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36912"/>
            <a:ext cx="7328527" cy="26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5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HAL functions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0" y="908720"/>
            <a:ext cx="925567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HAL functions for I</a:t>
            </a:r>
            <a:r>
              <a:rPr lang="en-US" sz="1600" baseline="30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C: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</a:rPr>
              <a:t>HAL_I2C_Master_Transmit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(I2C_HandleTypeDef *hi2c, uint16_t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DevAddress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					uint8_t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pData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uint16_t Size, uint32_t Timeout)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</a:rPr>
              <a:t>HAL_I2C_Master_Receive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(I2C_HandleTypeDef *hi2c, uint16_t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DevAddress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					uint8_t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pData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uint16_t Size, uint32_t Timeout)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987CB7-AB42-432D-886E-EF751D840027}"/>
              </a:ext>
            </a:extLst>
          </p:cNvPr>
          <p:cNvSpPr txBox="1"/>
          <p:nvPr/>
        </p:nvSpPr>
        <p:spPr bwMode="auto">
          <a:xfrm>
            <a:off x="395536" y="4357562"/>
            <a:ext cx="5472608" cy="159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uint16_t </a:t>
            </a:r>
            <a:r>
              <a:rPr 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DevAddress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</a:rPr>
              <a:t>is the device address</a:t>
            </a:r>
          </a:p>
          <a:p>
            <a:pPr>
              <a:lnSpc>
                <a:spcPct val="200000"/>
              </a:lnSpc>
            </a:pP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</a:rPr>
              <a:t>uint8_t *</a:t>
            </a:r>
            <a:r>
              <a:rPr lang="fr-FR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pData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</a:rPr>
              <a:t> the data to </a:t>
            </a:r>
            <a:r>
              <a:rPr lang="fr-FR" sz="1600" dirty="0" err="1">
                <a:latin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</a:rPr>
              <a:t> sent/</a:t>
            </a:r>
            <a:r>
              <a:rPr lang="fr-FR" sz="1600" dirty="0" err="1">
                <a:latin typeface="Arial" panose="020B0604020202020204" pitchFamily="34" charset="0"/>
              </a:rPr>
              <a:t>received</a:t>
            </a:r>
            <a:endParaRPr lang="fr-FR" sz="1600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</a:rPr>
              <a:t>uint16_t Size </a:t>
            </a:r>
            <a:r>
              <a:rPr lang="fr-FR" sz="1600" dirty="0" err="1">
                <a:latin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</a:rPr>
              <a:t> the </a:t>
            </a:r>
            <a:r>
              <a:rPr lang="fr-FR" sz="1600" dirty="0" err="1">
                <a:latin typeface="Arial" panose="020B0604020202020204" pitchFamily="34" charset="0"/>
              </a:rPr>
              <a:t>number</a:t>
            </a:r>
            <a:r>
              <a:rPr lang="fr-FR" sz="1600" dirty="0">
                <a:latin typeface="Arial" panose="020B0604020202020204" pitchFamily="34" charset="0"/>
              </a:rPr>
              <a:t> of bytes to </a:t>
            </a:r>
            <a:r>
              <a:rPr lang="fr-FR" sz="1600" dirty="0" err="1">
                <a:latin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</a:rPr>
              <a:t> sent/</a:t>
            </a:r>
            <a:r>
              <a:rPr lang="fr-FR" sz="1600" dirty="0" err="1">
                <a:latin typeface="Arial" panose="020B0604020202020204" pitchFamily="34" charset="0"/>
              </a:rPr>
              <a:t>received</a:t>
            </a:r>
            <a:endParaRPr lang="fr-FR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9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A641B7B7-1F0B-4239-AC01-27AE11BC9034}"/>
              </a:ext>
            </a:extLst>
          </p:cNvPr>
          <p:cNvSpPr/>
          <p:nvPr/>
        </p:nvSpPr>
        <p:spPr bwMode="auto">
          <a:xfrm>
            <a:off x="5652120" y="1708514"/>
            <a:ext cx="3168352" cy="1086160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Different board batches!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07504" y="1052736"/>
            <a:ext cx="871296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5564188" algn="l"/>
              </a:tabLst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Band gap temperature sensor + 9 (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B: 11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) bit ADC 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LSB =0.5 °C (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B: 0.125°C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), range -55°C to 125°C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8 bit integer temperature in °C (MSB sign bit) 	+ 3 bit decimal (LM75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B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)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	+ 1 bit decimal (LM75)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(two’s complement digital data)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Temperature register (address 0x00) stores the converted temperature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I</a:t>
            </a:r>
            <a:r>
              <a:rPr lang="en-US" sz="2000" baseline="30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 interface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LM75/LM75B address: 1001 + 000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 1001000 (7 bit address)</a:t>
            </a: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LM75/LM75B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3F001453-1C99-4B8E-BAE7-0E5C63AE9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32085"/>
              </p:ext>
            </p:extLst>
          </p:nvPr>
        </p:nvGraphicFramePr>
        <p:xfrm>
          <a:off x="479573" y="2875705"/>
          <a:ext cx="818485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3319643204"/>
                    </a:ext>
                  </a:extLst>
                </a:gridCol>
                <a:gridCol w="567413">
                  <a:extLst>
                    <a:ext uri="{9D8B030D-6E8A-4147-A177-3AD203B41FA5}">
                      <a16:colId xmlns:a16="http://schemas.microsoft.com/office/drawing/2014/main" val="2487305402"/>
                    </a:ext>
                  </a:extLst>
                </a:gridCol>
                <a:gridCol w="462828">
                  <a:extLst>
                    <a:ext uri="{9D8B030D-6E8A-4147-A177-3AD203B41FA5}">
                      <a16:colId xmlns:a16="http://schemas.microsoft.com/office/drawing/2014/main" val="1426965624"/>
                    </a:ext>
                  </a:extLst>
                </a:gridCol>
                <a:gridCol w="462828">
                  <a:extLst>
                    <a:ext uri="{9D8B030D-6E8A-4147-A177-3AD203B41FA5}">
                      <a16:colId xmlns:a16="http://schemas.microsoft.com/office/drawing/2014/main" val="178715001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2739412980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3632266343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3745906367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2176804837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2794016197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2597160835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3160313703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1834191367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3539869698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1982405697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382968409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489856357"/>
                    </a:ext>
                  </a:extLst>
                </a:gridCol>
                <a:gridCol w="446832">
                  <a:extLst>
                    <a:ext uri="{9D8B030D-6E8A-4147-A177-3AD203B41FA5}">
                      <a16:colId xmlns:a16="http://schemas.microsoft.com/office/drawing/2014/main" val="328585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sz="1600" dirty="0" err="1"/>
                        <a:t>MSByte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sz="1600" dirty="0" err="1"/>
                        <a:t>LSByte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4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3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LM75B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LM75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71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893307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r">
          <a:spcBef>
            <a:spcPct val="50000"/>
          </a:spcBef>
          <a:defRPr sz="1200" dirty="0" err="1">
            <a:solidFill>
              <a:srgbClr val="0070C0"/>
            </a:solidFill>
            <a:latin typeface="Arial" pitchFamily="34" charset="0"/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9317</TotalTime>
  <Words>1001</Words>
  <Application>Microsoft Macintosh PowerPoint</Application>
  <PresentationFormat>Presentazione su schermo (4:3)</PresentationFormat>
  <Paragraphs>181</Paragraphs>
  <Slides>14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Minion Web</vt:lpstr>
      <vt:lpstr>Times</vt:lpstr>
      <vt:lpstr>Wingdings</vt:lpstr>
      <vt:lpstr>Struttura predefinita</vt:lpstr>
      <vt:lpstr>Presentazione standard di PowerPoint</vt:lpstr>
      <vt:lpstr>Temperature sensor on POLIMI board</vt:lpstr>
      <vt:lpstr>I2C protocol basics</vt:lpstr>
      <vt:lpstr>I2C protocol: START and STOP</vt:lpstr>
      <vt:lpstr>I2C protocol: addressing</vt:lpstr>
      <vt:lpstr>I2C protocol: data packets and speed</vt:lpstr>
      <vt:lpstr>I2C protocol: transmission example</vt:lpstr>
      <vt:lpstr>ADC HAL functions</vt:lpstr>
      <vt:lpstr>LM75/LM75B</vt:lpstr>
      <vt:lpstr>Project 1</vt:lpstr>
      <vt:lpstr>Project hints</vt:lpstr>
      <vt:lpstr>Project 1b</vt:lpstr>
      <vt:lpstr>Project hints</vt:lpstr>
      <vt:lpstr>Bug to be checked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Systems</dc:title>
  <dc:creator>Dr. Federica VILLA</dc:creator>
  <cp:lastModifiedBy>Gabriele Laita</cp:lastModifiedBy>
  <cp:revision>778</cp:revision>
  <cp:lastPrinted>2020-11-19T13:38:17Z</cp:lastPrinted>
  <dcterms:created xsi:type="dcterms:W3CDTF">2003-06-16T09:31:13Z</dcterms:created>
  <dcterms:modified xsi:type="dcterms:W3CDTF">2023-10-23T09:44:43Z</dcterms:modified>
</cp:coreProperties>
</file>