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8" r:id="rId3"/>
    <p:sldId id="281" r:id="rId4"/>
    <p:sldId id="305" r:id="rId5"/>
    <p:sldId id="301" r:id="rId6"/>
    <p:sldId id="306" r:id="rId7"/>
    <p:sldId id="307" r:id="rId8"/>
    <p:sldId id="308" r:id="rId9"/>
    <p:sldId id="309" r:id="rId10"/>
    <p:sldId id="300" r:id="rId11"/>
  </p:sldIdLst>
  <p:sldSz cx="9144000" cy="6858000" type="screen4x3"/>
  <p:notesSz cx="6810375" cy="9942513"/>
  <p:defaultTextStyle>
    <a:defPPr>
      <a:defRPr lang="it-IT"/>
    </a:defPPr>
    <a:lvl1pPr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3399FF"/>
    <a:srgbClr val="0066CC"/>
    <a:srgbClr val="FF99CC"/>
    <a:srgbClr val="33CC33"/>
    <a:srgbClr val="FFFF00"/>
    <a:srgbClr val="66FF33"/>
    <a:srgbClr val="0066FF"/>
    <a:srgbClr val="CC0099"/>
    <a:srgbClr val="004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2345" autoAdjust="0"/>
  </p:normalViewPr>
  <p:slideViewPr>
    <p:cSldViewPr>
      <p:cViewPr varScale="1">
        <p:scale>
          <a:sx n="116" d="100"/>
          <a:sy n="116" d="100"/>
        </p:scale>
        <p:origin x="17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Laita" userId="9760065b-edd8-46e0-ae31-362e692cba3d" providerId="ADAL" clId="{38410F23-58A1-7B4A-AC6F-48EF625C777B}"/>
    <pc:docChg chg="modSld">
      <pc:chgData name="Gabriele Laita" userId="9760065b-edd8-46e0-ae31-362e692cba3d" providerId="ADAL" clId="{38410F23-58A1-7B4A-AC6F-48EF625C777B}" dt="2023-10-30T10:52:38.978" v="19" actId="20577"/>
      <pc:docMkLst>
        <pc:docMk/>
      </pc:docMkLst>
      <pc:sldChg chg="modSp mod">
        <pc:chgData name="Gabriele Laita" userId="9760065b-edd8-46e0-ae31-362e692cba3d" providerId="ADAL" clId="{38410F23-58A1-7B4A-AC6F-48EF625C777B}" dt="2023-10-30T10:52:31.821" v="5" actId="20577"/>
        <pc:sldMkLst>
          <pc:docMk/>
          <pc:sldMk cId="3866646277" sldId="306"/>
        </pc:sldMkLst>
        <pc:spChg chg="mod">
          <ac:chgData name="Gabriele Laita" userId="9760065b-edd8-46e0-ae31-362e692cba3d" providerId="ADAL" clId="{38410F23-58A1-7B4A-AC6F-48EF625C777B}" dt="2023-10-30T10:52:31.821" v="5" actId="20577"/>
          <ac:spMkLst>
            <pc:docMk/>
            <pc:sldMk cId="3866646277" sldId="306"/>
            <ac:spMk id="4" creationId="{00000000-0000-0000-0000-000000000000}"/>
          </ac:spMkLst>
        </pc:spChg>
      </pc:sldChg>
      <pc:sldChg chg="modSp mod">
        <pc:chgData name="Gabriele Laita" userId="9760065b-edd8-46e0-ae31-362e692cba3d" providerId="ADAL" clId="{38410F23-58A1-7B4A-AC6F-48EF625C777B}" dt="2023-10-30T10:52:38.978" v="19" actId="20577"/>
        <pc:sldMkLst>
          <pc:docMk/>
          <pc:sldMk cId="78349089" sldId="308"/>
        </pc:sldMkLst>
        <pc:spChg chg="mod">
          <ac:chgData name="Gabriele Laita" userId="9760065b-edd8-46e0-ae31-362e692cba3d" providerId="ADAL" clId="{38410F23-58A1-7B4A-AC6F-48EF625C777B}" dt="2023-10-30T10:52:38.978" v="19" actId="20577"/>
          <ac:spMkLst>
            <pc:docMk/>
            <pc:sldMk cId="78349089" sldId="30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4038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4399BDAC-A2EE-4CAA-825A-F8C5854D32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941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4275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4038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8BB2E2EF-B505-416E-83A6-129FC088B5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212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367593B-249C-43C6-8C66-7EF51584C48F}" type="slidenum">
              <a:rPr lang="it-IT" altLang="it-IT" sz="1200" smtClean="0">
                <a:latin typeface="Times" pitchFamily="18" charset="0"/>
              </a:rPr>
              <a:pPr/>
              <a:t>1</a:t>
            </a:fld>
            <a:endParaRPr lang="it-IT" altLang="it-IT" sz="1200">
              <a:latin typeface="Times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2150" y="804863"/>
            <a:ext cx="5365750" cy="40259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5095875"/>
            <a:ext cx="4949825" cy="4833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757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026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6" descr="G:\power_point\intranet\point02\img\b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  <p:sp>
        <p:nvSpPr>
          <p:cNvPr id="4" name="Rectangle 70"/>
          <p:cNvSpPr>
            <a:spLocks noChangeArrowheads="1"/>
          </p:cNvSpPr>
          <p:nvPr userDrawn="1"/>
        </p:nvSpPr>
        <p:spPr bwMode="auto">
          <a:xfrm>
            <a:off x="571500" y="4929188"/>
            <a:ext cx="8128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  <p:grpSp>
        <p:nvGrpSpPr>
          <p:cNvPr id="5" name="Gruppo 14"/>
          <p:cNvGrpSpPr>
            <a:grpSpLocks/>
          </p:cNvGrpSpPr>
          <p:nvPr userDrawn="1"/>
        </p:nvGrpSpPr>
        <p:grpSpPr bwMode="auto">
          <a:xfrm>
            <a:off x="3143250" y="214313"/>
            <a:ext cx="2857500" cy="1414462"/>
            <a:chOff x="4857752" y="5143512"/>
            <a:chExt cx="3000361" cy="1468756"/>
          </a:xfrm>
        </p:grpSpPr>
        <p:sp>
          <p:nvSpPr>
            <p:cNvPr id="6" name="Rectangle 70"/>
            <p:cNvSpPr>
              <a:spLocks noChangeArrowheads="1"/>
            </p:cNvSpPr>
            <p:nvPr userDrawn="1"/>
          </p:nvSpPr>
          <p:spPr bwMode="auto">
            <a:xfrm>
              <a:off x="4857752" y="5143512"/>
              <a:ext cx="2992027" cy="1468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it-IT"/>
            </a:p>
          </p:txBody>
        </p:sp>
        <p:pic>
          <p:nvPicPr>
            <p:cNvPr id="7" name="Picture 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2" y="5143512"/>
              <a:ext cx="1428760" cy="1428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CasellaDiTesto 19"/>
            <p:cNvSpPr txBox="1">
              <a:spLocks noChangeArrowheads="1"/>
            </p:cNvSpPr>
            <p:nvPr userDrawn="1"/>
          </p:nvSpPr>
          <p:spPr bwMode="auto">
            <a:xfrm>
              <a:off x="6207914" y="5217691"/>
              <a:ext cx="1650199" cy="1386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it-IT" sz="1600" b="1">
                  <a:solidFill>
                    <a:srgbClr val="0066CC"/>
                  </a:solidFill>
                </a:rPr>
                <a:t>POLITECNICO </a:t>
              </a:r>
            </a:p>
            <a:p>
              <a:pPr>
                <a:defRPr/>
              </a:pPr>
              <a:r>
                <a:rPr lang="it-IT" sz="1600" b="1">
                  <a:solidFill>
                    <a:srgbClr val="0066CC"/>
                  </a:solidFill>
                </a:rPr>
                <a:t>DI MILANO</a:t>
              </a:r>
            </a:p>
            <a:p>
              <a:pPr>
                <a:defRPr/>
              </a:pPr>
              <a:endParaRPr lang="it-IT" sz="1200" b="1">
                <a:solidFill>
                  <a:srgbClr val="0066CC"/>
                </a:solidFill>
              </a:endParaRPr>
            </a:p>
            <a:p>
              <a:pPr>
                <a:defRPr/>
              </a:pPr>
              <a:endParaRPr lang="it-IT" sz="1200" b="1">
                <a:solidFill>
                  <a:srgbClr val="0066CC"/>
                </a:solidFill>
              </a:endParaRPr>
            </a:p>
            <a:p>
              <a:pPr>
                <a:defRPr/>
              </a:pPr>
              <a:r>
                <a:rPr lang="it-IT" sz="1400">
                  <a:solidFill>
                    <a:srgbClr val="0066CC"/>
                  </a:solidFill>
                </a:rPr>
                <a:t>www.polimi.it</a:t>
              </a:r>
            </a:p>
          </p:txBody>
        </p:sp>
      </p:grpSp>
      <p:sp>
        <p:nvSpPr>
          <p:cNvPr id="9" name="Rectangle 70"/>
          <p:cNvSpPr>
            <a:spLocks noChangeArrowheads="1"/>
          </p:cNvSpPr>
          <p:nvPr userDrawn="1"/>
        </p:nvSpPr>
        <p:spPr bwMode="auto">
          <a:xfrm>
            <a:off x="0" y="1785938"/>
            <a:ext cx="3000375" cy="714375"/>
          </a:xfrm>
          <a:prstGeom prst="rect">
            <a:avLst/>
          </a:prstGeom>
          <a:solidFill>
            <a:srgbClr val="003F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  <p:sp>
        <p:nvSpPr>
          <p:cNvPr id="10" name="Rectangle 70"/>
          <p:cNvSpPr>
            <a:spLocks noChangeArrowheads="1"/>
          </p:cNvSpPr>
          <p:nvPr userDrawn="1"/>
        </p:nvSpPr>
        <p:spPr bwMode="auto">
          <a:xfrm>
            <a:off x="5135563" y="3429000"/>
            <a:ext cx="2544762" cy="754063"/>
          </a:xfrm>
          <a:prstGeom prst="rect">
            <a:avLst/>
          </a:prstGeom>
          <a:solidFill>
            <a:srgbClr val="004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18730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8760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 descr="G:\power_point\intranet\point02\img\up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216025" y="0"/>
            <a:ext cx="79279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Titolo diapositiva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857250"/>
            <a:ext cx="8358187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il testo</a:t>
            </a:r>
          </a:p>
          <a:p>
            <a:pPr lvl="1"/>
            <a:r>
              <a:rPr lang="it-IT" altLang="it-IT" dirty="0"/>
              <a:t>Testo</a:t>
            </a:r>
          </a:p>
          <a:p>
            <a:pPr lvl="2"/>
            <a:r>
              <a:rPr lang="it-IT" altLang="it-IT" dirty="0"/>
              <a:t>Testo</a:t>
            </a:r>
          </a:p>
          <a:p>
            <a:pPr lvl="3"/>
            <a:r>
              <a:rPr lang="it-IT" altLang="it-IT" dirty="0"/>
              <a:t>testo</a:t>
            </a:r>
          </a:p>
        </p:txBody>
      </p:sp>
      <p:pic>
        <p:nvPicPr>
          <p:cNvPr id="1029" name="Picture 74" descr="G:\power_point\ppoint_vale\proposta_1\powerpoint1_sec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uppo 9"/>
          <p:cNvGrpSpPr>
            <a:grpSpLocks/>
          </p:cNvGrpSpPr>
          <p:nvPr userDrawn="1"/>
        </p:nvGrpSpPr>
        <p:grpSpPr bwMode="auto">
          <a:xfrm>
            <a:off x="0" y="0"/>
            <a:ext cx="1000125" cy="928688"/>
            <a:chOff x="0" y="0"/>
            <a:chExt cx="857224" cy="835786"/>
          </a:xfrm>
        </p:grpSpPr>
        <p:sp>
          <p:nvSpPr>
            <p:cNvPr id="1034" name="Rettangolo 8"/>
            <p:cNvSpPr>
              <a:spLocks noChangeArrowheads="1"/>
            </p:cNvSpPr>
            <p:nvPr userDrawn="1"/>
          </p:nvSpPr>
          <p:spPr bwMode="auto">
            <a:xfrm>
              <a:off x="0" y="0"/>
              <a:ext cx="857224" cy="8257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it-IT"/>
            </a:p>
          </p:txBody>
        </p:sp>
        <p:pic>
          <p:nvPicPr>
            <p:cNvPr id="1035" name="Picture 1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"/>
              <a:ext cx="852342" cy="835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1" name="Text Box 71"/>
          <p:cNvSpPr txBox="1">
            <a:spLocks noChangeArrowheads="1"/>
          </p:cNvSpPr>
          <p:nvPr userDrawn="1"/>
        </p:nvSpPr>
        <p:spPr bwMode="auto">
          <a:xfrm>
            <a:off x="4286250" y="6569075"/>
            <a:ext cx="1928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it-IT" sz="1200" dirty="0">
                <a:solidFill>
                  <a:srgbClr val="0066CC"/>
                </a:solidFill>
              </a:rPr>
              <a:t>federica.villa@polimi.it </a:t>
            </a:r>
          </a:p>
        </p:txBody>
      </p:sp>
      <p:sp>
        <p:nvSpPr>
          <p:cNvPr id="1032" name="Text Box 71"/>
          <p:cNvSpPr txBox="1">
            <a:spLocks noChangeArrowheads="1"/>
          </p:cNvSpPr>
          <p:nvPr userDrawn="1"/>
        </p:nvSpPr>
        <p:spPr bwMode="auto">
          <a:xfrm>
            <a:off x="7715250" y="6581775"/>
            <a:ext cx="71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0CE84C76-1CF2-43B5-AB1E-13BF9A8B4B3C}" type="slidenum">
              <a:rPr lang="it-IT" sz="1200" smtClean="0">
                <a:solidFill>
                  <a:srgbClr val="0066CC"/>
                </a:solidFill>
              </a:rPr>
              <a:pPr>
                <a:spcBef>
                  <a:spcPct val="50000"/>
                </a:spcBef>
                <a:defRPr/>
              </a:pPr>
              <a:t>‹N›</a:t>
            </a:fld>
            <a:r>
              <a:rPr lang="it-IT" sz="1200" dirty="0">
                <a:solidFill>
                  <a:srgbClr val="0066CC"/>
                </a:solidFill>
              </a:rPr>
              <a:t> / 9 </a:t>
            </a:r>
          </a:p>
        </p:txBody>
      </p:sp>
      <p:sp>
        <p:nvSpPr>
          <p:cNvPr id="1033" name="Text Box 71"/>
          <p:cNvSpPr txBox="1">
            <a:spLocks noChangeArrowheads="1"/>
          </p:cNvSpPr>
          <p:nvPr userDrawn="1"/>
        </p:nvSpPr>
        <p:spPr bwMode="auto">
          <a:xfrm>
            <a:off x="214313" y="6581775"/>
            <a:ext cx="3786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66CC"/>
                </a:solidFill>
              </a:rPr>
              <a:t>STM32</a:t>
            </a:r>
            <a:r>
              <a:rPr lang="en-US" sz="1200" dirty="0">
                <a:solidFill>
                  <a:srgbClr val="0066CC"/>
                </a:solidFill>
              </a:rPr>
              <a:t>: 10 – Accelerometer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9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5"/>
          <p:cNvSpPr txBox="1">
            <a:spLocks noChangeArrowheads="1"/>
          </p:cNvSpPr>
          <p:nvPr/>
        </p:nvSpPr>
        <p:spPr bwMode="auto">
          <a:xfrm>
            <a:off x="1390255" y="5000625"/>
            <a:ext cx="784887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it-IT" sz="4400" b="1" dirty="0">
                <a:solidFill>
                  <a:srgbClr val="0066CC"/>
                </a:solidFill>
              </a:rPr>
              <a:t>STM32 – Accelerometer</a:t>
            </a:r>
          </a:p>
          <a:p>
            <a:pPr>
              <a:spcBef>
                <a:spcPts val="600"/>
              </a:spcBef>
            </a:pPr>
            <a:r>
              <a:rPr lang="en-US" altLang="it-IT" sz="2600" b="1" dirty="0">
                <a:solidFill>
                  <a:srgbClr val="0066CC"/>
                </a:solidFill>
              </a:rPr>
              <a:t>	</a:t>
            </a:r>
            <a:endParaRPr lang="en-US" altLang="it-IT" sz="1000" dirty="0">
              <a:solidFill>
                <a:srgbClr val="0066CC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altLang="it-IT" sz="1800" dirty="0">
                <a:solidFill>
                  <a:srgbClr val="0066CC"/>
                </a:solidFill>
              </a:rPr>
              <a:t>Federica Villa</a:t>
            </a:r>
            <a:endParaRPr lang="en-US" altLang="it-IT" sz="1800" dirty="0">
              <a:solidFill>
                <a:srgbClr val="33CC3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LIS2DE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107504" y="1052736"/>
            <a:ext cx="871296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address: 	010100+ 0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0101000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  <a:t> (7 bit address)	[LIS2DE]</a:t>
            </a:r>
            <a:br>
              <a:rPr lang="en-US" sz="2000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</a:br>
            <a:r>
              <a:rPr lang="en-US" sz="2000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  <a:t>		001100+ 0  0011000			[LIS2DE12]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  <a:t>slave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8-bit sub-address (SUB) is transmitted: the 7 </a:t>
            </a:r>
            <a:r>
              <a:rPr lang="en-US" sz="2000" dirty="0" err="1">
                <a:solidFill>
                  <a:srgbClr val="0070C0"/>
                </a:solidFill>
                <a:latin typeface="Arial" pitchFamily="34" charset="0"/>
              </a:rPr>
              <a:t>LSb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 represent the actual register address while the </a:t>
            </a:r>
            <a:r>
              <a:rPr lang="en-US" sz="2000" dirty="0" err="1">
                <a:solidFill>
                  <a:srgbClr val="0070C0"/>
                </a:solidFill>
                <a:latin typeface="Arial" pitchFamily="34" charset="0"/>
              </a:rPr>
              <a:t>MSb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 enables address auto increment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CTRL_REG1 (20h): 0001 1111 (1 Hz, enable X Y Z)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CTRL_REG2 (21h): 00 00 0000 (disable HP filter)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OUT_X_H (29h)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OUT_Y_H (2Bh)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OUT_Z_H (2Dh)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9FBB76F-0B1D-405C-935F-C008D9B99FE4}"/>
              </a:ext>
            </a:extLst>
          </p:cNvPr>
          <p:cNvSpPr/>
          <p:nvPr/>
        </p:nvSpPr>
        <p:spPr bwMode="auto">
          <a:xfrm>
            <a:off x="6516216" y="1124744"/>
            <a:ext cx="2520280" cy="10081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itchFamily="34" charset="0"/>
              </a:rPr>
              <a:t> Possible board variants</a:t>
            </a:r>
          </a:p>
        </p:txBody>
      </p:sp>
    </p:spTree>
    <p:extLst>
      <p:ext uri="{BB962C8B-B14F-4D97-AF65-F5344CB8AC3E}">
        <p14:creationId xmlns:p14="http://schemas.microsoft.com/office/powerpoint/2010/main" val="389889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70C0"/>
                </a:solidFill>
              </a:rPr>
              <a:t>M</a:t>
            </a:r>
            <a:r>
              <a:rPr lang="en-US" dirty="0">
                <a:solidFill>
                  <a:srgbClr val="0070C0"/>
                </a:solidFill>
              </a:rPr>
              <a:t>EMS accelerometer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327C24-63D5-48D1-88D3-A3E7CC5F7F06}"/>
              </a:ext>
            </a:extLst>
          </p:cNvPr>
          <p:cNvSpPr txBox="1"/>
          <p:nvPr/>
        </p:nvSpPr>
        <p:spPr bwMode="auto">
          <a:xfrm>
            <a:off x="107504" y="1052736"/>
            <a:ext cx="8784976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Connected to the I</a:t>
            </a:r>
            <a:r>
              <a:rPr lang="en-US" sz="2000" baseline="30000" dirty="0">
                <a:solidFill>
                  <a:srgbClr val="0070C0"/>
                </a:solidFill>
                <a:latin typeface="Arial" pitchFamily="34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C bus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address: 	010100+ 0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0101000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  <a:t> (7 bit address)	[LIS2DE]</a:t>
            </a:r>
            <a:br>
              <a:rPr lang="en-US" sz="2000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</a:br>
            <a:r>
              <a:rPr lang="en-US" sz="2000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  <a:t>		001100+ 0  0011000			[LIS2DE12]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  <a:sym typeface="Wingdings" panose="05000000000000000000" pitchFamily="2" charset="2"/>
              </a:rPr>
              <a:t>slave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Write protocol:</a:t>
            </a:r>
            <a:br>
              <a:rPr lang="en-US" sz="20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Write register sub-address, register content in a single operation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Read protocol:</a:t>
            </a:r>
            <a:br>
              <a:rPr lang="en-US" sz="20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1) Write register sub-address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2) Read register content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Multiple read protocol:</a:t>
            </a:r>
            <a:br>
              <a:rPr lang="en-US" sz="20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1) Write sub-address of the first register to be read, with MSB set to ‘1’ (refer to datasheet page 22 – auto-increment)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2) Read multiple registers (in sequence)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5FB99F2-A796-4013-92A4-027C750FF4DC}"/>
              </a:ext>
            </a:extLst>
          </p:cNvPr>
          <p:cNvSpPr/>
          <p:nvPr/>
        </p:nvSpPr>
        <p:spPr bwMode="auto">
          <a:xfrm>
            <a:off x="6516216" y="1484784"/>
            <a:ext cx="2520280" cy="10081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itchFamily="34" charset="0"/>
              </a:rPr>
              <a:t> Possible board variants</a:t>
            </a:r>
          </a:p>
        </p:txBody>
      </p:sp>
    </p:spTree>
    <p:extLst>
      <p:ext uri="{BB962C8B-B14F-4D97-AF65-F5344CB8AC3E}">
        <p14:creationId xmlns:p14="http://schemas.microsoft.com/office/powerpoint/2010/main" val="347278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01a</a:t>
            </a:r>
          </a:p>
        </p:txBody>
      </p:sp>
      <p:sp>
        <p:nvSpPr>
          <p:cNvPr id="4" name="CasellaDiTesto 3"/>
          <p:cNvSpPr txBox="1"/>
          <p:nvPr/>
        </p:nvSpPr>
        <p:spPr bwMode="auto">
          <a:xfrm>
            <a:off x="323528" y="1844824"/>
            <a:ext cx="867645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Read the </a:t>
            </a:r>
            <a:r>
              <a:rPr lang="en-US" sz="3200" b="1" dirty="0">
                <a:solidFill>
                  <a:srgbClr val="0070C0"/>
                </a:solidFill>
                <a:latin typeface="Arial" pitchFamily="34" charset="0"/>
              </a:rPr>
              <a:t>acceleration</a:t>
            </a: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 </a:t>
            </a:r>
            <a:br>
              <a:rPr lang="en-US" sz="32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measured by the accelerometer </a:t>
            </a:r>
            <a:br>
              <a:rPr lang="en-US" sz="32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and send it to a remote terminal</a:t>
            </a:r>
            <a:br>
              <a:rPr lang="en-US" sz="32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every 1 second.</a:t>
            </a:r>
          </a:p>
        </p:txBody>
      </p:sp>
    </p:spTree>
    <p:extLst>
      <p:ext uri="{BB962C8B-B14F-4D97-AF65-F5344CB8AC3E}">
        <p14:creationId xmlns:p14="http://schemas.microsoft.com/office/powerpoint/2010/main" val="287210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Aim of the project</a:t>
            </a:r>
          </a:p>
        </p:txBody>
      </p:sp>
      <p:sp>
        <p:nvSpPr>
          <p:cNvPr id="4" name="CasellaDiTesto 3"/>
          <p:cNvSpPr txBox="1"/>
          <p:nvPr/>
        </p:nvSpPr>
        <p:spPr bwMode="auto">
          <a:xfrm>
            <a:off x="683568" y="1196752"/>
            <a:ext cx="74888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Identify which accelerometer is installed on your board. You can exploit the return value of the HAL_I2C_Master_Transmit().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Acquire the x, y, z acceleration and send the 3 values to a remote terminal, about every 2 seconds.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The value of acceleration must be expressed in </a:t>
            </a:r>
            <a:r>
              <a:rPr lang="en-US" sz="2000" i="1" dirty="0">
                <a:solidFill>
                  <a:srgbClr val="0070C0"/>
                </a:solidFill>
                <a:latin typeface="Arial" pitchFamily="34" charset="0"/>
              </a:rPr>
              <a:t>g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, with a precision of </a:t>
            </a:r>
            <a:r>
              <a:rPr lang="en-US" sz="2000" i="1" dirty="0">
                <a:solidFill>
                  <a:srgbClr val="0070C0"/>
                </a:solidFill>
                <a:latin typeface="Arial" pitchFamily="34" charset="0"/>
              </a:rPr>
              <a:t>0.01 g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 and the correct sign.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The full-scale range must be </a:t>
            </a:r>
            <a:r>
              <a:rPr lang="en-US" sz="2000" i="1" dirty="0">
                <a:solidFill>
                  <a:srgbClr val="0070C0"/>
                </a:solidFill>
                <a:latin typeface="Arial" pitchFamily="34" charset="0"/>
              </a:rPr>
              <a:t>+/- 2 g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The output format of the data must be like the one in the example: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	X: +0.05 g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	Y:  -0.22 g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	Z: +1.00 g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6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hints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107504" y="1052736"/>
            <a:ext cx="8712968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Configure the microcontroller to enable the I2C1 peripheral, as in slides 09.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Initialize the accelerometer setting the correct registers to enable normal mode operation, with all 3 channels active, 1 Hz update rate, no high pass filter and ± 2g Full Scale range. Refer to the datasheet.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Acquire the acceleration values of all 3 axis every second and send it to the PC using UART. Use the while(1) loop and </a:t>
            </a:r>
            <a:r>
              <a:rPr lang="en-US" sz="2000" dirty="0" err="1">
                <a:solidFill>
                  <a:srgbClr val="0070C0"/>
                </a:solidFill>
                <a:latin typeface="Arial" pitchFamily="34" charset="0"/>
              </a:rPr>
              <a:t>HAL_Delay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().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Compile the code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8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01b</a:t>
            </a:r>
          </a:p>
        </p:txBody>
      </p:sp>
      <p:sp>
        <p:nvSpPr>
          <p:cNvPr id="4" name="CasellaDiTesto 3"/>
          <p:cNvSpPr txBox="1"/>
          <p:nvPr/>
        </p:nvSpPr>
        <p:spPr bwMode="auto">
          <a:xfrm>
            <a:off x="323528" y="1844824"/>
            <a:ext cx="8676456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Read the </a:t>
            </a:r>
            <a:r>
              <a:rPr lang="en-US" sz="3200" b="1" dirty="0">
                <a:solidFill>
                  <a:srgbClr val="0070C0"/>
                </a:solidFill>
                <a:latin typeface="Arial" pitchFamily="34" charset="0"/>
              </a:rPr>
              <a:t>acceleration</a:t>
            </a: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 </a:t>
            </a:r>
            <a:br>
              <a:rPr lang="en-US" sz="32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measured by the accelerometer </a:t>
            </a:r>
            <a:br>
              <a:rPr lang="en-US" sz="32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and send it to a remote terminal</a:t>
            </a:r>
            <a:br>
              <a:rPr lang="en-US" sz="32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every 1 second.</a:t>
            </a:r>
          </a:p>
          <a:p>
            <a:pPr algn="ctr">
              <a:spcBef>
                <a:spcPct val="50000"/>
              </a:spcBef>
            </a:pPr>
            <a:endParaRPr lang="en-US" sz="3200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Using timer interrupts and UART DMA.</a:t>
            </a:r>
          </a:p>
        </p:txBody>
      </p:sp>
    </p:spTree>
    <p:extLst>
      <p:ext uri="{BB962C8B-B14F-4D97-AF65-F5344CB8AC3E}">
        <p14:creationId xmlns:p14="http://schemas.microsoft.com/office/powerpoint/2010/main" val="386664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hints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107504" y="1052736"/>
            <a:ext cx="871296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Start from the previous project.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Use a timer to generate an interrupt every second.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Within the timer callback, acquire the acceleration values of all 3 axis. Send all the data to the PC via UART using DMA in a single operation.</a:t>
            </a:r>
            <a:br>
              <a:rPr lang="en-US" sz="20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See slides 06 for the correct setup.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Compile and debug the code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6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01c</a:t>
            </a:r>
          </a:p>
        </p:txBody>
      </p:sp>
      <p:sp>
        <p:nvSpPr>
          <p:cNvPr id="4" name="CasellaDiTesto 3"/>
          <p:cNvSpPr txBox="1"/>
          <p:nvPr/>
        </p:nvSpPr>
        <p:spPr bwMode="auto">
          <a:xfrm>
            <a:off x="323528" y="1844824"/>
            <a:ext cx="8676456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Read the </a:t>
            </a:r>
            <a:r>
              <a:rPr lang="en-US" sz="3200" b="1" dirty="0">
                <a:solidFill>
                  <a:srgbClr val="0070C0"/>
                </a:solidFill>
                <a:latin typeface="Arial" pitchFamily="34" charset="0"/>
              </a:rPr>
              <a:t>acceleration</a:t>
            </a: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 </a:t>
            </a:r>
            <a:br>
              <a:rPr lang="en-US" sz="32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measured by the accelerometer </a:t>
            </a:r>
            <a:br>
              <a:rPr lang="en-US" sz="32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and send it to a remote terminal</a:t>
            </a:r>
            <a:br>
              <a:rPr lang="en-US" sz="32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3200" dirty="0">
                <a:solidFill>
                  <a:srgbClr val="0070C0"/>
                </a:solidFill>
                <a:latin typeface="Arial" pitchFamily="34" charset="0"/>
              </a:rPr>
              <a:t>every 1 second.</a:t>
            </a:r>
          </a:p>
          <a:p>
            <a:pPr algn="ctr">
              <a:spcBef>
                <a:spcPct val="50000"/>
              </a:spcBef>
            </a:pPr>
            <a:endParaRPr lang="en-US" sz="3200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Using timer interrupts, I</a:t>
            </a:r>
            <a:r>
              <a:rPr lang="en-US" baseline="30000" dirty="0">
                <a:solidFill>
                  <a:srgbClr val="0070C0"/>
                </a:solidFill>
                <a:latin typeface="Arial" pitchFamily="34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C DMA and UART DMA.</a:t>
            </a:r>
          </a:p>
        </p:txBody>
      </p:sp>
    </p:spTree>
    <p:extLst>
      <p:ext uri="{BB962C8B-B14F-4D97-AF65-F5344CB8AC3E}">
        <p14:creationId xmlns:p14="http://schemas.microsoft.com/office/powerpoint/2010/main" val="7834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hints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107504" y="1052736"/>
            <a:ext cx="8712968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Start from the previous project. Setup the I2C1_RX DMA and enable I</a:t>
            </a:r>
            <a:r>
              <a:rPr lang="en-US" sz="2000" baseline="30000" dirty="0">
                <a:solidFill>
                  <a:srgbClr val="0070C0"/>
                </a:solidFill>
                <a:latin typeface="Arial" pitchFamily="34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C interrupts.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In the timer callback, acquire the data from the device exploiting the auto-increment feature of the sub-address (see LIS2DE datasheet, page 22). Perform an I</a:t>
            </a:r>
            <a:r>
              <a:rPr lang="en-US" sz="2000" baseline="30000" dirty="0">
                <a:solidFill>
                  <a:srgbClr val="0070C0"/>
                </a:solidFill>
                <a:latin typeface="Arial" pitchFamily="34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C read with DMA to read in a single operation the OUT_X, OUT_Y and OUT_Z registers.</a:t>
            </a:r>
            <a:br>
              <a:rPr lang="en-US" sz="20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How many bytes to you have to transfer?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Within the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HAL_I2C_MasterRxCpltCallback</a:t>
            </a:r>
            <a:r>
              <a:rPr lang="en-US" sz="2000" b="1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create the string and send it to UART, again using a single DMA Transmit operation.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Compile the code</a:t>
            </a:r>
          </a:p>
        </p:txBody>
      </p:sp>
    </p:spTree>
    <p:extLst>
      <p:ext uri="{BB962C8B-B14F-4D97-AF65-F5344CB8AC3E}">
        <p14:creationId xmlns:p14="http://schemas.microsoft.com/office/powerpoint/2010/main" val="3120568116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 algn="r">
          <a:spcBef>
            <a:spcPct val="50000"/>
          </a:spcBef>
          <a:defRPr sz="1200" dirty="0" err="1">
            <a:solidFill>
              <a:srgbClr val="0070C0"/>
            </a:solidFill>
            <a:latin typeface="Arial" pitchFamily="34" charset="0"/>
          </a:defRPr>
        </a:defPPr>
      </a:lstStyle>
    </a:tx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9717</TotalTime>
  <Words>703</Words>
  <Application>Microsoft Macintosh PowerPoint</Application>
  <PresentationFormat>Presentazione su schermo (4:3)</PresentationFormat>
  <Paragraphs>70</Paragraphs>
  <Slides>10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Consolas</vt:lpstr>
      <vt:lpstr>Minion Web</vt:lpstr>
      <vt:lpstr>Times</vt:lpstr>
      <vt:lpstr>Wingdings</vt:lpstr>
      <vt:lpstr>Struttura predefinita</vt:lpstr>
      <vt:lpstr>Presentazione standard di PowerPoint</vt:lpstr>
      <vt:lpstr>MEMS accelerometer</vt:lpstr>
      <vt:lpstr>Project 01a</vt:lpstr>
      <vt:lpstr>Aim of the project</vt:lpstr>
      <vt:lpstr>Project hints</vt:lpstr>
      <vt:lpstr>Project 01b</vt:lpstr>
      <vt:lpstr>Project hints</vt:lpstr>
      <vt:lpstr>Project 01c</vt:lpstr>
      <vt:lpstr>Project hints</vt:lpstr>
      <vt:lpstr>LIS2DE</vt:lpstr>
    </vt:vector>
  </TitlesOfParts>
  <Company>siwa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Systems</dc:title>
  <dc:creator>Dr. Federica VILLA</dc:creator>
  <cp:lastModifiedBy>Gabriele Laita</cp:lastModifiedBy>
  <cp:revision>794</cp:revision>
  <cp:lastPrinted>2014-10-13T15:16:28Z</cp:lastPrinted>
  <dcterms:created xsi:type="dcterms:W3CDTF">2003-06-16T09:31:13Z</dcterms:created>
  <dcterms:modified xsi:type="dcterms:W3CDTF">2023-10-30T10:52:41Z</dcterms:modified>
</cp:coreProperties>
</file>